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56" r:id="rId3"/>
    <p:sldId id="257" r:id="rId4"/>
    <p:sldId id="258" r:id="rId5"/>
    <p:sldId id="259" r:id="rId6"/>
    <p:sldId id="260" r:id="rId7"/>
    <p:sldId id="261" r:id="rId9"/>
    <p:sldId id="262" r:id="rId10"/>
    <p:sldId id="263" r:id="rId11"/>
    <p:sldId id="264" r:id="rId12"/>
    <p:sldId id="265" r:id="rId13"/>
    <p:sldId id="266" r:id="rId14"/>
    <p:sldId id="267" r:id="rId15"/>
    <p:sldId id="26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p:nvPr>
            <p:ph type="sldImg" idx="2"/>
          </p:nvPr>
        </p:nvSpPr>
        <p:spPr/>
      </p:sp>
      <p:sp>
        <p:nvSpPr>
          <p:cNvPr id="3" name="Text Placeholder 2"/>
          <p:cNvSpPr/>
          <p:nvPr>
            <p:ph type="body" idx="3"/>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70573"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76672"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205728" y="1600200"/>
            <a:ext cx="5376672"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timing>
    <p:tnLst>
      <p:par>
        <p:cTn id="1" dur="indefinite" restart="never" nodeType="tmRoot"/>
      </p:par>
    </p:tnLst>
  </p:timing>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Title 1025"/>
          <p:cNvSpPr/>
          <p:nvPr>
            <p:ph type="title"/>
          </p:nvPr>
        </p:nvSpPr>
        <p:spPr>
          <a:xfrm>
            <a:off x="609600" y="274638"/>
            <a:ext cx="10972800" cy="1143000"/>
          </a:xfrm>
          <a:prstGeom prst="rect">
            <a:avLst/>
          </a:prstGeom>
          <a:noFill/>
          <a:ln w="9525">
            <a:noFill/>
          </a:ln>
        </p:spPr>
        <p:txBody>
          <a:bodyPr anchor="ctr"/>
          <a:p>
            <a:pPr lvl="0"/>
            <a:r>
              <a:t>Click to edit Master title style</a:t>
            </a:r>
          </a:p>
        </p:txBody>
      </p:sp>
      <p:sp>
        <p:nvSpPr>
          <p:cNvPr id="1027" name="Text Placeholder 1026"/>
          <p:cNvSpPr/>
          <p:nvPr>
            <p:ph type="body" idx="1"/>
          </p:nvPr>
        </p:nvSpPr>
        <p:spPr>
          <a:xfrm>
            <a:off x="609600" y="1600200"/>
            <a:ext cx="10972800" cy="4525963"/>
          </a:xfrm>
          <a:prstGeom prst="rect">
            <a:avLst/>
          </a:prstGeom>
          <a:noFill/>
          <a:ln w="9525">
            <a:noFill/>
          </a:ln>
        </p:spPr>
        <p:txBody>
          <a:bodyPr/>
          <a:p>
            <a:pPr lvl="0"/>
            <a:r>
              <a:t>Click to edit Master text styles</a:t>
            </a:r>
          </a:p>
          <a:p>
            <a:pPr lvl="1"/>
            <a:r>
              <a:t>Second level</a:t>
            </a:r>
          </a:p>
          <a:p>
            <a:pPr lvl="2"/>
            <a:r>
              <a:t>Third level</a:t>
            </a:r>
          </a:p>
          <a:p>
            <a:pPr lvl="3"/>
            <a:r>
              <a:t>Fourth level</a:t>
            </a:r>
          </a:p>
          <a:p>
            <a:pPr lvl="4"/>
            <a:r>
              <a:t>Fifth level</a:t>
            </a:r>
          </a:p>
        </p:txBody>
      </p:sp>
      <p:sp>
        <p:nvSpPr>
          <p:cNvPr id="1028" name="Date Placeholder 1027"/>
          <p:cNvSpPr/>
          <p:nvPr>
            <p:ph type="dt" sz="half" idx="2"/>
          </p:nvPr>
        </p:nvSpPr>
        <p:spPr>
          <a:xfrm>
            <a:off x="609600" y="6245225"/>
            <a:ext cx="2844800" cy="476250"/>
          </a:xfrm>
          <a:prstGeom prst="rect">
            <a:avLst/>
          </a:prstGeom>
          <a:noFill/>
          <a:ln w="9525">
            <a:noFill/>
          </a:ln>
        </p:spPr>
        <p:txBody>
          <a:bodyPr/>
          <a:lstStyle>
            <a:lvl1pPr>
              <a:defRPr sz="1400"/>
            </a:lvl1pPr>
          </a:lstStyle>
          <a:p>
            <a:fld id="{63A1C593-65D0-4073-BCC9-577B9352EA97}" type="datetimeFigureOut">
              <a:rPr lang="en-US" smtClean="0"/>
            </a:fld>
            <a:endParaRPr lang="en-US"/>
          </a:p>
        </p:txBody>
      </p:sp>
      <p:sp>
        <p:nvSpPr>
          <p:cNvPr id="1029" name="Footer Placeholder 1028"/>
          <p:cNvSpPr/>
          <p:nvPr>
            <p:ph type="ftr" sz="quarter" idx="3"/>
          </p:nvPr>
        </p:nvSpPr>
        <p:spPr>
          <a:xfrm>
            <a:off x="4165600" y="6245225"/>
            <a:ext cx="3860800" cy="476250"/>
          </a:xfrm>
          <a:prstGeom prst="rect">
            <a:avLst/>
          </a:prstGeom>
          <a:noFill/>
          <a:ln w="9525">
            <a:noFill/>
          </a:ln>
        </p:spPr>
        <p:txBody>
          <a:bodyPr/>
          <a:lstStyle>
            <a:lvl1pPr algn="ctr">
              <a:defRPr sz="1400"/>
            </a:lvl1pPr>
          </a:lstStyle>
          <a:p>
            <a:endParaRPr lang="en-US"/>
          </a:p>
        </p:txBody>
      </p:sp>
      <p:sp>
        <p:nvSpPr>
          <p:cNvPr id="1030" name="Slide Number Placeholder 1029"/>
          <p:cNvSpPr/>
          <p:nvPr>
            <p:ph type="sldNum" sz="quarter" idx="4"/>
          </p:nvPr>
        </p:nvSpPr>
        <p:spPr>
          <a:xfrm>
            <a:off x="8737600" y="6245225"/>
            <a:ext cx="2844800" cy="476250"/>
          </a:xfrm>
          <a:prstGeom prst="rect">
            <a:avLst/>
          </a:prstGeom>
          <a:noFill/>
          <a:ln w="9525">
            <a:noFill/>
          </a:ln>
        </p:spPr>
        <p:txBody>
          <a:bodyPr/>
          <a:lstStyle>
            <a:lvl1pPr algn="r">
              <a:defRPr sz="1400"/>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Pemikiran Machiavelli</a:t>
            </a:r>
            <a:br>
              <a:rPr lang="en-US" dirty="0"/>
            </a:br>
            <a:r>
              <a:rPr lang="en-US" dirty="0"/>
              <a:t>(1467-1527)</a:t>
            </a:r>
            <a:endParaRPr lang="en-US" dirty="0"/>
          </a:p>
        </p:txBody>
      </p:sp>
      <p:sp>
        <p:nvSpPr>
          <p:cNvPr id="3" name="Subtitle 2"/>
          <p:cNvSpPr>
            <a:spLocks noGrp="1"/>
          </p:cNvSpPr>
          <p:nvPr>
            <p:ph type="subTitle" idx="1"/>
          </p:nvPr>
        </p:nvSpPr>
        <p:spPr/>
        <p:txBody>
          <a:bodyPr/>
          <a:lstStyle/>
          <a:p>
            <a:r>
              <a:rPr lang="en-US"/>
              <a:t>disusun dari berbagai sumber</a:t>
            </a:r>
            <a:endParaRPr lang="en-US"/>
          </a:p>
          <a:p>
            <a:r>
              <a:rPr lang="en-US"/>
              <a:t>Dr.Guno Tri Tjahjoko</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p:txBody>
          <a:bodyPr>
            <a:normAutofit lnSpcReduction="20000"/>
          </a:bodyPr>
          <a:p>
            <a:r>
              <a:rPr lang="en-US" sz="2800"/>
              <a:t>Dalam latihan perang, penguasa dan tentaranya harus selalu disiplin dan terbiasa hidup dengan cara keras. Dengan demikian tubuhnya akan terbiasa dengan penderitaan. Untuk memenangkan peperengan mereka harus mengetahui ilmu tntang alam, tanah, dan sungai-sungai. Maka dalam latihan perang tercakup pelajaran mengenai strategi bagaimana bisa tetap hidup (how to survive), mendaki gunung dan lembah, menyusuri sungai-sungai dan rawa-rawa. Semua pengetahuan ini menurut Machiavelli penting setidaknya untuk dua hal.</a:t>
            </a:r>
            <a:endParaRPr lang="en-US" sz="2800"/>
          </a:p>
          <a:p>
            <a:r>
              <a:rPr lang="en-US" sz="2800"/>
              <a:t>1. Tentara dan penguasa mengetahui persis keadaan negaranya.</a:t>
            </a:r>
            <a:endParaRPr lang="en-US" sz="2800"/>
          </a:p>
          <a:p>
            <a:r>
              <a:rPr lang="en-US" sz="2800"/>
              <a:t>2. Mengerti cara bagaimana mempertahankannya dari serangan musuh.</a:t>
            </a:r>
            <a:endParaRPr lang="en-US"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r>
              <a:rPr lang="en-US"/>
              <a:t>Niccolo Machiavelli, termasyhur karena nasihatnya yang blak-blakan bahwa:</a:t>
            </a:r>
            <a:endParaRPr lang="en-US"/>
          </a:p>
          <a:p>
            <a:r>
              <a:rPr lang="en-US"/>
              <a:t>“Seorang penguasa yang ingin tetap berkuasa dan memperkuat kekuasaannya haruslah menggunakan tipu muslihat, licik dan dusta, digabung dengan penggunaan kekejaman penggunaan kekuatan”http://media.isnet.org/iptek/index/Machiavelli.html.</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MARI DISKUSI</a:t>
            </a:r>
            <a:endParaRPr lang="en-US"/>
          </a:p>
        </p:txBody>
      </p:sp>
      <p:sp>
        <p:nvSpPr>
          <p:cNvPr id="3" name="Content Placeholder 2"/>
          <p:cNvSpPr>
            <a:spLocks noGrp="1"/>
          </p:cNvSpPr>
          <p:nvPr>
            <p:ph idx="1"/>
          </p:nvPr>
        </p:nvSpPr>
        <p:spPr/>
        <p:txBody>
          <a:bodyPr/>
          <a:p>
            <a:r>
              <a:rPr lang="en-US"/>
              <a:t>1.Jelaskanlah konsep kekuasaan menurut Machiavelli !</a:t>
            </a:r>
            <a:endParaRPr lang="en-US"/>
          </a:p>
          <a:p>
            <a:r>
              <a:rPr lang="en-US"/>
              <a:t>2. Mengapa seorang penguasa harus membumihanguskan harta musuh ?</a:t>
            </a:r>
            <a:endParaRPr lang="en-US"/>
          </a:p>
          <a:p>
            <a:r>
              <a:rPr lang="en-US"/>
              <a:t>3.Mengapa negara harus memiliki militer ?</a:t>
            </a:r>
            <a:endParaRPr lang="en-US"/>
          </a:p>
          <a:p>
            <a:r>
              <a:rPr lang="en-US"/>
              <a:t>4. Mengapa penguasa harus berlaku seperti singa dan kucing ?</a:t>
            </a:r>
            <a:endParaRPr lang="en-US"/>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Bacaan</a:t>
            </a:r>
            <a:endParaRPr lang="en-US"/>
          </a:p>
        </p:txBody>
      </p:sp>
      <p:sp>
        <p:nvSpPr>
          <p:cNvPr id="3" name="Content Placeholder 2"/>
          <p:cNvSpPr>
            <a:spLocks noGrp="1"/>
          </p:cNvSpPr>
          <p:nvPr>
            <p:ph idx="1"/>
          </p:nvPr>
        </p:nvSpPr>
        <p:spPr/>
        <p:txBody>
          <a:bodyPr/>
          <a:p>
            <a:r>
              <a:rPr lang="en-US"/>
              <a:t>Machiavelli,</a:t>
            </a:r>
            <a:r>
              <a:rPr lang="en-US" i="1"/>
              <a:t>Niccolo.The Prince</a:t>
            </a:r>
            <a:endParaRPr lang="en-US" i="1"/>
          </a:p>
          <a:p>
            <a:r>
              <a:rPr lang="en-US">
                <a:sym typeface="+mn-ea"/>
              </a:rPr>
              <a:t>Suhelmi,Achmad.2007. </a:t>
            </a:r>
            <a:r>
              <a:rPr lang="en-US" i="1">
                <a:sym typeface="+mn-ea"/>
              </a:rPr>
              <a:t>Pemikiran Politik Barat</a:t>
            </a:r>
            <a:r>
              <a:rPr lang="en-US">
                <a:sym typeface="+mn-ea"/>
              </a:rPr>
              <a:t>. Jakarta: PT Gramedia</a:t>
            </a:r>
            <a:endParaRPr lang="en-US"/>
          </a:p>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Latar belakang </a:t>
            </a:r>
            <a:endParaRPr lang="en-US"/>
          </a:p>
        </p:txBody>
      </p:sp>
      <p:sp>
        <p:nvSpPr>
          <p:cNvPr id="3" name="Content Placeholder 2"/>
          <p:cNvSpPr>
            <a:spLocks noGrp="1"/>
          </p:cNvSpPr>
          <p:nvPr>
            <p:ph idx="1"/>
          </p:nvPr>
        </p:nvSpPr>
        <p:spPr>
          <a:xfrm>
            <a:off x="609600" y="773430"/>
            <a:ext cx="10972800" cy="4953000"/>
          </a:xfrm>
        </p:spPr>
        <p:txBody>
          <a:bodyPr>
            <a:normAutofit/>
          </a:bodyPr>
          <a:p>
            <a:r>
              <a:rPr lang="en-US" sz="2400"/>
              <a:t>Italia dikuasai dinasti Medici yang  menerapkan kekuasaan absolut, namun Italia tidak memiliki tentara yang kuat - tentara disewa. Akibatnya konflik antar masyarakat berkembang dan antar negara-negara</a:t>
            </a:r>
            <a:endParaRPr lang="en-US" sz="2400"/>
          </a:p>
          <a:p>
            <a:r>
              <a:rPr lang="en-US" sz="2400"/>
              <a:t>Tak satu pun dari keluarga Machiavelli yang mendukung Medici. Ayahnya adalah ahli hukum (lawyer) dan ayahnya maupun Machiavelli menganggap diri mereka sebagai republikan. Ia menenemukan ide-idenya di Roma dan membaca karya tokoh-tokoh Yunani dalam terjemahan latin.</a:t>
            </a:r>
            <a:endParaRPr lang="en-US" sz="2400"/>
          </a:p>
          <a:p>
            <a:r>
              <a:rPr lang="en-US" sz="2400"/>
              <a:t>Machiavelli tumbuh dibawah hukum anggota dinasti Medici yang mendapat gelar Lorenzo the Magnificent dari masyarakat Florentine, dan zaman Lorenzo sering dilukiskan sebagai zaman Agustus dari Renaissance Italia. Lorenzo sendiri adalah humanis terhormat, penyair dan menjadi panutan (patron) seniman maupun kalangan terpelajar.</a:t>
            </a:r>
            <a:endParaRPr lang="en-U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Pemikiran Politik</a:t>
            </a:r>
            <a:endParaRPr lang="en-US"/>
          </a:p>
        </p:txBody>
      </p:sp>
      <p:sp>
        <p:nvSpPr>
          <p:cNvPr id="3" name="Content Placeholder 2"/>
          <p:cNvSpPr>
            <a:spLocks noGrp="1"/>
          </p:cNvSpPr>
          <p:nvPr>
            <p:ph idx="1"/>
          </p:nvPr>
        </p:nvSpPr>
        <p:spPr/>
        <p:txBody>
          <a:bodyPr/>
          <a:p>
            <a:r>
              <a:rPr lang="en-US"/>
              <a:t>Dalam buku The Prince (1513), Machiavelli menuliskan, sebagai berikut:</a:t>
            </a:r>
            <a:endParaRPr lang="en-US"/>
          </a:p>
          <a:p>
            <a:r>
              <a:rPr lang="en-US"/>
              <a:t>a.Untuk melakukannya (tindakan politik), seorang penguasa yang bijak hendaknya mengikuti jalur yang dikedepankan berdasarkan kebutuhan, kejayaan, dan kebaikan Negara. Hanya memadukan machismo (keberanian) dan semangat keprajuritan, dan pertimbangan politik,seorang penguasa barulah dapat memenuhi kewajiban kepada Negara mencapai keabadian sejarah.</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lanjutan...</a:t>
            </a:r>
            <a:endParaRPr lang="en-US"/>
          </a:p>
        </p:txBody>
      </p:sp>
      <p:sp>
        <p:nvSpPr>
          <p:cNvPr id="3" name="Content Placeholder 2"/>
          <p:cNvSpPr>
            <a:spLocks noGrp="1"/>
          </p:cNvSpPr>
          <p:nvPr>
            <p:ph idx="1"/>
          </p:nvPr>
        </p:nvSpPr>
        <p:spPr>
          <a:xfrm>
            <a:off x="838200" y="1341120"/>
            <a:ext cx="10515600" cy="4836160"/>
          </a:xfrm>
        </p:spPr>
        <p:txBody>
          <a:bodyPr/>
          <a:p>
            <a:r>
              <a:rPr lang="en-US" sz="2400"/>
              <a:t>b.Penguasa bijak hendaknya memiliki hal-hal sebagai berikut</a:t>
            </a:r>
            <a:endParaRPr lang="en-US" sz="2400"/>
          </a:p>
          <a:p>
            <a:r>
              <a:rPr lang="en-US" sz="2400"/>
              <a:t>1) Sebuah kemampuan untuk menjadi baik sekaligus buruk, baik dicintai maupun di benci</a:t>
            </a:r>
            <a:endParaRPr lang="en-US" sz="2400"/>
          </a:p>
          <a:p>
            <a:r>
              <a:rPr lang="en-US" sz="2400"/>
              <a:t>2) Watak-watak, seperti ketegasaan, kekejaman,kemandirian, disiplin, dan control diri.</a:t>
            </a:r>
            <a:endParaRPr lang="en-US" sz="2400"/>
          </a:p>
          <a:p>
            <a:r>
              <a:rPr lang="en-US" sz="2400"/>
              <a:t>3) Sebuah reputasi menyangkut kemurahan hati,pengampunan, dapat dipercaya dan tulus.</a:t>
            </a:r>
            <a:endParaRPr lang="en-US" sz="2400"/>
          </a:p>
          <a:p>
            <a:r>
              <a:rPr lang="en-US" sz="2400"/>
              <a:t>Seorang pangeran harus berani untuk melakukan apapun yang diperlukan, betapa pun tampak tercela karena rakyat pada akhirnya hanya peduli dengan hasilnya, yaitu kebaikan Negara.</a:t>
            </a:r>
            <a:endParaRPr lang="en-US"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60325"/>
            <a:ext cx="10515600" cy="1325563"/>
          </a:xfrm>
        </p:spPr>
        <p:txBody>
          <a:bodyPr/>
          <a:p>
            <a:r>
              <a:rPr lang="en-US"/>
              <a:t>lanjutan.....</a:t>
            </a:r>
            <a:endParaRPr lang="en-US"/>
          </a:p>
        </p:txBody>
      </p:sp>
      <p:sp>
        <p:nvSpPr>
          <p:cNvPr id="3" name="Content Placeholder 2"/>
          <p:cNvSpPr>
            <a:spLocks noGrp="1"/>
          </p:cNvSpPr>
          <p:nvPr>
            <p:ph idx="1"/>
          </p:nvPr>
        </p:nvSpPr>
        <p:spPr>
          <a:xfrm>
            <a:off x="838200" y="1205230"/>
            <a:ext cx="10515600" cy="4972050"/>
          </a:xfrm>
        </p:spPr>
        <p:txBody>
          <a:bodyPr>
            <a:normAutofit fontScale="90000" lnSpcReduction="10000"/>
          </a:bodyPr>
          <a:p>
            <a:r>
              <a:rPr lang="en-US" sz="2800"/>
              <a:t>Untuk mencapai sukses, seorang penguasa harus dikelilingi dengan menteri-menteri yang mampu dan setia. Machiavelli memperingatkan penguasa agar menjauhkan diri dari penjilat dan minta pendapat apa yang layak dilakukan. Seorang penguasa yang cermat tidak harus memegang kepercayaannya (agama), jika pekerjaan itu berlawanan dengan kepentingannya</a:t>
            </a:r>
            <a:endParaRPr lang="en-US" sz="2800"/>
          </a:p>
          <a:p>
            <a:r>
              <a:rPr lang="en-US" sz="2800"/>
              <a:t>“…Dia menambahkan, “Karena tidak ada dasar resmi yang menyalahkan seorang Penguasa yang minta maaf karena dia tidak memenuhi janjinya,” karena “… manusia itu begitu sederhana dan mudah mematuhi kebutuhan-kebutuhan yang diperlukannya saat itu, dan bahwa seorang yang menipu selalu akan menemukan orang yang mengijinkan dirinya ditipu.”http://media.isnet.org/iptek/index/Machiavelli.html</a:t>
            </a:r>
            <a:endParaRPr lang="en-US"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09600" y="228918"/>
            <a:ext cx="10972800" cy="1143000"/>
          </a:xfrm>
        </p:spPr>
        <p:txBody>
          <a:bodyPr/>
          <a:p>
            <a:r>
              <a:rPr lang="en-US"/>
              <a:t>Refleksi</a:t>
            </a:r>
            <a:endParaRPr lang="en-US"/>
          </a:p>
        </p:txBody>
      </p:sp>
      <p:sp>
        <p:nvSpPr>
          <p:cNvPr id="3" name="Content Placeholder 2"/>
          <p:cNvSpPr>
            <a:spLocks noGrp="1"/>
          </p:cNvSpPr>
          <p:nvPr>
            <p:ph idx="1"/>
          </p:nvPr>
        </p:nvSpPr>
        <p:spPr/>
        <p:txBody>
          <a:bodyPr>
            <a:normAutofit lnSpcReduction="10000"/>
          </a:bodyPr>
          <a:p>
            <a:r>
              <a:rPr lang="en-US" sz="2800"/>
              <a:t>1. Gagasannya telah menjadi sumber inspirasi yang tak pernah kering bagi banyak penguasa sejak awal gagasan itu dipopulerkan sampai abad 21.</a:t>
            </a:r>
            <a:endParaRPr lang="en-US" sz="2800"/>
          </a:p>
          <a:p>
            <a:r>
              <a:rPr lang="en-US" sz="2800"/>
              <a:t>Banyak negarawan dan penguasa dunia yang secara sembunyi atau terus terang mengakui telah menjadikan buku “The Prince “( Machiavelli)  sebagai buku panduan mereka dalam memperoleh dan mempertahankan kekuasaannya, misalnya :Hitler,Mussolini. Gagasan yang sama telah menjadi basis intelektual bagi pelaksanaan diplomasi kaum realis (realisme). Realisme sebagai suatu aliran penting dalam kajian diplomasi internasional, banyak mendasarkan asumsinya pada pemikiran kekuasaan Machiavelli.</a:t>
            </a:r>
            <a:endParaRPr lang="en-US"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Refeksi</a:t>
            </a:r>
            <a:endParaRPr lang="en-US"/>
          </a:p>
        </p:txBody>
      </p:sp>
      <p:sp>
        <p:nvSpPr>
          <p:cNvPr id="3" name="Content Placeholder 2"/>
          <p:cNvSpPr>
            <a:spLocks noGrp="1"/>
          </p:cNvSpPr>
          <p:nvPr>
            <p:ph idx="1"/>
          </p:nvPr>
        </p:nvSpPr>
        <p:spPr/>
        <p:txBody>
          <a:bodyPr/>
          <a:p>
            <a:r>
              <a:rPr lang="en-US"/>
              <a:t>2</a:t>
            </a:r>
            <a:r>
              <a:rPr lang="en-US" sz="2800"/>
              <a:t>. Dari perspektif sejarah pemikiran politik, gagasannya itu merupakan pemutusan hubungan total masa kini dengan masa lalu, suatu ciri penting Abad Renaisans. Berbeda dengan para pemikir abad Pertengahan seperti Santo Agustinus dan Thomas Aquinas yang mengaitkan kekuasaan dan negara dengan agama dan Tuhan maupun moralitas - Machiavelli  berpendapat bahwa kekuasaan hendaknya dipisahkan dari semua itu. Tidak ada kaitan atau relevansi antara kekuasaan dengan teologi agama, kecuali sejauh agama atau moral itu memiliki nilai utilitarianisme bagi kekuasaan dan negara.</a:t>
            </a:r>
            <a:endParaRPr lang="en-US" sz="2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Tentang Perebutan Kekuasaan</a:t>
            </a:r>
            <a:endParaRPr lang="en-US"/>
          </a:p>
        </p:txBody>
      </p:sp>
      <p:sp>
        <p:nvSpPr>
          <p:cNvPr id="3" name="Content Placeholder 2"/>
          <p:cNvSpPr>
            <a:spLocks noGrp="1"/>
          </p:cNvSpPr>
          <p:nvPr>
            <p:ph idx="1"/>
          </p:nvPr>
        </p:nvSpPr>
        <p:spPr/>
        <p:txBody>
          <a:bodyPr/>
          <a:p>
            <a:r>
              <a:rPr lang="en-US" sz="2800"/>
              <a:t>1. Memusnahkannya sama sekali dengan membumi hanguskan negara dan membunuh seluruh keluarga penguasa lama. Tidak boleh ada yang tersisa dari keluarga penguasa lama, sebab hal itu akan menimbulkan benih-benih ancaman terhadap penguasa baru suatu saat kelak.</a:t>
            </a:r>
            <a:endParaRPr lang="en-US" sz="2800"/>
          </a:p>
          <a:p>
            <a:r>
              <a:rPr lang="en-US" sz="2800"/>
              <a:t>2. Dengan melakukan kolonisasi, mendirikan pemukiman-pemukiman baru dan menempatkan sejumlah besar pasukan infantri di wilayah koloni serta menjalin hubungan baik dengan negara-negara tetangga terdekat. Cara kolonisasi pernah dilakukan bangsa Romawi.</a:t>
            </a:r>
            <a:endParaRPr lang="en-US" sz="2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Tentang Militer</a:t>
            </a:r>
            <a:endParaRPr lang="en-US"/>
          </a:p>
        </p:txBody>
      </p:sp>
      <p:sp>
        <p:nvSpPr>
          <p:cNvPr id="3" name="Content Placeholder 2"/>
          <p:cNvSpPr>
            <a:spLocks noGrp="1"/>
          </p:cNvSpPr>
          <p:nvPr>
            <p:ph idx="1"/>
          </p:nvPr>
        </p:nvSpPr>
        <p:spPr/>
        <p:txBody>
          <a:bodyPr/>
          <a:p>
            <a:r>
              <a:rPr lang="en-US" sz="2800"/>
              <a:t>Kehancuran Italia pada masa hidup Machiavelli adalah karena negaranya mengandalkan tentara sewaan selama bertahun-tahun dan tidak memiliki tentara sendiri. Pengalaman sejarah membuktikan hanya para penguasa dan negara republik yang memiliki tentara kuat berhasil baik, dan penggunaan tentara bayaran hanya mendatangkan kekalahan. Sejarah Romawi dan Sparta menunjukkan kebenaran pendapat itu. Kedua negara itu mampu bertahan karena memiliki tentara sendiri, sedangkan negara Chartago dikalahkan karena tidak memiliki tentara sendiri dan mengandalkan tentara bayaran.</a:t>
            </a:r>
            <a:endParaRPr lang="en-US" sz="2800"/>
          </a:p>
        </p:txBody>
      </p:sp>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6172</Words>
  <Application>WPS Presentation</Application>
  <PresentationFormat>Widescreen</PresentationFormat>
  <Paragraphs>70</Paragraphs>
  <Slides>13</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13</vt:i4>
      </vt:variant>
    </vt:vector>
  </HeadingPairs>
  <TitlesOfParts>
    <vt:vector size="23" baseType="lpstr">
      <vt:lpstr>Arial</vt:lpstr>
      <vt:lpstr>SimSun</vt:lpstr>
      <vt:lpstr>Wingdings</vt:lpstr>
      <vt:lpstr>Calibri Light</vt:lpstr>
      <vt:lpstr>Calibri</vt:lpstr>
      <vt:lpstr>Microsoft YaHei</vt:lpstr>
      <vt:lpstr/>
      <vt:lpstr>Arial Unicode MS</vt:lpstr>
      <vt:lpstr>Segoe Print</vt:lpstr>
      <vt:lpstr>Default Design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Pemikiran Machiavelli (1467-1527)</dc:title>
  <dc:creator/>
  <cp:lastModifiedBy>LENOVO</cp:lastModifiedBy>
  <cp:revision>4</cp:revision>
  <dcterms:created xsi:type="dcterms:W3CDTF">2020-05-05T06:59:39Z</dcterms:created>
  <dcterms:modified xsi:type="dcterms:W3CDTF">2020-05-05T07:54:19Z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1033-11.2.0.9281</vt:lpwstr>
  </property>
</Properties>
</file>