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0" r:id="rId2"/>
    <p:sldId id="312" r:id="rId3"/>
    <p:sldId id="292" r:id="rId4"/>
    <p:sldId id="294" r:id="rId5"/>
    <p:sldId id="295" r:id="rId6"/>
    <p:sldId id="296" r:id="rId7"/>
    <p:sldId id="301" r:id="rId8"/>
    <p:sldId id="299" r:id="rId9"/>
    <p:sldId id="297" r:id="rId10"/>
    <p:sldId id="298" r:id="rId11"/>
    <p:sldId id="302" r:id="rId12"/>
    <p:sldId id="303" r:id="rId13"/>
    <p:sldId id="304" r:id="rId14"/>
    <p:sldId id="311" r:id="rId15"/>
    <p:sldId id="305" r:id="rId16"/>
    <p:sldId id="306" r:id="rId17"/>
    <p:sldId id="307" r:id="rId18"/>
    <p:sldId id="308" r:id="rId19"/>
    <p:sldId id="309" r:id="rId20"/>
    <p:sldId id="310" r:id="rId21"/>
    <p:sldId id="293"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9" d="100"/>
          <a:sy n="79" d="100"/>
        </p:scale>
        <p:origin x="-111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B292715-4A1A-4E8E-B438-0DD53A7FDF00}" type="datetimeFigureOut">
              <a:rPr lang="en-US" smtClean="0"/>
              <a:pPr/>
              <a:t>10/21/2020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B657F8-519A-44B3-ADAB-EBB445ECD60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292715-4A1A-4E8E-B438-0DD53A7FDF00}" type="datetimeFigureOut">
              <a:rPr lang="en-US" smtClean="0"/>
              <a:pPr/>
              <a:t>10/21/2020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B657F8-519A-44B3-ADAB-EBB445ECD60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292715-4A1A-4E8E-B438-0DD53A7FDF00}" type="datetimeFigureOut">
              <a:rPr lang="en-US" smtClean="0"/>
              <a:pPr/>
              <a:t>10/21/2020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B657F8-519A-44B3-ADAB-EBB445ECD60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292715-4A1A-4E8E-B438-0DD53A7FDF00}" type="datetimeFigureOut">
              <a:rPr lang="en-US" smtClean="0"/>
              <a:pPr/>
              <a:t>10/21/2020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B657F8-519A-44B3-ADAB-EBB445ECD60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292715-4A1A-4E8E-B438-0DD53A7FDF00}" type="datetimeFigureOut">
              <a:rPr lang="en-US" smtClean="0"/>
              <a:pPr/>
              <a:t>10/21/2020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B657F8-519A-44B3-ADAB-EBB445ECD60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B292715-4A1A-4E8E-B438-0DD53A7FDF00}" type="datetimeFigureOut">
              <a:rPr lang="en-US" smtClean="0"/>
              <a:pPr/>
              <a:t>10/21/2020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B657F8-519A-44B3-ADAB-EBB445ECD60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B292715-4A1A-4E8E-B438-0DD53A7FDF00}" type="datetimeFigureOut">
              <a:rPr lang="en-US" smtClean="0"/>
              <a:pPr/>
              <a:t>10/21/2020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CB657F8-519A-44B3-ADAB-EBB445ECD60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B292715-4A1A-4E8E-B438-0DD53A7FDF00}" type="datetimeFigureOut">
              <a:rPr lang="en-US" smtClean="0"/>
              <a:pPr/>
              <a:t>10/21/2020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B657F8-519A-44B3-ADAB-EBB445ECD60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292715-4A1A-4E8E-B438-0DD53A7FDF00}" type="datetimeFigureOut">
              <a:rPr lang="en-US" smtClean="0"/>
              <a:pPr/>
              <a:t>10/21/2020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B657F8-519A-44B3-ADAB-EBB445ECD60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292715-4A1A-4E8E-B438-0DD53A7FDF00}" type="datetimeFigureOut">
              <a:rPr lang="en-US" smtClean="0"/>
              <a:pPr/>
              <a:t>10/21/2020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B657F8-519A-44B3-ADAB-EBB445ECD60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292715-4A1A-4E8E-B438-0DD53A7FDF00}" type="datetimeFigureOut">
              <a:rPr lang="en-US" smtClean="0"/>
              <a:pPr/>
              <a:t>10/21/2020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B657F8-519A-44B3-ADAB-EBB445ECD60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292715-4A1A-4E8E-B438-0DD53A7FDF00}" type="datetimeFigureOut">
              <a:rPr lang="en-US" smtClean="0"/>
              <a:pPr/>
              <a:t>10/21/2020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B657F8-519A-44B3-ADAB-EBB445ECD60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id.wikipedia.org/wiki/Kabupaten" TargetMode="External"/><Relationship Id="rId7" Type="http://schemas.openxmlformats.org/officeDocument/2006/relationships/hyperlink" Target="https://id.wikipedia.org/wiki/Desa" TargetMode="External"/><Relationship Id="rId2" Type="http://schemas.openxmlformats.org/officeDocument/2006/relationships/hyperlink" Target="https://id.wikipedia.org/wiki/Karesidenan" TargetMode="External"/><Relationship Id="rId1" Type="http://schemas.openxmlformats.org/officeDocument/2006/relationships/slideLayout" Target="../slideLayouts/slideLayout2.xml"/><Relationship Id="rId6" Type="http://schemas.openxmlformats.org/officeDocument/2006/relationships/hyperlink" Target="https://id.wikipedia.org/wiki/Kecamatan" TargetMode="External"/><Relationship Id="rId5" Type="http://schemas.openxmlformats.org/officeDocument/2006/relationships/hyperlink" Target="https://id.wikipedia.org/wiki/Kawedanan" TargetMode="External"/><Relationship Id="rId4" Type="http://schemas.openxmlformats.org/officeDocument/2006/relationships/hyperlink" Target="https://id.wikipedia.org/wiki/Kota" TargetMode="Externa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dedeismail.blogspot.com/2011/12/decentralisatie-wet-dan-undang-undang.html" TargetMode="External"/><Relationship Id="rId2" Type="http://schemas.openxmlformats.org/officeDocument/2006/relationships/hyperlink" Target="https://www.kompas.com/skola/read/2020/01/12/120000669/pemerintahan-sipil-jepang-di-indonesia" TargetMode="External"/><Relationship Id="rId1" Type="http://schemas.openxmlformats.org/officeDocument/2006/relationships/slideLayout" Target="../slideLayouts/slideLayout2.xml"/><Relationship Id="rId4" Type="http://schemas.openxmlformats.org/officeDocument/2006/relationships/hyperlink" Target="https://blog.uad.ac.id/ullma1400001154/2016/07/24/struktur-pemerintahan-pada-masa-jepang/"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id-ID" dirty="0" smtClean="0"/>
              <a:t>Pemerintahan </a:t>
            </a:r>
            <a:r>
              <a:rPr lang="id-ID" dirty="0"/>
              <a:t>Daerah </a:t>
            </a:r>
            <a:r>
              <a:rPr lang="id-ID" dirty="0" smtClean="0"/>
              <a:t>pada  masa</a:t>
            </a:r>
            <a:r>
              <a:rPr lang="id-ID" dirty="0"/>
              <a:t> </a:t>
            </a:r>
            <a:r>
              <a:rPr lang="id-ID" dirty="0" smtClean="0"/>
              <a:t>Penjajahan</a:t>
            </a:r>
            <a:endParaRPr lang="id-ID" dirty="0"/>
          </a:p>
        </p:txBody>
      </p:sp>
      <p:sp>
        <p:nvSpPr>
          <p:cNvPr id="5" name="Subtitle 4"/>
          <p:cNvSpPr>
            <a:spLocks noGrp="1"/>
          </p:cNvSpPr>
          <p:nvPr>
            <p:ph type="subTitle" idx="1"/>
          </p:nvPr>
        </p:nvSpPr>
        <p:spPr/>
        <p:txBody>
          <a:bodyPr/>
          <a:lstStyle/>
          <a:p>
            <a:r>
              <a:rPr lang="id-ID" dirty="0" smtClean="0"/>
              <a:t>Tim Prodi IP</a:t>
            </a:r>
          </a:p>
          <a:p>
            <a:r>
              <a:rPr lang="id-ID" dirty="0" smtClean="0"/>
              <a:t>STPMD “APMD”</a:t>
            </a:r>
            <a:endParaRPr lang="id-ID" dirty="0"/>
          </a:p>
        </p:txBody>
      </p:sp>
    </p:spTree>
    <p:extLst>
      <p:ext uri="{BB962C8B-B14F-4D97-AF65-F5344CB8AC3E}">
        <p14:creationId xmlns:p14="http://schemas.microsoft.com/office/powerpoint/2010/main" val="4377410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85000" lnSpcReduction="10000"/>
          </a:bodyPr>
          <a:lstStyle/>
          <a:p>
            <a:r>
              <a:rPr lang="id-ID" dirty="0"/>
              <a:t>Pada tanggal 1 Januari 1926, Provincie West-Java atau yang disebut Pasoendan diresmikan dan mulai berfungsi. Provinsi itu melebur empat keresidenan lama yaitu Bantam, Batavia, Preanger dan Cheribon. Untuk selanjutnya, membawahi 9 nieuwe afdelingen atau yang juga disebut residentie nieuwe stijl dengan 18 otonome ontvoogde regentschappen. Tiga tahun kemudian pada tanggal 1 Januari 1929, Provinsi Oost Java diresmikan dan berfungsi. Setahun kemudian, tanggal 1 Januari 1930 datanglah giliran peresmian dan mulai difungsikannya Provinsi Midden-Java.</a:t>
            </a:r>
          </a:p>
          <a:p>
            <a:endParaRPr lang="id-ID" dirty="0"/>
          </a:p>
        </p:txBody>
      </p:sp>
    </p:spTree>
    <p:extLst>
      <p:ext uri="{BB962C8B-B14F-4D97-AF65-F5344CB8AC3E}">
        <p14:creationId xmlns:p14="http://schemas.microsoft.com/office/powerpoint/2010/main" val="18941536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lnSpcReduction="20000"/>
          </a:bodyPr>
          <a:lstStyle/>
          <a:p>
            <a:pPr fontAlgn="base"/>
            <a:r>
              <a:rPr lang="id-ID" dirty="0"/>
              <a:t>walau perubahan itu dikeluarkan melalui undang-undang, ternyata tidak membawa pembaharuan yang positif terhadap rakyat Indonesia.</a:t>
            </a:r>
          </a:p>
          <a:p>
            <a:pPr fontAlgn="base"/>
            <a:r>
              <a:rPr lang="id-ID" dirty="0"/>
              <a:t>Anggota Dewan yang diadakan untuk daerah, selain dari kaula Bangsa Belanda, harus pula pegawai-pegawai yang bekerja pada pemerintahan Belanda.</a:t>
            </a:r>
          </a:p>
          <a:p>
            <a:r>
              <a:rPr lang="id-ID" dirty="0"/>
              <a:t>“Sedangkan pemilihan anggota Dewan terbatas pula. Dengan demikian, anggota-anggota Dewan adalah orang Belanda sendiri, artinya bekerja untuk kepentingan Belanda.”</a:t>
            </a:r>
          </a:p>
        </p:txBody>
      </p:sp>
    </p:spTree>
    <p:extLst>
      <p:ext uri="{BB962C8B-B14F-4D97-AF65-F5344CB8AC3E}">
        <p14:creationId xmlns:p14="http://schemas.microsoft.com/office/powerpoint/2010/main" val="41843322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a:latin typeface="Arial" pitchFamily="34" charset="0"/>
                <a:cs typeface="Arial" pitchFamily="34" charset="0"/>
              </a:rPr>
              <a:t>Pemerintahan</a:t>
            </a:r>
            <a:r>
              <a:rPr lang="en-US" b="1" dirty="0">
                <a:latin typeface="Arial" pitchFamily="34" charset="0"/>
                <a:cs typeface="Arial" pitchFamily="34" charset="0"/>
              </a:rPr>
              <a:t> Daerah </a:t>
            </a:r>
            <a:r>
              <a:rPr lang="en-US" b="1" dirty="0" err="1">
                <a:latin typeface="Arial" pitchFamily="34" charset="0"/>
                <a:cs typeface="Arial" pitchFamily="34" charset="0"/>
              </a:rPr>
              <a:t>pd</a:t>
            </a:r>
            <a:r>
              <a:rPr lang="en-US" b="1" dirty="0">
                <a:latin typeface="Arial" pitchFamily="34" charset="0"/>
                <a:cs typeface="Arial" pitchFamily="34" charset="0"/>
              </a:rPr>
              <a:t> </a:t>
            </a:r>
            <a:r>
              <a:rPr lang="en-US" b="1" dirty="0" err="1">
                <a:latin typeface="Arial" pitchFamily="34" charset="0"/>
                <a:cs typeface="Arial" pitchFamily="34" charset="0"/>
              </a:rPr>
              <a:t>masa</a:t>
            </a:r>
            <a:r>
              <a:rPr lang="en-US" b="1" dirty="0">
                <a:latin typeface="Arial" pitchFamily="34" charset="0"/>
                <a:cs typeface="Arial" pitchFamily="34" charset="0"/>
              </a:rPr>
              <a:t> </a:t>
            </a:r>
            <a:r>
              <a:rPr lang="en-US" b="1" dirty="0" err="1">
                <a:latin typeface="Arial" pitchFamily="34" charset="0"/>
                <a:cs typeface="Arial" pitchFamily="34" charset="0"/>
              </a:rPr>
              <a:t>Pemerintahan</a:t>
            </a:r>
            <a:r>
              <a:rPr lang="en-US" b="1" dirty="0">
                <a:latin typeface="Arial" pitchFamily="34" charset="0"/>
                <a:cs typeface="Arial" pitchFamily="34" charset="0"/>
              </a:rPr>
              <a:t> </a:t>
            </a:r>
            <a:r>
              <a:rPr lang="id-ID" b="1" dirty="0" smtClean="0">
                <a:latin typeface="Arial" pitchFamily="34" charset="0"/>
                <a:cs typeface="Arial" pitchFamily="34" charset="0"/>
              </a:rPr>
              <a:t>Jepang</a:t>
            </a:r>
            <a:endParaRPr lang="id-ID" dirty="0"/>
          </a:p>
        </p:txBody>
      </p:sp>
      <p:sp>
        <p:nvSpPr>
          <p:cNvPr id="3" name="Content Placeholder 2"/>
          <p:cNvSpPr>
            <a:spLocks noGrp="1"/>
          </p:cNvSpPr>
          <p:nvPr>
            <p:ph idx="1"/>
          </p:nvPr>
        </p:nvSpPr>
        <p:spPr/>
        <p:txBody>
          <a:bodyPr>
            <a:normAutofit fontScale="62500" lnSpcReduction="20000"/>
          </a:bodyPr>
          <a:lstStyle/>
          <a:p>
            <a:r>
              <a:rPr lang="en-US" dirty="0" err="1">
                <a:latin typeface="Arial" pitchFamily="34" charset="0"/>
                <a:cs typeface="Arial" pitchFamily="34" charset="0"/>
              </a:rPr>
              <a:t>Pada</a:t>
            </a:r>
            <a:r>
              <a:rPr lang="en-US" dirty="0">
                <a:latin typeface="Arial" pitchFamily="34" charset="0"/>
                <a:cs typeface="Arial" pitchFamily="34" charset="0"/>
              </a:rPr>
              <a:t> </a:t>
            </a:r>
            <a:r>
              <a:rPr lang="en-US" dirty="0" err="1">
                <a:latin typeface="Arial" pitchFamily="34" charset="0"/>
                <a:cs typeface="Arial" pitchFamily="34" charset="0"/>
              </a:rPr>
              <a:t>tahun</a:t>
            </a:r>
            <a:r>
              <a:rPr lang="en-US" dirty="0">
                <a:latin typeface="Arial" pitchFamily="34" charset="0"/>
                <a:cs typeface="Arial" pitchFamily="34" charset="0"/>
              </a:rPr>
              <a:t> 1942 </a:t>
            </a:r>
            <a:r>
              <a:rPr lang="en-US" dirty="0" err="1">
                <a:latin typeface="Arial" pitchFamily="34" charset="0"/>
                <a:cs typeface="Arial" pitchFamily="34" charset="0"/>
              </a:rPr>
              <a:t>Jepang</a:t>
            </a:r>
            <a:r>
              <a:rPr lang="en-US" dirty="0">
                <a:latin typeface="Arial" pitchFamily="34" charset="0"/>
                <a:cs typeface="Arial" pitchFamily="34" charset="0"/>
              </a:rPr>
              <a:t> </a:t>
            </a:r>
            <a:r>
              <a:rPr lang="en-US" dirty="0" err="1">
                <a:latin typeface="Arial" pitchFamily="34" charset="0"/>
                <a:cs typeface="Arial" pitchFamily="34" charset="0"/>
              </a:rPr>
              <a:t>berkuasa</a:t>
            </a:r>
            <a:r>
              <a:rPr lang="en-US" dirty="0">
                <a:latin typeface="Arial" pitchFamily="34" charset="0"/>
                <a:cs typeface="Arial" pitchFamily="34" charset="0"/>
              </a:rPr>
              <a:t> di Indonesia. </a:t>
            </a:r>
            <a:r>
              <a:rPr lang="en-US" dirty="0" err="1">
                <a:latin typeface="Arial" pitchFamily="34" charset="0"/>
                <a:cs typeface="Arial" pitchFamily="34" charset="0"/>
              </a:rPr>
              <a:t>Seluruh</a:t>
            </a:r>
            <a:r>
              <a:rPr lang="en-US" dirty="0">
                <a:latin typeface="Arial" pitchFamily="34" charset="0"/>
                <a:cs typeface="Arial" pitchFamily="34" charset="0"/>
              </a:rPr>
              <a:t> </a:t>
            </a:r>
            <a:r>
              <a:rPr lang="en-US" dirty="0" err="1">
                <a:latin typeface="Arial" pitchFamily="34" charset="0"/>
                <a:cs typeface="Arial" pitchFamily="34" charset="0"/>
              </a:rPr>
              <a:t>Jawa</a:t>
            </a:r>
            <a:r>
              <a:rPr lang="en-US" dirty="0">
                <a:latin typeface="Arial" pitchFamily="34" charset="0"/>
                <a:cs typeface="Arial" pitchFamily="34" charset="0"/>
              </a:rPr>
              <a:t> </a:t>
            </a:r>
            <a:r>
              <a:rPr lang="en-US" dirty="0" err="1">
                <a:latin typeface="Arial" pitchFamily="34" charset="0"/>
                <a:cs typeface="Arial" pitchFamily="34" charset="0"/>
              </a:rPr>
              <a:t>dan</a:t>
            </a:r>
            <a:r>
              <a:rPr lang="en-US" dirty="0">
                <a:latin typeface="Arial" pitchFamily="34" charset="0"/>
                <a:cs typeface="Arial" pitchFamily="34" charset="0"/>
              </a:rPr>
              <a:t> Madura </a:t>
            </a:r>
            <a:r>
              <a:rPr lang="en-US" dirty="0" err="1">
                <a:latin typeface="Arial" pitchFamily="34" charset="0"/>
                <a:cs typeface="Arial" pitchFamily="34" charset="0"/>
              </a:rPr>
              <a:t>kecuali</a:t>
            </a:r>
            <a:r>
              <a:rPr lang="en-US" dirty="0">
                <a:latin typeface="Arial" pitchFamily="34" charset="0"/>
                <a:cs typeface="Arial" pitchFamily="34" charset="0"/>
              </a:rPr>
              <a:t> Surakarta </a:t>
            </a:r>
            <a:r>
              <a:rPr lang="en-US" dirty="0" err="1">
                <a:latin typeface="Arial" pitchFamily="34" charset="0"/>
                <a:cs typeface="Arial" pitchFamily="34" charset="0"/>
              </a:rPr>
              <a:t>dan</a:t>
            </a:r>
            <a:r>
              <a:rPr lang="en-US" dirty="0">
                <a:latin typeface="Arial" pitchFamily="34" charset="0"/>
                <a:cs typeface="Arial" pitchFamily="34" charset="0"/>
              </a:rPr>
              <a:t> Yogyakarta </a:t>
            </a:r>
            <a:r>
              <a:rPr lang="en-US" dirty="0" err="1">
                <a:latin typeface="Arial" pitchFamily="34" charset="0"/>
                <a:cs typeface="Arial" pitchFamily="34" charset="0"/>
              </a:rPr>
              <a:t>secara</a:t>
            </a:r>
            <a:r>
              <a:rPr lang="en-US" dirty="0">
                <a:latin typeface="Arial" pitchFamily="34" charset="0"/>
                <a:cs typeface="Arial" pitchFamily="34" charset="0"/>
              </a:rPr>
              <a:t> </a:t>
            </a:r>
            <a:r>
              <a:rPr lang="en-US" dirty="0" err="1">
                <a:latin typeface="Arial" pitchFamily="34" charset="0"/>
                <a:cs typeface="Arial" pitchFamily="34" charset="0"/>
              </a:rPr>
              <a:t>administratif</a:t>
            </a:r>
            <a:r>
              <a:rPr lang="en-US" dirty="0">
                <a:latin typeface="Arial" pitchFamily="34" charset="0"/>
                <a:cs typeface="Arial" pitchFamily="34" charset="0"/>
              </a:rPr>
              <a:t> </a:t>
            </a:r>
            <a:r>
              <a:rPr lang="en-US" dirty="0" err="1">
                <a:latin typeface="Arial" pitchFamily="34" charset="0"/>
                <a:cs typeface="Arial" pitchFamily="34" charset="0"/>
              </a:rPr>
              <a:t>terbagi</a:t>
            </a:r>
            <a:r>
              <a:rPr lang="en-US" dirty="0">
                <a:latin typeface="Arial" pitchFamily="34" charset="0"/>
                <a:cs typeface="Arial" pitchFamily="34" charset="0"/>
              </a:rPr>
              <a:t> </a:t>
            </a:r>
            <a:r>
              <a:rPr lang="en-US" dirty="0" err="1">
                <a:latin typeface="Arial" pitchFamily="34" charset="0"/>
                <a:cs typeface="Arial" pitchFamily="34" charset="0"/>
              </a:rPr>
              <a:t>dalam</a:t>
            </a:r>
            <a:r>
              <a:rPr lang="en-US" dirty="0">
                <a:latin typeface="Arial" pitchFamily="34" charset="0"/>
                <a:cs typeface="Arial" pitchFamily="34" charset="0"/>
              </a:rPr>
              <a:t> </a:t>
            </a:r>
            <a:r>
              <a:rPr lang="en-US" dirty="0" err="1">
                <a:latin typeface="Arial" pitchFamily="34" charset="0"/>
                <a:cs typeface="Arial" pitchFamily="34" charset="0"/>
              </a:rPr>
              <a:t>Syu</a:t>
            </a:r>
            <a:r>
              <a:rPr lang="id-ID" u="sng" dirty="0">
                <a:latin typeface="Arial" pitchFamily="34" charset="0"/>
                <a:cs typeface="Arial" pitchFamily="34" charset="0"/>
                <a:hlinkClick r:id="rId2" tooltip="Karesidenan"/>
              </a:rPr>
              <a:t> </a:t>
            </a:r>
            <a:r>
              <a:rPr lang="en-US" u="sng" dirty="0">
                <a:latin typeface="Arial" pitchFamily="34" charset="0"/>
                <a:cs typeface="Arial" pitchFamily="34" charset="0"/>
                <a:hlinkClick r:id="rId2" tooltip="Karesidenan"/>
              </a:rPr>
              <a:t>(</a:t>
            </a:r>
            <a:r>
              <a:rPr lang="id-ID" u="sng" dirty="0">
                <a:latin typeface="Arial" pitchFamily="34" charset="0"/>
                <a:cs typeface="Arial" pitchFamily="34" charset="0"/>
                <a:hlinkClick r:id="rId2" tooltip="Karesidenan"/>
              </a:rPr>
              <a:t>Karesidenan</a:t>
            </a:r>
            <a:r>
              <a:rPr lang="en-US" u="sng" dirty="0">
                <a:latin typeface="Arial" pitchFamily="34" charset="0"/>
                <a:cs typeface="Arial" pitchFamily="34" charset="0"/>
              </a:rPr>
              <a:t>)</a:t>
            </a:r>
            <a:r>
              <a:rPr lang="en-US" dirty="0">
                <a:latin typeface="Arial" pitchFamily="34" charset="0"/>
                <a:cs typeface="Arial" pitchFamily="34" charset="0"/>
              </a:rPr>
              <a:t>, Ken </a:t>
            </a:r>
            <a:r>
              <a:rPr lang="en-US" dirty="0" err="1">
                <a:latin typeface="Arial" pitchFamily="34" charset="0"/>
                <a:cs typeface="Arial" pitchFamily="34" charset="0"/>
              </a:rPr>
              <a:t>dan</a:t>
            </a:r>
            <a:r>
              <a:rPr lang="en-US" dirty="0">
                <a:latin typeface="Arial" pitchFamily="34" charset="0"/>
                <a:cs typeface="Arial" pitchFamily="34" charset="0"/>
              </a:rPr>
              <a:t> Si</a:t>
            </a:r>
            <a:r>
              <a:rPr lang="id-ID" u="sng" dirty="0">
                <a:latin typeface="Arial" pitchFamily="34" charset="0"/>
                <a:cs typeface="Arial" pitchFamily="34" charset="0"/>
                <a:hlinkClick r:id="rId3" tooltip="Kabupaten"/>
              </a:rPr>
              <a:t> </a:t>
            </a:r>
            <a:r>
              <a:rPr lang="en-US" u="sng" dirty="0">
                <a:latin typeface="Arial" pitchFamily="34" charset="0"/>
                <a:cs typeface="Arial" pitchFamily="34" charset="0"/>
                <a:hlinkClick r:id="rId3" tooltip="Kabupaten"/>
              </a:rPr>
              <a:t>(</a:t>
            </a:r>
            <a:r>
              <a:rPr lang="id-ID" u="sng" dirty="0">
                <a:latin typeface="Arial" pitchFamily="34" charset="0"/>
                <a:cs typeface="Arial" pitchFamily="34" charset="0"/>
                <a:hlinkClick r:id="rId3" tooltip="Kabupaten"/>
              </a:rPr>
              <a:t>Kabupaten</a:t>
            </a:r>
            <a:r>
              <a:rPr lang="id-ID" dirty="0">
                <a:latin typeface="Arial" pitchFamily="34" charset="0"/>
                <a:cs typeface="Arial" pitchFamily="34" charset="0"/>
              </a:rPr>
              <a:t>/</a:t>
            </a:r>
            <a:r>
              <a:rPr lang="id-ID" u="sng" dirty="0">
                <a:latin typeface="Arial" pitchFamily="34" charset="0"/>
                <a:cs typeface="Arial" pitchFamily="34" charset="0"/>
                <a:hlinkClick r:id="rId4" tooltip="Kota"/>
              </a:rPr>
              <a:t>Kota</a:t>
            </a:r>
            <a:r>
              <a:rPr lang="en-US" u="sng" dirty="0">
                <a:latin typeface="Arial" pitchFamily="34" charset="0"/>
                <a:cs typeface="Arial" pitchFamily="34" charset="0"/>
              </a:rPr>
              <a:t>)</a:t>
            </a:r>
            <a:r>
              <a:rPr lang="en-US" dirty="0">
                <a:latin typeface="Arial" pitchFamily="34" charset="0"/>
                <a:cs typeface="Arial" pitchFamily="34" charset="0"/>
              </a:rPr>
              <a:t>. Gun</a:t>
            </a:r>
            <a:r>
              <a:rPr lang="id-ID" u="sng" dirty="0">
                <a:latin typeface="Arial" pitchFamily="34" charset="0"/>
                <a:cs typeface="Arial" pitchFamily="34" charset="0"/>
                <a:hlinkClick r:id="rId5" tooltip="Kawedanan"/>
              </a:rPr>
              <a:t> </a:t>
            </a:r>
            <a:r>
              <a:rPr lang="en-US" u="sng" dirty="0">
                <a:latin typeface="Arial" pitchFamily="34" charset="0"/>
                <a:cs typeface="Arial" pitchFamily="34" charset="0"/>
                <a:hlinkClick r:id="rId5" tooltip="Kawedanan"/>
              </a:rPr>
              <a:t>(</a:t>
            </a:r>
            <a:r>
              <a:rPr lang="id-ID" u="sng" dirty="0">
                <a:latin typeface="Arial" pitchFamily="34" charset="0"/>
                <a:cs typeface="Arial" pitchFamily="34" charset="0"/>
                <a:hlinkClick r:id="rId5" tooltip="Kawedanan"/>
              </a:rPr>
              <a:t>Kawedanan</a:t>
            </a:r>
            <a:r>
              <a:rPr lang="en-US" u="sng" dirty="0">
                <a:latin typeface="Arial" pitchFamily="34" charset="0"/>
                <a:cs typeface="Arial" pitchFamily="34" charset="0"/>
              </a:rPr>
              <a:t>)</a:t>
            </a:r>
            <a:r>
              <a:rPr lang="en-US" dirty="0">
                <a:latin typeface="Arial" pitchFamily="34" charset="0"/>
                <a:cs typeface="Arial" pitchFamily="34" charset="0"/>
              </a:rPr>
              <a:t>,Son (</a:t>
            </a:r>
            <a:r>
              <a:rPr lang="id-ID" u="sng" dirty="0">
                <a:latin typeface="Arial" pitchFamily="34" charset="0"/>
                <a:cs typeface="Arial" pitchFamily="34" charset="0"/>
                <a:hlinkClick r:id="rId6" tooltip="Kecamatan"/>
              </a:rPr>
              <a:t>Kecamatan </a:t>
            </a:r>
            <a:r>
              <a:rPr lang="en-US" u="sng" dirty="0">
                <a:latin typeface="Arial" pitchFamily="34" charset="0"/>
                <a:cs typeface="Arial" pitchFamily="34" charset="0"/>
              </a:rPr>
              <a:t>) </a:t>
            </a:r>
            <a:r>
              <a:rPr lang="en-US" dirty="0" err="1">
                <a:latin typeface="Arial" pitchFamily="34" charset="0"/>
                <a:cs typeface="Arial" pitchFamily="34" charset="0"/>
              </a:rPr>
              <a:t>dan</a:t>
            </a:r>
            <a:r>
              <a:rPr lang="en-US" dirty="0">
                <a:latin typeface="Arial" pitchFamily="34" charset="0"/>
                <a:cs typeface="Arial" pitchFamily="34" charset="0"/>
              </a:rPr>
              <a:t> Ku (</a:t>
            </a:r>
            <a:r>
              <a:rPr lang="id-ID" u="sng" dirty="0">
                <a:latin typeface="Arial" pitchFamily="34" charset="0"/>
                <a:cs typeface="Arial" pitchFamily="34" charset="0"/>
                <a:hlinkClick r:id="rId7" tooltip="Desa"/>
              </a:rPr>
              <a:t> Desa</a:t>
            </a:r>
            <a:r>
              <a:rPr lang="en-US" u="sng" dirty="0">
                <a:latin typeface="Arial" pitchFamily="34" charset="0"/>
                <a:cs typeface="Arial" pitchFamily="34" charset="0"/>
              </a:rPr>
              <a:t>)</a:t>
            </a:r>
            <a:r>
              <a:rPr lang="en-US" dirty="0">
                <a:latin typeface="Arial" pitchFamily="34" charset="0"/>
                <a:cs typeface="Arial" pitchFamily="34" charset="0"/>
              </a:rPr>
              <a:t>. </a:t>
            </a:r>
            <a:r>
              <a:rPr lang="en-US" dirty="0" err="1">
                <a:latin typeface="Arial" pitchFamily="34" charset="0"/>
                <a:cs typeface="Arial" pitchFamily="34" charset="0"/>
              </a:rPr>
              <a:t>Sistem</a:t>
            </a:r>
            <a:r>
              <a:rPr lang="en-US" dirty="0">
                <a:latin typeface="Arial" pitchFamily="34" charset="0"/>
                <a:cs typeface="Arial" pitchFamily="34" charset="0"/>
              </a:rPr>
              <a:t> </a:t>
            </a:r>
            <a:r>
              <a:rPr lang="en-US" dirty="0" err="1">
                <a:latin typeface="Arial" pitchFamily="34" charset="0"/>
                <a:cs typeface="Arial" pitchFamily="34" charset="0"/>
              </a:rPr>
              <a:t>Pemerintah</a:t>
            </a:r>
            <a:r>
              <a:rPr lang="en-US" dirty="0">
                <a:latin typeface="Arial" pitchFamily="34" charset="0"/>
                <a:cs typeface="Arial" pitchFamily="34" charset="0"/>
              </a:rPr>
              <a:t> </a:t>
            </a:r>
            <a:r>
              <a:rPr lang="en-US" dirty="0" err="1">
                <a:latin typeface="Arial" pitchFamily="34" charset="0"/>
                <a:cs typeface="Arial" pitchFamily="34" charset="0"/>
              </a:rPr>
              <a:t>Jepang</a:t>
            </a:r>
            <a:r>
              <a:rPr lang="en-US" dirty="0">
                <a:latin typeface="Arial" pitchFamily="34" charset="0"/>
                <a:cs typeface="Arial" pitchFamily="34" charset="0"/>
              </a:rPr>
              <a:t> </a:t>
            </a:r>
            <a:r>
              <a:rPr lang="en-US" dirty="0" err="1">
                <a:latin typeface="Arial" pitchFamily="34" charset="0"/>
                <a:cs typeface="Arial" pitchFamily="34" charset="0"/>
              </a:rPr>
              <a:t>disusun</a:t>
            </a:r>
            <a:r>
              <a:rPr lang="en-US" dirty="0">
                <a:latin typeface="Arial" pitchFamily="34" charset="0"/>
                <a:cs typeface="Arial" pitchFamily="34" charset="0"/>
              </a:rPr>
              <a:t> </a:t>
            </a:r>
            <a:r>
              <a:rPr lang="en-US" dirty="0" err="1">
                <a:latin typeface="Arial" pitchFamily="34" charset="0"/>
                <a:cs typeface="Arial" pitchFamily="34" charset="0"/>
              </a:rPr>
              <a:t>untuk</a:t>
            </a:r>
            <a:r>
              <a:rPr lang="en-US" dirty="0">
                <a:latin typeface="Arial" pitchFamily="34" charset="0"/>
                <a:cs typeface="Arial" pitchFamily="34" charset="0"/>
              </a:rPr>
              <a:t> </a:t>
            </a:r>
            <a:r>
              <a:rPr lang="en-US" dirty="0" err="1">
                <a:latin typeface="Arial" pitchFamily="34" charset="0"/>
                <a:cs typeface="Arial" pitchFamily="34" charset="0"/>
              </a:rPr>
              <a:t>mendukung</a:t>
            </a:r>
            <a:r>
              <a:rPr lang="en-US" dirty="0">
                <a:latin typeface="Arial" pitchFamily="34" charset="0"/>
                <a:cs typeface="Arial" pitchFamily="34" charset="0"/>
              </a:rPr>
              <a:t> </a:t>
            </a:r>
            <a:r>
              <a:rPr lang="en-US" dirty="0" err="1">
                <a:latin typeface="Arial" pitchFamily="34" charset="0"/>
                <a:cs typeface="Arial" pitchFamily="34" charset="0"/>
              </a:rPr>
              <a:t>perang</a:t>
            </a:r>
            <a:r>
              <a:rPr lang="en-US" dirty="0">
                <a:latin typeface="Arial" pitchFamily="34" charset="0"/>
                <a:cs typeface="Arial" pitchFamily="34" charset="0"/>
              </a:rPr>
              <a:t> </a:t>
            </a:r>
            <a:r>
              <a:rPr lang="en-US" dirty="0" err="1">
                <a:latin typeface="Arial" pitchFamily="34" charset="0"/>
                <a:cs typeface="Arial" pitchFamily="34" charset="0"/>
              </a:rPr>
              <a:t>oleh</a:t>
            </a:r>
            <a:r>
              <a:rPr lang="en-US" dirty="0">
                <a:latin typeface="Arial" pitchFamily="34" charset="0"/>
                <a:cs typeface="Arial" pitchFamily="34" charset="0"/>
              </a:rPr>
              <a:t> </a:t>
            </a:r>
            <a:r>
              <a:rPr lang="en-US" dirty="0" err="1">
                <a:latin typeface="Arial" pitchFamily="34" charset="0"/>
                <a:cs typeface="Arial" pitchFamily="34" charset="0"/>
              </a:rPr>
              <a:t>karena</a:t>
            </a:r>
            <a:r>
              <a:rPr lang="en-US" dirty="0">
                <a:latin typeface="Arial" pitchFamily="34" charset="0"/>
                <a:cs typeface="Arial" pitchFamily="34" charset="0"/>
              </a:rPr>
              <a:t> </a:t>
            </a:r>
            <a:r>
              <a:rPr lang="en-US" dirty="0" err="1">
                <a:latin typeface="Arial" pitchFamily="34" charset="0"/>
                <a:cs typeface="Arial" pitchFamily="34" charset="0"/>
              </a:rPr>
              <a:t>itu</a:t>
            </a:r>
            <a:r>
              <a:rPr lang="en-US" dirty="0">
                <a:latin typeface="Arial" pitchFamily="34" charset="0"/>
                <a:cs typeface="Arial" pitchFamily="34" charset="0"/>
              </a:rPr>
              <a:t> </a:t>
            </a:r>
            <a:r>
              <a:rPr lang="en-US" dirty="0" err="1">
                <a:latin typeface="Arial" pitchFamily="34" charset="0"/>
                <a:cs typeface="Arial" pitchFamily="34" charset="0"/>
              </a:rPr>
              <a:t>pendemokratisasi</a:t>
            </a:r>
            <a:r>
              <a:rPr lang="en-US" dirty="0">
                <a:latin typeface="Arial" pitchFamily="34" charset="0"/>
                <a:cs typeface="Arial" pitchFamily="34" charset="0"/>
              </a:rPr>
              <a:t> </a:t>
            </a:r>
            <a:r>
              <a:rPr lang="en-US" dirty="0" err="1">
                <a:latin typeface="Arial" pitchFamily="34" charset="0"/>
                <a:cs typeface="Arial" pitchFamily="34" charset="0"/>
              </a:rPr>
              <a:t>pemerintahan</a:t>
            </a:r>
            <a:r>
              <a:rPr lang="en-US" dirty="0">
                <a:latin typeface="Arial" pitchFamily="34" charset="0"/>
                <a:cs typeface="Arial" pitchFamily="34" charset="0"/>
              </a:rPr>
              <a:t> </a:t>
            </a:r>
            <a:r>
              <a:rPr lang="en-US" dirty="0" err="1">
                <a:latin typeface="Arial" pitchFamily="34" charset="0"/>
                <a:cs typeface="Arial" pitchFamily="34" charset="0"/>
              </a:rPr>
              <a:t>dihapuskan</a:t>
            </a:r>
            <a:r>
              <a:rPr lang="en-US" dirty="0">
                <a:latin typeface="Arial" pitchFamily="34" charset="0"/>
                <a:cs typeface="Arial" pitchFamily="34" charset="0"/>
              </a:rPr>
              <a:t>, </a:t>
            </a:r>
            <a:r>
              <a:rPr lang="en-US" dirty="0" err="1">
                <a:latin typeface="Arial" pitchFamily="34" charset="0"/>
                <a:cs typeface="Arial" pitchFamily="34" charset="0"/>
              </a:rPr>
              <a:t>akan</a:t>
            </a:r>
            <a:r>
              <a:rPr lang="en-US" dirty="0">
                <a:latin typeface="Arial" pitchFamily="34" charset="0"/>
                <a:cs typeface="Arial" pitchFamily="34" charset="0"/>
              </a:rPr>
              <a:t> </a:t>
            </a:r>
            <a:r>
              <a:rPr lang="en-US" dirty="0" err="1">
                <a:latin typeface="Arial" pitchFamily="34" charset="0"/>
                <a:cs typeface="Arial" pitchFamily="34" charset="0"/>
              </a:rPr>
              <a:t>tetapi</a:t>
            </a:r>
            <a:r>
              <a:rPr lang="en-US" dirty="0">
                <a:latin typeface="Arial" pitchFamily="34" charset="0"/>
                <a:cs typeface="Arial" pitchFamily="34" charset="0"/>
              </a:rPr>
              <a:t> </a:t>
            </a:r>
            <a:r>
              <a:rPr lang="en-US" dirty="0" err="1">
                <a:latin typeface="Arial" pitchFamily="34" charset="0"/>
                <a:cs typeface="Arial" pitchFamily="34" charset="0"/>
              </a:rPr>
              <a:t>untuk</a:t>
            </a:r>
            <a:r>
              <a:rPr lang="en-US" dirty="0">
                <a:latin typeface="Arial" pitchFamily="34" charset="0"/>
                <a:cs typeface="Arial" pitchFamily="34" charset="0"/>
              </a:rPr>
              <a:t> Ken </a:t>
            </a:r>
            <a:r>
              <a:rPr lang="en-US" dirty="0" err="1">
                <a:latin typeface="Arial" pitchFamily="34" charset="0"/>
                <a:cs typeface="Arial" pitchFamily="34" charset="0"/>
              </a:rPr>
              <a:t>dan</a:t>
            </a:r>
            <a:r>
              <a:rPr lang="en-US" dirty="0">
                <a:latin typeface="Arial" pitchFamily="34" charset="0"/>
                <a:cs typeface="Arial" pitchFamily="34" charset="0"/>
              </a:rPr>
              <a:t> Si </a:t>
            </a:r>
            <a:r>
              <a:rPr lang="en-US" dirty="0" err="1">
                <a:latin typeface="Arial" pitchFamily="34" charset="0"/>
                <a:cs typeface="Arial" pitchFamily="34" charset="0"/>
              </a:rPr>
              <a:t>serta</a:t>
            </a:r>
            <a:r>
              <a:rPr lang="en-US" dirty="0">
                <a:latin typeface="Arial" pitchFamily="34" charset="0"/>
                <a:cs typeface="Arial" pitchFamily="34" charset="0"/>
              </a:rPr>
              <a:t> </a:t>
            </a:r>
            <a:r>
              <a:rPr lang="en-US" dirty="0" err="1">
                <a:latin typeface="Arial" pitchFamily="34" charset="0"/>
                <a:cs typeface="Arial" pitchFamily="34" charset="0"/>
              </a:rPr>
              <a:t>Tokbetu</a:t>
            </a:r>
            <a:r>
              <a:rPr lang="en-US" dirty="0">
                <a:latin typeface="Arial" pitchFamily="34" charset="0"/>
                <a:cs typeface="Arial" pitchFamily="34" charset="0"/>
              </a:rPr>
              <a:t> Si</a:t>
            </a:r>
            <a:r>
              <a:rPr lang="id-ID" u="sng" dirty="0">
                <a:latin typeface="Arial" pitchFamily="34" charset="0"/>
                <a:cs typeface="Arial" pitchFamily="34" charset="0"/>
                <a:hlinkClick r:id="rId3" tooltip="Kabupaten"/>
              </a:rPr>
              <a:t> </a:t>
            </a:r>
            <a:r>
              <a:rPr lang="en-US" u="sng" dirty="0">
                <a:latin typeface="Arial" pitchFamily="34" charset="0"/>
                <a:cs typeface="Arial" pitchFamily="34" charset="0"/>
                <a:hlinkClick r:id="rId3" tooltip="Kabupaten"/>
              </a:rPr>
              <a:t>(</a:t>
            </a:r>
            <a:r>
              <a:rPr lang="id-ID" u="sng" dirty="0">
                <a:latin typeface="Arial" pitchFamily="34" charset="0"/>
                <a:cs typeface="Arial" pitchFamily="34" charset="0"/>
                <a:hlinkClick r:id="rId3" tooltip="Kabupaten"/>
              </a:rPr>
              <a:t>Kabupaten</a:t>
            </a:r>
            <a:r>
              <a:rPr lang="id-ID" dirty="0">
                <a:latin typeface="Arial" pitchFamily="34" charset="0"/>
                <a:cs typeface="Arial" pitchFamily="34" charset="0"/>
              </a:rPr>
              <a:t>/</a:t>
            </a:r>
            <a:r>
              <a:rPr lang="id-ID" u="sng" dirty="0">
                <a:latin typeface="Arial" pitchFamily="34" charset="0"/>
                <a:cs typeface="Arial" pitchFamily="34" charset="0"/>
                <a:hlinkClick r:id="rId4" tooltip="Kota"/>
              </a:rPr>
              <a:t>Kota</a:t>
            </a:r>
            <a:r>
              <a:rPr lang="en-US" u="sng" dirty="0">
                <a:latin typeface="Arial" pitchFamily="34" charset="0"/>
                <a:cs typeface="Arial" pitchFamily="34" charset="0"/>
              </a:rPr>
              <a:t>)</a:t>
            </a:r>
            <a:r>
              <a:rPr lang="en-US" dirty="0">
                <a:latin typeface="Arial" pitchFamily="34" charset="0"/>
                <a:cs typeface="Arial" pitchFamily="34" charset="0"/>
              </a:rPr>
              <a:t> </a:t>
            </a:r>
            <a:r>
              <a:rPr lang="en-US" dirty="0" err="1">
                <a:latin typeface="Arial" pitchFamily="34" charset="0"/>
                <a:cs typeface="Arial" pitchFamily="34" charset="0"/>
              </a:rPr>
              <a:t>berhak</a:t>
            </a:r>
            <a:r>
              <a:rPr lang="en-US" dirty="0">
                <a:latin typeface="Arial" pitchFamily="34" charset="0"/>
                <a:cs typeface="Arial" pitchFamily="34" charset="0"/>
              </a:rPr>
              <a:t> </a:t>
            </a:r>
            <a:r>
              <a:rPr lang="en-US" dirty="0" err="1">
                <a:latin typeface="Arial" pitchFamily="34" charset="0"/>
                <a:cs typeface="Arial" pitchFamily="34" charset="0"/>
              </a:rPr>
              <a:t>mengatur</a:t>
            </a:r>
            <a:r>
              <a:rPr lang="en-US" dirty="0">
                <a:latin typeface="Arial" pitchFamily="34" charset="0"/>
                <a:cs typeface="Arial" pitchFamily="34" charset="0"/>
              </a:rPr>
              <a:t> </a:t>
            </a:r>
            <a:r>
              <a:rPr lang="en-US" dirty="0" err="1">
                <a:latin typeface="Arial" pitchFamily="34" charset="0"/>
                <a:cs typeface="Arial" pitchFamily="34" charset="0"/>
              </a:rPr>
              <a:t>dan</a:t>
            </a:r>
            <a:r>
              <a:rPr lang="en-US" dirty="0">
                <a:latin typeface="Arial" pitchFamily="34" charset="0"/>
                <a:cs typeface="Arial" pitchFamily="34" charset="0"/>
              </a:rPr>
              <a:t> </a:t>
            </a:r>
            <a:r>
              <a:rPr lang="en-US" dirty="0" err="1">
                <a:latin typeface="Arial" pitchFamily="34" charset="0"/>
                <a:cs typeface="Arial" pitchFamily="34" charset="0"/>
              </a:rPr>
              <a:t>mengurus</a:t>
            </a:r>
            <a:r>
              <a:rPr lang="en-US" dirty="0">
                <a:latin typeface="Arial" pitchFamily="34" charset="0"/>
                <a:cs typeface="Arial" pitchFamily="34" charset="0"/>
              </a:rPr>
              <a:t> </a:t>
            </a:r>
            <a:r>
              <a:rPr lang="en-US" dirty="0" err="1">
                <a:latin typeface="Arial" pitchFamily="34" charset="0"/>
                <a:cs typeface="Arial" pitchFamily="34" charset="0"/>
              </a:rPr>
              <a:t>rumah</a:t>
            </a:r>
            <a:r>
              <a:rPr lang="en-US" dirty="0">
                <a:latin typeface="Arial" pitchFamily="34" charset="0"/>
                <a:cs typeface="Arial" pitchFamily="34" charset="0"/>
              </a:rPr>
              <a:t> </a:t>
            </a:r>
            <a:r>
              <a:rPr lang="en-US" dirty="0" err="1">
                <a:latin typeface="Arial" pitchFamily="34" charset="0"/>
                <a:cs typeface="Arial" pitchFamily="34" charset="0"/>
              </a:rPr>
              <a:t>tangganya</a:t>
            </a:r>
            <a:r>
              <a:rPr lang="en-US" dirty="0">
                <a:latin typeface="Arial" pitchFamily="34" charset="0"/>
                <a:cs typeface="Arial" pitchFamily="34" charset="0"/>
              </a:rPr>
              <a:t> </a:t>
            </a:r>
            <a:r>
              <a:rPr lang="en-US" dirty="0" err="1">
                <a:latin typeface="Arial" pitchFamily="34" charset="0"/>
                <a:cs typeface="Arial" pitchFamily="34" charset="0"/>
              </a:rPr>
              <a:t>sendiri</a:t>
            </a:r>
            <a:r>
              <a:rPr lang="en-US" dirty="0">
                <a:latin typeface="Arial" pitchFamily="34" charset="0"/>
                <a:cs typeface="Arial" pitchFamily="34" charset="0"/>
              </a:rPr>
              <a:t>. Hal </a:t>
            </a:r>
            <a:r>
              <a:rPr lang="en-US" dirty="0" err="1">
                <a:latin typeface="Arial" pitchFamily="34" charset="0"/>
                <a:cs typeface="Arial" pitchFamily="34" charset="0"/>
              </a:rPr>
              <a:t>ini</a:t>
            </a:r>
            <a:r>
              <a:rPr lang="en-US" dirty="0">
                <a:latin typeface="Arial" pitchFamily="34" charset="0"/>
                <a:cs typeface="Arial" pitchFamily="34" charset="0"/>
              </a:rPr>
              <a:t> </a:t>
            </a:r>
            <a:r>
              <a:rPr lang="en-US" dirty="0" err="1">
                <a:latin typeface="Arial" pitchFamily="34" charset="0"/>
                <a:cs typeface="Arial" pitchFamily="34" charset="0"/>
              </a:rPr>
              <a:t>membuktikan</a:t>
            </a:r>
            <a:r>
              <a:rPr lang="en-US" dirty="0">
                <a:latin typeface="Arial" pitchFamily="34" charset="0"/>
                <a:cs typeface="Arial" pitchFamily="34" charset="0"/>
              </a:rPr>
              <a:t> </a:t>
            </a:r>
            <a:r>
              <a:rPr lang="en-US" dirty="0" err="1">
                <a:latin typeface="Arial" pitchFamily="34" charset="0"/>
                <a:cs typeface="Arial" pitchFamily="34" charset="0"/>
              </a:rPr>
              <a:t>bahwa</a:t>
            </a:r>
            <a:r>
              <a:rPr lang="en-US" dirty="0">
                <a:latin typeface="Arial" pitchFamily="34" charset="0"/>
                <a:cs typeface="Arial" pitchFamily="34" charset="0"/>
              </a:rPr>
              <a:t> </a:t>
            </a:r>
            <a:r>
              <a:rPr lang="en-US" dirty="0" err="1">
                <a:latin typeface="Arial" pitchFamily="34" charset="0"/>
                <a:cs typeface="Arial" pitchFamily="34" charset="0"/>
              </a:rPr>
              <a:t>Pemerintahan</a:t>
            </a:r>
            <a:r>
              <a:rPr lang="en-US" dirty="0">
                <a:latin typeface="Arial" pitchFamily="34" charset="0"/>
                <a:cs typeface="Arial" pitchFamily="34" charset="0"/>
              </a:rPr>
              <a:t> </a:t>
            </a:r>
            <a:r>
              <a:rPr lang="en-US" dirty="0" err="1">
                <a:latin typeface="Arial" pitchFamily="34" charset="0"/>
                <a:cs typeface="Arial" pitchFamily="34" charset="0"/>
              </a:rPr>
              <a:t>Jepang</a:t>
            </a:r>
            <a:r>
              <a:rPr lang="en-US" dirty="0">
                <a:latin typeface="Arial" pitchFamily="34" charset="0"/>
                <a:cs typeface="Arial" pitchFamily="34" charset="0"/>
              </a:rPr>
              <a:t> </a:t>
            </a:r>
            <a:r>
              <a:rPr lang="en-US" dirty="0" err="1">
                <a:latin typeface="Arial" pitchFamily="34" charset="0"/>
                <a:cs typeface="Arial" pitchFamily="34" charset="0"/>
              </a:rPr>
              <a:t>masih</a:t>
            </a:r>
            <a:r>
              <a:rPr lang="en-US" dirty="0">
                <a:latin typeface="Arial" pitchFamily="34" charset="0"/>
                <a:cs typeface="Arial" pitchFamily="34" charset="0"/>
              </a:rPr>
              <a:t> </a:t>
            </a:r>
            <a:r>
              <a:rPr lang="en-US" dirty="0" err="1">
                <a:latin typeface="Arial" pitchFamily="34" charset="0"/>
                <a:cs typeface="Arial" pitchFamily="34" charset="0"/>
              </a:rPr>
              <a:t>melaksanakan</a:t>
            </a:r>
            <a:r>
              <a:rPr lang="en-US" dirty="0">
                <a:latin typeface="Arial" pitchFamily="34" charset="0"/>
                <a:cs typeface="Arial" pitchFamily="34" charset="0"/>
              </a:rPr>
              <a:t> </a:t>
            </a:r>
            <a:r>
              <a:rPr lang="en-US" dirty="0" err="1">
                <a:latin typeface="Arial" pitchFamily="34" charset="0"/>
                <a:cs typeface="Arial" pitchFamily="34" charset="0"/>
              </a:rPr>
              <a:t>pendemokratisasian</a:t>
            </a:r>
            <a:r>
              <a:rPr lang="en-US" dirty="0">
                <a:latin typeface="Arial" pitchFamily="34" charset="0"/>
                <a:cs typeface="Arial" pitchFamily="34" charset="0"/>
              </a:rPr>
              <a:t> </a:t>
            </a:r>
            <a:r>
              <a:rPr lang="en-US" dirty="0" err="1">
                <a:latin typeface="Arial" pitchFamily="34" charset="0"/>
                <a:cs typeface="Arial" pitchFamily="34" charset="0"/>
              </a:rPr>
              <a:t>dalam</a:t>
            </a:r>
            <a:r>
              <a:rPr lang="en-US" dirty="0">
                <a:latin typeface="Arial" pitchFamily="34" charset="0"/>
                <a:cs typeface="Arial" pitchFamily="34" charset="0"/>
              </a:rPr>
              <a:t> </a:t>
            </a:r>
            <a:r>
              <a:rPr lang="en-US" dirty="0" err="1">
                <a:latin typeface="Arial" pitchFamily="34" charset="0"/>
                <a:cs typeface="Arial" pitchFamily="34" charset="0"/>
              </a:rPr>
              <a:t>pemerintahan</a:t>
            </a:r>
            <a:r>
              <a:rPr lang="en-US" dirty="0">
                <a:latin typeface="Arial" pitchFamily="34" charset="0"/>
                <a:cs typeface="Arial" pitchFamily="34" charset="0"/>
              </a:rPr>
              <a:t> </a:t>
            </a:r>
            <a:r>
              <a:rPr lang="en-US" dirty="0" err="1">
                <a:latin typeface="Arial" pitchFamily="34" charset="0"/>
                <a:cs typeface="Arial" pitchFamily="34" charset="0"/>
              </a:rPr>
              <a:t>walaupun</a:t>
            </a:r>
            <a:r>
              <a:rPr lang="en-US" dirty="0">
                <a:latin typeface="Arial" pitchFamily="34" charset="0"/>
                <a:cs typeface="Arial" pitchFamily="34" charset="0"/>
              </a:rPr>
              <a:t> </a:t>
            </a:r>
            <a:r>
              <a:rPr lang="en-US" dirty="0" err="1">
                <a:latin typeface="Arial" pitchFamily="34" charset="0"/>
                <a:cs typeface="Arial" pitchFamily="34" charset="0"/>
              </a:rPr>
              <a:t>terbatas</a:t>
            </a:r>
            <a:endParaRPr lang="en-US" dirty="0">
              <a:latin typeface="Arial" pitchFamily="34" charset="0"/>
              <a:cs typeface="Arial" pitchFamily="34" charset="0"/>
            </a:endParaRPr>
          </a:p>
          <a:p>
            <a:pPr marL="514350" indent="-514350"/>
            <a:r>
              <a:rPr lang="en-US" dirty="0">
                <a:latin typeface="Arial" pitchFamily="34" charset="0"/>
                <a:cs typeface="Arial" pitchFamily="34" charset="0"/>
              </a:rPr>
              <a:t> </a:t>
            </a:r>
            <a:r>
              <a:rPr lang="en-US" b="1" dirty="0">
                <a:latin typeface="Arial" pitchFamily="34" charset="0"/>
                <a:cs typeface="Arial" pitchFamily="34" charset="0"/>
              </a:rPr>
              <a:t>Ken </a:t>
            </a:r>
            <a:r>
              <a:rPr lang="en-US" b="1" dirty="0" err="1">
                <a:latin typeface="Arial" pitchFamily="34" charset="0"/>
                <a:cs typeface="Arial" pitchFamily="34" charset="0"/>
              </a:rPr>
              <a:t>dan</a:t>
            </a:r>
            <a:r>
              <a:rPr lang="en-US" b="1" dirty="0">
                <a:latin typeface="Arial" pitchFamily="34" charset="0"/>
                <a:cs typeface="Arial" pitchFamily="34" charset="0"/>
              </a:rPr>
              <a:t> Si </a:t>
            </a:r>
            <a:r>
              <a:rPr lang="en-US" dirty="0" err="1">
                <a:latin typeface="Arial" pitchFamily="34" charset="0"/>
                <a:cs typeface="Arial" pitchFamily="34" charset="0"/>
              </a:rPr>
              <a:t>sebagai</a:t>
            </a:r>
            <a:r>
              <a:rPr lang="en-US" dirty="0">
                <a:latin typeface="Arial" pitchFamily="34" charset="0"/>
                <a:cs typeface="Arial" pitchFamily="34" charset="0"/>
              </a:rPr>
              <a:t> </a:t>
            </a:r>
            <a:r>
              <a:rPr lang="en-US" dirty="0" err="1">
                <a:latin typeface="Arial" pitchFamily="34" charset="0"/>
                <a:cs typeface="Arial" pitchFamily="34" charset="0"/>
              </a:rPr>
              <a:t>daerah</a:t>
            </a:r>
            <a:r>
              <a:rPr lang="en-US" dirty="0">
                <a:latin typeface="Arial" pitchFamily="34" charset="0"/>
                <a:cs typeface="Arial" pitchFamily="34" charset="0"/>
              </a:rPr>
              <a:t> yang </a:t>
            </a:r>
            <a:r>
              <a:rPr lang="en-US" dirty="0" err="1">
                <a:latin typeface="Arial" pitchFamily="34" charset="0"/>
                <a:cs typeface="Arial" pitchFamily="34" charset="0"/>
              </a:rPr>
              <a:t>berhak</a:t>
            </a:r>
            <a:r>
              <a:rPr lang="en-US" dirty="0">
                <a:latin typeface="Arial" pitchFamily="34" charset="0"/>
                <a:cs typeface="Arial" pitchFamily="34" charset="0"/>
              </a:rPr>
              <a:t> </a:t>
            </a:r>
            <a:r>
              <a:rPr lang="en-US" dirty="0" err="1">
                <a:latin typeface="Arial" pitchFamily="34" charset="0"/>
                <a:cs typeface="Arial" pitchFamily="34" charset="0"/>
              </a:rPr>
              <a:t>mengurus</a:t>
            </a:r>
            <a:r>
              <a:rPr lang="en-US" dirty="0">
                <a:latin typeface="Arial" pitchFamily="34" charset="0"/>
                <a:cs typeface="Arial" pitchFamily="34" charset="0"/>
              </a:rPr>
              <a:t> </a:t>
            </a:r>
            <a:r>
              <a:rPr lang="en-US" dirty="0" err="1">
                <a:latin typeface="Arial" pitchFamily="34" charset="0"/>
                <a:cs typeface="Arial" pitchFamily="34" charset="0"/>
              </a:rPr>
              <a:t>rumah</a:t>
            </a:r>
            <a:r>
              <a:rPr lang="en-US" dirty="0">
                <a:latin typeface="Arial" pitchFamily="34" charset="0"/>
                <a:cs typeface="Arial" pitchFamily="34" charset="0"/>
              </a:rPr>
              <a:t> </a:t>
            </a:r>
            <a:r>
              <a:rPr lang="en-US" dirty="0" err="1">
                <a:latin typeface="Arial" pitchFamily="34" charset="0"/>
                <a:cs typeface="Arial" pitchFamily="34" charset="0"/>
              </a:rPr>
              <a:t>tangganya</a:t>
            </a:r>
            <a:r>
              <a:rPr lang="en-US" dirty="0">
                <a:latin typeface="Arial" pitchFamily="34" charset="0"/>
                <a:cs typeface="Arial" pitchFamily="34" charset="0"/>
              </a:rPr>
              <a:t> </a:t>
            </a:r>
            <a:r>
              <a:rPr lang="en-US" dirty="0" err="1">
                <a:latin typeface="Arial" pitchFamily="34" charset="0"/>
                <a:cs typeface="Arial" pitchFamily="34" charset="0"/>
              </a:rPr>
              <a:t>sendiri</a:t>
            </a:r>
            <a:r>
              <a:rPr lang="en-US" dirty="0">
                <a:latin typeface="Arial" pitchFamily="34" charset="0"/>
                <a:cs typeface="Arial" pitchFamily="34" charset="0"/>
              </a:rPr>
              <a:t> </a:t>
            </a:r>
            <a:r>
              <a:rPr lang="en-US" dirty="0" err="1">
                <a:latin typeface="Arial" pitchFamily="34" charset="0"/>
                <a:cs typeface="Arial" pitchFamily="34" charset="0"/>
              </a:rPr>
              <a:t>dan</a:t>
            </a:r>
            <a:r>
              <a:rPr lang="en-US" dirty="0">
                <a:latin typeface="Arial" pitchFamily="34" charset="0"/>
                <a:cs typeface="Arial" pitchFamily="34" charset="0"/>
              </a:rPr>
              <a:t> </a:t>
            </a:r>
            <a:r>
              <a:rPr lang="en-US" dirty="0" err="1">
                <a:latin typeface="Arial" pitchFamily="34" charset="0"/>
                <a:cs typeface="Arial" pitchFamily="34" charset="0"/>
              </a:rPr>
              <a:t>diberi</a:t>
            </a:r>
            <a:r>
              <a:rPr lang="en-US" dirty="0">
                <a:latin typeface="Arial" pitchFamily="34" charset="0"/>
                <a:cs typeface="Arial" pitchFamily="34" charset="0"/>
              </a:rPr>
              <a:t> </a:t>
            </a:r>
            <a:r>
              <a:rPr lang="en-US" dirty="0" err="1">
                <a:latin typeface="Arial" pitchFamily="34" charset="0"/>
                <a:cs typeface="Arial" pitchFamily="34" charset="0"/>
              </a:rPr>
              <a:t>wewenang</a:t>
            </a:r>
            <a:r>
              <a:rPr lang="en-US" dirty="0">
                <a:latin typeface="Arial" pitchFamily="34" charset="0"/>
                <a:cs typeface="Arial" pitchFamily="34" charset="0"/>
              </a:rPr>
              <a:t> </a:t>
            </a:r>
            <a:r>
              <a:rPr lang="en-US" dirty="0" err="1">
                <a:latin typeface="Arial" pitchFamily="34" charset="0"/>
                <a:cs typeface="Arial" pitchFamily="34" charset="0"/>
              </a:rPr>
              <a:t>untuk</a:t>
            </a:r>
            <a:r>
              <a:rPr lang="en-US" dirty="0">
                <a:latin typeface="Arial" pitchFamily="34" charset="0"/>
                <a:cs typeface="Arial" pitchFamily="34" charset="0"/>
              </a:rPr>
              <a:t> </a:t>
            </a:r>
            <a:r>
              <a:rPr lang="en-US" dirty="0" err="1">
                <a:latin typeface="Arial" pitchFamily="34" charset="0"/>
                <a:cs typeface="Arial" pitchFamily="34" charset="0"/>
              </a:rPr>
              <a:t>membuat</a:t>
            </a:r>
            <a:r>
              <a:rPr lang="en-US" dirty="0">
                <a:latin typeface="Arial" pitchFamily="34" charset="0"/>
                <a:cs typeface="Arial" pitchFamily="34" charset="0"/>
              </a:rPr>
              <a:t> </a:t>
            </a:r>
            <a:r>
              <a:rPr lang="en-US" dirty="0" err="1">
                <a:latin typeface="Arial" pitchFamily="34" charset="0"/>
                <a:cs typeface="Arial" pitchFamily="34" charset="0"/>
              </a:rPr>
              <a:t>peraturan</a:t>
            </a:r>
            <a:r>
              <a:rPr lang="en-US" dirty="0">
                <a:latin typeface="Arial" pitchFamily="34" charset="0"/>
                <a:cs typeface="Arial" pitchFamily="34" charset="0"/>
              </a:rPr>
              <a:t> (</a:t>
            </a:r>
            <a:r>
              <a:rPr lang="en-US" b="1" dirty="0" err="1">
                <a:latin typeface="Arial" pitchFamily="34" charset="0"/>
                <a:cs typeface="Arial" pitchFamily="34" charset="0"/>
              </a:rPr>
              <a:t>Zyoo</a:t>
            </a:r>
            <a:r>
              <a:rPr lang="en-US" b="1" dirty="0">
                <a:latin typeface="Arial" pitchFamily="34" charset="0"/>
                <a:cs typeface="Arial" pitchFamily="34" charset="0"/>
              </a:rPr>
              <a:t> </a:t>
            </a:r>
            <a:r>
              <a:rPr lang="en-US" b="1" dirty="0" err="1">
                <a:latin typeface="Arial" pitchFamily="34" charset="0"/>
                <a:cs typeface="Arial" pitchFamily="34" charset="0"/>
              </a:rPr>
              <a:t>Rei</a:t>
            </a:r>
            <a:r>
              <a:rPr lang="en-US" dirty="0">
                <a:latin typeface="Arial" pitchFamily="34" charset="0"/>
                <a:cs typeface="Arial" pitchFamily="34" charset="0"/>
              </a:rPr>
              <a:t>) </a:t>
            </a:r>
            <a:r>
              <a:rPr lang="en-US" dirty="0" err="1">
                <a:latin typeface="Arial" pitchFamily="34" charset="0"/>
                <a:cs typeface="Arial" pitchFamily="34" charset="0"/>
              </a:rPr>
              <a:t>tentang</a:t>
            </a:r>
            <a:r>
              <a:rPr lang="en-US" dirty="0">
                <a:latin typeface="Arial" pitchFamily="34" charset="0"/>
                <a:cs typeface="Arial" pitchFamily="34" charset="0"/>
              </a:rPr>
              <a:t> </a:t>
            </a:r>
            <a:r>
              <a:rPr lang="en-US" dirty="0" err="1">
                <a:latin typeface="Arial" pitchFamily="34" charset="0"/>
                <a:cs typeface="Arial" pitchFamily="34" charset="0"/>
              </a:rPr>
              <a:t>urusan</a:t>
            </a:r>
            <a:r>
              <a:rPr lang="en-US" dirty="0">
                <a:latin typeface="Arial" pitchFamily="34" charset="0"/>
                <a:cs typeface="Arial" pitchFamily="34" charset="0"/>
              </a:rPr>
              <a:t> </a:t>
            </a:r>
            <a:r>
              <a:rPr lang="en-US" dirty="0" err="1">
                <a:latin typeface="Arial" pitchFamily="34" charset="0"/>
                <a:cs typeface="Arial" pitchFamily="34" charset="0"/>
              </a:rPr>
              <a:t>pekerjaannya</a:t>
            </a:r>
            <a:r>
              <a:rPr lang="en-US" dirty="0">
                <a:latin typeface="Arial" pitchFamily="34" charset="0"/>
                <a:cs typeface="Arial" pitchFamily="34" charset="0"/>
              </a:rPr>
              <a:t> </a:t>
            </a:r>
            <a:r>
              <a:rPr lang="en-US" dirty="0" err="1">
                <a:latin typeface="Arial" pitchFamily="34" charset="0"/>
                <a:cs typeface="Arial" pitchFamily="34" charset="0"/>
              </a:rPr>
              <a:t>masing</a:t>
            </a:r>
            <a:r>
              <a:rPr lang="en-US" dirty="0">
                <a:latin typeface="Arial" pitchFamily="34" charset="0"/>
                <a:cs typeface="Arial" pitchFamily="34" charset="0"/>
              </a:rPr>
              <a:t>- </a:t>
            </a:r>
            <a:r>
              <a:rPr lang="en-US" dirty="0" err="1">
                <a:latin typeface="Arial" pitchFamily="34" charset="0"/>
                <a:cs typeface="Arial" pitchFamily="34" charset="0"/>
              </a:rPr>
              <a:t>masing</a:t>
            </a:r>
            <a:r>
              <a:rPr lang="en-US" dirty="0">
                <a:latin typeface="Arial" pitchFamily="34" charset="0"/>
                <a:cs typeface="Arial" pitchFamily="34" charset="0"/>
              </a:rPr>
              <a:t>. </a:t>
            </a:r>
          </a:p>
          <a:p>
            <a:pPr marL="514350" indent="-514350"/>
            <a:r>
              <a:rPr lang="en-US" dirty="0" err="1">
                <a:latin typeface="Arial" pitchFamily="34" charset="0"/>
                <a:cs typeface="Arial" pitchFamily="34" charset="0"/>
              </a:rPr>
              <a:t>Pada</a:t>
            </a:r>
            <a:r>
              <a:rPr lang="en-US" dirty="0">
                <a:latin typeface="Arial" pitchFamily="34" charset="0"/>
                <a:cs typeface="Arial" pitchFamily="34" charset="0"/>
              </a:rPr>
              <a:t> </a:t>
            </a:r>
            <a:r>
              <a:rPr lang="en-US" dirty="0" err="1">
                <a:latin typeface="Arial" pitchFamily="34" charset="0"/>
                <a:cs typeface="Arial" pitchFamily="34" charset="0"/>
              </a:rPr>
              <a:t>masa</a:t>
            </a:r>
            <a:r>
              <a:rPr lang="en-US" dirty="0">
                <a:latin typeface="Arial" pitchFamily="34" charset="0"/>
                <a:cs typeface="Arial" pitchFamily="34" charset="0"/>
              </a:rPr>
              <a:t> </a:t>
            </a:r>
            <a:r>
              <a:rPr lang="en-US" dirty="0" err="1">
                <a:latin typeface="Arial" pitchFamily="34" charset="0"/>
                <a:cs typeface="Arial" pitchFamily="34" charset="0"/>
              </a:rPr>
              <a:t>akhir</a:t>
            </a:r>
            <a:r>
              <a:rPr lang="en-US" dirty="0">
                <a:latin typeface="Arial" pitchFamily="34" charset="0"/>
                <a:cs typeface="Arial" pitchFamily="34" charset="0"/>
              </a:rPr>
              <a:t> </a:t>
            </a:r>
            <a:r>
              <a:rPr lang="en-US" dirty="0" err="1">
                <a:latin typeface="Arial" pitchFamily="34" charset="0"/>
                <a:cs typeface="Arial" pitchFamily="34" charset="0"/>
              </a:rPr>
              <a:t>Pemerintahan</a:t>
            </a:r>
            <a:r>
              <a:rPr lang="en-US" dirty="0">
                <a:latin typeface="Arial" pitchFamily="34" charset="0"/>
                <a:cs typeface="Arial" pitchFamily="34" charset="0"/>
              </a:rPr>
              <a:t> </a:t>
            </a:r>
            <a:r>
              <a:rPr lang="en-US" dirty="0" err="1">
                <a:latin typeface="Arial" pitchFamily="34" charset="0"/>
                <a:cs typeface="Arial" pitchFamily="34" charset="0"/>
              </a:rPr>
              <a:t>Jepang</a:t>
            </a:r>
            <a:r>
              <a:rPr lang="en-US" dirty="0">
                <a:latin typeface="Arial" pitchFamily="34" charset="0"/>
                <a:cs typeface="Arial" pitchFamily="34" charset="0"/>
              </a:rPr>
              <a:t> </a:t>
            </a:r>
            <a:r>
              <a:rPr lang="en-US" dirty="0" err="1">
                <a:latin typeface="Arial" pitchFamily="34" charset="0"/>
                <a:cs typeface="Arial" pitchFamily="34" charset="0"/>
              </a:rPr>
              <a:t>dibentuklah</a:t>
            </a:r>
            <a:r>
              <a:rPr lang="en-US" dirty="0">
                <a:latin typeface="Arial" pitchFamily="34" charset="0"/>
                <a:cs typeface="Arial" pitchFamily="34" charset="0"/>
              </a:rPr>
              <a:t> </a:t>
            </a:r>
            <a:r>
              <a:rPr lang="en-US" dirty="0" err="1">
                <a:latin typeface="Arial" pitchFamily="34" charset="0"/>
                <a:cs typeface="Arial" pitchFamily="34" charset="0"/>
              </a:rPr>
              <a:t>Dewan</a:t>
            </a:r>
            <a:r>
              <a:rPr lang="en-US" dirty="0">
                <a:latin typeface="Arial" pitchFamily="34" charset="0"/>
                <a:cs typeface="Arial" pitchFamily="34" charset="0"/>
              </a:rPr>
              <a:t> </a:t>
            </a:r>
            <a:r>
              <a:rPr lang="en-US" dirty="0" err="1">
                <a:latin typeface="Arial" pitchFamily="34" charset="0"/>
                <a:cs typeface="Arial" pitchFamily="34" charset="0"/>
              </a:rPr>
              <a:t>Kepulauan</a:t>
            </a:r>
            <a:r>
              <a:rPr lang="en-US" dirty="0">
                <a:latin typeface="Arial" pitchFamily="34" charset="0"/>
                <a:cs typeface="Arial" pitchFamily="34" charset="0"/>
              </a:rPr>
              <a:t> </a:t>
            </a:r>
            <a:r>
              <a:rPr lang="en-US" dirty="0" err="1">
                <a:latin typeface="Arial" pitchFamily="34" charset="0"/>
                <a:cs typeface="Arial" pitchFamily="34" charset="0"/>
              </a:rPr>
              <a:t>Jawa</a:t>
            </a:r>
            <a:r>
              <a:rPr lang="en-US" dirty="0">
                <a:latin typeface="Arial" pitchFamily="34" charset="0"/>
                <a:cs typeface="Arial" pitchFamily="34" charset="0"/>
              </a:rPr>
              <a:t> (</a:t>
            </a:r>
            <a:r>
              <a:rPr lang="en-US" dirty="0" err="1">
                <a:latin typeface="Arial" pitchFamily="34" charset="0"/>
                <a:cs typeface="Arial" pitchFamily="34" charset="0"/>
              </a:rPr>
              <a:t>Cuco</a:t>
            </a:r>
            <a:r>
              <a:rPr lang="en-US" dirty="0">
                <a:latin typeface="Arial" pitchFamily="34" charset="0"/>
                <a:cs typeface="Arial" pitchFamily="34" charset="0"/>
              </a:rPr>
              <a:t> </a:t>
            </a:r>
            <a:r>
              <a:rPr lang="en-US" dirty="0" err="1">
                <a:latin typeface="Arial" pitchFamily="34" charset="0"/>
                <a:cs typeface="Arial" pitchFamily="34" charset="0"/>
              </a:rPr>
              <a:t>Saingiin</a:t>
            </a:r>
            <a:r>
              <a:rPr lang="en-US" dirty="0">
                <a:latin typeface="Arial" pitchFamily="34" charset="0"/>
                <a:cs typeface="Arial" pitchFamily="34" charset="0"/>
              </a:rPr>
              <a:t>) di </a:t>
            </a:r>
            <a:r>
              <a:rPr lang="en-US" dirty="0" err="1">
                <a:latin typeface="Arial" pitchFamily="34" charset="0"/>
                <a:cs typeface="Arial" pitchFamily="34" charset="0"/>
              </a:rPr>
              <a:t>setiap</a:t>
            </a:r>
            <a:r>
              <a:rPr lang="en-US" dirty="0">
                <a:latin typeface="Arial" pitchFamily="34" charset="0"/>
                <a:cs typeface="Arial" pitchFamily="34" charset="0"/>
              </a:rPr>
              <a:t> </a:t>
            </a:r>
            <a:r>
              <a:rPr lang="en-US" dirty="0" err="1">
                <a:latin typeface="Arial" pitchFamily="34" charset="0"/>
                <a:cs typeface="Arial" pitchFamily="34" charset="0"/>
              </a:rPr>
              <a:t>Syuu</a:t>
            </a:r>
            <a:r>
              <a:rPr lang="en-US" dirty="0">
                <a:latin typeface="Arial" pitchFamily="34" charset="0"/>
                <a:cs typeface="Arial" pitchFamily="34" charset="0"/>
              </a:rPr>
              <a:t> </a:t>
            </a:r>
            <a:r>
              <a:rPr lang="en-US" dirty="0" err="1">
                <a:latin typeface="Arial" pitchFamily="34" charset="0"/>
                <a:cs typeface="Arial" pitchFamily="34" charset="0"/>
              </a:rPr>
              <a:t>dan</a:t>
            </a:r>
            <a:r>
              <a:rPr lang="en-US" dirty="0">
                <a:latin typeface="Arial" pitchFamily="34" charset="0"/>
                <a:cs typeface="Arial" pitchFamily="34" charset="0"/>
              </a:rPr>
              <a:t> </a:t>
            </a:r>
            <a:r>
              <a:rPr lang="en-US" dirty="0" err="1">
                <a:latin typeface="Arial" pitchFamily="34" charset="0"/>
                <a:cs typeface="Arial" pitchFamily="34" charset="0"/>
              </a:rPr>
              <a:t>Tokobetu</a:t>
            </a:r>
            <a:r>
              <a:rPr lang="en-US" dirty="0">
                <a:latin typeface="Arial" pitchFamily="34" charset="0"/>
                <a:cs typeface="Arial" pitchFamily="34" charset="0"/>
              </a:rPr>
              <a:t> Si, </a:t>
            </a:r>
            <a:r>
              <a:rPr lang="en-US" dirty="0" err="1">
                <a:latin typeface="Arial" pitchFamily="34" charset="0"/>
                <a:cs typeface="Arial" pitchFamily="34" charset="0"/>
              </a:rPr>
              <a:t>akan</a:t>
            </a:r>
            <a:r>
              <a:rPr lang="en-US" dirty="0">
                <a:latin typeface="Arial" pitchFamily="34" charset="0"/>
                <a:cs typeface="Arial" pitchFamily="34" charset="0"/>
              </a:rPr>
              <a:t> </a:t>
            </a:r>
            <a:r>
              <a:rPr lang="en-US" dirty="0" err="1">
                <a:latin typeface="Arial" pitchFamily="34" charset="0"/>
                <a:cs typeface="Arial" pitchFamily="34" charset="0"/>
              </a:rPr>
              <a:t>tetapi</a:t>
            </a:r>
            <a:r>
              <a:rPr lang="en-US" dirty="0">
                <a:latin typeface="Arial" pitchFamily="34" charset="0"/>
                <a:cs typeface="Arial" pitchFamily="34" charset="0"/>
              </a:rPr>
              <a:t> </a:t>
            </a:r>
            <a:r>
              <a:rPr lang="en-US" dirty="0" err="1">
                <a:latin typeface="Arial" pitchFamily="34" charset="0"/>
                <a:cs typeface="Arial" pitchFamily="34" charset="0"/>
              </a:rPr>
              <a:t>kenyataanya</a:t>
            </a:r>
            <a:r>
              <a:rPr lang="en-US" dirty="0">
                <a:latin typeface="Arial" pitchFamily="34" charset="0"/>
                <a:cs typeface="Arial" pitchFamily="34" charset="0"/>
              </a:rPr>
              <a:t> </a:t>
            </a:r>
            <a:r>
              <a:rPr lang="en-US" dirty="0" err="1">
                <a:latin typeface="Arial" pitchFamily="34" charset="0"/>
                <a:cs typeface="Arial" pitchFamily="34" charset="0"/>
              </a:rPr>
              <a:t>tidak</a:t>
            </a:r>
            <a:r>
              <a:rPr lang="en-US" dirty="0">
                <a:latin typeface="Arial" pitchFamily="34" charset="0"/>
                <a:cs typeface="Arial" pitchFamily="34" charset="0"/>
              </a:rPr>
              <a:t> </a:t>
            </a:r>
            <a:r>
              <a:rPr lang="en-US" dirty="0" err="1">
                <a:latin typeface="Arial" pitchFamily="34" charset="0"/>
                <a:cs typeface="Arial" pitchFamily="34" charset="0"/>
              </a:rPr>
              <a:t>berfungsi</a:t>
            </a:r>
            <a:r>
              <a:rPr lang="en-US" dirty="0">
                <a:latin typeface="Arial" pitchFamily="34" charset="0"/>
                <a:cs typeface="Arial" pitchFamily="34" charset="0"/>
              </a:rPr>
              <a:t>.</a:t>
            </a:r>
          </a:p>
          <a:p>
            <a:endParaRPr lang="id-ID" dirty="0" smtClean="0"/>
          </a:p>
          <a:p>
            <a:endParaRPr lang="id-ID" dirty="0"/>
          </a:p>
        </p:txBody>
      </p:sp>
    </p:spTree>
    <p:extLst>
      <p:ext uri="{BB962C8B-B14F-4D97-AF65-F5344CB8AC3E}">
        <p14:creationId xmlns:p14="http://schemas.microsoft.com/office/powerpoint/2010/main" val="12117892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Struktur Pemerintahan</a:t>
            </a:r>
            <a:endParaRPr lang="id-ID" dirty="0"/>
          </a:p>
        </p:txBody>
      </p:sp>
      <p:pic>
        <p:nvPicPr>
          <p:cNvPr id="4" name="Content Placeholder 3" descr="bagan"/>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85800" y="1752600"/>
            <a:ext cx="7924800" cy="4419600"/>
          </a:xfrm>
          <a:prstGeom prst="rect">
            <a:avLst/>
          </a:prstGeom>
          <a:noFill/>
          <a:ln>
            <a:noFill/>
          </a:ln>
        </p:spPr>
      </p:pic>
    </p:spTree>
    <p:extLst>
      <p:ext uri="{BB962C8B-B14F-4D97-AF65-F5344CB8AC3E}">
        <p14:creationId xmlns:p14="http://schemas.microsoft.com/office/powerpoint/2010/main" val="2246334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Keterangan :</a:t>
            </a:r>
            <a:endParaRPr lang="id-ID" dirty="0"/>
          </a:p>
        </p:txBody>
      </p:sp>
      <p:sp>
        <p:nvSpPr>
          <p:cNvPr id="3" name="Content Placeholder 2"/>
          <p:cNvSpPr>
            <a:spLocks noGrp="1"/>
          </p:cNvSpPr>
          <p:nvPr>
            <p:ph idx="1"/>
          </p:nvPr>
        </p:nvSpPr>
        <p:spPr/>
        <p:txBody>
          <a:bodyPr>
            <a:normAutofit fontScale="85000" lnSpcReduction="10000"/>
          </a:bodyPr>
          <a:lstStyle/>
          <a:p>
            <a:r>
              <a:rPr lang="id-ID" dirty="0"/>
              <a:t>pemerintahan daerah dibagi menjadi enam tingkat. Berikut pembagiannya: Syu (karesidenan), dipimpin oleh seorang syuco. Syi (kotapraja), dipimpin oleh seorang syico. Ken (kabupaten), dipimpin oleh seorang kenco. Gun (kawedanan atau distrik), dipimpin oleh seorang gunco. Son (kecamatan), dipimpin oleh seorang sonco. Ku (kelurahan atau desa), dipimpin oleh seorang </a:t>
            </a:r>
            <a:r>
              <a:rPr lang="id-ID" dirty="0" smtClean="0"/>
              <a:t>kuco.</a:t>
            </a:r>
          </a:p>
          <a:p>
            <a:r>
              <a:rPr lang="id-ID" dirty="0" smtClean="0"/>
              <a:t>Pemerintahan </a:t>
            </a:r>
            <a:r>
              <a:rPr lang="id-ID" dirty="0"/>
              <a:t>syu ini merupakan pemerintahan daerah tertinggi di bawah Gunseikanbu yang dipimpin oleh seorang syucokan.</a:t>
            </a:r>
          </a:p>
        </p:txBody>
      </p:sp>
    </p:spTree>
    <p:extLst>
      <p:ext uri="{BB962C8B-B14F-4D97-AF65-F5344CB8AC3E}">
        <p14:creationId xmlns:p14="http://schemas.microsoft.com/office/powerpoint/2010/main" val="30628721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lnSpcReduction="20000"/>
          </a:bodyPr>
          <a:lstStyle/>
          <a:p>
            <a:r>
              <a:rPr lang="id-ID" dirty="0"/>
              <a:t>Jepang mengelola sistem kekuasaannya dengan cara memberikan atau memperbolehkan masyarakat pribumi untuk menempati kedudukan yang berpengaruh, mengakui pemimpin-pemimpin nasionalis dan Islam sebagai penghubung resmi antara Jakarta dengan </a:t>
            </a:r>
            <a:r>
              <a:rPr lang="id-ID" dirty="0" smtClean="0"/>
              <a:t>rakyat.</a:t>
            </a:r>
          </a:p>
          <a:p>
            <a:r>
              <a:rPr lang="id-ID" dirty="0" smtClean="0"/>
              <a:t>Pada </a:t>
            </a:r>
            <a:r>
              <a:rPr lang="id-ID" dirty="0"/>
              <a:t>awal tahun-tahun pendudukan, penguasa baru mendukung penuh para pemimpin politik dan agama lebih dari </a:t>
            </a:r>
            <a:r>
              <a:rPr lang="id-ID" i="1" dirty="0"/>
              <a:t>pangreh praja</a:t>
            </a:r>
            <a:r>
              <a:rPr lang="id-ID" dirty="0"/>
              <a:t> (birokrasi pelaksana pemerintahan kolonial Belanda di daerah).</a:t>
            </a:r>
          </a:p>
          <a:p>
            <a:endParaRPr lang="id-ID" dirty="0"/>
          </a:p>
        </p:txBody>
      </p:sp>
    </p:spTree>
    <p:extLst>
      <p:ext uri="{BB962C8B-B14F-4D97-AF65-F5344CB8AC3E}">
        <p14:creationId xmlns:p14="http://schemas.microsoft.com/office/powerpoint/2010/main" val="7048416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Jalur pemerintahan</a:t>
            </a:r>
            <a:endParaRPr lang="id-ID" dirty="0"/>
          </a:p>
        </p:txBody>
      </p:sp>
      <p:sp>
        <p:nvSpPr>
          <p:cNvPr id="3" name="Content Placeholder 2"/>
          <p:cNvSpPr>
            <a:spLocks noGrp="1"/>
          </p:cNvSpPr>
          <p:nvPr>
            <p:ph idx="1"/>
          </p:nvPr>
        </p:nvSpPr>
        <p:spPr/>
        <p:txBody>
          <a:bodyPr>
            <a:normAutofit fontScale="77500" lnSpcReduction="20000"/>
          </a:bodyPr>
          <a:lstStyle/>
          <a:p>
            <a:r>
              <a:rPr lang="id-ID" dirty="0"/>
              <a:t>pendudukan jepang dua sisitem birokrasi yang di teraapkan oleh Belanda di buat menjadi satu jalur. Pada zaman Belanda terdapat dua jalur yaitu </a:t>
            </a:r>
            <a:r>
              <a:rPr lang="id-ID" i="1" dirty="0"/>
              <a:t>Europeese</a:t>
            </a:r>
            <a:r>
              <a:rPr lang="id-ID" dirty="0"/>
              <a:t> B.B. dan </a:t>
            </a:r>
            <a:r>
              <a:rPr lang="id-ID" i="1" dirty="0"/>
              <a:t>Indlandsche </a:t>
            </a:r>
            <a:r>
              <a:rPr lang="id-ID" dirty="0"/>
              <a:t>B.B. </a:t>
            </a:r>
            <a:endParaRPr lang="id-ID" dirty="0" smtClean="0"/>
          </a:p>
          <a:p>
            <a:r>
              <a:rPr lang="id-ID" dirty="0" smtClean="0"/>
              <a:t>Jepang </a:t>
            </a:r>
            <a:r>
              <a:rPr lang="id-ID" dirty="0"/>
              <a:t>menerapkan dua tahap dalam jalur pemerintahan, dari </a:t>
            </a:r>
            <a:r>
              <a:rPr lang="id-ID" i="1" dirty="0"/>
              <a:t>Syuu-Coo</a:t>
            </a:r>
            <a:r>
              <a:rPr lang="id-ID" dirty="0"/>
              <a:t> (Residen) ke atas harus diduduki oleh orang Jepang dan orang pribumi hanya mengisi dari </a:t>
            </a:r>
            <a:r>
              <a:rPr lang="id-ID" i="1" dirty="0"/>
              <a:t>Ken-Coo</a:t>
            </a:r>
            <a:r>
              <a:rPr lang="id-ID" dirty="0"/>
              <a:t> (Bupati) ke bawah. </a:t>
            </a:r>
            <a:endParaRPr lang="id-ID" dirty="0" smtClean="0"/>
          </a:p>
          <a:p>
            <a:r>
              <a:rPr lang="id-ID" dirty="0" smtClean="0"/>
              <a:t>Pada </a:t>
            </a:r>
            <a:r>
              <a:rPr lang="id-ID" dirty="0"/>
              <a:t>saat menjelang akhir kekuasaan Jepang di Indonesia, </a:t>
            </a:r>
            <a:r>
              <a:rPr lang="id-ID" i="1" dirty="0"/>
              <a:t>Syuu-Coo</a:t>
            </a:r>
            <a:r>
              <a:rPr lang="id-ID" dirty="0"/>
              <a:t> (Residen)dapat diangkat dari orang pribumi. Jabatan gubernur pada masa pemerintahan Jpeang ditiadakan, organisasi pemerintahan dalam negeri langsung berada Panglima Tentara Laut dan Darat.</a:t>
            </a:r>
          </a:p>
          <a:p>
            <a:endParaRPr lang="id-ID" dirty="0"/>
          </a:p>
        </p:txBody>
      </p:sp>
    </p:spTree>
    <p:extLst>
      <p:ext uri="{BB962C8B-B14F-4D97-AF65-F5344CB8AC3E}">
        <p14:creationId xmlns:p14="http://schemas.microsoft.com/office/powerpoint/2010/main" val="6693927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kotamadya</a:t>
            </a:r>
            <a:endParaRPr lang="id-ID" dirty="0"/>
          </a:p>
        </p:txBody>
      </p:sp>
      <p:sp>
        <p:nvSpPr>
          <p:cNvPr id="3" name="Content Placeholder 2"/>
          <p:cNvSpPr>
            <a:spLocks noGrp="1"/>
          </p:cNvSpPr>
          <p:nvPr>
            <p:ph idx="1"/>
          </p:nvPr>
        </p:nvSpPr>
        <p:spPr/>
        <p:txBody>
          <a:bodyPr>
            <a:normAutofit fontScale="77500" lnSpcReduction="20000"/>
          </a:bodyPr>
          <a:lstStyle/>
          <a:p>
            <a:pPr fontAlgn="base"/>
            <a:r>
              <a:rPr lang="id-ID" dirty="0"/>
              <a:t>Pada zaman Jepang kepentingan orangorang asing khususnya orang Eropa yang biasanya tinggal di kota tidak diurus oleh pejabat pribumi. Orang-orang Eropa tersebut membentuk Kotamadya di kota-kota besar atau di kota yang umumnya memiliki perkebunan asing. </a:t>
            </a:r>
            <a:endParaRPr lang="id-ID" dirty="0" smtClean="0"/>
          </a:p>
          <a:p>
            <a:pPr fontAlgn="base"/>
            <a:r>
              <a:rPr lang="id-ID" dirty="0" smtClean="0"/>
              <a:t>Sistem </a:t>
            </a:r>
            <a:r>
              <a:rPr lang="id-ID" dirty="0"/>
              <a:t>kota madya yang telah di buat oleh orang asin tersebut diteruskan oleh orang Jepang, bahkan Kotamadya yang ada tetap menjadi </a:t>
            </a:r>
            <a:r>
              <a:rPr lang="id-ID" i="1" dirty="0"/>
              <a:t>Si</a:t>
            </a:r>
            <a:r>
              <a:rPr lang="id-ID" dirty="0"/>
              <a:t> (Kotamadya), dan dipimpin oleh seorang </a:t>
            </a:r>
            <a:r>
              <a:rPr lang="id-ID" i="1" dirty="0"/>
              <a:t>Si-Coo</a:t>
            </a:r>
            <a:r>
              <a:rPr lang="id-ID" dirty="0"/>
              <a:t> (Walikota). </a:t>
            </a:r>
            <a:endParaRPr lang="id-ID" dirty="0" smtClean="0"/>
          </a:p>
          <a:p>
            <a:pPr fontAlgn="base"/>
            <a:r>
              <a:rPr lang="id-ID" dirty="0" smtClean="0"/>
              <a:t>Terjadi </a:t>
            </a:r>
            <a:r>
              <a:rPr lang="id-ID" dirty="0"/>
              <a:t>perubahan prinsipil pada pemerintahan kotamadya. Awalnya pada masa pemerintahan Hindia Belanda memiliki batas yang tegas anatara kepentingan yang diurus oleh kabupaten dan mana yang diurus oleh kotamadya.</a:t>
            </a:r>
          </a:p>
          <a:p>
            <a:endParaRPr lang="id-ID" dirty="0"/>
          </a:p>
        </p:txBody>
      </p:sp>
    </p:spTree>
    <p:extLst>
      <p:ext uri="{BB962C8B-B14F-4D97-AF65-F5344CB8AC3E}">
        <p14:creationId xmlns:p14="http://schemas.microsoft.com/office/powerpoint/2010/main" val="21512071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lnSpcReduction="20000"/>
          </a:bodyPr>
          <a:lstStyle/>
          <a:p>
            <a:r>
              <a:rPr lang="id-ID" dirty="0"/>
              <a:t>Kotamadaya pada masa penjajahan Belanda hanya mengurus kepentingan orang Asing. Sedangkan kabupaten mengurus kepentingan pribumi dan menjadi tanggung jawab dari bupati. Setelah kekalahan yang diterima oleh orang-orang Asing, kotamadya juga ditinggalakan kembali ke negeri mereka. Jepang tidak memisahkan kepentingan dari orang asing dengan orang pribumi. Seluruh kepentingan dari penduduk kotamadaya, bangsa apapun, apabila bertempat tinggal di kotamadya maka akan diurus oleh walikotamadya.</a:t>
            </a:r>
          </a:p>
          <a:p>
            <a:endParaRPr lang="id-ID" dirty="0"/>
          </a:p>
        </p:txBody>
      </p:sp>
    </p:spTree>
    <p:extLst>
      <p:ext uri="{BB962C8B-B14F-4D97-AF65-F5344CB8AC3E}">
        <p14:creationId xmlns:p14="http://schemas.microsoft.com/office/powerpoint/2010/main" val="1487250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Pangreh Praja</a:t>
            </a:r>
            <a:endParaRPr lang="id-ID" dirty="0"/>
          </a:p>
        </p:txBody>
      </p:sp>
      <p:sp>
        <p:nvSpPr>
          <p:cNvPr id="3" name="Content Placeholder 2"/>
          <p:cNvSpPr>
            <a:spLocks noGrp="1"/>
          </p:cNvSpPr>
          <p:nvPr>
            <p:ph idx="1"/>
          </p:nvPr>
        </p:nvSpPr>
        <p:spPr/>
        <p:txBody>
          <a:bodyPr>
            <a:normAutofit fontScale="85000" lnSpcReduction="20000"/>
          </a:bodyPr>
          <a:lstStyle/>
          <a:p>
            <a:pPr fontAlgn="base"/>
            <a:r>
              <a:rPr lang="id-ID" dirty="0"/>
              <a:t>Meskipun terwakili oleh Dewan Penasihat Pusat dan Karesidenan yang dibentuk pada akhir tahun 1943, para priyayi tidak mendapatkan kedudukan dominan seperti yang pernah dicapainya. </a:t>
            </a:r>
            <a:endParaRPr lang="id-ID" dirty="0" smtClean="0"/>
          </a:p>
          <a:p>
            <a:pPr fontAlgn="base"/>
            <a:r>
              <a:rPr lang="id-ID" dirty="0" smtClean="0"/>
              <a:t>Pada </a:t>
            </a:r>
            <a:r>
              <a:rPr lang="id-ID" dirty="0"/>
              <a:t>awal 1994 Jepang memutuskan untuk membina lembaga yang umumnya di isi oleh para priyayi yaitu </a:t>
            </a:r>
            <a:r>
              <a:rPr lang="id-ID" i="1" dirty="0"/>
              <a:t>pangreh praja</a:t>
            </a:r>
            <a:r>
              <a:rPr lang="id-ID" dirty="0"/>
              <a:t>, tujuan dari pembinaan </a:t>
            </a:r>
            <a:r>
              <a:rPr lang="id-ID" dirty="0" smtClean="0"/>
              <a:t>tersebut </a:t>
            </a:r>
            <a:r>
              <a:rPr lang="id-ID" dirty="0"/>
              <a:t>yaitu untuk melemahkan gerakan </a:t>
            </a:r>
            <a:r>
              <a:rPr lang="id-ID" dirty="0" smtClean="0"/>
              <a:t>nasionalais.</a:t>
            </a:r>
          </a:p>
          <a:p>
            <a:pPr fontAlgn="base"/>
            <a:r>
              <a:rPr lang="id-ID" dirty="0" smtClean="0"/>
              <a:t>Kebijakan </a:t>
            </a:r>
            <a:r>
              <a:rPr lang="id-ID" dirty="0"/>
              <a:t>Jepang untuk kembali bersandar secara politik ke </a:t>
            </a:r>
            <a:r>
              <a:rPr lang="id-ID" i="1" dirty="0"/>
              <a:t>pangreh praja</a:t>
            </a:r>
            <a:r>
              <a:rPr lang="id-ID" dirty="0"/>
              <a:t> membuatnya sangat mirip dengan struktur pemerintahan pada masa pendudukan Belanda.</a:t>
            </a:r>
          </a:p>
          <a:p>
            <a:endParaRPr lang="id-ID" dirty="0"/>
          </a:p>
        </p:txBody>
      </p:sp>
    </p:spTree>
    <p:extLst>
      <p:ext uri="{BB962C8B-B14F-4D97-AF65-F5344CB8AC3E}">
        <p14:creationId xmlns:p14="http://schemas.microsoft.com/office/powerpoint/2010/main" val="625025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algn="ctr"/>
            <a:r>
              <a:rPr lang="en-US" b="1" dirty="0" err="1">
                <a:latin typeface="Arial" pitchFamily="34" charset="0"/>
                <a:cs typeface="Arial" pitchFamily="34" charset="0"/>
              </a:rPr>
              <a:t>Pemerintahan</a:t>
            </a:r>
            <a:r>
              <a:rPr lang="en-US" b="1" dirty="0">
                <a:latin typeface="Arial" pitchFamily="34" charset="0"/>
                <a:cs typeface="Arial" pitchFamily="34" charset="0"/>
              </a:rPr>
              <a:t> Daerah </a:t>
            </a:r>
            <a:r>
              <a:rPr lang="en-US" b="1" dirty="0" err="1">
                <a:latin typeface="Arial" pitchFamily="34" charset="0"/>
                <a:cs typeface="Arial" pitchFamily="34" charset="0"/>
              </a:rPr>
              <a:t>pd</a:t>
            </a:r>
            <a:r>
              <a:rPr lang="en-US" b="1" dirty="0">
                <a:latin typeface="Arial" pitchFamily="34" charset="0"/>
                <a:cs typeface="Arial" pitchFamily="34" charset="0"/>
              </a:rPr>
              <a:t> </a:t>
            </a:r>
            <a:r>
              <a:rPr lang="en-US" b="1" dirty="0" err="1">
                <a:latin typeface="Arial" pitchFamily="34" charset="0"/>
                <a:cs typeface="Arial" pitchFamily="34" charset="0"/>
              </a:rPr>
              <a:t>masa</a:t>
            </a:r>
            <a:r>
              <a:rPr lang="en-US" b="1" dirty="0">
                <a:latin typeface="Arial" pitchFamily="34" charset="0"/>
                <a:cs typeface="Arial" pitchFamily="34" charset="0"/>
              </a:rPr>
              <a:t> </a:t>
            </a:r>
            <a:r>
              <a:rPr lang="en-US" b="1" dirty="0" err="1">
                <a:latin typeface="Arial" pitchFamily="34" charset="0"/>
                <a:cs typeface="Arial" pitchFamily="34" charset="0"/>
              </a:rPr>
              <a:t>Pemerintahan</a:t>
            </a:r>
            <a:r>
              <a:rPr lang="en-US" b="1" dirty="0">
                <a:latin typeface="Arial" pitchFamily="34" charset="0"/>
                <a:cs typeface="Arial" pitchFamily="34" charset="0"/>
              </a:rPr>
              <a:t> </a:t>
            </a:r>
            <a:r>
              <a:rPr lang="id-ID" b="1" dirty="0" smtClean="0">
                <a:latin typeface="Arial" pitchFamily="34" charset="0"/>
                <a:cs typeface="Arial" pitchFamily="34" charset="0"/>
              </a:rPr>
              <a:t> </a:t>
            </a:r>
            <a:r>
              <a:rPr lang="en-US" b="1" dirty="0" err="1" smtClean="0">
                <a:latin typeface="Arial" pitchFamily="34" charset="0"/>
                <a:cs typeface="Arial" pitchFamily="34" charset="0"/>
              </a:rPr>
              <a:t>Hindia</a:t>
            </a:r>
            <a:r>
              <a:rPr lang="en-US" b="1" dirty="0" smtClean="0">
                <a:latin typeface="Arial" pitchFamily="34" charset="0"/>
                <a:cs typeface="Arial" pitchFamily="34" charset="0"/>
              </a:rPr>
              <a:t> </a:t>
            </a:r>
            <a:r>
              <a:rPr lang="en-US" b="1" dirty="0" err="1" smtClean="0">
                <a:latin typeface="Arial" pitchFamily="34" charset="0"/>
                <a:cs typeface="Arial" pitchFamily="34" charset="0"/>
              </a:rPr>
              <a:t>Belanda</a:t>
            </a:r>
            <a:endParaRPr lang="id-ID" b="1" dirty="0" smtClean="0">
              <a:latin typeface="Arial" pitchFamily="34" charset="0"/>
              <a:cs typeface="Arial" pitchFamily="34" charset="0"/>
            </a:endParaRPr>
          </a:p>
          <a:p>
            <a:pPr algn="ctr"/>
            <a:endParaRPr lang="id-ID" b="1" dirty="0" smtClean="0">
              <a:latin typeface="Arial" pitchFamily="34" charset="0"/>
              <a:cs typeface="Arial" pitchFamily="34" charset="0"/>
            </a:endParaRPr>
          </a:p>
          <a:p>
            <a:pPr marL="0" indent="0" algn="ctr">
              <a:buNone/>
            </a:pPr>
            <a:r>
              <a:rPr lang="id-ID" b="1" dirty="0" smtClean="0">
                <a:latin typeface="Arial" pitchFamily="34" charset="0"/>
                <a:cs typeface="Arial" pitchFamily="34" charset="0"/>
              </a:rPr>
              <a:t>Dan</a:t>
            </a:r>
          </a:p>
          <a:p>
            <a:pPr marL="0" indent="0" algn="ctr">
              <a:buNone/>
            </a:pPr>
            <a:endParaRPr lang="id-ID" b="1" dirty="0" smtClean="0">
              <a:latin typeface="Arial" pitchFamily="34" charset="0"/>
              <a:cs typeface="Arial" pitchFamily="34" charset="0"/>
            </a:endParaRPr>
          </a:p>
          <a:p>
            <a:pPr algn="ctr"/>
            <a:r>
              <a:rPr lang="en-US" b="1" dirty="0" err="1">
                <a:latin typeface="Arial" pitchFamily="34" charset="0"/>
                <a:cs typeface="Arial" pitchFamily="34" charset="0"/>
              </a:rPr>
              <a:t>Pemerintahan</a:t>
            </a:r>
            <a:r>
              <a:rPr lang="en-US" b="1" dirty="0">
                <a:latin typeface="Arial" pitchFamily="34" charset="0"/>
                <a:cs typeface="Arial" pitchFamily="34" charset="0"/>
              </a:rPr>
              <a:t> Daerah </a:t>
            </a:r>
            <a:r>
              <a:rPr lang="en-US" b="1" dirty="0" err="1">
                <a:latin typeface="Arial" pitchFamily="34" charset="0"/>
                <a:cs typeface="Arial" pitchFamily="34" charset="0"/>
              </a:rPr>
              <a:t>pd</a:t>
            </a:r>
            <a:r>
              <a:rPr lang="en-US" b="1" dirty="0">
                <a:latin typeface="Arial" pitchFamily="34" charset="0"/>
                <a:cs typeface="Arial" pitchFamily="34" charset="0"/>
              </a:rPr>
              <a:t> </a:t>
            </a:r>
            <a:r>
              <a:rPr lang="en-US" b="1" dirty="0" err="1">
                <a:latin typeface="Arial" pitchFamily="34" charset="0"/>
                <a:cs typeface="Arial" pitchFamily="34" charset="0"/>
              </a:rPr>
              <a:t>masa</a:t>
            </a:r>
            <a:r>
              <a:rPr lang="en-US" b="1" dirty="0">
                <a:latin typeface="Arial" pitchFamily="34" charset="0"/>
                <a:cs typeface="Arial" pitchFamily="34" charset="0"/>
              </a:rPr>
              <a:t> </a:t>
            </a:r>
            <a:r>
              <a:rPr lang="en-US" b="1" dirty="0" err="1">
                <a:latin typeface="Arial" pitchFamily="34" charset="0"/>
                <a:cs typeface="Arial" pitchFamily="34" charset="0"/>
              </a:rPr>
              <a:t>Pemerintahan</a:t>
            </a:r>
            <a:r>
              <a:rPr lang="en-US" b="1" dirty="0">
                <a:latin typeface="Arial" pitchFamily="34" charset="0"/>
                <a:cs typeface="Arial" pitchFamily="34" charset="0"/>
              </a:rPr>
              <a:t> </a:t>
            </a:r>
            <a:r>
              <a:rPr lang="id-ID" b="1" dirty="0" smtClean="0">
                <a:latin typeface="Arial" pitchFamily="34" charset="0"/>
                <a:cs typeface="Arial" pitchFamily="34" charset="0"/>
              </a:rPr>
              <a:t>Jepang</a:t>
            </a:r>
            <a:endParaRPr lang="id-ID" dirty="0"/>
          </a:p>
        </p:txBody>
      </p:sp>
    </p:spTree>
    <p:extLst>
      <p:ext uri="{BB962C8B-B14F-4D97-AF65-F5344CB8AC3E}">
        <p14:creationId xmlns:p14="http://schemas.microsoft.com/office/powerpoint/2010/main" val="1938069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Lanjutan..</a:t>
            </a:r>
            <a:endParaRPr lang="id-ID" dirty="0"/>
          </a:p>
        </p:txBody>
      </p:sp>
      <p:sp>
        <p:nvSpPr>
          <p:cNvPr id="3" name="Content Placeholder 2"/>
          <p:cNvSpPr>
            <a:spLocks noGrp="1"/>
          </p:cNvSpPr>
          <p:nvPr>
            <p:ph idx="1"/>
          </p:nvPr>
        </p:nvSpPr>
        <p:spPr/>
        <p:txBody>
          <a:bodyPr>
            <a:noAutofit/>
          </a:bodyPr>
          <a:lstStyle/>
          <a:p>
            <a:r>
              <a:rPr lang="id-ID" sz="2800" i="1" dirty="0"/>
              <a:t>Pangreh praja</a:t>
            </a:r>
            <a:r>
              <a:rPr lang="id-ID" sz="2800" dirty="0"/>
              <a:t> merupakan kerangka yang harus ada pada masa pemerintahan Jepang, karena Jepang bersandar kepada </a:t>
            </a:r>
            <a:r>
              <a:rPr lang="id-ID" sz="2800" i="1" dirty="0"/>
              <a:t>pangreh praja</a:t>
            </a:r>
            <a:r>
              <a:rPr lang="id-ID" sz="2800" dirty="0"/>
              <a:t> dalam melaksanakan kontrol politik dan </a:t>
            </a:r>
            <a:r>
              <a:rPr lang="id-ID" sz="2800" dirty="0" smtClean="0"/>
              <a:t>administratif.</a:t>
            </a:r>
          </a:p>
          <a:p>
            <a:r>
              <a:rPr lang="id-ID" sz="2800" dirty="0" smtClean="0"/>
              <a:t>Hubungan </a:t>
            </a:r>
            <a:r>
              <a:rPr lang="id-ID" sz="2800" dirty="0"/>
              <a:t>antara kaum priyayi dengan para pemimpin politik menjadi tegang dan tidak menentu ketika perang hampir </a:t>
            </a:r>
            <a:r>
              <a:rPr lang="id-ID" sz="2800" dirty="0" smtClean="0"/>
              <a:t>selesai.</a:t>
            </a:r>
          </a:p>
          <a:p>
            <a:r>
              <a:rPr lang="id-ID" sz="2800" dirty="0" smtClean="0"/>
              <a:t>Lembaga </a:t>
            </a:r>
            <a:r>
              <a:rPr lang="id-ID" sz="2800" dirty="0"/>
              <a:t>pemerintahan diperlemah dengan banyaknya kekurangan yang terjadi selama masa pendudukan Jepang. </a:t>
            </a:r>
            <a:endParaRPr lang="id-ID" sz="2800" dirty="0" smtClean="0"/>
          </a:p>
          <a:p>
            <a:r>
              <a:rPr lang="id-ID" sz="2800" dirty="0" smtClean="0"/>
              <a:t>Pada </a:t>
            </a:r>
            <a:r>
              <a:rPr lang="id-ID" sz="2800" dirty="0"/>
              <a:t>masa pendudukan Jepang terjadi inflasi dan kesulitan ekonomi, ketidak tentuan dalam bidang politik, dan gangguan-gangguan dalam melakukan pekerjaan.para pejabat sebagai administrator menjadi tidak efektif dan rentan terhadap cobaan dan diantara mereka terdapat pula yang menyalahgunakan kedudukannya dengan melakukan korupsi</a:t>
            </a:r>
            <a:r>
              <a:rPr lang="id-ID" sz="2800" dirty="0" smtClean="0"/>
              <a:t>.</a:t>
            </a:r>
            <a:endParaRPr lang="id-ID" sz="2800" dirty="0"/>
          </a:p>
        </p:txBody>
      </p:sp>
    </p:spTree>
    <p:extLst>
      <p:ext uri="{BB962C8B-B14F-4D97-AF65-F5344CB8AC3E}">
        <p14:creationId xmlns:p14="http://schemas.microsoft.com/office/powerpoint/2010/main" val="10069302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mtClean="0"/>
              <a:t>Referensi :</a:t>
            </a:r>
            <a:endParaRPr lang="id-ID"/>
          </a:p>
        </p:txBody>
      </p:sp>
      <p:sp>
        <p:nvSpPr>
          <p:cNvPr id="3" name="Content Placeholder 2"/>
          <p:cNvSpPr>
            <a:spLocks noGrp="1"/>
          </p:cNvSpPr>
          <p:nvPr>
            <p:ph idx="1"/>
          </p:nvPr>
        </p:nvSpPr>
        <p:spPr/>
        <p:txBody>
          <a:bodyPr>
            <a:normAutofit/>
          </a:bodyPr>
          <a:lstStyle/>
          <a:p>
            <a:r>
              <a:rPr lang="id-ID" sz="2200" dirty="0"/>
              <a:t>Hendri F. Isnaeni, Apid, </a:t>
            </a:r>
            <a:r>
              <a:rPr lang="id-ID" sz="2200" i="1" dirty="0"/>
              <a:t>Romusha Sejarah Yang Terlupakan</a:t>
            </a:r>
            <a:r>
              <a:rPr lang="id-ID" sz="2200" dirty="0"/>
              <a:t>, Yogyakarta: Penerbit Ombak, 2008</a:t>
            </a:r>
          </a:p>
          <a:p>
            <a:r>
              <a:rPr lang="id-ID" sz="2200" dirty="0"/>
              <a:t>Mukhlis Paeni, </a:t>
            </a:r>
            <a:r>
              <a:rPr lang="id-ID" sz="2200" i="1" dirty="0"/>
              <a:t>Sejarah Kebudayaan Indonesia Sistem Sosial</a:t>
            </a:r>
            <a:r>
              <a:rPr lang="id-ID" sz="2200" dirty="0"/>
              <a:t>, Jakarta: Rajawali Pers, 2009</a:t>
            </a:r>
          </a:p>
          <a:p>
            <a:r>
              <a:rPr lang="id-ID" sz="2200" dirty="0"/>
              <a:t>Marwati, djoened poesponegoro,nugroho notosusanto, 1992,sejarah nasional Indonesia: Jakarta, balai </a:t>
            </a:r>
            <a:r>
              <a:rPr lang="id-ID" sz="2200" dirty="0" smtClean="0"/>
              <a:t>pustaka</a:t>
            </a:r>
          </a:p>
          <a:p>
            <a:r>
              <a:rPr lang="id-ID" sz="2000" dirty="0" smtClean="0">
                <a:hlinkClick r:id="rId2"/>
              </a:rPr>
              <a:t>https</a:t>
            </a:r>
            <a:r>
              <a:rPr lang="id-ID" sz="2000" dirty="0">
                <a:hlinkClick r:id="rId2"/>
              </a:rPr>
              <a:t>://</a:t>
            </a:r>
            <a:r>
              <a:rPr lang="id-ID" sz="2000" dirty="0" smtClean="0">
                <a:hlinkClick r:id="rId2"/>
              </a:rPr>
              <a:t>www.kompas.com/skola/read/2020/01/12/120000669/pemerintahan-sipil-jepang-di-indonesia</a:t>
            </a:r>
            <a:r>
              <a:rPr lang="id-ID" sz="2000" dirty="0" smtClean="0"/>
              <a:t>.</a:t>
            </a:r>
            <a:endParaRPr lang="id-ID" sz="2000" dirty="0"/>
          </a:p>
          <a:p>
            <a:r>
              <a:rPr lang="id-ID" sz="2000" dirty="0" smtClean="0">
                <a:hlinkClick r:id="rId3"/>
              </a:rPr>
              <a:t>https</a:t>
            </a:r>
            <a:r>
              <a:rPr lang="id-ID" sz="2000" dirty="0">
                <a:hlinkClick r:id="rId3"/>
              </a:rPr>
              <a:t>://</a:t>
            </a:r>
            <a:r>
              <a:rPr lang="id-ID" sz="2000" dirty="0" smtClean="0">
                <a:hlinkClick r:id="rId3"/>
              </a:rPr>
              <a:t>dedeismail.blogspot.com/2011/12/decentralisatie-wet-dan-undang-undang.html</a:t>
            </a:r>
            <a:endParaRPr lang="id-ID" sz="2000" dirty="0" smtClean="0"/>
          </a:p>
          <a:p>
            <a:r>
              <a:rPr lang="id-ID" sz="2000" u="sng" dirty="0">
                <a:hlinkClick r:id="rId4"/>
              </a:rPr>
              <a:t>https://blog.uad.ac.id/ullma1400001154/2016/07/24/struktur-pemerintahan-pada-masa-jepang/</a:t>
            </a:r>
            <a:endParaRPr lang="id-ID" sz="2000" dirty="0"/>
          </a:p>
          <a:p>
            <a:endParaRPr lang="id-ID" dirty="0"/>
          </a:p>
          <a:p>
            <a:endParaRPr lang="id-ID" dirty="0"/>
          </a:p>
        </p:txBody>
      </p:sp>
    </p:spTree>
    <p:extLst>
      <p:ext uri="{BB962C8B-B14F-4D97-AF65-F5344CB8AC3E}">
        <p14:creationId xmlns:p14="http://schemas.microsoft.com/office/powerpoint/2010/main" val="30713949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066800"/>
          </a:xfrm>
        </p:spPr>
        <p:txBody>
          <a:bodyPr>
            <a:normAutofit/>
          </a:bodyPr>
          <a:lstStyle/>
          <a:p>
            <a:pPr marL="514350" indent="-514350"/>
            <a:r>
              <a:rPr lang="en-US" sz="2800" b="1" dirty="0" err="1">
                <a:latin typeface="Arial" pitchFamily="34" charset="0"/>
                <a:cs typeface="Arial" pitchFamily="34" charset="0"/>
              </a:rPr>
              <a:t>Pemerintahan</a:t>
            </a:r>
            <a:r>
              <a:rPr lang="en-US" sz="2800" b="1" dirty="0">
                <a:latin typeface="Arial" pitchFamily="34" charset="0"/>
                <a:cs typeface="Arial" pitchFamily="34" charset="0"/>
              </a:rPr>
              <a:t> Daerah </a:t>
            </a:r>
            <a:r>
              <a:rPr lang="en-US" sz="2800" b="1" dirty="0" err="1">
                <a:latin typeface="Arial" pitchFamily="34" charset="0"/>
                <a:cs typeface="Arial" pitchFamily="34" charset="0"/>
              </a:rPr>
              <a:t>pd</a:t>
            </a:r>
            <a:r>
              <a:rPr lang="en-US" sz="2800" b="1" dirty="0">
                <a:latin typeface="Arial" pitchFamily="34" charset="0"/>
                <a:cs typeface="Arial" pitchFamily="34" charset="0"/>
              </a:rPr>
              <a:t> </a:t>
            </a:r>
            <a:r>
              <a:rPr lang="en-US" sz="2800" b="1" dirty="0" err="1">
                <a:latin typeface="Arial" pitchFamily="34" charset="0"/>
                <a:cs typeface="Arial" pitchFamily="34" charset="0"/>
              </a:rPr>
              <a:t>masa</a:t>
            </a:r>
            <a:r>
              <a:rPr lang="en-US" sz="2800" b="1" dirty="0">
                <a:latin typeface="Arial" pitchFamily="34" charset="0"/>
                <a:cs typeface="Arial" pitchFamily="34" charset="0"/>
              </a:rPr>
              <a:t> </a:t>
            </a:r>
            <a:r>
              <a:rPr lang="en-US" sz="2800" b="1" dirty="0" err="1">
                <a:latin typeface="Arial" pitchFamily="34" charset="0"/>
                <a:cs typeface="Arial" pitchFamily="34" charset="0"/>
              </a:rPr>
              <a:t>Pemerintahan</a:t>
            </a:r>
            <a:r>
              <a:rPr lang="en-US" sz="2800" b="1" dirty="0">
                <a:latin typeface="Arial" pitchFamily="34" charset="0"/>
                <a:cs typeface="Arial" pitchFamily="34" charset="0"/>
              </a:rPr>
              <a:t> </a:t>
            </a:r>
            <a:r>
              <a:rPr lang="id-ID" sz="2800" b="1" dirty="0" smtClean="0">
                <a:latin typeface="Arial" pitchFamily="34" charset="0"/>
                <a:cs typeface="Arial" pitchFamily="34" charset="0"/>
              </a:rPr>
              <a:t/>
            </a:r>
            <a:br>
              <a:rPr lang="id-ID" sz="2800" b="1" dirty="0" smtClean="0">
                <a:latin typeface="Arial" pitchFamily="34" charset="0"/>
                <a:cs typeface="Arial" pitchFamily="34" charset="0"/>
              </a:rPr>
            </a:br>
            <a:r>
              <a:rPr lang="en-US" sz="2800" b="1" dirty="0" err="1" smtClean="0">
                <a:latin typeface="Arial" pitchFamily="34" charset="0"/>
                <a:cs typeface="Arial" pitchFamily="34" charset="0"/>
              </a:rPr>
              <a:t>Hindia</a:t>
            </a:r>
            <a:r>
              <a:rPr lang="en-US" sz="2800" b="1" dirty="0" smtClean="0">
                <a:latin typeface="Arial" pitchFamily="34" charset="0"/>
                <a:cs typeface="Arial" pitchFamily="34" charset="0"/>
              </a:rPr>
              <a:t> </a:t>
            </a:r>
            <a:r>
              <a:rPr lang="en-US" sz="2800" b="1" dirty="0" err="1">
                <a:latin typeface="Arial" pitchFamily="34" charset="0"/>
                <a:cs typeface="Arial" pitchFamily="34" charset="0"/>
              </a:rPr>
              <a:t>Belanda</a:t>
            </a:r>
            <a:endParaRPr lang="en-US" sz="2800" b="1" dirty="0">
              <a:latin typeface="Arial" pitchFamily="34" charset="0"/>
              <a:cs typeface="Arial" pitchFamily="34" charset="0"/>
            </a:endParaRPr>
          </a:p>
        </p:txBody>
      </p:sp>
      <p:sp>
        <p:nvSpPr>
          <p:cNvPr id="3" name="Content Placeholder 2"/>
          <p:cNvSpPr>
            <a:spLocks noGrp="1"/>
          </p:cNvSpPr>
          <p:nvPr>
            <p:ph idx="1"/>
          </p:nvPr>
        </p:nvSpPr>
        <p:spPr>
          <a:xfrm>
            <a:off x="381000" y="1600200"/>
            <a:ext cx="8305800" cy="5240740"/>
          </a:xfrm>
        </p:spPr>
        <p:txBody>
          <a:bodyPr>
            <a:noAutofit/>
          </a:bodyPr>
          <a:lstStyle/>
          <a:p>
            <a:pPr marL="514350" indent="-514350"/>
            <a:r>
              <a:rPr lang="en-US" sz="2400" dirty="0" err="1" smtClean="0">
                <a:latin typeface="Arial" pitchFamily="34" charset="0"/>
                <a:cs typeface="Arial" pitchFamily="34" charset="0"/>
              </a:rPr>
              <a:t>Sistem</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Pemerintah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yg</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dilaksanakan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Pemerintah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Hindia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Belanda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sebelum</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th</a:t>
            </a:r>
            <a:r>
              <a:rPr lang="en-US" sz="2400" dirty="0" smtClean="0">
                <a:latin typeface="Arial" pitchFamily="34" charset="0"/>
                <a:cs typeface="Arial" pitchFamily="34" charset="0"/>
              </a:rPr>
              <a:t> 8170 </a:t>
            </a:r>
            <a:r>
              <a:rPr lang="en-US" sz="2400" dirty="0" err="1" smtClean="0">
                <a:latin typeface="Arial" pitchFamily="34" charset="0"/>
                <a:cs typeface="Arial" pitchFamily="34" charset="0"/>
              </a:rPr>
              <a:t>adalah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sistem</a:t>
            </a:r>
            <a:r>
              <a:rPr lang="id-ID" sz="2400" dirty="0" smtClean="0">
                <a:latin typeface="Arial" pitchFamily="34" charset="0"/>
                <a:cs typeface="Arial" pitchFamily="34" charset="0"/>
              </a:rPr>
              <a:t> sentralisasi dan sistem </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dekonsentrasi</a:t>
            </a:r>
            <a:r>
              <a:rPr lang="en-US" sz="2400" dirty="0">
                <a:latin typeface="Arial" pitchFamily="34" charset="0"/>
                <a:cs typeface="Arial" pitchFamily="34" charset="0"/>
              </a:rPr>
              <a:t>,</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tetapi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krn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adanya</a:t>
            </a:r>
            <a:r>
              <a:rPr lang="en-US" sz="2400" dirty="0" smtClean="0">
                <a:latin typeface="Arial" pitchFamily="34" charset="0"/>
                <a:cs typeface="Arial" pitchFamily="34" charset="0"/>
              </a:rPr>
              <a:t> </a:t>
            </a:r>
            <a:r>
              <a:rPr lang="en-US" sz="2400" i="1" dirty="0" err="1" smtClean="0">
                <a:latin typeface="Arial" pitchFamily="34" charset="0"/>
                <a:cs typeface="Arial" pitchFamily="34" charset="0"/>
              </a:rPr>
              <a:t>Etische</a:t>
            </a:r>
            <a:r>
              <a:rPr lang="en-US" sz="2400" i="1" dirty="0" smtClean="0">
                <a:latin typeface="Arial" pitchFamily="34" charset="0"/>
                <a:cs typeface="Arial" pitchFamily="34" charset="0"/>
              </a:rPr>
              <a:t> </a:t>
            </a:r>
            <a:r>
              <a:rPr lang="en-US" sz="2400" i="1" dirty="0" err="1" smtClean="0">
                <a:latin typeface="Arial" pitchFamily="34" charset="0"/>
                <a:cs typeface="Arial" pitchFamily="34" charset="0"/>
              </a:rPr>
              <a:t>Politiek</a:t>
            </a:r>
            <a:r>
              <a:rPr lang="en-US" sz="2400" i="1" dirty="0" smtClean="0">
                <a:latin typeface="Arial" pitchFamily="34" charset="0"/>
                <a:cs typeface="Arial" pitchFamily="34" charset="0"/>
              </a:rPr>
              <a:t> </a:t>
            </a:r>
            <a:r>
              <a:rPr lang="en-US" sz="2400" dirty="0">
                <a:latin typeface="Arial" pitchFamily="34" charset="0"/>
                <a:cs typeface="Arial" pitchFamily="34" charset="0"/>
              </a:rPr>
              <a:t>&amp;</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desakan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untuk</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menyusun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pemerintahan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scr</a:t>
            </a:r>
            <a:r>
              <a:rPr lang="en-US" sz="2400" dirty="0" smtClean="0">
                <a:latin typeface="Arial" pitchFamily="34" charset="0"/>
                <a:cs typeface="Arial" pitchFamily="34" charset="0"/>
              </a:rPr>
              <a:t> modern &amp; </a:t>
            </a:r>
            <a:r>
              <a:rPr lang="en-US" sz="2400" dirty="0" err="1" smtClean="0">
                <a:latin typeface="Arial" pitchFamily="34" charset="0"/>
                <a:cs typeface="Arial" pitchFamily="34" charset="0"/>
              </a:rPr>
              <a:t>demokratis</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mk</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Pemerintah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Hindia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Belanda</a:t>
            </a:r>
            <a:r>
              <a:rPr lang="en-US" sz="2400" dirty="0">
                <a:latin typeface="Arial" pitchFamily="34" charset="0"/>
                <a:cs typeface="Arial" pitchFamily="34" charset="0"/>
              </a:rPr>
              <a:t> </a:t>
            </a:r>
            <a:r>
              <a:rPr lang="en-US" sz="2400" dirty="0" err="1" smtClean="0">
                <a:latin typeface="Arial" pitchFamily="34" charset="0"/>
                <a:cs typeface="Arial" pitchFamily="34" charset="0"/>
              </a:rPr>
              <a:t>mnyelenggarakan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asas</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desentralisasi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dlam</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penyelenggaraan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pemerintahan</a:t>
            </a:r>
            <a:r>
              <a:rPr lang="en-US" sz="2400" dirty="0" smtClean="0">
                <a:latin typeface="Arial" pitchFamily="34" charset="0"/>
                <a:cs typeface="Arial" pitchFamily="34" charset="0"/>
              </a:rPr>
              <a:t> &amp; </a:t>
            </a:r>
            <a:r>
              <a:rPr lang="en-US" sz="2400" dirty="0" err="1" smtClean="0">
                <a:latin typeface="Arial" pitchFamily="34" charset="0"/>
                <a:cs typeface="Arial" pitchFamily="34" charset="0"/>
              </a:rPr>
              <a:t>medebewind</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atau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asas</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pembantuan</a:t>
            </a:r>
            <a:r>
              <a:rPr lang="en-US" sz="2400" dirty="0">
                <a:latin typeface="Arial" pitchFamily="34" charset="0"/>
                <a:cs typeface="Arial" pitchFamily="34" charset="0"/>
              </a:rPr>
              <a:t> </a:t>
            </a:r>
            <a:r>
              <a:rPr lang="en-US" sz="2400" dirty="0" err="1" smtClean="0">
                <a:latin typeface="Arial" pitchFamily="34" charset="0"/>
                <a:cs typeface="Arial" pitchFamily="34" charset="0"/>
              </a:rPr>
              <a:t>melalui</a:t>
            </a:r>
            <a:r>
              <a:rPr lang="en-US" sz="2400" dirty="0" smtClean="0">
                <a:latin typeface="Arial" pitchFamily="34" charset="0"/>
                <a:cs typeface="Arial" pitchFamily="34" charset="0"/>
              </a:rPr>
              <a:t> </a:t>
            </a:r>
            <a:r>
              <a:rPr lang="en-US" sz="2400" dirty="0" err="1">
                <a:latin typeface="Arial" pitchFamily="34" charset="0"/>
                <a:cs typeface="Arial" pitchFamily="34" charset="0"/>
              </a:rPr>
              <a:t>U</a:t>
            </a:r>
            <a:r>
              <a:rPr lang="en-US" sz="2400" dirty="0" err="1" smtClean="0">
                <a:latin typeface="Arial" pitchFamily="34" charset="0"/>
                <a:cs typeface="Arial" pitchFamily="34" charset="0"/>
              </a:rPr>
              <a:t>ndang-undang</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Desentralisasi</a:t>
            </a:r>
            <a:r>
              <a:rPr lang="en-US" sz="2400" dirty="0" smtClean="0">
                <a:latin typeface="Arial" pitchFamily="34" charset="0"/>
                <a:cs typeface="Arial" pitchFamily="34" charset="0"/>
              </a:rPr>
              <a:t> (</a:t>
            </a:r>
            <a:r>
              <a:rPr lang="en-US" sz="2400" dirty="0" err="1">
                <a:latin typeface="Arial" pitchFamily="34" charset="0"/>
                <a:cs typeface="Arial" pitchFamily="34" charset="0"/>
              </a:rPr>
              <a:t>D</a:t>
            </a:r>
            <a:r>
              <a:rPr lang="en-US" sz="2400" dirty="0" err="1" smtClean="0">
                <a:latin typeface="Arial" pitchFamily="34" charset="0"/>
                <a:cs typeface="Arial" pitchFamily="34" charset="0"/>
              </a:rPr>
              <a:t>ecentralisatie</a:t>
            </a:r>
            <a:r>
              <a:rPr lang="en-US" sz="2400" dirty="0" smtClean="0">
                <a:latin typeface="Arial" pitchFamily="34" charset="0"/>
                <a:cs typeface="Arial" pitchFamily="34" charset="0"/>
              </a:rPr>
              <a:t> </a:t>
            </a:r>
            <a:r>
              <a:rPr lang="en-US" sz="2400" b="1" dirty="0" smtClean="0">
                <a:solidFill>
                  <a:srgbClr val="FF0000"/>
                </a:solidFill>
                <a:latin typeface="Arial" pitchFamily="34" charset="0"/>
                <a:cs typeface="Arial" pitchFamily="34" charset="0"/>
              </a:rPr>
              <a:t>Wet 1903</a:t>
            </a:r>
            <a:r>
              <a:rPr lang="en-US" sz="2400" dirty="0" smtClean="0">
                <a:latin typeface="Arial" pitchFamily="34" charset="0"/>
                <a:cs typeface="Arial" pitchFamily="34" charset="0"/>
              </a:rPr>
              <a:t>) &amp; </a:t>
            </a:r>
            <a:r>
              <a:rPr lang="en-US" sz="2400" dirty="0" err="1" smtClean="0">
                <a:latin typeface="Arial" pitchFamily="34" charset="0"/>
                <a:cs typeface="Arial" pitchFamily="34" charset="0"/>
              </a:rPr>
              <a:t>kmdn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disempurnakan</a:t>
            </a:r>
            <a:r>
              <a:rPr lang="en-US" sz="2400" dirty="0" smtClean="0">
                <a:latin typeface="Arial" pitchFamily="34" charset="0"/>
                <a:cs typeface="Arial" pitchFamily="34" charset="0"/>
              </a:rPr>
              <a:t> dg UU </a:t>
            </a:r>
            <a:r>
              <a:rPr lang="en-US" sz="2400" dirty="0" err="1" smtClean="0">
                <a:latin typeface="Arial" pitchFamily="34" charset="0"/>
                <a:cs typeface="Arial" pitchFamily="34" charset="0"/>
              </a:rPr>
              <a:t>tentang</a:t>
            </a:r>
            <a:r>
              <a:rPr lang="en-US" sz="2400" dirty="0" smtClean="0">
                <a:latin typeface="Arial" pitchFamily="34" charset="0"/>
                <a:cs typeface="Arial" pitchFamily="34" charset="0"/>
              </a:rPr>
              <a:t> </a:t>
            </a:r>
            <a:r>
              <a:rPr lang="en-US" sz="2400" dirty="0" err="1">
                <a:latin typeface="Arial" pitchFamily="34" charset="0"/>
                <a:cs typeface="Arial" pitchFamily="34" charset="0"/>
              </a:rPr>
              <a:t>P</a:t>
            </a:r>
            <a:r>
              <a:rPr lang="en-US" sz="2400" dirty="0" err="1" smtClean="0">
                <a:latin typeface="Arial" pitchFamily="34" charset="0"/>
                <a:cs typeface="Arial" pitchFamily="34" charset="0"/>
              </a:rPr>
              <a:t>erubahan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Susunan</a:t>
            </a:r>
            <a:r>
              <a:rPr lang="en-US" sz="2400" dirty="0" smtClean="0">
                <a:latin typeface="Arial" pitchFamily="34" charset="0"/>
                <a:cs typeface="Arial" pitchFamily="34" charset="0"/>
              </a:rPr>
              <a:t> </a:t>
            </a:r>
            <a:r>
              <a:rPr lang="en-US" sz="2400" b="1" dirty="0" err="1" smtClean="0">
                <a:solidFill>
                  <a:srgbClr val="FF0000"/>
                </a:solidFill>
                <a:latin typeface="Arial" pitchFamily="34" charset="0"/>
                <a:cs typeface="Arial" pitchFamily="34" charset="0"/>
              </a:rPr>
              <a:t>Pemerintahan</a:t>
            </a:r>
            <a:r>
              <a:rPr lang="en-US" sz="2400" b="1" dirty="0" smtClean="0">
                <a:solidFill>
                  <a:srgbClr val="FF0000"/>
                </a:solidFill>
                <a:latin typeface="Arial" pitchFamily="34" charset="0"/>
                <a:cs typeface="Arial" pitchFamily="34" charset="0"/>
              </a:rPr>
              <a:t> 1922, </a:t>
            </a:r>
            <a:r>
              <a:rPr lang="en-US" sz="2400" dirty="0" err="1" smtClean="0">
                <a:latin typeface="Arial" pitchFamily="34" charset="0"/>
                <a:cs typeface="Arial" pitchFamily="34" charset="0"/>
              </a:rPr>
              <a:t>sedang</a:t>
            </a:r>
            <a:r>
              <a:rPr lang="en-US" sz="2400" dirty="0" smtClean="0">
                <a:latin typeface="Arial" pitchFamily="34" charset="0"/>
                <a:cs typeface="Arial" pitchFamily="34" charset="0"/>
              </a:rPr>
              <a:t> di </a:t>
            </a:r>
            <a:r>
              <a:rPr lang="en-US" sz="2400" dirty="0" err="1" smtClean="0">
                <a:latin typeface="Arial" pitchFamily="34" charset="0"/>
                <a:cs typeface="Arial" pitchFamily="34" charset="0"/>
              </a:rPr>
              <a:t>luar</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Jawa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dan</a:t>
            </a:r>
            <a:r>
              <a:rPr lang="en-US" sz="2400" dirty="0" smtClean="0">
                <a:latin typeface="Arial" pitchFamily="34" charset="0"/>
                <a:cs typeface="Arial" pitchFamily="34" charset="0"/>
              </a:rPr>
              <a:t> Madura </a:t>
            </a:r>
            <a:r>
              <a:rPr lang="en-US" sz="2400" dirty="0" err="1" smtClean="0">
                <a:latin typeface="Arial" pitchFamily="34" charset="0"/>
                <a:cs typeface="Arial" pitchFamily="34" charset="0"/>
              </a:rPr>
              <a:t>masih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diberlakukan</a:t>
            </a:r>
            <a:r>
              <a:rPr lang="en-US" sz="2400" dirty="0" smtClean="0">
                <a:latin typeface="Arial" pitchFamily="34" charset="0"/>
                <a:cs typeface="Arial" pitchFamily="34" charset="0"/>
              </a:rPr>
              <a:t> UU</a:t>
            </a:r>
            <a:endParaRPr lang="en-US" sz="2400" dirty="0">
              <a:latin typeface="Arial" pitchFamily="34" charset="0"/>
              <a:cs typeface="Arial" pitchFamily="34" charset="0"/>
            </a:endParaRPr>
          </a:p>
        </p:txBody>
      </p:sp>
    </p:spTree>
    <p:extLst>
      <p:ext uri="{BB962C8B-B14F-4D97-AF65-F5344CB8AC3E}">
        <p14:creationId xmlns:p14="http://schemas.microsoft.com/office/powerpoint/2010/main" val="41446797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Decentralisatie Wet</a:t>
            </a:r>
          </a:p>
        </p:txBody>
      </p:sp>
      <p:sp>
        <p:nvSpPr>
          <p:cNvPr id="3" name="Content Placeholder 2"/>
          <p:cNvSpPr>
            <a:spLocks noGrp="1"/>
          </p:cNvSpPr>
          <p:nvPr>
            <p:ph idx="1"/>
          </p:nvPr>
        </p:nvSpPr>
        <p:spPr/>
        <p:txBody>
          <a:bodyPr>
            <a:normAutofit fontScale="92500" lnSpcReduction="20000"/>
          </a:bodyPr>
          <a:lstStyle/>
          <a:p>
            <a:r>
              <a:rPr lang="id-ID" dirty="0"/>
              <a:t>Decentralisatie Wet merupakan undang-undang tentang desentralisasi atau otonomi daerah pada masa pemerintahan Hindia Belanda. Decentralisatie Wet dengan nama asli Wet Houdende Decentralisatie van Het Bestuur in Nederlands-Indie itu diundangkan pada tanggal 23 Juli 1903 (dipublikasikan lewat Nederlandsche Staatsblad No. 329) merupakan amandemen terhadap Regeringsreglement 1854 (RR 1854). Regeringsreglement sendiri dalam bahasa Indonesia berarti peraturan pemerintah atau yang biasa disebut dengan konstitusi.</a:t>
            </a:r>
          </a:p>
          <a:p>
            <a:endParaRPr lang="id-ID" dirty="0"/>
          </a:p>
        </p:txBody>
      </p:sp>
    </p:spTree>
    <p:extLst>
      <p:ext uri="{BB962C8B-B14F-4D97-AF65-F5344CB8AC3E}">
        <p14:creationId xmlns:p14="http://schemas.microsoft.com/office/powerpoint/2010/main" val="35405117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a:t>Amandemen Regeringsreglement 1854 (RR 1854) tersebut dilakukan dengan menambahkan tiga pasal baru yang disisipkan diantara pasal 68 dan pasal 69 RR 1854 yaitu Pasal 68a, 68b dan 68c. Dengan adanya tiga pasal baru ini dimaksudkan agar reorganisasi pemerintahan menuju terwujudnya desentralisasi administratif di daerah-daerah akan dimungkinkan.</a:t>
            </a:r>
          </a:p>
          <a:p>
            <a:endParaRPr lang="id-ID" dirty="0"/>
          </a:p>
        </p:txBody>
      </p:sp>
    </p:spTree>
    <p:extLst>
      <p:ext uri="{BB962C8B-B14F-4D97-AF65-F5344CB8AC3E}">
        <p14:creationId xmlns:p14="http://schemas.microsoft.com/office/powerpoint/2010/main" val="207648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Pasal 68 RR 1854</a:t>
            </a:r>
          </a:p>
        </p:txBody>
      </p:sp>
      <p:sp>
        <p:nvSpPr>
          <p:cNvPr id="3" name="Content Placeholder 2"/>
          <p:cNvSpPr>
            <a:spLocks noGrp="1"/>
          </p:cNvSpPr>
          <p:nvPr>
            <p:ph idx="1"/>
          </p:nvPr>
        </p:nvSpPr>
        <p:spPr/>
        <p:txBody>
          <a:bodyPr>
            <a:normAutofit fontScale="85000" lnSpcReduction="20000"/>
          </a:bodyPr>
          <a:lstStyle/>
          <a:p>
            <a:pPr marL="0" indent="0">
              <a:buNone/>
            </a:pPr>
            <a:r>
              <a:rPr lang="id-ID" dirty="0"/>
              <a:t>Pasal 68 RR 1854 yang sudah ada sejak semula pada pokoknya berisi empat hal, yaitu :</a:t>
            </a:r>
          </a:p>
          <a:p>
            <a:pPr marL="914400" lvl="1" indent="-514350">
              <a:buFont typeface="+mj-lt"/>
              <a:buAutoNum type="arabicPeriod"/>
            </a:pPr>
            <a:r>
              <a:rPr lang="id-ID" dirty="0" smtClean="0"/>
              <a:t>Wilayah </a:t>
            </a:r>
            <a:r>
              <a:rPr lang="id-ID" dirty="0"/>
              <a:t>Hindia Belanda akan dibagi ke dalam satuan-satuan daerah dan pembagian itu akan dilakukan oleh raja.</a:t>
            </a:r>
          </a:p>
          <a:p>
            <a:pPr marL="914400" lvl="1" indent="-514350">
              <a:buFont typeface="+mj-lt"/>
              <a:buAutoNum type="arabicPeriod"/>
            </a:pPr>
            <a:r>
              <a:rPr lang="id-ID" dirty="0" smtClean="0"/>
              <a:t>Pemerintahan </a:t>
            </a:r>
            <a:r>
              <a:rPr lang="id-ID" dirty="0"/>
              <a:t>di daerah-daerah dilaksanakan oleh pejabat-pejabat tinggi (hoofdambtenaren) yang sebutan jabatannya akan ditentukan kemudian.</a:t>
            </a:r>
          </a:p>
          <a:p>
            <a:pPr marL="914400" lvl="1" indent="-514350">
              <a:buFont typeface="+mj-lt"/>
              <a:buAutoNum type="arabicPeriod"/>
            </a:pPr>
            <a:r>
              <a:rPr lang="id-ID" dirty="0" smtClean="0"/>
              <a:t>Gubernur </a:t>
            </a:r>
            <a:r>
              <a:rPr lang="id-ID" dirty="0"/>
              <a:t>Jenderal akan menetapkan instruksi-instruksi berkenaan dengan hubungan para pejabat tinggi daerah itu dengan berbagai pihak yang lain.</a:t>
            </a:r>
          </a:p>
          <a:p>
            <a:pPr marL="914400" lvl="1" indent="-514350">
              <a:buFont typeface="+mj-lt"/>
              <a:buAutoNum type="arabicPeriod"/>
            </a:pPr>
            <a:r>
              <a:rPr lang="id-ID" dirty="0" smtClean="0"/>
              <a:t>Kekuasaan </a:t>
            </a:r>
            <a:r>
              <a:rPr lang="id-ID" dirty="0"/>
              <a:t>sipil adalah kekuasaan yang tertinggi di daerah-daerah.</a:t>
            </a:r>
          </a:p>
          <a:p>
            <a:endParaRPr lang="id-ID" dirty="0"/>
          </a:p>
        </p:txBody>
      </p:sp>
    </p:spTree>
    <p:extLst>
      <p:ext uri="{BB962C8B-B14F-4D97-AF65-F5344CB8AC3E}">
        <p14:creationId xmlns:p14="http://schemas.microsoft.com/office/powerpoint/2010/main" val="19254293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marL="514350" indent="-514350"/>
            <a:r>
              <a:rPr lang="en-US" dirty="0" err="1">
                <a:cs typeface="Arial" pitchFamily="34" charset="0"/>
              </a:rPr>
              <a:t>Desentralisasi</a:t>
            </a:r>
            <a:r>
              <a:rPr lang="en-US" dirty="0">
                <a:cs typeface="Arial" pitchFamily="34" charset="0"/>
              </a:rPr>
              <a:t> 1903 yang </a:t>
            </a:r>
            <a:r>
              <a:rPr lang="en-US" dirty="0" err="1">
                <a:cs typeface="Arial" pitchFamily="34" charset="0"/>
              </a:rPr>
              <a:t>ditindakanjuti</a:t>
            </a:r>
            <a:r>
              <a:rPr lang="en-US" dirty="0">
                <a:cs typeface="Arial" pitchFamily="34" charset="0"/>
              </a:rPr>
              <a:t> dg UU </a:t>
            </a:r>
            <a:r>
              <a:rPr lang="en-US" dirty="0" err="1">
                <a:cs typeface="Arial" pitchFamily="34" charset="0"/>
              </a:rPr>
              <a:t>pembentukan</a:t>
            </a:r>
            <a:r>
              <a:rPr lang="en-US" dirty="0">
                <a:cs typeface="Arial" pitchFamily="34" charset="0"/>
              </a:rPr>
              <a:t> Daerah </a:t>
            </a:r>
            <a:r>
              <a:rPr lang="en-US" dirty="0" err="1">
                <a:cs typeface="Arial" pitchFamily="34" charset="0"/>
              </a:rPr>
              <a:t>Otonom</a:t>
            </a:r>
            <a:r>
              <a:rPr lang="en-US" dirty="0">
                <a:cs typeface="Arial" pitchFamily="34" charset="0"/>
              </a:rPr>
              <a:t> di </a:t>
            </a:r>
            <a:r>
              <a:rPr lang="en-US" dirty="0" err="1">
                <a:cs typeface="Arial" pitchFamily="34" charset="0"/>
              </a:rPr>
              <a:t>luar</a:t>
            </a:r>
            <a:r>
              <a:rPr lang="en-US" dirty="0">
                <a:cs typeface="Arial" pitchFamily="34" charset="0"/>
              </a:rPr>
              <a:t> </a:t>
            </a:r>
            <a:r>
              <a:rPr lang="en-US" dirty="0" err="1">
                <a:cs typeface="Arial" pitchFamily="34" charset="0"/>
              </a:rPr>
              <a:t>Jawa</a:t>
            </a:r>
            <a:r>
              <a:rPr lang="en-US" dirty="0">
                <a:cs typeface="Arial" pitchFamily="34" charset="0"/>
              </a:rPr>
              <a:t> </a:t>
            </a:r>
            <a:r>
              <a:rPr lang="en-US" b="1" dirty="0">
                <a:cs typeface="Arial" pitchFamily="34" charset="0"/>
              </a:rPr>
              <a:t>(</a:t>
            </a:r>
            <a:r>
              <a:rPr lang="en-US" b="1" dirty="0" err="1">
                <a:cs typeface="Arial" pitchFamily="34" charset="0"/>
              </a:rPr>
              <a:t>Groepsgemeenschaps</a:t>
            </a:r>
            <a:r>
              <a:rPr lang="en-US" b="1" dirty="0">
                <a:cs typeface="Arial" pitchFamily="34" charset="0"/>
              </a:rPr>
              <a:t>  </a:t>
            </a:r>
            <a:r>
              <a:rPr lang="en-US" b="1" dirty="0" err="1">
                <a:cs typeface="Arial" pitchFamily="34" charset="0"/>
              </a:rPr>
              <a:t>Ordonantie</a:t>
            </a:r>
            <a:r>
              <a:rPr lang="en-US" dirty="0">
                <a:cs typeface="Arial" pitchFamily="34" charset="0"/>
              </a:rPr>
              <a:t>) </a:t>
            </a:r>
            <a:r>
              <a:rPr lang="en-US" dirty="0" err="1">
                <a:cs typeface="Arial" pitchFamily="34" charset="0"/>
              </a:rPr>
              <a:t>dan</a:t>
            </a:r>
            <a:r>
              <a:rPr lang="en-US" dirty="0">
                <a:cs typeface="Arial" pitchFamily="34" charset="0"/>
              </a:rPr>
              <a:t> UU </a:t>
            </a:r>
            <a:r>
              <a:rPr lang="en-US" dirty="0" err="1">
                <a:cs typeface="Arial" pitchFamily="34" charset="0"/>
              </a:rPr>
              <a:t>pembentukan</a:t>
            </a:r>
            <a:r>
              <a:rPr lang="en-US" dirty="0">
                <a:cs typeface="Arial" pitchFamily="34" charset="0"/>
              </a:rPr>
              <a:t> Kota </a:t>
            </a:r>
            <a:r>
              <a:rPr lang="en-US" dirty="0" err="1">
                <a:cs typeface="Arial" pitchFamily="34" charset="0"/>
              </a:rPr>
              <a:t>Otonom</a:t>
            </a:r>
            <a:r>
              <a:rPr lang="en-US" dirty="0">
                <a:cs typeface="Arial" pitchFamily="34" charset="0"/>
              </a:rPr>
              <a:t> di </a:t>
            </a:r>
            <a:r>
              <a:rPr lang="en-US" dirty="0" err="1">
                <a:cs typeface="Arial" pitchFamily="34" charset="0"/>
              </a:rPr>
              <a:t>luar</a:t>
            </a:r>
            <a:r>
              <a:rPr lang="en-US" dirty="0">
                <a:cs typeface="Arial" pitchFamily="34" charset="0"/>
              </a:rPr>
              <a:t> </a:t>
            </a:r>
            <a:r>
              <a:rPr lang="en-US" dirty="0" err="1">
                <a:cs typeface="Arial" pitchFamily="34" charset="0"/>
              </a:rPr>
              <a:t>Jawa</a:t>
            </a:r>
            <a:r>
              <a:rPr lang="en-US" dirty="0">
                <a:cs typeface="Arial" pitchFamily="34" charset="0"/>
              </a:rPr>
              <a:t> (</a:t>
            </a:r>
            <a:r>
              <a:rPr lang="en-US" b="1" dirty="0" err="1">
                <a:cs typeface="Arial" pitchFamily="34" charset="0"/>
              </a:rPr>
              <a:t>Staatsgemeente</a:t>
            </a:r>
            <a:r>
              <a:rPr lang="en-US" b="1" dirty="0">
                <a:cs typeface="Arial" pitchFamily="34" charset="0"/>
              </a:rPr>
              <a:t> </a:t>
            </a:r>
            <a:r>
              <a:rPr lang="en-US" b="1" dirty="0" err="1">
                <a:cs typeface="Arial" pitchFamily="34" charset="0"/>
              </a:rPr>
              <a:t>Ordonantie</a:t>
            </a:r>
            <a:r>
              <a:rPr lang="en-US" b="1" dirty="0">
                <a:cs typeface="Arial" pitchFamily="34" charset="0"/>
              </a:rPr>
              <a:t> </a:t>
            </a:r>
            <a:r>
              <a:rPr lang="en-US" b="1" dirty="0" err="1">
                <a:cs typeface="Arial" pitchFamily="34" charset="0"/>
              </a:rPr>
              <a:t>Buitengewesten</a:t>
            </a:r>
            <a:r>
              <a:rPr lang="en-US" b="1" dirty="0">
                <a:cs typeface="Arial" pitchFamily="34" charset="0"/>
              </a:rPr>
              <a:t>). </a:t>
            </a:r>
          </a:p>
          <a:p>
            <a:pPr marL="514350" indent="-514350"/>
            <a:r>
              <a:rPr lang="en-US" dirty="0" err="1">
                <a:cs typeface="Arial" pitchFamily="34" charset="0"/>
              </a:rPr>
              <a:t>Keseluruhan</a:t>
            </a:r>
            <a:r>
              <a:rPr lang="en-US" dirty="0">
                <a:cs typeface="Arial" pitchFamily="34" charset="0"/>
              </a:rPr>
              <a:t> </a:t>
            </a:r>
            <a:r>
              <a:rPr lang="en-US" dirty="0" err="1">
                <a:cs typeface="Arial" pitchFamily="34" charset="0"/>
              </a:rPr>
              <a:t>undang-undang</a:t>
            </a:r>
            <a:r>
              <a:rPr lang="en-US" dirty="0">
                <a:cs typeface="Arial" pitchFamily="34" charset="0"/>
              </a:rPr>
              <a:t> </a:t>
            </a:r>
            <a:r>
              <a:rPr lang="en-US" dirty="0" err="1">
                <a:cs typeface="Arial" pitchFamily="34" charset="0"/>
              </a:rPr>
              <a:t>tersebut</a:t>
            </a:r>
            <a:r>
              <a:rPr lang="en-US" dirty="0">
                <a:cs typeface="Arial" pitchFamily="34" charset="0"/>
              </a:rPr>
              <a:t>  </a:t>
            </a:r>
            <a:r>
              <a:rPr lang="en-US" dirty="0" err="1">
                <a:cs typeface="Arial" pitchFamily="34" charset="0"/>
              </a:rPr>
              <a:t>mengatur</a:t>
            </a:r>
            <a:r>
              <a:rPr lang="en-US" dirty="0">
                <a:cs typeface="Arial" pitchFamily="34" charset="0"/>
              </a:rPr>
              <a:t> </a:t>
            </a:r>
            <a:r>
              <a:rPr lang="en-US" dirty="0" err="1">
                <a:cs typeface="Arial" pitchFamily="34" charset="0"/>
              </a:rPr>
              <a:t>Pemerintahan</a:t>
            </a:r>
            <a:r>
              <a:rPr lang="en-US" dirty="0">
                <a:cs typeface="Arial" pitchFamily="34" charset="0"/>
              </a:rPr>
              <a:t> </a:t>
            </a:r>
            <a:r>
              <a:rPr lang="en-US" dirty="0" err="1">
                <a:cs typeface="Arial" pitchFamily="34" charset="0"/>
              </a:rPr>
              <a:t>dr</a:t>
            </a:r>
            <a:r>
              <a:rPr lang="en-US" dirty="0">
                <a:cs typeface="Arial" pitchFamily="34" charset="0"/>
              </a:rPr>
              <a:t> Daerah - Daerah </a:t>
            </a:r>
            <a:r>
              <a:rPr lang="en-US" dirty="0" err="1">
                <a:cs typeface="Arial" pitchFamily="34" charset="0"/>
              </a:rPr>
              <a:t>yg</a:t>
            </a:r>
            <a:r>
              <a:rPr lang="en-US" dirty="0">
                <a:cs typeface="Arial" pitchFamily="34" charset="0"/>
              </a:rPr>
              <a:t> </a:t>
            </a:r>
            <a:r>
              <a:rPr lang="en-US" dirty="0" err="1">
                <a:cs typeface="Arial" pitchFamily="34" charset="0"/>
              </a:rPr>
              <a:t>dikuasai</a:t>
            </a:r>
            <a:r>
              <a:rPr lang="en-US" dirty="0">
                <a:cs typeface="Arial" pitchFamily="34" charset="0"/>
              </a:rPr>
              <a:t> </a:t>
            </a:r>
            <a:r>
              <a:rPr lang="en-US" dirty="0" err="1">
                <a:cs typeface="Arial" pitchFamily="34" charset="0"/>
              </a:rPr>
              <a:t>langsung</a:t>
            </a:r>
            <a:r>
              <a:rPr lang="en-US" dirty="0">
                <a:cs typeface="Arial" pitchFamily="34" charset="0"/>
              </a:rPr>
              <a:t> </a:t>
            </a:r>
            <a:r>
              <a:rPr lang="en-US" dirty="0" err="1">
                <a:cs typeface="Arial" pitchFamily="34" charset="0"/>
              </a:rPr>
              <a:t>Pemerintah</a:t>
            </a:r>
            <a:r>
              <a:rPr lang="en-US" dirty="0">
                <a:cs typeface="Arial" pitchFamily="34" charset="0"/>
              </a:rPr>
              <a:t> </a:t>
            </a:r>
            <a:r>
              <a:rPr lang="en-US" dirty="0" err="1">
                <a:cs typeface="Arial" pitchFamily="34" charset="0"/>
              </a:rPr>
              <a:t>Hindia</a:t>
            </a:r>
            <a:r>
              <a:rPr lang="en-US" dirty="0">
                <a:cs typeface="Arial" pitchFamily="34" charset="0"/>
              </a:rPr>
              <a:t> </a:t>
            </a:r>
            <a:r>
              <a:rPr lang="en-US" dirty="0" err="1">
                <a:cs typeface="Arial" pitchFamily="34" charset="0"/>
              </a:rPr>
              <a:t>Belanda</a:t>
            </a:r>
            <a:r>
              <a:rPr lang="en-US" dirty="0">
                <a:cs typeface="Arial" pitchFamily="34" charset="0"/>
              </a:rPr>
              <a:t>, </a:t>
            </a:r>
            <a:r>
              <a:rPr lang="en-US" dirty="0" err="1">
                <a:cs typeface="Arial" pitchFamily="34" charset="0"/>
              </a:rPr>
              <a:t>disamping</a:t>
            </a:r>
            <a:r>
              <a:rPr lang="en-US" dirty="0">
                <a:cs typeface="Arial" pitchFamily="34" charset="0"/>
              </a:rPr>
              <a:t> </a:t>
            </a:r>
            <a:r>
              <a:rPr lang="en-US" dirty="0" err="1">
                <a:cs typeface="Arial" pitchFamily="34" charset="0"/>
              </a:rPr>
              <a:t>itu</a:t>
            </a:r>
            <a:r>
              <a:rPr lang="en-US" dirty="0">
                <a:cs typeface="Arial" pitchFamily="34" charset="0"/>
              </a:rPr>
              <a:t> </a:t>
            </a:r>
            <a:r>
              <a:rPr lang="en-US" dirty="0" err="1">
                <a:cs typeface="Arial" pitchFamily="34" charset="0"/>
              </a:rPr>
              <a:t>Pemerintah</a:t>
            </a:r>
            <a:r>
              <a:rPr lang="en-US" dirty="0">
                <a:cs typeface="Arial" pitchFamily="34" charset="0"/>
              </a:rPr>
              <a:t> </a:t>
            </a:r>
            <a:r>
              <a:rPr lang="en-US" dirty="0" err="1">
                <a:cs typeface="Arial" pitchFamily="34" charset="0"/>
              </a:rPr>
              <a:t>Hindia</a:t>
            </a:r>
            <a:r>
              <a:rPr lang="en-US" dirty="0">
                <a:cs typeface="Arial" pitchFamily="34" charset="0"/>
              </a:rPr>
              <a:t> </a:t>
            </a:r>
            <a:r>
              <a:rPr lang="en-US" dirty="0" err="1">
                <a:cs typeface="Arial" pitchFamily="34" charset="0"/>
              </a:rPr>
              <a:t>Belanda</a:t>
            </a:r>
            <a:r>
              <a:rPr lang="en-US" dirty="0">
                <a:cs typeface="Arial" pitchFamily="34" charset="0"/>
              </a:rPr>
              <a:t> </a:t>
            </a:r>
            <a:r>
              <a:rPr lang="en-US" dirty="0" err="1">
                <a:cs typeface="Arial" pitchFamily="34" charset="0"/>
              </a:rPr>
              <a:t>juga</a:t>
            </a:r>
            <a:r>
              <a:rPr lang="en-US" dirty="0">
                <a:cs typeface="Arial" pitchFamily="34" charset="0"/>
              </a:rPr>
              <a:t> </a:t>
            </a:r>
            <a:r>
              <a:rPr lang="en-US" dirty="0" err="1">
                <a:cs typeface="Arial" pitchFamily="34" charset="0"/>
              </a:rPr>
              <a:t>mengatur</a:t>
            </a:r>
            <a:r>
              <a:rPr lang="en-US" dirty="0">
                <a:cs typeface="Arial" pitchFamily="34" charset="0"/>
              </a:rPr>
              <a:t> Daerah-Daerah </a:t>
            </a:r>
            <a:r>
              <a:rPr lang="en-US" dirty="0" err="1">
                <a:cs typeface="Arial" pitchFamily="34" charset="0"/>
              </a:rPr>
              <a:t>yg</a:t>
            </a:r>
            <a:r>
              <a:rPr lang="en-US" dirty="0">
                <a:cs typeface="Arial" pitchFamily="34" charset="0"/>
              </a:rPr>
              <a:t>  </a:t>
            </a:r>
            <a:r>
              <a:rPr lang="en-US" dirty="0" err="1">
                <a:cs typeface="Arial" pitchFamily="34" charset="0"/>
              </a:rPr>
              <a:t>tidak</a:t>
            </a:r>
            <a:r>
              <a:rPr lang="en-US" dirty="0">
                <a:cs typeface="Arial" pitchFamily="34" charset="0"/>
              </a:rPr>
              <a:t> </a:t>
            </a:r>
            <a:r>
              <a:rPr lang="en-US" dirty="0" err="1">
                <a:cs typeface="Arial" pitchFamily="34" charset="0"/>
              </a:rPr>
              <a:t>langsung</a:t>
            </a:r>
            <a:r>
              <a:rPr lang="en-US" dirty="0">
                <a:cs typeface="Arial" pitchFamily="34" charset="0"/>
              </a:rPr>
              <a:t> </a:t>
            </a:r>
            <a:r>
              <a:rPr lang="en-US" dirty="0" err="1">
                <a:cs typeface="Arial" pitchFamily="34" charset="0"/>
              </a:rPr>
              <a:t>dikuasai</a:t>
            </a:r>
            <a:r>
              <a:rPr lang="en-US" dirty="0">
                <a:cs typeface="Arial" pitchFamily="34" charset="0"/>
              </a:rPr>
              <a:t> </a:t>
            </a:r>
            <a:r>
              <a:rPr lang="en-US" dirty="0" err="1">
                <a:cs typeface="Arial" pitchFamily="34" charset="0"/>
              </a:rPr>
              <a:t>yaitu</a:t>
            </a:r>
            <a:r>
              <a:rPr lang="en-US" dirty="0">
                <a:cs typeface="Arial" pitchFamily="34" charset="0"/>
              </a:rPr>
              <a:t> Daerah-Daerah </a:t>
            </a:r>
            <a:r>
              <a:rPr lang="en-US" dirty="0" err="1">
                <a:cs typeface="Arial" pitchFamily="34" charset="0"/>
              </a:rPr>
              <a:t>otonom</a:t>
            </a:r>
            <a:r>
              <a:rPr lang="en-US" dirty="0">
                <a:cs typeface="Arial" pitchFamily="34" charset="0"/>
              </a:rPr>
              <a:t> yang </a:t>
            </a:r>
            <a:r>
              <a:rPr lang="en-US" dirty="0" err="1">
                <a:cs typeface="Arial" pitchFamily="34" charset="0"/>
              </a:rPr>
              <a:t>berupa</a:t>
            </a:r>
            <a:r>
              <a:rPr lang="en-US" dirty="0">
                <a:cs typeface="Arial" pitchFamily="34" charset="0"/>
              </a:rPr>
              <a:t> </a:t>
            </a:r>
            <a:r>
              <a:rPr lang="en-US" dirty="0" err="1">
                <a:cs typeface="Arial" pitchFamily="34" charset="0"/>
              </a:rPr>
              <a:t>persekutuan</a:t>
            </a:r>
            <a:r>
              <a:rPr lang="en-US" dirty="0">
                <a:cs typeface="Arial" pitchFamily="34" charset="0"/>
              </a:rPr>
              <a:t> </a:t>
            </a:r>
            <a:r>
              <a:rPr lang="en-US" dirty="0" err="1">
                <a:cs typeface="Arial" pitchFamily="34" charset="0"/>
              </a:rPr>
              <a:t>masyarakat</a:t>
            </a:r>
            <a:r>
              <a:rPr lang="en-US" dirty="0">
                <a:cs typeface="Arial" pitchFamily="34" charset="0"/>
              </a:rPr>
              <a:t> </a:t>
            </a:r>
            <a:r>
              <a:rPr lang="en-US" dirty="0" err="1">
                <a:cs typeface="Arial" pitchFamily="34" charset="0"/>
              </a:rPr>
              <a:t>adat</a:t>
            </a:r>
            <a:r>
              <a:rPr lang="en-US" dirty="0">
                <a:cs typeface="Arial" pitchFamily="34" charset="0"/>
              </a:rPr>
              <a:t> </a:t>
            </a:r>
            <a:r>
              <a:rPr lang="en-US" dirty="0" err="1">
                <a:cs typeface="Arial" pitchFamily="34" charset="0"/>
              </a:rPr>
              <a:t>asli</a:t>
            </a:r>
            <a:r>
              <a:rPr lang="en-US" dirty="0">
                <a:cs typeface="Arial" pitchFamily="34" charset="0"/>
              </a:rPr>
              <a:t> Indonesia </a:t>
            </a:r>
            <a:r>
              <a:rPr lang="en-US" dirty="0" err="1">
                <a:cs typeface="Arial" pitchFamily="34" charset="0"/>
              </a:rPr>
              <a:t>dan</a:t>
            </a:r>
            <a:r>
              <a:rPr lang="en-US" dirty="0">
                <a:cs typeface="Arial" pitchFamily="34" charset="0"/>
              </a:rPr>
              <a:t> Daerah </a:t>
            </a:r>
            <a:r>
              <a:rPr lang="en-US" dirty="0" err="1">
                <a:cs typeface="Arial" pitchFamily="34" charset="0"/>
              </a:rPr>
              <a:t>kerajaan-kerajaan</a:t>
            </a:r>
            <a:r>
              <a:rPr lang="en-US" dirty="0">
                <a:cs typeface="Arial" pitchFamily="34" charset="0"/>
              </a:rPr>
              <a:t> Indonesia . </a:t>
            </a:r>
          </a:p>
        </p:txBody>
      </p:sp>
    </p:spTree>
    <p:extLst>
      <p:ext uri="{BB962C8B-B14F-4D97-AF65-F5344CB8AC3E}">
        <p14:creationId xmlns:p14="http://schemas.microsoft.com/office/powerpoint/2010/main" val="39364964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Makna:</a:t>
            </a:r>
            <a:endParaRPr lang="id-ID" dirty="0"/>
          </a:p>
        </p:txBody>
      </p:sp>
      <p:sp>
        <p:nvSpPr>
          <p:cNvPr id="3" name="Content Placeholder 2"/>
          <p:cNvSpPr>
            <a:spLocks noGrp="1"/>
          </p:cNvSpPr>
          <p:nvPr>
            <p:ph idx="1"/>
          </p:nvPr>
        </p:nvSpPr>
        <p:spPr/>
        <p:txBody>
          <a:bodyPr/>
          <a:lstStyle/>
          <a:p>
            <a:r>
              <a:rPr lang="id-ID" dirty="0"/>
              <a:t>Undang-undang </a:t>
            </a:r>
            <a:r>
              <a:rPr lang="id-ID" dirty="0" smtClean="0"/>
              <a:t> (Desentralisasi Wet) ini </a:t>
            </a:r>
            <a:r>
              <a:rPr lang="id-ID" dirty="0"/>
              <a:t>mengubah sistem sentralisasi menjadi sistem desentralisasi. Di samping itu juga memungkinkan rakyat Indonesia bersidang dan membentuk organisasi-organisasi. Dalam rangka, mengisi dewan-dewan pada lembaga pemerintahan yang diadakan Pemerintahan Hindia Belanda,</a:t>
            </a:r>
          </a:p>
        </p:txBody>
      </p:sp>
    </p:spTree>
    <p:extLst>
      <p:ext uri="{BB962C8B-B14F-4D97-AF65-F5344CB8AC3E}">
        <p14:creationId xmlns:p14="http://schemas.microsoft.com/office/powerpoint/2010/main" val="23823599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Pembentukan Provinsi</a:t>
            </a:r>
            <a:endParaRPr lang="id-ID" dirty="0"/>
          </a:p>
        </p:txBody>
      </p:sp>
      <p:sp>
        <p:nvSpPr>
          <p:cNvPr id="3" name="Content Placeholder 2"/>
          <p:cNvSpPr>
            <a:spLocks noGrp="1"/>
          </p:cNvSpPr>
          <p:nvPr>
            <p:ph idx="1"/>
          </p:nvPr>
        </p:nvSpPr>
        <p:spPr/>
        <p:txBody>
          <a:bodyPr>
            <a:normAutofit fontScale="70000" lnSpcReduction="20000"/>
          </a:bodyPr>
          <a:lstStyle/>
          <a:p>
            <a:r>
              <a:rPr lang="id-ID" dirty="0"/>
              <a:t>UU desentralisasi 1903 kemudian diperbaharui dengan peraturan baru yang dikenal dengan nama </a:t>
            </a:r>
            <a:r>
              <a:rPr lang="id-ID" b="1" dirty="0"/>
              <a:t>Wet op de Bestuurhervorming tahun 1922</a:t>
            </a:r>
            <a:r>
              <a:rPr lang="id-ID" dirty="0"/>
              <a:t>. </a:t>
            </a:r>
            <a:endParaRPr lang="id-ID" dirty="0" smtClean="0"/>
          </a:p>
          <a:p>
            <a:r>
              <a:rPr lang="id-ID" dirty="0" smtClean="0"/>
              <a:t>Undang-undang </a:t>
            </a:r>
            <a:r>
              <a:rPr lang="id-ID" dirty="0"/>
              <a:t>ini menjadi dasar pembentukan provinsi, dewan provinsi (provinciaal raad), pengangkatan gubernur, dan pembentukan college van gedeputeerden (Dewan Pelaksana Pemerintahan Harian). </a:t>
            </a:r>
            <a:endParaRPr lang="id-ID" dirty="0" smtClean="0"/>
          </a:p>
          <a:p>
            <a:r>
              <a:rPr lang="id-ID" dirty="0" smtClean="0"/>
              <a:t>Gubernur </a:t>
            </a:r>
            <a:r>
              <a:rPr lang="id-ID" dirty="0"/>
              <a:t>diangkat oleh gubernur jenderal dan gubernur juga berkedudukan sebagai ketua provinciale raad dan college van gedeputeerden. </a:t>
            </a:r>
            <a:endParaRPr lang="id-ID" dirty="0" smtClean="0"/>
          </a:p>
          <a:p>
            <a:r>
              <a:rPr lang="id-ID" dirty="0" smtClean="0"/>
              <a:t>Di </a:t>
            </a:r>
            <a:r>
              <a:rPr lang="id-ID" dirty="0"/>
              <a:t>bawah UU baru di pulau Jawa dibentuk province (propinsi) dan regentschap (kabupaten) berikut dewannya. Sebaliknya dewan-dewan yang telah terbentuk di gewest (residentie) dilikuidasi. Kedudukan gemeente dipertahankan dengan perubahan sebutan menjadi stadsgemeente.</a:t>
            </a:r>
          </a:p>
          <a:p>
            <a:endParaRPr lang="id-ID" dirty="0"/>
          </a:p>
        </p:txBody>
      </p:sp>
    </p:spTree>
    <p:extLst>
      <p:ext uri="{BB962C8B-B14F-4D97-AF65-F5344CB8AC3E}">
        <p14:creationId xmlns:p14="http://schemas.microsoft.com/office/powerpoint/2010/main" val="42294139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1356</TotalTime>
  <Words>1173</Words>
  <Application>Microsoft Office PowerPoint</Application>
  <PresentationFormat>On-screen Show (4:3)</PresentationFormat>
  <Paragraphs>67</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Pemerintahan Daerah pada  masa Penjajahan</vt:lpstr>
      <vt:lpstr>PowerPoint Presentation</vt:lpstr>
      <vt:lpstr>Pemerintahan Daerah pd masa Pemerintahan  Hindia Belanda</vt:lpstr>
      <vt:lpstr>Decentralisatie Wet</vt:lpstr>
      <vt:lpstr>PowerPoint Presentation</vt:lpstr>
      <vt:lpstr>Pasal 68 RR 1854</vt:lpstr>
      <vt:lpstr>PowerPoint Presentation</vt:lpstr>
      <vt:lpstr>Makna:</vt:lpstr>
      <vt:lpstr>Pembentukan Provinsi</vt:lpstr>
      <vt:lpstr>PowerPoint Presentation</vt:lpstr>
      <vt:lpstr>PowerPoint Presentation</vt:lpstr>
      <vt:lpstr>Pemerintahan Daerah pd masa Pemerintahan Jepang</vt:lpstr>
      <vt:lpstr>Struktur Pemerintahan</vt:lpstr>
      <vt:lpstr>Keterangan :</vt:lpstr>
      <vt:lpstr>PowerPoint Presentation</vt:lpstr>
      <vt:lpstr>Jalur pemerintahan</vt:lpstr>
      <vt:lpstr>kotamadya</vt:lpstr>
      <vt:lpstr>PowerPoint Presentation</vt:lpstr>
      <vt:lpstr>Pangreh Praja</vt:lpstr>
      <vt:lpstr>Lanjutan..</vt:lpstr>
      <vt:lpstr>Referensi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Konsep –konsep Dasar Pemda</dc:title>
  <dc:creator>HERAWATI</dc:creator>
  <cp:lastModifiedBy>User</cp:lastModifiedBy>
  <cp:revision>89</cp:revision>
  <dcterms:created xsi:type="dcterms:W3CDTF">2009-08-19T17:01:08Z</dcterms:created>
  <dcterms:modified xsi:type="dcterms:W3CDTF">2020-10-20T21:41:09Z</dcterms:modified>
</cp:coreProperties>
</file>