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TEKNIK FASILITASI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ORID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706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en-US" sz="4100" b="1" dirty="0" err="1"/>
              <a:t>Curah</a:t>
            </a:r>
            <a:r>
              <a:rPr lang="en-US" sz="4100" b="1" dirty="0"/>
              <a:t> </a:t>
            </a:r>
            <a:r>
              <a:rPr lang="en-US" sz="4100" b="1" dirty="0" err="1" smtClean="0"/>
              <a:t>Pendapat</a:t>
            </a:r>
            <a:endParaRPr lang="en-US" sz="4100" b="1" dirty="0"/>
          </a:p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r>
              <a:rPr lang="en-US" sz="3600" dirty="0" err="1" smtClean="0"/>
              <a:t>Bertujuan</a:t>
            </a:r>
            <a:r>
              <a:rPr lang="en-US" sz="3600" dirty="0" smtClean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membuat</a:t>
            </a:r>
            <a:r>
              <a:rPr lang="en-US" sz="3600" dirty="0"/>
              <a:t> </a:t>
            </a:r>
            <a:r>
              <a:rPr lang="en-US" sz="3600" dirty="0" err="1"/>
              <a:t>gagasan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isu</a:t>
            </a:r>
            <a:r>
              <a:rPr lang="en-US" sz="3600" dirty="0"/>
              <a:t>/</a:t>
            </a:r>
            <a:r>
              <a:rPr lang="en-US" sz="3600" dirty="0" err="1"/>
              <a:t>permasalahan</a:t>
            </a:r>
            <a:r>
              <a:rPr lang="en-US" sz="3600" dirty="0"/>
              <a:t>, </a:t>
            </a:r>
            <a:r>
              <a:rPr lang="en-US" sz="3600" dirty="0" err="1"/>
              <a:t>mengajak</a:t>
            </a:r>
            <a:r>
              <a:rPr lang="en-US" sz="3600" dirty="0"/>
              <a:t> </a:t>
            </a:r>
            <a:r>
              <a:rPr lang="en-US" sz="3600" dirty="0" err="1"/>
              <a:t>peserta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melibatkan</a:t>
            </a:r>
            <a:r>
              <a:rPr lang="en-US" sz="3600" dirty="0"/>
              <a:t> </a:t>
            </a:r>
            <a:r>
              <a:rPr lang="en-US" sz="3600" dirty="0" err="1"/>
              <a:t>diri</a:t>
            </a:r>
            <a:r>
              <a:rPr lang="en-US" sz="3600" dirty="0"/>
              <a:t> 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diskusi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  </a:t>
            </a:r>
            <a:r>
              <a:rPr lang="en-US" sz="3600" dirty="0" err="1"/>
              <a:t>memberikan</a:t>
            </a:r>
            <a:r>
              <a:rPr lang="en-US" sz="3600" dirty="0"/>
              <a:t> </a:t>
            </a:r>
            <a:r>
              <a:rPr lang="en-US" sz="3600" dirty="0" err="1" smtClean="0"/>
              <a:t>pandangan-pandangan</a:t>
            </a:r>
            <a:r>
              <a:rPr lang="en-US" sz="3600" dirty="0" smtClean="0"/>
              <a:t> </a:t>
            </a:r>
            <a:r>
              <a:rPr lang="en-US" sz="3600" dirty="0" err="1"/>
              <a:t>mereka</a:t>
            </a:r>
            <a:r>
              <a:rPr lang="en-US" sz="3600" dirty="0"/>
              <a:t> </a:t>
            </a:r>
            <a:r>
              <a:rPr lang="en-US" sz="3600" dirty="0" err="1"/>
              <a:t>serta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  proses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mendapatkan</a:t>
            </a:r>
            <a:r>
              <a:rPr lang="en-US" sz="3600" dirty="0"/>
              <a:t> </a:t>
            </a:r>
            <a:r>
              <a:rPr lang="en-US" sz="3600" dirty="0" err="1"/>
              <a:t>pemikiran-pemikiran</a:t>
            </a:r>
            <a:r>
              <a:rPr lang="en-US" sz="3600" dirty="0"/>
              <a:t> </a:t>
            </a:r>
            <a:r>
              <a:rPr lang="en-US" sz="3600" dirty="0" err="1"/>
              <a:t>awal</a:t>
            </a:r>
            <a:r>
              <a:rPr lang="en-US" sz="3600" dirty="0"/>
              <a:t> 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kelompok</a:t>
            </a:r>
            <a:r>
              <a:rPr lang="en-US" sz="3600" dirty="0"/>
              <a:t> </a:t>
            </a:r>
          </a:p>
          <a:p>
            <a:pPr marL="0" indent="0" fontAlgn="base">
              <a:buNone/>
            </a:pPr>
            <a:endParaRPr lang="en-US" sz="3600" dirty="0"/>
          </a:p>
          <a:p>
            <a:pPr marL="0" indent="0" fontAlgn="base">
              <a:buNone/>
            </a:pPr>
            <a:r>
              <a:rPr lang="en-US" sz="3600" dirty="0" err="1"/>
              <a:t>Langkah-langkah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curah</a:t>
            </a:r>
            <a:r>
              <a:rPr lang="en-US" sz="3600" dirty="0"/>
              <a:t> </a:t>
            </a:r>
            <a:r>
              <a:rPr lang="en-US" sz="3600" dirty="0" err="1"/>
              <a:t>pendapat</a:t>
            </a:r>
            <a:r>
              <a:rPr lang="en-US" sz="3600" dirty="0"/>
              <a:t> </a:t>
            </a:r>
          </a:p>
          <a:p>
            <a:pPr marL="0" indent="0" fontAlgn="base">
              <a:buNone/>
            </a:pPr>
            <a:r>
              <a:rPr lang="en-US" sz="3600" dirty="0" smtClean="0"/>
              <a:t>1.Gagasan </a:t>
            </a:r>
            <a:r>
              <a:rPr lang="en-US" sz="3600" dirty="0" err="1"/>
              <a:t>individu</a:t>
            </a:r>
            <a:r>
              <a:rPr lang="en-US" sz="3600" dirty="0"/>
              <a:t> </a:t>
            </a:r>
          </a:p>
          <a:p>
            <a:pPr marL="0" indent="0" fontAlgn="base">
              <a:buNone/>
            </a:pPr>
            <a:r>
              <a:rPr lang="en-US" sz="3600" dirty="0" smtClean="0"/>
              <a:t>2.Pengelompokan</a:t>
            </a:r>
            <a:r>
              <a:rPr lang="en-US" sz="3600" dirty="0"/>
              <a:t> </a:t>
            </a:r>
          </a:p>
          <a:p>
            <a:pPr marL="0" indent="0" fontAlgn="base">
              <a:buNone/>
            </a:pPr>
            <a:r>
              <a:rPr lang="en-US" sz="3600" dirty="0" smtClean="0"/>
              <a:t>3.Gagasan </a:t>
            </a:r>
            <a:r>
              <a:rPr lang="en-US" sz="3600" dirty="0" err="1"/>
              <a:t>Kelompok</a:t>
            </a:r>
            <a:r>
              <a:rPr lang="en-US" sz="36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9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ff4"/>
              </a:rPr>
              <a:t>Teknik</a:t>
            </a:r>
            <a:r>
              <a:rPr lang="en-US" b="1" dirty="0">
                <a:solidFill>
                  <a:srgbClr val="C00000"/>
                </a:solidFill>
                <a:latin typeface="ff4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ff4"/>
              </a:rPr>
              <a:t>Fasilitasi</a:t>
            </a:r>
            <a:r>
              <a:rPr lang="en-US" b="1" dirty="0" smtClean="0">
                <a:solidFill>
                  <a:srgbClr val="C00000"/>
                </a:solidFill>
                <a:latin typeface="ff2"/>
              </a:rPr>
              <a:t>│</a:t>
            </a:r>
            <a:r>
              <a:rPr lang="en-US" b="1" dirty="0">
                <a:solidFill>
                  <a:srgbClr val="C00000"/>
                </a:solidFill>
                <a:latin typeface="Source Sans Pro"/>
              </a:rPr>
              <a:t/>
            </a:r>
            <a:br>
              <a:rPr lang="en-US" b="1" dirty="0">
                <a:solidFill>
                  <a:srgbClr val="C00000"/>
                </a:solidFill>
                <a:latin typeface="Source Sans Pro"/>
              </a:rPr>
            </a:br>
            <a:r>
              <a:rPr lang="en-US" b="1" dirty="0" err="1">
                <a:solidFill>
                  <a:srgbClr val="C00000"/>
                </a:solidFill>
                <a:latin typeface="ff4"/>
              </a:rPr>
              <a:t>Metode</a:t>
            </a:r>
            <a:r>
              <a:rPr lang="en-US" b="1" dirty="0">
                <a:solidFill>
                  <a:srgbClr val="C00000"/>
                </a:solidFill>
                <a:latin typeface="ff4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ff4"/>
              </a:rPr>
              <a:t>ORID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err="1" smtClean="0">
                <a:solidFill>
                  <a:srgbClr val="0070C0"/>
                </a:solidFill>
                <a:latin typeface="ff3"/>
              </a:rPr>
              <a:t>Metode</a:t>
            </a:r>
            <a:r>
              <a:rPr lang="en-US" sz="3000" dirty="0" smtClean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diskusi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adalah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serangkaian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metode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yang </a:t>
            </a:r>
            <a:r>
              <a:rPr lang="en-US" sz="3000" dirty="0" err="1" smtClean="0">
                <a:solidFill>
                  <a:srgbClr val="0070C0"/>
                </a:solidFill>
                <a:latin typeface="ff3"/>
              </a:rPr>
              <a:t>berisi</a:t>
            </a:r>
            <a:r>
              <a:rPr lang="en-US" sz="3000" dirty="0" smtClean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ff3"/>
              </a:rPr>
              <a:t>pertanyaan-pertanyaan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 yang 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akan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 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mengarahkan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 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diskusi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 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kelompok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untuk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menjelajahi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pikiran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masing-masing</a:t>
            </a:r>
            <a:r>
              <a:rPr lang="en-US" sz="3000" dirty="0">
                <a:solidFill>
                  <a:srgbClr val="0070C0"/>
                </a:solidFill>
                <a:latin typeface="ff3"/>
              </a:rPr>
              <a:t>  </a:t>
            </a:r>
            <a:r>
              <a:rPr lang="en-US" sz="3000" dirty="0" err="1">
                <a:solidFill>
                  <a:srgbClr val="0070C0"/>
                </a:solidFill>
                <a:latin typeface="ff3"/>
              </a:rPr>
              <a:t>partisipan</a:t>
            </a:r>
            <a:r>
              <a:rPr lang="en-US" sz="3000" dirty="0" smtClean="0">
                <a:solidFill>
                  <a:srgbClr val="0070C0"/>
                </a:solidFill>
                <a:latin typeface="ff3"/>
              </a:rPr>
              <a:t>.</a:t>
            </a:r>
          </a:p>
          <a:p>
            <a:pPr marL="0" indent="0">
              <a:buNone/>
            </a:pPr>
            <a:r>
              <a:rPr lang="en-US" sz="3000" b="1" dirty="0" err="1" smtClean="0">
                <a:solidFill>
                  <a:srgbClr val="7030A0"/>
                </a:solidFill>
                <a:latin typeface="ff3"/>
              </a:rPr>
              <a:t>Tujuan</a:t>
            </a:r>
            <a:r>
              <a:rPr lang="en-US" sz="3000" b="1" dirty="0" smtClean="0">
                <a:solidFill>
                  <a:srgbClr val="7030A0"/>
                </a:solidFill>
                <a:latin typeface="ff3"/>
              </a:rPr>
              <a:t> </a:t>
            </a:r>
            <a:r>
              <a:rPr lang="en-US" sz="3000" b="1" dirty="0" err="1">
                <a:solidFill>
                  <a:srgbClr val="7030A0"/>
                </a:solidFill>
                <a:latin typeface="ff3"/>
              </a:rPr>
              <a:t>Penjelajahan</a:t>
            </a:r>
            <a:r>
              <a:rPr lang="en-US" sz="3000" b="1" dirty="0" smtClean="0">
                <a:solidFill>
                  <a:srgbClr val="7030A0"/>
                </a:solidFill>
                <a:latin typeface="ff3"/>
              </a:rPr>
              <a:t>:</a:t>
            </a:r>
          </a:p>
          <a:p>
            <a:pPr marL="400050" lvl="1" indent="0">
              <a:buNone/>
            </a:pPr>
            <a:r>
              <a:rPr lang="en-US" dirty="0" smtClean="0">
                <a:latin typeface="ff3"/>
              </a:rPr>
              <a:t>1.Memberikan </a:t>
            </a:r>
            <a:r>
              <a:rPr lang="en-US" dirty="0">
                <a:latin typeface="ff3"/>
              </a:rPr>
              <a:t>dialog yang </a:t>
            </a:r>
            <a:r>
              <a:rPr lang="en-US" dirty="0" err="1">
                <a:latin typeface="ff3"/>
              </a:rPr>
              <a:t>berarti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bagi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partisipan</a:t>
            </a:r>
            <a:r>
              <a:rPr lang="en-US" dirty="0">
                <a:latin typeface="ff3"/>
              </a:rPr>
              <a:t>.</a:t>
            </a:r>
            <a:endParaRPr lang="en-US" dirty="0">
              <a:latin typeface="Source Sans Pro"/>
            </a:endParaRPr>
          </a:p>
          <a:p>
            <a:pPr marL="400050" lvl="1" indent="0">
              <a:buNone/>
            </a:pPr>
            <a:r>
              <a:rPr lang="en-US" dirty="0" smtClean="0">
                <a:latin typeface="ff3"/>
              </a:rPr>
              <a:t>2.Memperluas </a:t>
            </a:r>
            <a:r>
              <a:rPr lang="en-US" dirty="0" err="1">
                <a:latin typeface="ff3"/>
              </a:rPr>
              <a:t>perspektif</a:t>
            </a:r>
            <a:r>
              <a:rPr lang="en-US" dirty="0">
                <a:latin typeface="ff3"/>
              </a:rPr>
              <a:t> </a:t>
            </a:r>
            <a:endParaRPr lang="en-US" dirty="0">
              <a:latin typeface="Source Sans Pro"/>
            </a:endParaRPr>
          </a:p>
          <a:p>
            <a:pPr marL="681038" lvl="1" indent="-280988">
              <a:buNone/>
            </a:pPr>
            <a:r>
              <a:rPr lang="en-US" dirty="0" smtClean="0">
                <a:latin typeface="ff3"/>
              </a:rPr>
              <a:t>3.Menghasilkan </a:t>
            </a:r>
            <a:r>
              <a:rPr lang="en-US" dirty="0">
                <a:latin typeface="ff3"/>
              </a:rPr>
              <a:t>ide, </a:t>
            </a:r>
            <a:r>
              <a:rPr lang="en-US" dirty="0" err="1">
                <a:latin typeface="ff3"/>
              </a:rPr>
              <a:t>gagasan</a:t>
            </a:r>
            <a:r>
              <a:rPr lang="en-US" dirty="0">
                <a:latin typeface="ff3"/>
              </a:rPr>
              <a:t> yang </a:t>
            </a:r>
            <a:r>
              <a:rPr lang="en-US" dirty="0" err="1">
                <a:latin typeface="ff3"/>
              </a:rPr>
              <a:t>jelas</a:t>
            </a:r>
            <a:r>
              <a:rPr lang="en-US" dirty="0">
                <a:latin typeface="ff3"/>
              </a:rPr>
              <a:t>, </a:t>
            </a:r>
            <a:r>
              <a:rPr lang="en-US" dirty="0" err="1">
                <a:latin typeface="ff3"/>
              </a:rPr>
              <a:t>jernih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dan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memiliki</a:t>
            </a:r>
            <a:r>
              <a:rPr lang="en-US" dirty="0">
                <a:latin typeface="ff3"/>
              </a:rPr>
              <a:t> </a:t>
            </a:r>
            <a:r>
              <a:rPr lang="en-US" dirty="0" err="1" smtClean="0">
                <a:latin typeface="ff3"/>
              </a:rPr>
              <a:t>kesimpulan</a:t>
            </a:r>
            <a:endParaRPr lang="en-US" dirty="0" smtClean="0">
              <a:latin typeface="ff3"/>
            </a:endParaRPr>
          </a:p>
          <a:p>
            <a:pPr marL="681038" lvl="1" indent="-280988">
              <a:buNone/>
            </a:pPr>
            <a:r>
              <a:rPr lang="en-US" dirty="0" smtClean="0">
                <a:latin typeface="ff3"/>
              </a:rPr>
              <a:t>4</a:t>
            </a:r>
            <a:r>
              <a:rPr lang="en-US" dirty="0" smtClean="0">
                <a:solidFill>
                  <a:srgbClr val="3891A7"/>
                </a:solidFill>
                <a:latin typeface="ff3"/>
              </a:rPr>
              <a:t>.</a:t>
            </a:r>
            <a:r>
              <a:rPr lang="en-US" dirty="0" smtClean="0">
                <a:solidFill>
                  <a:srgbClr val="000000"/>
                </a:solidFill>
                <a:latin typeface="ff3"/>
              </a:rPr>
              <a:t>Melibatkan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seluruh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anggota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diskusi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terlibat</a:t>
            </a:r>
            <a:r>
              <a:rPr lang="en-US" dirty="0">
                <a:solidFill>
                  <a:srgbClr val="000000"/>
                </a:solidFill>
                <a:latin typeface="ff3"/>
              </a:rPr>
              <a:t> dialog</a:t>
            </a:r>
            <a:endParaRPr lang="en-US" dirty="0">
              <a:solidFill>
                <a:srgbClr val="000000"/>
              </a:solidFill>
              <a:latin typeface="Source Sans Pr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7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229600" cy="1143000"/>
          </a:xfrm>
        </p:spPr>
        <p:txBody>
          <a:bodyPr>
            <a:noAutofit/>
          </a:bodyPr>
          <a:lstStyle/>
          <a:p>
            <a:pPr fontAlgn="base"/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5400" dirty="0" smtClean="0"/>
              <a:t>METODE </a:t>
            </a:r>
            <a:r>
              <a:rPr lang="pt-BR" sz="5400" dirty="0"/>
              <a:t>ORID</a:t>
            </a:r>
            <a:br>
              <a:rPr lang="pt-BR" sz="5400" dirty="0"/>
            </a:br>
            <a:r>
              <a:rPr lang="pt-BR" sz="5400" dirty="0"/>
              <a:t/>
            </a:r>
            <a:br>
              <a:rPr lang="pt-BR" sz="5400" dirty="0"/>
            </a:b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0" indent="0" algn="ctr">
              <a:buNone/>
            </a:pPr>
            <a:r>
              <a:rPr lang="pt-BR" sz="5400" dirty="0" smtClean="0"/>
              <a:t>Objective</a:t>
            </a:r>
            <a:r>
              <a:rPr lang="pt-BR" sz="5400" dirty="0"/>
              <a:t/>
            </a:r>
            <a:br>
              <a:rPr lang="pt-BR" sz="5400" dirty="0"/>
            </a:br>
            <a:r>
              <a:rPr lang="pt-BR" sz="5400" dirty="0" smtClean="0"/>
              <a:t>Reflective</a:t>
            </a:r>
            <a:r>
              <a:rPr lang="pt-BR" sz="5400" dirty="0"/>
              <a:t/>
            </a:r>
            <a:br>
              <a:rPr lang="pt-BR" sz="5400" dirty="0"/>
            </a:br>
            <a:r>
              <a:rPr lang="pt-BR" sz="5400" dirty="0" smtClean="0"/>
              <a:t>Interpretative</a:t>
            </a:r>
            <a:r>
              <a:rPr lang="pt-BR" sz="5400" dirty="0"/>
              <a:t/>
            </a:r>
            <a:br>
              <a:rPr lang="pt-BR" sz="5400" dirty="0"/>
            </a:br>
            <a:r>
              <a:rPr lang="pt-BR" sz="5400" dirty="0" smtClean="0"/>
              <a:t>Decisional</a:t>
            </a:r>
            <a:r>
              <a:rPr lang="pt-BR" sz="5400" dirty="0"/>
              <a:t> </a:t>
            </a:r>
            <a:r>
              <a:rPr lang="pt-BR" dirty="0"/>
              <a:t/>
            </a:r>
            <a:br>
              <a:rPr lang="pt-B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243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32500" lnSpcReduction="20000"/>
          </a:bodyPr>
          <a:lstStyle/>
          <a:p>
            <a:pPr marL="0" indent="0" fontAlgn="base">
              <a:buNone/>
            </a:pPr>
            <a:r>
              <a:rPr lang="en-US" sz="5100" dirty="0"/>
              <a:t>Objective (</a:t>
            </a:r>
            <a:r>
              <a:rPr lang="en-US" sz="5100" dirty="0" err="1"/>
              <a:t>objektif</a:t>
            </a:r>
            <a:r>
              <a:rPr lang="en-US" sz="5100" dirty="0"/>
              <a:t>)</a:t>
            </a:r>
          </a:p>
          <a:p>
            <a:pPr marL="0" indent="0" fontAlgn="base">
              <a:buNone/>
            </a:pPr>
            <a:endParaRPr lang="en-US" sz="5100" dirty="0" smtClean="0"/>
          </a:p>
          <a:p>
            <a:pPr marL="0" indent="0" fontAlgn="base">
              <a:buNone/>
            </a:pPr>
            <a:r>
              <a:rPr lang="en-US" sz="5100" dirty="0" err="1" smtClean="0"/>
              <a:t>Bertujuan</a:t>
            </a:r>
            <a:r>
              <a:rPr lang="en-US" sz="5100" dirty="0" smtClean="0"/>
              <a:t> </a:t>
            </a:r>
            <a:r>
              <a:rPr lang="en-US" sz="5100" dirty="0" err="1"/>
              <a:t>untuk</a:t>
            </a:r>
            <a:r>
              <a:rPr lang="en-US" sz="5100" dirty="0"/>
              <a:t> </a:t>
            </a:r>
            <a:r>
              <a:rPr lang="en-US" sz="5100" dirty="0" err="1"/>
              <a:t>membangun</a:t>
            </a:r>
            <a:r>
              <a:rPr lang="en-US" sz="5100" dirty="0"/>
              <a:t> </a:t>
            </a:r>
            <a:r>
              <a:rPr lang="en-US" sz="5100" dirty="0" err="1"/>
              <a:t>fakta</a:t>
            </a:r>
            <a:r>
              <a:rPr lang="en-US" sz="5100" dirty="0"/>
              <a:t> </a:t>
            </a:r>
            <a:r>
              <a:rPr lang="en-US" sz="5100" dirty="0" err="1"/>
              <a:t>dan</a:t>
            </a:r>
            <a:r>
              <a:rPr lang="en-US" sz="5100" dirty="0"/>
              <a:t> data ( </a:t>
            </a:r>
            <a:r>
              <a:rPr lang="en-US" sz="5100" dirty="0" err="1"/>
              <a:t>berhubungan</a:t>
            </a:r>
            <a:r>
              <a:rPr lang="en-US" sz="5100" dirty="0"/>
              <a:t> </a:t>
            </a:r>
          </a:p>
          <a:p>
            <a:pPr marL="0" indent="0" fontAlgn="base">
              <a:buNone/>
            </a:pPr>
            <a:r>
              <a:rPr lang="en-US" sz="5100" dirty="0" err="1"/>
              <a:t>dengan</a:t>
            </a:r>
            <a:r>
              <a:rPr lang="en-US" sz="5100" dirty="0"/>
              <a:t> </a:t>
            </a:r>
            <a:r>
              <a:rPr lang="en-US" sz="5100" dirty="0" err="1"/>
              <a:t>indera</a:t>
            </a:r>
            <a:r>
              <a:rPr lang="en-US" sz="5100" dirty="0"/>
              <a:t>)</a:t>
            </a:r>
          </a:p>
          <a:p>
            <a:pPr fontAlgn="base"/>
            <a:endParaRPr lang="en-US" sz="5100" dirty="0"/>
          </a:p>
          <a:p>
            <a:pPr marL="0" indent="0" fontAlgn="base">
              <a:buNone/>
            </a:pPr>
            <a:r>
              <a:rPr lang="en-US" sz="5100" dirty="0"/>
              <a:t>Reflective (</a:t>
            </a:r>
            <a:r>
              <a:rPr lang="en-US" sz="5100" dirty="0" err="1"/>
              <a:t>reflektif</a:t>
            </a:r>
            <a:r>
              <a:rPr lang="en-US" sz="5100" dirty="0"/>
              <a:t>)</a:t>
            </a:r>
          </a:p>
          <a:p>
            <a:pPr fontAlgn="base"/>
            <a:r>
              <a:rPr lang="en-US" sz="5100" dirty="0" err="1"/>
              <a:t>Pertanyaan</a:t>
            </a:r>
            <a:r>
              <a:rPr lang="en-US" sz="5100" dirty="0"/>
              <a:t> yang </a:t>
            </a:r>
            <a:r>
              <a:rPr lang="en-US" sz="5100" dirty="0" err="1"/>
              <a:t>mengeksplorasi</a:t>
            </a:r>
            <a:r>
              <a:rPr lang="en-US" sz="5100" dirty="0"/>
              <a:t> </a:t>
            </a:r>
            <a:r>
              <a:rPr lang="en-US" sz="5100" dirty="0" err="1"/>
              <a:t>reaksi</a:t>
            </a:r>
            <a:r>
              <a:rPr lang="en-US" sz="5100" dirty="0"/>
              <a:t> </a:t>
            </a:r>
            <a:r>
              <a:rPr lang="en-US" sz="5100" dirty="0" err="1"/>
              <a:t>awal</a:t>
            </a:r>
            <a:r>
              <a:rPr lang="en-US" sz="5100" dirty="0"/>
              <a:t> </a:t>
            </a:r>
            <a:r>
              <a:rPr lang="en-US" sz="5100" dirty="0" err="1"/>
              <a:t>ketika</a:t>
            </a:r>
            <a:r>
              <a:rPr lang="en-US" sz="5100" dirty="0"/>
              <a:t> </a:t>
            </a:r>
            <a:r>
              <a:rPr lang="en-US" sz="5100" dirty="0" err="1"/>
              <a:t>fakta</a:t>
            </a:r>
            <a:r>
              <a:rPr lang="en-US" sz="5100" dirty="0"/>
              <a:t> </a:t>
            </a:r>
            <a:r>
              <a:rPr lang="en-US" sz="5100" dirty="0" err="1"/>
              <a:t>dan</a:t>
            </a:r>
            <a:r>
              <a:rPr lang="en-US" sz="5100" dirty="0"/>
              <a:t> </a:t>
            </a:r>
          </a:p>
          <a:p>
            <a:pPr fontAlgn="base"/>
            <a:r>
              <a:rPr lang="en-US" sz="5100" dirty="0"/>
              <a:t>data </a:t>
            </a:r>
            <a:r>
              <a:rPr lang="en-US" sz="5100" dirty="0" err="1"/>
              <a:t>dihadirkan</a:t>
            </a:r>
            <a:r>
              <a:rPr lang="en-US" sz="5100" dirty="0"/>
              <a:t>, </a:t>
            </a:r>
            <a:r>
              <a:rPr lang="en-US" sz="5100" dirty="0" err="1"/>
              <a:t>pertanyaannya</a:t>
            </a:r>
            <a:r>
              <a:rPr lang="en-US" sz="5100" dirty="0"/>
              <a:t> </a:t>
            </a:r>
            <a:r>
              <a:rPr lang="en-US" sz="5100" dirty="0" err="1"/>
              <a:t>berhubungan</a:t>
            </a:r>
            <a:r>
              <a:rPr lang="en-US" sz="5100" dirty="0"/>
              <a:t> </a:t>
            </a:r>
            <a:r>
              <a:rPr lang="en-US" sz="5100" dirty="0" err="1"/>
              <a:t>dengan</a:t>
            </a:r>
            <a:r>
              <a:rPr lang="en-US" sz="5100" dirty="0"/>
              <a:t> </a:t>
            </a:r>
            <a:r>
              <a:rPr lang="en-US" sz="5100" dirty="0" err="1"/>
              <a:t>hati,emosi</a:t>
            </a:r>
            <a:r>
              <a:rPr lang="en-US" sz="5100" dirty="0"/>
              <a:t>, </a:t>
            </a:r>
            <a:r>
              <a:rPr lang="en-US" sz="5100" dirty="0" err="1"/>
              <a:t>ingatan</a:t>
            </a:r>
            <a:r>
              <a:rPr lang="en-US" sz="5100" dirty="0"/>
              <a:t>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asosiasi</a:t>
            </a:r>
            <a:r>
              <a:rPr lang="en-US" sz="5100" dirty="0"/>
              <a:t> </a:t>
            </a:r>
          </a:p>
          <a:p>
            <a:pPr marL="0" indent="0" fontAlgn="base">
              <a:buNone/>
            </a:pPr>
            <a:endParaRPr lang="en-US" sz="5100" dirty="0"/>
          </a:p>
          <a:p>
            <a:pPr marL="0" indent="0" fontAlgn="base">
              <a:buNone/>
            </a:pPr>
            <a:r>
              <a:rPr lang="en-US" sz="5100" dirty="0"/>
              <a:t>Interpretative (</a:t>
            </a:r>
            <a:r>
              <a:rPr lang="en-US" sz="5100" dirty="0" err="1"/>
              <a:t>penafsiran</a:t>
            </a:r>
            <a:r>
              <a:rPr lang="en-US" sz="5100" dirty="0" smtClean="0"/>
              <a:t>)</a:t>
            </a:r>
          </a:p>
          <a:p>
            <a:pPr fontAlgn="base"/>
            <a:r>
              <a:rPr lang="en-US" sz="5100" dirty="0" err="1" smtClean="0"/>
              <a:t>Membutuhkan</a:t>
            </a:r>
            <a:r>
              <a:rPr lang="en-US" sz="5100" dirty="0" smtClean="0"/>
              <a:t> </a:t>
            </a:r>
            <a:r>
              <a:rPr lang="en-US" sz="5100" dirty="0" err="1"/>
              <a:t>pemikiran</a:t>
            </a:r>
            <a:r>
              <a:rPr lang="en-US" sz="5100" dirty="0"/>
              <a:t> </a:t>
            </a:r>
            <a:r>
              <a:rPr lang="en-US" sz="5100" dirty="0" err="1"/>
              <a:t>kritik</a:t>
            </a:r>
            <a:r>
              <a:rPr lang="en-US" sz="5100" dirty="0"/>
              <a:t> </a:t>
            </a:r>
            <a:r>
              <a:rPr lang="en-US" sz="5100" dirty="0" err="1"/>
              <a:t>pada</a:t>
            </a:r>
            <a:r>
              <a:rPr lang="en-US" sz="5100" dirty="0"/>
              <a:t> </a:t>
            </a:r>
            <a:r>
              <a:rPr lang="en-US" sz="5100" dirty="0" err="1"/>
              <a:t>pengalaman</a:t>
            </a:r>
            <a:r>
              <a:rPr lang="en-US" sz="5100" dirty="0"/>
              <a:t>, </a:t>
            </a:r>
            <a:r>
              <a:rPr lang="en-US" sz="5100" dirty="0" err="1"/>
              <a:t>permasalahan</a:t>
            </a:r>
            <a:r>
              <a:rPr lang="en-US" sz="5100" dirty="0"/>
              <a:t> 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berhubungan</a:t>
            </a:r>
            <a:r>
              <a:rPr lang="en-US" sz="5100" dirty="0"/>
              <a:t> </a:t>
            </a:r>
            <a:r>
              <a:rPr lang="en-US" sz="5100" dirty="0" err="1"/>
              <a:t>dengan</a:t>
            </a:r>
            <a:r>
              <a:rPr lang="en-US" sz="5100" dirty="0"/>
              <a:t> </a:t>
            </a:r>
            <a:r>
              <a:rPr lang="en-US" sz="5100" dirty="0" err="1"/>
              <a:t>pemikiran</a:t>
            </a:r>
            <a:r>
              <a:rPr lang="en-US" sz="5100" dirty="0"/>
              <a:t> </a:t>
            </a:r>
            <a:r>
              <a:rPr lang="en-US" sz="5100" dirty="0" err="1"/>
              <a:t>makna</a:t>
            </a:r>
            <a:r>
              <a:rPr lang="en-US" sz="5100" dirty="0"/>
              <a:t>, </a:t>
            </a:r>
            <a:r>
              <a:rPr lang="en-US" sz="5100" dirty="0" err="1"/>
              <a:t>nilai-nilai</a:t>
            </a:r>
            <a:r>
              <a:rPr lang="en-US" sz="5100" dirty="0"/>
              <a:t> </a:t>
            </a:r>
            <a:r>
              <a:rPr lang="en-US" sz="5100" dirty="0" err="1"/>
              <a:t>dan</a:t>
            </a:r>
            <a:r>
              <a:rPr lang="en-US" sz="5100" dirty="0"/>
              <a:t> </a:t>
            </a:r>
            <a:r>
              <a:rPr lang="en-US" sz="5100" dirty="0" err="1"/>
              <a:t>tanda</a:t>
            </a:r>
            <a:r>
              <a:rPr lang="en-US" sz="5100" dirty="0"/>
              <a:t>.</a:t>
            </a:r>
          </a:p>
          <a:p>
            <a:pPr marL="0" indent="0" fontAlgn="base">
              <a:buNone/>
            </a:pPr>
            <a:endParaRPr lang="en-US" sz="5100" dirty="0" smtClean="0"/>
          </a:p>
          <a:p>
            <a:pPr marL="0" indent="0" fontAlgn="base">
              <a:buNone/>
            </a:pPr>
            <a:r>
              <a:rPr lang="en-US" sz="5100" dirty="0" smtClean="0"/>
              <a:t>Decisional(</a:t>
            </a:r>
            <a:r>
              <a:rPr lang="en-US" sz="5100" dirty="0" err="1" smtClean="0"/>
              <a:t>pengambilan</a:t>
            </a:r>
            <a:r>
              <a:rPr lang="en-US" sz="5100" dirty="0"/>
              <a:t> </a:t>
            </a:r>
            <a:r>
              <a:rPr lang="en-US" sz="5100" dirty="0" err="1"/>
              <a:t>keputusan</a:t>
            </a:r>
            <a:r>
              <a:rPr lang="en-US" sz="5100" dirty="0"/>
              <a:t>)</a:t>
            </a:r>
          </a:p>
          <a:p>
            <a:pPr fontAlgn="base"/>
            <a:r>
              <a:rPr lang="en-US" sz="5100" dirty="0" err="1"/>
              <a:t>Berhubungan</a:t>
            </a:r>
            <a:r>
              <a:rPr lang="en-US" sz="5100" dirty="0"/>
              <a:t> </a:t>
            </a:r>
            <a:r>
              <a:rPr lang="en-US" sz="5100" dirty="0" err="1"/>
              <a:t>dengan</a:t>
            </a:r>
            <a:r>
              <a:rPr lang="en-US" sz="5100" dirty="0"/>
              <a:t> </a:t>
            </a:r>
            <a:r>
              <a:rPr lang="en-US" sz="5100" dirty="0" err="1"/>
              <a:t>penentuan</a:t>
            </a:r>
            <a:r>
              <a:rPr lang="en-US" sz="5100" dirty="0"/>
              <a:t> </a:t>
            </a:r>
            <a:r>
              <a:rPr lang="en-US" sz="5100" dirty="0" err="1"/>
              <a:t>masa</a:t>
            </a:r>
            <a:r>
              <a:rPr lang="en-US" sz="5100" dirty="0"/>
              <a:t> </a:t>
            </a:r>
            <a:r>
              <a:rPr lang="en-US" sz="5100" dirty="0" err="1"/>
              <a:t>depan</a:t>
            </a:r>
            <a:r>
              <a:rPr lang="en-US" sz="5100" dirty="0"/>
              <a:t>, </a:t>
            </a:r>
            <a:r>
              <a:rPr lang="en-US" sz="5100" dirty="0" err="1"/>
              <a:t>membuat</a:t>
            </a:r>
            <a:r>
              <a:rPr lang="en-US" sz="5100" dirty="0"/>
              <a:t> </a:t>
            </a:r>
            <a:r>
              <a:rPr lang="en-US" sz="5100" dirty="0" err="1"/>
              <a:t>opini</a:t>
            </a:r>
            <a:r>
              <a:rPr lang="en-US" sz="5100" dirty="0"/>
              <a:t>, </a:t>
            </a:r>
            <a:r>
              <a:rPr lang="en-US" sz="5100" dirty="0" err="1"/>
              <a:t>gagasan</a:t>
            </a:r>
            <a:r>
              <a:rPr lang="en-US" sz="5100" dirty="0"/>
              <a:t> </a:t>
            </a:r>
            <a:r>
              <a:rPr lang="en-US" sz="5100" dirty="0" err="1"/>
              <a:t>kolektif</a:t>
            </a:r>
            <a:r>
              <a:rPr lang="en-US" sz="5100" dirty="0"/>
              <a:t> , </a:t>
            </a:r>
            <a:r>
              <a:rPr lang="en-US" sz="5100" dirty="0" err="1"/>
              <a:t>mengajukan</a:t>
            </a:r>
            <a:r>
              <a:rPr lang="en-US" sz="5100" dirty="0"/>
              <a:t> </a:t>
            </a:r>
            <a:r>
              <a:rPr lang="en-US" sz="5100" dirty="0" err="1"/>
              <a:t>langkah</a:t>
            </a:r>
            <a:r>
              <a:rPr lang="en-US" sz="5100" dirty="0"/>
              <a:t> </a:t>
            </a:r>
            <a:r>
              <a:rPr lang="en-US" sz="5100" dirty="0" err="1"/>
              <a:t>selanjutnya</a:t>
            </a:r>
            <a:r>
              <a:rPr lang="en-US" sz="5100" dirty="0"/>
              <a:t> </a:t>
            </a:r>
            <a:r>
              <a:rPr lang="en-US" sz="5100" dirty="0" err="1"/>
              <a:t>dan</a:t>
            </a:r>
            <a:r>
              <a:rPr lang="en-US" sz="5100" dirty="0"/>
              <a:t> </a:t>
            </a:r>
          </a:p>
          <a:p>
            <a:pPr fontAlgn="base"/>
            <a:r>
              <a:rPr lang="en-US" sz="5100" dirty="0" err="1" smtClean="0"/>
              <a:t>memutuskan</a:t>
            </a:r>
            <a:r>
              <a:rPr lang="en-US" sz="5100" dirty="0" smtClean="0"/>
              <a:t> </a:t>
            </a:r>
            <a:r>
              <a:rPr lang="en-US" sz="5100" dirty="0" err="1"/>
              <a:t>apa</a:t>
            </a:r>
            <a:r>
              <a:rPr lang="en-US" sz="5100" dirty="0"/>
              <a:t>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kapan</a:t>
            </a:r>
            <a:r>
              <a:rPr lang="en-US" sz="5100" dirty="0"/>
              <a:t> </a:t>
            </a:r>
            <a:r>
              <a:rPr lang="en-US" sz="5100" dirty="0" err="1"/>
              <a:t>sesuatu</a:t>
            </a:r>
            <a:r>
              <a:rPr lang="en-US" sz="5100" dirty="0"/>
              <a:t> </a:t>
            </a:r>
            <a:r>
              <a:rPr lang="en-US" sz="5100" dirty="0" err="1"/>
              <a:t>bisa</a:t>
            </a:r>
            <a:r>
              <a:rPr lang="en-US" sz="5100" dirty="0"/>
              <a:t> </a:t>
            </a:r>
            <a:r>
              <a:rPr lang="en-US" sz="5100" dirty="0" err="1"/>
              <a:t>dikerjakan</a:t>
            </a:r>
            <a:r>
              <a:rPr lang="en-US" sz="51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50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i="1" dirty="0" err="1"/>
              <a:t>Tujuan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metode</a:t>
            </a:r>
            <a:r>
              <a:rPr lang="en-US" i="1" dirty="0"/>
              <a:t> ORID:</a:t>
            </a:r>
            <a:endParaRPr lang="en-US" dirty="0"/>
          </a:p>
          <a:p>
            <a:pPr marL="0" indent="0" fontAlgn="base">
              <a:buNone/>
            </a:pPr>
            <a:r>
              <a:rPr lang="en-US" dirty="0" smtClean="0"/>
              <a:t>1.Tujuan </a:t>
            </a:r>
            <a:r>
              <a:rPr lang="en-US" dirty="0" err="1"/>
              <a:t>Rasional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r>
              <a:rPr lang="en-US" dirty="0" smtClean="0"/>
              <a:t>2.Tujuan </a:t>
            </a:r>
            <a:r>
              <a:rPr lang="en-US" dirty="0" err="1"/>
              <a:t>Pengalaman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endParaRPr lang="en-US" i="1" dirty="0" smtClean="0"/>
          </a:p>
          <a:p>
            <a:pPr marL="0" indent="0" fontAlgn="base">
              <a:buNone/>
            </a:pPr>
            <a:r>
              <a:rPr lang="en-US" i="1" dirty="0" err="1" smtClean="0"/>
              <a:t>Guna</a:t>
            </a:r>
            <a:r>
              <a:rPr lang="en-US" i="1" dirty="0" smtClean="0"/>
              <a:t> </a:t>
            </a:r>
            <a:r>
              <a:rPr lang="en-US" i="1" dirty="0" err="1"/>
              <a:t>metode</a:t>
            </a:r>
            <a:r>
              <a:rPr lang="en-US" i="1" dirty="0"/>
              <a:t> ORID</a:t>
            </a:r>
            <a:endParaRPr lang="en-US" dirty="0"/>
          </a:p>
          <a:p>
            <a:pPr marL="0" indent="0" fontAlgn="base">
              <a:buNone/>
            </a:pPr>
            <a:r>
              <a:rPr lang="en-US" dirty="0" smtClean="0"/>
              <a:t>1.Mengumpulkan </a:t>
            </a:r>
            <a:r>
              <a:rPr lang="en-US" dirty="0"/>
              <a:t>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r>
              <a:rPr lang="en-US" dirty="0" smtClean="0"/>
              <a:t>2.Menyebarluaskan </a:t>
            </a:r>
            <a:r>
              <a:rPr lang="en-US" dirty="0" err="1"/>
              <a:t>Informasi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r>
              <a:rPr lang="en-US" dirty="0" smtClean="0"/>
              <a:t>3.Diskusi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yang </a:t>
            </a:r>
            <a:r>
              <a:rPr lang="en-US" dirty="0" err="1"/>
              <a:t>disepakati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r>
              <a:rPr lang="en-US" dirty="0" smtClean="0"/>
              <a:t>4.Melakukan </a:t>
            </a:r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r>
              <a:rPr lang="en-US" dirty="0" smtClean="0"/>
              <a:t>5.Menyiapkan </a:t>
            </a:r>
            <a:r>
              <a:rPr lang="en-US" dirty="0"/>
              <a:t>workshop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47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Teknik</a:t>
            </a:r>
            <a:r>
              <a:rPr lang="en-US" b="1" dirty="0" smtClean="0"/>
              <a:t> </a:t>
            </a:r>
            <a:r>
              <a:rPr lang="en-US" b="1" dirty="0" err="1" smtClean="0"/>
              <a:t>Fasilitasi</a:t>
            </a:r>
            <a:r>
              <a:rPr lang="en-US" b="1" dirty="0" smtClean="0"/>
              <a:t>│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err="1"/>
              <a:t>Metode</a:t>
            </a:r>
            <a:r>
              <a:rPr lang="en-US" b="1" dirty="0"/>
              <a:t> WORKSHOP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sz="3400" dirty="0" err="1"/>
              <a:t>Metode</a:t>
            </a:r>
            <a:r>
              <a:rPr lang="en-US" sz="3400" dirty="0"/>
              <a:t> Workshop </a:t>
            </a:r>
            <a:r>
              <a:rPr lang="en-US" sz="3400" dirty="0" err="1"/>
              <a:t>adalah</a:t>
            </a:r>
            <a:r>
              <a:rPr lang="en-US" sz="3400" dirty="0"/>
              <a:t> proses lima </a:t>
            </a:r>
            <a:r>
              <a:rPr lang="en-US" sz="3400" dirty="0" err="1"/>
              <a:t>langkah</a:t>
            </a:r>
            <a:r>
              <a:rPr lang="en-US" sz="3400" dirty="0"/>
              <a:t> yang  </a:t>
            </a:r>
            <a:r>
              <a:rPr lang="en-US" sz="3400" dirty="0" err="1"/>
              <a:t>mengorganisasikan</a:t>
            </a:r>
            <a:r>
              <a:rPr lang="en-US" sz="3400" dirty="0"/>
              <a:t> </a:t>
            </a:r>
            <a:r>
              <a:rPr lang="en-US" sz="3400" dirty="0" err="1"/>
              <a:t>kelompok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menjelajah</a:t>
            </a:r>
            <a:r>
              <a:rPr lang="en-US" sz="3400" dirty="0"/>
              <a:t>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 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/>
              <a:t>mencari</a:t>
            </a:r>
            <a:r>
              <a:rPr lang="en-US" sz="3400" dirty="0"/>
              <a:t> </a:t>
            </a:r>
            <a:r>
              <a:rPr lang="en-US" sz="3400" dirty="0" err="1"/>
              <a:t>konsensus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membuat</a:t>
            </a:r>
            <a:r>
              <a:rPr lang="en-US" sz="3400" dirty="0"/>
              <a:t> </a:t>
            </a:r>
            <a:r>
              <a:rPr lang="en-US" sz="3400" dirty="0" err="1"/>
              <a:t>tindakan</a:t>
            </a:r>
            <a:r>
              <a:rPr lang="en-US" sz="3400" dirty="0"/>
              <a:t>. </a:t>
            </a:r>
            <a:r>
              <a:rPr lang="en-US" sz="3400" dirty="0" err="1"/>
              <a:t>Metode</a:t>
            </a:r>
            <a:r>
              <a:rPr lang="en-US" sz="3400" dirty="0"/>
              <a:t> </a:t>
            </a:r>
            <a:r>
              <a:rPr lang="en-US" sz="3400" dirty="0" err="1"/>
              <a:t>ini</a:t>
            </a:r>
            <a:r>
              <a:rPr lang="en-US" sz="3400" dirty="0"/>
              <a:t> </a:t>
            </a:r>
            <a:r>
              <a:rPr lang="en-US" sz="3400" dirty="0" smtClean="0"/>
              <a:t> </a:t>
            </a:r>
            <a:r>
              <a:rPr lang="en-US" sz="3400" dirty="0" err="1" smtClean="0"/>
              <a:t>sangat</a:t>
            </a:r>
            <a:r>
              <a:rPr lang="en-US" sz="3400" dirty="0" smtClean="0"/>
              <a:t> </a:t>
            </a:r>
            <a:r>
              <a:rPr lang="en-US" sz="3400" dirty="0" err="1"/>
              <a:t>baik</a:t>
            </a:r>
            <a:r>
              <a:rPr lang="en-US" sz="3400" dirty="0"/>
              <a:t> </a:t>
            </a:r>
            <a:r>
              <a:rPr lang="en-US" sz="3400" dirty="0" err="1"/>
              <a:t>digunakan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menjembatani</a:t>
            </a:r>
            <a:r>
              <a:rPr lang="en-US" sz="3400" dirty="0"/>
              <a:t> </a:t>
            </a:r>
            <a:r>
              <a:rPr lang="en-US" sz="3400" dirty="0" err="1"/>
              <a:t>pendekatan</a:t>
            </a:r>
            <a:r>
              <a:rPr lang="en-US" sz="3400" dirty="0"/>
              <a:t> </a:t>
            </a:r>
            <a:r>
              <a:rPr lang="en-US" sz="3400" dirty="0" err="1"/>
              <a:t>berbasis</a:t>
            </a:r>
            <a:r>
              <a:rPr lang="en-US" sz="3400" dirty="0"/>
              <a:t> </a:t>
            </a:r>
            <a:r>
              <a:rPr lang="en-US" sz="3400" dirty="0" err="1"/>
              <a:t>isu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visi</a:t>
            </a:r>
            <a:r>
              <a:rPr lang="en-US" sz="3400" dirty="0"/>
              <a:t> </a:t>
            </a:r>
          </a:p>
          <a:p>
            <a:pPr marL="0" indent="0" fontAlgn="base">
              <a:buNone/>
            </a:pPr>
            <a:endParaRPr lang="en-US" sz="3400" dirty="0"/>
          </a:p>
          <a:p>
            <a:pPr marL="0" indent="0" fontAlgn="base">
              <a:buNone/>
            </a:pPr>
            <a:r>
              <a:rPr lang="en-US" sz="3400" dirty="0" err="1"/>
              <a:t>Tujuan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</a:t>
            </a:r>
            <a:r>
              <a:rPr lang="en-US" sz="3400" dirty="0" err="1"/>
              <a:t>penggunaan</a:t>
            </a:r>
            <a:r>
              <a:rPr lang="en-US" sz="3400" dirty="0"/>
              <a:t> </a:t>
            </a:r>
            <a:r>
              <a:rPr lang="en-US" sz="3400" dirty="0" err="1"/>
              <a:t>metode</a:t>
            </a:r>
            <a:r>
              <a:rPr lang="en-US" sz="3400" dirty="0"/>
              <a:t> workshop:</a:t>
            </a:r>
          </a:p>
          <a:p>
            <a:pPr marL="398463" indent="-398463" fontAlgn="base">
              <a:buNone/>
            </a:pPr>
            <a:r>
              <a:rPr lang="en-US" sz="3400" dirty="0"/>
              <a:t> </a:t>
            </a:r>
            <a:r>
              <a:rPr lang="en-US" sz="3400" dirty="0" smtClean="0"/>
              <a:t>1</a:t>
            </a:r>
            <a:r>
              <a:rPr lang="en-US" sz="3400" dirty="0" smtClean="0"/>
              <a:t>.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/>
              <a:t>membangkitkan</a:t>
            </a:r>
            <a:r>
              <a:rPr lang="en-US" sz="3400" dirty="0"/>
              <a:t> </a:t>
            </a:r>
            <a:r>
              <a:rPr lang="en-US" sz="3400" dirty="0" err="1"/>
              <a:t>energi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kreativitas</a:t>
            </a:r>
            <a:r>
              <a:rPr lang="en-US" sz="3400" dirty="0"/>
              <a:t> </a:t>
            </a:r>
            <a:r>
              <a:rPr lang="en-US" sz="3400" dirty="0" err="1"/>
              <a:t>partisipan</a:t>
            </a:r>
            <a:r>
              <a:rPr lang="en-US" sz="3400" dirty="0"/>
              <a:t> 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waktu</a:t>
            </a:r>
            <a:r>
              <a:rPr lang="en-US" sz="3400" dirty="0"/>
              <a:t> yang </a:t>
            </a:r>
            <a:r>
              <a:rPr lang="en-US" sz="3400" dirty="0" err="1"/>
              <a:t>relatif</a:t>
            </a:r>
            <a:r>
              <a:rPr lang="en-US" sz="3400" dirty="0"/>
              <a:t> </a:t>
            </a:r>
            <a:r>
              <a:rPr lang="en-US" sz="3400" dirty="0" err="1"/>
              <a:t>terbatas</a:t>
            </a:r>
            <a:r>
              <a:rPr lang="en-US" sz="3400" dirty="0"/>
              <a:t>/</a:t>
            </a:r>
            <a:r>
              <a:rPr lang="en-US" sz="3400" dirty="0" err="1"/>
              <a:t>pendek</a:t>
            </a:r>
            <a:r>
              <a:rPr lang="en-US" sz="3400" dirty="0"/>
              <a:t> </a:t>
            </a:r>
          </a:p>
          <a:p>
            <a:pPr marL="398463" indent="-398463" fontAlgn="base">
              <a:buNone/>
            </a:pPr>
            <a:r>
              <a:rPr lang="en-US" sz="3400" dirty="0" smtClean="0"/>
              <a:t>2</a:t>
            </a:r>
            <a:r>
              <a:rPr lang="en-US" sz="3400" dirty="0" smtClean="0"/>
              <a:t>.  </a:t>
            </a:r>
            <a:r>
              <a:rPr lang="en-US" sz="3400" dirty="0" err="1" smtClean="0"/>
              <a:t>Menyuntikkan</a:t>
            </a:r>
            <a:r>
              <a:rPr lang="en-US" sz="3400" dirty="0" smtClean="0"/>
              <a:t> </a:t>
            </a:r>
            <a:r>
              <a:rPr lang="en-US" sz="3400" dirty="0" err="1"/>
              <a:t>tanggung</a:t>
            </a:r>
            <a:r>
              <a:rPr lang="en-US" sz="3400" dirty="0"/>
              <a:t> </a:t>
            </a:r>
            <a:r>
              <a:rPr lang="en-US" sz="3400" dirty="0" err="1"/>
              <a:t>jawab</a:t>
            </a:r>
            <a:r>
              <a:rPr lang="en-US" sz="3400" dirty="0"/>
              <a:t> </a:t>
            </a:r>
            <a:r>
              <a:rPr lang="en-US" sz="3400" dirty="0" err="1"/>
              <a:t>kepada</a:t>
            </a:r>
            <a:r>
              <a:rPr lang="en-US" sz="3400" dirty="0"/>
              <a:t> </a:t>
            </a:r>
            <a:r>
              <a:rPr lang="en-US" sz="3400" dirty="0" err="1"/>
              <a:t>kelompok</a:t>
            </a:r>
            <a:r>
              <a:rPr lang="en-US" sz="3400" dirty="0"/>
              <a:t> </a:t>
            </a:r>
          </a:p>
          <a:p>
            <a:pPr marL="398463" indent="-398463" fontAlgn="base">
              <a:buNone/>
            </a:pPr>
            <a:r>
              <a:rPr lang="en-US" sz="3400" dirty="0" smtClean="0"/>
              <a:t>3</a:t>
            </a:r>
            <a:r>
              <a:rPr lang="en-US" sz="3400" dirty="0" smtClean="0"/>
              <a:t>.  </a:t>
            </a:r>
            <a:r>
              <a:rPr lang="en-US" sz="3400" dirty="0" err="1" smtClean="0"/>
              <a:t>Menyaring</a:t>
            </a:r>
            <a:r>
              <a:rPr lang="en-US" sz="3400" dirty="0" smtClean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menyatukan</a:t>
            </a:r>
            <a:r>
              <a:rPr lang="en-US" sz="3400" dirty="0"/>
              <a:t> </a:t>
            </a:r>
            <a:r>
              <a:rPr lang="en-US" sz="3400" dirty="0" err="1"/>
              <a:t>pikiran</a:t>
            </a:r>
            <a:r>
              <a:rPr lang="en-US" sz="3400" dirty="0"/>
              <a:t> yang </a:t>
            </a:r>
            <a:r>
              <a:rPr lang="en-US" sz="3400" dirty="0" err="1"/>
              <a:t>rasional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 </a:t>
            </a:r>
            <a:r>
              <a:rPr lang="en-US" sz="3400" dirty="0" err="1"/>
              <a:t>intuisi</a:t>
            </a:r>
            <a:r>
              <a:rPr lang="en-US" sz="3400" dirty="0"/>
              <a:t> </a:t>
            </a:r>
          </a:p>
          <a:p>
            <a:pPr marL="398463" indent="-398463" fontAlgn="base">
              <a:buNone/>
            </a:pPr>
            <a:r>
              <a:rPr lang="en-US" sz="3400" dirty="0" smtClean="0"/>
              <a:t>4</a:t>
            </a:r>
            <a:r>
              <a:rPr lang="en-US" sz="3400" dirty="0" smtClean="0"/>
              <a:t>.   </a:t>
            </a:r>
            <a:r>
              <a:rPr lang="en-US" sz="3400" dirty="0" err="1" smtClean="0"/>
              <a:t>Menghasilkan</a:t>
            </a:r>
            <a:r>
              <a:rPr lang="en-US" sz="3400" dirty="0" smtClean="0"/>
              <a:t> </a:t>
            </a:r>
            <a:r>
              <a:rPr lang="en-US" sz="3400" dirty="0" err="1"/>
              <a:t>konsensus</a:t>
            </a:r>
            <a:endParaRPr lang="en-U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685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85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nn-NO" sz="4800" dirty="0"/>
              <a:t>Langkah -langkah</a:t>
            </a:r>
          </a:p>
          <a:p>
            <a:pPr marL="0" indent="0" fontAlgn="base">
              <a:buNone/>
            </a:pPr>
            <a:r>
              <a:rPr lang="nn-NO" sz="4800" dirty="0" smtClean="0"/>
              <a:t>1) Konteks</a:t>
            </a:r>
            <a:endParaRPr lang="nn-NO" sz="4800" dirty="0"/>
          </a:p>
          <a:p>
            <a:pPr marL="0" indent="0" fontAlgn="base">
              <a:buNone/>
            </a:pPr>
            <a:r>
              <a:rPr lang="nn-NO" sz="4800" dirty="0" smtClean="0"/>
              <a:t>2) Curah </a:t>
            </a:r>
            <a:r>
              <a:rPr lang="nn-NO" sz="4800" dirty="0"/>
              <a:t>pendapat </a:t>
            </a:r>
          </a:p>
          <a:p>
            <a:pPr marL="0" indent="0" fontAlgn="base">
              <a:buNone/>
            </a:pPr>
            <a:r>
              <a:rPr lang="nn-NO" sz="4800" dirty="0" smtClean="0"/>
              <a:t>3) Pengorganisasian </a:t>
            </a:r>
            <a:r>
              <a:rPr lang="nn-NO" sz="4800" dirty="0"/>
              <a:t>Gagasan </a:t>
            </a:r>
          </a:p>
          <a:p>
            <a:pPr marL="0" indent="0" fontAlgn="base">
              <a:buNone/>
            </a:pPr>
            <a:r>
              <a:rPr lang="nn-NO" sz="4800" dirty="0" smtClean="0"/>
              <a:t>4) Penamaan</a:t>
            </a:r>
            <a:r>
              <a:rPr lang="nn-NO" sz="4800" dirty="0"/>
              <a:t> </a:t>
            </a:r>
          </a:p>
          <a:p>
            <a:pPr marL="0" indent="0" fontAlgn="base">
              <a:buNone/>
            </a:pPr>
            <a:r>
              <a:rPr lang="nn-NO" sz="4800" dirty="0" smtClean="0"/>
              <a:t>5) Refleksi</a:t>
            </a:r>
            <a:r>
              <a:rPr lang="nn-NO" sz="48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5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en-US" sz="4000" b="1" dirty="0" err="1">
                <a:solidFill>
                  <a:srgbClr val="572314"/>
                </a:solidFill>
                <a:latin typeface="ff4"/>
              </a:rPr>
              <a:t>Konteks</a:t>
            </a:r>
            <a:endParaRPr lang="en-US" sz="4000" b="1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r>
              <a:rPr lang="en-US" dirty="0" err="1">
                <a:solidFill>
                  <a:srgbClr val="000000"/>
                </a:solidFill>
                <a:latin typeface="ff3"/>
              </a:rPr>
              <a:t>Bagian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awal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dari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workshop</a:t>
            </a: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r>
              <a:rPr lang="en-US" dirty="0" err="1">
                <a:solidFill>
                  <a:srgbClr val="000000"/>
                </a:solidFill>
                <a:latin typeface="ff3"/>
              </a:rPr>
              <a:t>Bertujuan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menyiapkan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suasana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partisipasi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yang  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penuh</a:t>
            </a:r>
            <a:r>
              <a:rPr lang="en-US" dirty="0">
                <a:solidFill>
                  <a:srgbClr val="000000"/>
                </a:solidFill>
                <a:latin typeface="ff3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aktif</a:t>
            </a:r>
            <a:r>
              <a:rPr lang="en-US" dirty="0">
                <a:solidFill>
                  <a:srgbClr val="000000"/>
                </a:solidFill>
                <a:latin typeface="ff3"/>
              </a:rPr>
              <a:t> ,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memberikan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ringkasan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tentang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kegunaan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  workshop yang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terkait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proyek</a:t>
            </a:r>
            <a:r>
              <a:rPr lang="en-US" dirty="0">
                <a:solidFill>
                  <a:srgbClr val="000000"/>
                </a:solidFill>
                <a:latin typeface="ff3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penugasan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atau</a:t>
            </a:r>
            <a:r>
              <a:rPr lang="en-US" dirty="0">
                <a:solidFill>
                  <a:srgbClr val="000000"/>
                </a:solidFill>
                <a:latin typeface="ff3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kejadian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aktivitas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sehari-hari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memproduksi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rasa  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percaya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diri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sebagai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bagian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dari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tujuan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workshop</a:t>
            </a: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r>
              <a:rPr lang="en-US" dirty="0" err="1">
                <a:solidFill>
                  <a:srgbClr val="000000"/>
                </a:solidFill>
                <a:latin typeface="ff3"/>
              </a:rPr>
              <a:t>Langkah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tahapan</a:t>
            </a:r>
            <a:r>
              <a:rPr lang="en-US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f3"/>
              </a:rPr>
              <a:t>konteks</a:t>
            </a:r>
            <a:r>
              <a:rPr lang="en-US" dirty="0">
                <a:solidFill>
                  <a:srgbClr val="000000"/>
                </a:solidFill>
                <a:latin typeface="ff3"/>
              </a:rPr>
              <a:t>:</a:t>
            </a: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0" indent="0" fontAlgn="base">
              <a:buNone/>
            </a:pPr>
            <a:r>
              <a:rPr lang="en-US" dirty="0" smtClean="0">
                <a:latin typeface="ff3"/>
              </a:rPr>
              <a:t>1.Menegaskan </a:t>
            </a:r>
            <a:r>
              <a:rPr lang="en-US" dirty="0" err="1">
                <a:latin typeface="ff3"/>
              </a:rPr>
              <a:t>fokus</a:t>
            </a:r>
            <a:r>
              <a:rPr lang="en-US" dirty="0">
                <a:latin typeface="ff3"/>
              </a:rPr>
              <a:t> workshop</a:t>
            </a:r>
            <a:endParaRPr lang="en-US" dirty="0">
              <a:latin typeface="inherit"/>
            </a:endParaRPr>
          </a:p>
          <a:p>
            <a:pPr marL="0" indent="0" fontAlgn="base">
              <a:buNone/>
            </a:pPr>
            <a:r>
              <a:rPr lang="en-US" dirty="0" smtClean="0">
                <a:latin typeface="ff3"/>
              </a:rPr>
              <a:t>2.Memberikan </a:t>
            </a:r>
            <a:r>
              <a:rPr lang="en-US" dirty="0" err="1">
                <a:latin typeface="ff3"/>
              </a:rPr>
              <a:t>garis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besar</a:t>
            </a:r>
            <a:r>
              <a:rPr lang="en-US" dirty="0">
                <a:latin typeface="ff3"/>
              </a:rPr>
              <a:t> workshop </a:t>
            </a:r>
            <a:r>
              <a:rPr lang="en-US" dirty="0" err="1">
                <a:latin typeface="ff3"/>
              </a:rPr>
              <a:t>dan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jangka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waktunya</a:t>
            </a:r>
            <a:r>
              <a:rPr lang="en-US" dirty="0">
                <a:latin typeface="ff3"/>
              </a:rPr>
              <a:t> </a:t>
            </a:r>
            <a:endParaRPr lang="en-US" dirty="0">
              <a:latin typeface="inherit"/>
            </a:endParaRPr>
          </a:p>
          <a:p>
            <a:pPr marL="0" indent="0" fontAlgn="base">
              <a:buNone/>
            </a:pPr>
            <a:r>
              <a:rPr lang="en-US" dirty="0" smtClean="0">
                <a:latin typeface="ff3"/>
              </a:rPr>
              <a:t>3.Warming </a:t>
            </a:r>
            <a:r>
              <a:rPr lang="en-US" dirty="0">
                <a:latin typeface="ff3"/>
              </a:rPr>
              <a:t>up </a:t>
            </a:r>
            <a:r>
              <a:rPr lang="en-US" dirty="0" err="1">
                <a:latin typeface="ff3"/>
              </a:rPr>
              <a:t>atau</a:t>
            </a:r>
            <a:r>
              <a:rPr lang="en-US" dirty="0">
                <a:latin typeface="ff3"/>
              </a:rPr>
              <a:t> </a:t>
            </a:r>
            <a:r>
              <a:rPr lang="en-US" dirty="0" err="1">
                <a:latin typeface="ff3"/>
              </a:rPr>
              <a:t>pemanasan</a:t>
            </a:r>
            <a:r>
              <a:rPr lang="en-US" dirty="0">
                <a:latin typeface="ff3"/>
              </a:rPr>
              <a:t> </a:t>
            </a:r>
            <a:r>
              <a:rPr lang="en-US" dirty="0" smtClean="0">
                <a:latin typeface="ff3"/>
              </a:rPr>
              <a:t>(ice breaking, </a:t>
            </a:r>
            <a:r>
              <a:rPr lang="en-US" dirty="0" err="1" smtClean="0">
                <a:latin typeface="ff3"/>
              </a:rPr>
              <a:t>kesiapan,breafing</a:t>
            </a:r>
            <a:r>
              <a:rPr lang="en-US" dirty="0" smtClean="0">
                <a:latin typeface="ff3"/>
              </a:rPr>
              <a:t>, Q and I)</a:t>
            </a:r>
            <a:endParaRPr lang="en-US" dirty="0">
              <a:latin typeface="inherit"/>
            </a:endParaRPr>
          </a:p>
          <a:p>
            <a:pPr marL="0" indent="0">
              <a:buNone/>
            </a:pPr>
            <a:r>
              <a:rPr lang="en-US" dirty="0">
                <a:latin typeface="Helvetica"/>
              </a:rPr>
              <a:t/>
            </a:r>
            <a:br>
              <a:rPr lang="en-US" dirty="0">
                <a:latin typeface="Helvetica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30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112</TotalTime>
  <Words>71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TEKNIK FASILITASI</vt:lpstr>
      <vt:lpstr>Teknik Fasilitasi│ Metode ORID</vt:lpstr>
      <vt:lpstr> METODE ORID  </vt:lpstr>
      <vt:lpstr>PowerPoint Presentation</vt:lpstr>
      <vt:lpstr>Tujuan dan Guna</vt:lpstr>
      <vt:lpstr> Teknik Fasilitasi│ Metode WORKSHOP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FASILITASI</dc:title>
  <dc:creator>ASUS</dc:creator>
  <cp:lastModifiedBy>ASUS</cp:lastModifiedBy>
  <cp:revision>10</cp:revision>
  <dcterms:created xsi:type="dcterms:W3CDTF">2006-08-16T00:00:00Z</dcterms:created>
  <dcterms:modified xsi:type="dcterms:W3CDTF">2022-12-20T16:22:07Z</dcterms:modified>
</cp:coreProperties>
</file>