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58" r:id="rId4"/>
    <p:sldId id="283" r:id="rId5"/>
    <p:sldId id="284" r:id="rId6"/>
    <p:sldId id="261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  <p:sldId id="274" r:id="rId20"/>
    <p:sldId id="275" r:id="rId21"/>
    <p:sldId id="276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051C-4710-415C-BF24-DCD59D9DF357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2D107-5CFF-457E-A79B-A9AEF7C8D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b="1" dirty="0" smtClean="0"/>
              <a:t>KEBIJAKAN PUBLIK DI DAERAH: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Perda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Teknis</a:t>
            </a:r>
            <a:r>
              <a:rPr lang="en-US" b="1" dirty="0" smtClean="0"/>
              <a:t> </a:t>
            </a: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Perda</a:t>
            </a:r>
            <a:r>
              <a:rPr lang="en-US" b="1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002060"/>
                </a:solidFill>
              </a:rPr>
              <a:t>Stakeholder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10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Daerah (</a:t>
            </a:r>
            <a:r>
              <a:rPr lang="en-US" dirty="0" err="1" smtClean="0"/>
              <a:t>Perda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Daerah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Daerah”.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err="1" smtClean="0"/>
              <a:t>Alur</a:t>
            </a:r>
            <a:r>
              <a:rPr lang="en-US" sz="3600" b="1" dirty="0" smtClean="0"/>
              <a:t> </a:t>
            </a:r>
            <a:r>
              <a:rPr lang="en-US" sz="3600" b="1" dirty="0" err="1"/>
              <a:t>Partisipasi</a:t>
            </a:r>
            <a:r>
              <a:rPr lang="en-US" sz="3600" b="1" dirty="0"/>
              <a:t> </a:t>
            </a:r>
            <a:r>
              <a:rPr lang="en-US" sz="3600" b="1" dirty="0" err="1" smtClean="0"/>
              <a:t>Dlm</a:t>
            </a:r>
            <a:r>
              <a:rPr lang="en-US" sz="3600" b="1" dirty="0" smtClean="0"/>
              <a:t> </a:t>
            </a:r>
            <a:r>
              <a:rPr lang="en-US" sz="3600" b="1" dirty="0"/>
              <a:t>Proses </a:t>
            </a:r>
            <a:r>
              <a:rPr lang="en-US" sz="3600" b="1" dirty="0" err="1"/>
              <a:t>Penyusunan</a:t>
            </a:r>
            <a:r>
              <a:rPr lang="en-US" sz="3600" b="1" dirty="0"/>
              <a:t> </a:t>
            </a:r>
            <a:r>
              <a:rPr lang="en-US" sz="3600" b="1" dirty="0" err="1" smtClean="0"/>
              <a:t>PerDa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penyusunan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peraturan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daerah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partisipasi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dikatakan</a:t>
            </a:r>
            <a:r>
              <a:rPr lang="en-US" dirty="0">
                <a:solidFill>
                  <a:srgbClr val="002060"/>
                </a:solidFill>
              </a:rPr>
              <a:t> optimal </a:t>
            </a:r>
            <a:r>
              <a:rPr lang="en-US" dirty="0" err="1">
                <a:solidFill>
                  <a:srgbClr val="002060"/>
                </a:solidFill>
              </a:rPr>
              <a:t>bila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terlibat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secara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aktif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awal</a:t>
            </a:r>
            <a:r>
              <a:rPr lang="en-US" dirty="0">
                <a:solidFill>
                  <a:srgbClr val="002060"/>
                </a:solidFill>
              </a:rPr>
              <a:t> proses </a:t>
            </a:r>
            <a:r>
              <a:rPr lang="en-US" dirty="0" err="1">
                <a:solidFill>
                  <a:srgbClr val="002060"/>
                </a:solidFill>
              </a:rPr>
              <a:t>penyusunan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hingga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peraturan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daerah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itu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disahkan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menjadi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produk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hukum</a:t>
            </a:r>
            <a:r>
              <a:rPr lang="en-US" dirty="0">
                <a:solidFill>
                  <a:srgbClr val="002060"/>
                </a:solidFill>
              </a:rPr>
              <a:t>. Hal </a:t>
            </a:r>
            <a:r>
              <a:rPr lang="en-US" dirty="0" err="1" smtClean="0">
                <a:solidFill>
                  <a:srgbClr val="002060"/>
                </a:solidFill>
              </a:rPr>
              <a:t>ini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dapat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dilakukan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bila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lembaga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legislatif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saling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berjalan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sinergis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mewujudkan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produk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hukum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terbaik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daerah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fungsinya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sebagai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Lembaga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legilslasi</a:t>
            </a:r>
            <a:r>
              <a:rPr lang="en-US" dirty="0">
                <a:solidFill>
                  <a:srgbClr val="002060"/>
                </a:solidFill>
              </a:rPr>
              <a:t>, DPRD </a:t>
            </a:r>
            <a:r>
              <a:rPr lang="en-US" dirty="0" err="1">
                <a:solidFill>
                  <a:srgbClr val="002060"/>
                </a:solidFill>
              </a:rPr>
              <a:t>perlu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menyerap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masukan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Pemda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masukan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inisiatif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anggota</a:t>
            </a:r>
            <a:r>
              <a:rPr lang="en-US" dirty="0">
                <a:solidFill>
                  <a:srgbClr val="002060"/>
                </a:solidFill>
              </a:rPr>
              <a:t> DPRD </a:t>
            </a:r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bahan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penyusunan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kebijakan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daerah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Semua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masuk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dicatat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didokumentasikan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baik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Selanjutnya</a:t>
            </a:r>
            <a:r>
              <a:rPr lang="en-US" dirty="0">
                <a:solidFill>
                  <a:srgbClr val="002060"/>
                </a:solidFill>
              </a:rPr>
              <a:t> DPRD </a:t>
            </a:r>
            <a:r>
              <a:rPr lang="en-US" dirty="0" err="1">
                <a:solidFill>
                  <a:srgbClr val="002060"/>
                </a:solidFill>
              </a:rPr>
              <a:t>melakukan</a:t>
            </a:r>
            <a:r>
              <a:rPr lang="en-US" dirty="0">
                <a:solidFill>
                  <a:srgbClr val="002060"/>
                </a:solidFill>
              </a:rPr>
              <a:t> proses </a:t>
            </a:r>
            <a:r>
              <a:rPr lang="en-US" dirty="0" err="1">
                <a:solidFill>
                  <a:srgbClr val="002060"/>
                </a:solidFill>
              </a:rPr>
              <a:t>seleksi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memperhitungkan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berbagai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aspek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seperti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sumberdaya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sumber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tingkat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keperluan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berbagai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keterbatasan-keterbatasan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lainya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Tujuan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proses </a:t>
            </a:r>
            <a:r>
              <a:rPr lang="en-US" dirty="0" err="1">
                <a:solidFill>
                  <a:srgbClr val="002060"/>
                </a:solidFill>
              </a:rPr>
              <a:t>seleksi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adalah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menyusun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prioritas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usulan-usulan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akan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dibahas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lebih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lanjut</a:t>
            </a:r>
            <a:r>
              <a:rPr lang="en-US" dirty="0">
                <a:solidFill>
                  <a:srgbClr val="002060"/>
                </a:solidFill>
              </a:rPr>
              <a:t> di DPRD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err="1" smtClean="0">
                <a:solidFill>
                  <a:srgbClr val="002060"/>
                </a:solidFill>
              </a:rPr>
              <a:t>Untuk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mendapatkan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partisipasi</a:t>
            </a:r>
            <a:r>
              <a:rPr lang="en-US" dirty="0">
                <a:solidFill>
                  <a:srgbClr val="002060"/>
                </a:solidFill>
              </a:rPr>
              <a:t> yang optimal, </a:t>
            </a:r>
            <a:r>
              <a:rPr lang="en-US" dirty="0" err="1">
                <a:solidFill>
                  <a:srgbClr val="002060"/>
                </a:solidFill>
              </a:rPr>
              <a:t>sebelum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dibahas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lebih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lanjut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</a:t>
            </a:r>
            <a:r>
              <a:rPr lang="en-US" dirty="0">
                <a:solidFill>
                  <a:srgbClr val="002060"/>
                </a:solidFill>
              </a:rPr>
              <a:t> DPRD, </a:t>
            </a:r>
            <a:r>
              <a:rPr lang="en-US" dirty="0" err="1">
                <a:solidFill>
                  <a:srgbClr val="002060"/>
                </a:solidFill>
              </a:rPr>
              <a:t>usulan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 smtClean="0">
                <a:solidFill>
                  <a:srgbClr val="002060"/>
                </a:solidFill>
              </a:rPr>
              <a:t>sudah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diprioritaskan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tersebut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perlu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disosialisasikan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terlebih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dahulu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kpd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luas</a:t>
            </a:r>
            <a:r>
              <a:rPr lang="en-US" dirty="0">
                <a:solidFill>
                  <a:srgbClr val="002060"/>
                </a:solidFill>
              </a:rPr>
              <a:t>. Paling </a:t>
            </a:r>
            <a:r>
              <a:rPr lang="en-US" dirty="0" err="1">
                <a:solidFill>
                  <a:srgbClr val="002060"/>
                </a:solidFill>
              </a:rPr>
              <a:t>tidak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mengetahui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sekian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masuk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</a:t>
            </a:r>
            <a:r>
              <a:rPr lang="en-US" dirty="0">
                <a:solidFill>
                  <a:srgbClr val="002060"/>
                </a:solidFill>
              </a:rPr>
              <a:t> DPRD </a:t>
            </a:r>
            <a:r>
              <a:rPr lang="en-US" dirty="0" err="1">
                <a:solidFill>
                  <a:srgbClr val="002060"/>
                </a:solidFill>
              </a:rPr>
              <a:t>ada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priotitas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akan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dibahas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lebihlanjut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Langkah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dilakukan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selain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mendapatkan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jugammerupakan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Transparansi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lembaga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Legislasi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kepada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publik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Dari </a:t>
            </a:r>
            <a:r>
              <a:rPr lang="en-US" dirty="0" err="1">
                <a:solidFill>
                  <a:srgbClr val="002060"/>
                </a:solidFill>
              </a:rPr>
              <a:t>sini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mengetahui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mana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menjadi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prioritas</a:t>
            </a:r>
            <a:r>
              <a:rPr lang="en-US" dirty="0">
                <a:solidFill>
                  <a:srgbClr val="002060"/>
                </a:solidFill>
              </a:rPr>
              <a:t> DPRD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mengapa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tsbt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yang </a:t>
            </a:r>
            <a:r>
              <a:rPr lang="en-US" dirty="0" err="1">
                <a:solidFill>
                  <a:srgbClr val="002060"/>
                </a:solidFill>
              </a:rPr>
              <a:t>dipilih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Setelah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disosialisasikan</a:t>
            </a:r>
            <a:r>
              <a:rPr lang="en-US" dirty="0">
                <a:solidFill>
                  <a:srgbClr val="002060"/>
                </a:solidFill>
              </a:rPr>
              <a:t>, DPRD </a:t>
            </a:r>
            <a:r>
              <a:rPr lang="en-US" dirty="0" err="1">
                <a:solidFill>
                  <a:srgbClr val="002060"/>
                </a:solidFill>
              </a:rPr>
              <a:t>perlu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menyerap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Aspirasi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masyarakat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cukup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penting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karena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menjadi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bahan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pertimbangan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pembahasan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Upaya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menyerap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aspirasi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tersebut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dilakukan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melalui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dua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cara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yakni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cara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pasif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aktif</a:t>
            </a:r>
            <a:r>
              <a:rPr lang="en-US" dirty="0">
                <a:solidFill>
                  <a:srgbClr val="002060"/>
                </a:solidFill>
              </a:rPr>
              <a:t>. Cara </a:t>
            </a:r>
            <a:r>
              <a:rPr lang="en-US" dirty="0" err="1">
                <a:solidFill>
                  <a:srgbClr val="002060"/>
                </a:solidFill>
              </a:rPr>
              <a:t>pasif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DPRD </a:t>
            </a:r>
            <a:r>
              <a:rPr lang="en-US" dirty="0" err="1" smtClean="0">
                <a:solidFill>
                  <a:srgbClr val="002060"/>
                </a:solidFill>
              </a:rPr>
              <a:t>menunggu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reaksi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setelah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usulan-usulan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prioritas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disosialisasikan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Sedangkan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cara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aktif</a:t>
            </a:r>
            <a:r>
              <a:rPr lang="en-US" dirty="0">
                <a:solidFill>
                  <a:srgbClr val="002060"/>
                </a:solidFill>
              </a:rPr>
              <a:t>, DPRD </a:t>
            </a:r>
            <a:r>
              <a:rPr lang="en-US" dirty="0" err="1">
                <a:solidFill>
                  <a:srgbClr val="002060"/>
                </a:solidFill>
              </a:rPr>
              <a:t>mengundang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atau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mengajak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bekerjasama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elemen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berkepentingan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untuk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melakukan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pembahasan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di </a:t>
            </a:r>
            <a:r>
              <a:rPr lang="en-US" dirty="0" err="1"/>
              <a:t>bahas</a:t>
            </a:r>
            <a:r>
              <a:rPr lang="en-US" dirty="0"/>
              <a:t> di DPRD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</a:t>
            </a:r>
            <a:r>
              <a:rPr lang="en-US" dirty="0"/>
              <a:t>(I </a:t>
            </a:r>
            <a:r>
              <a:rPr lang="en-US" dirty="0" err="1"/>
              <a:t>dan</a:t>
            </a:r>
            <a:r>
              <a:rPr lang="en-US" dirty="0"/>
              <a:t> II). Dari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usulan-usulan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rapat-rapat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.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pembahsan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.</a:t>
            </a:r>
          </a:p>
          <a:p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, DPRD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mendapatakan</a:t>
            </a:r>
            <a:r>
              <a:rPr lang="en-US" dirty="0"/>
              <a:t> </a:t>
            </a:r>
            <a:r>
              <a:rPr lang="en-US" dirty="0" err="1" smtClean="0"/>
              <a:t>masukan-masukan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Draft </a:t>
            </a:r>
            <a:r>
              <a:rPr lang="en-US" dirty="0" err="1"/>
              <a:t>Raperda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disosialisasikan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masukan-masukan</a:t>
            </a:r>
            <a:r>
              <a:rPr lang="en-US" dirty="0"/>
              <a:t>. 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smtClean="0"/>
              <a:t>Cara </a:t>
            </a:r>
            <a:r>
              <a:rPr lang="en-US" dirty="0" err="1"/>
              <a:t>pasif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/>
              <a:t>draft </a:t>
            </a:r>
            <a:r>
              <a:rPr lang="en-US" dirty="0" err="1"/>
              <a:t>disebarluaskan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Cara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mengajak</a:t>
            </a:r>
            <a:r>
              <a:rPr lang="en-US" dirty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yng</a:t>
            </a:r>
            <a:r>
              <a:rPr lang="en-US" dirty="0" smtClean="0"/>
              <a:t>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dimasyarakat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bersama.Selanjutnya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disidang</a:t>
            </a:r>
            <a:r>
              <a:rPr lang="en-US" dirty="0"/>
              <a:t> </a:t>
            </a:r>
            <a:r>
              <a:rPr lang="en-US" dirty="0" err="1"/>
              <a:t>komisi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/>
              <a:t>Raperda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paripurna</a:t>
            </a:r>
            <a:r>
              <a:rPr lang="en-US" dirty="0"/>
              <a:t> DPRD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pengesahan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>
                <a:solidFill>
                  <a:srgbClr val="002060"/>
                </a:solidFill>
              </a:rPr>
              <a:t>proses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partisipasi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penyusunan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Peraturan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Daerah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DPR </a:t>
            </a:r>
            <a:r>
              <a:rPr lang="en-US" dirty="0"/>
              <a:t>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DPR </a:t>
            </a:r>
            <a:r>
              <a:rPr lang="en-US" dirty="0"/>
              <a:t>Daerah </a:t>
            </a:r>
            <a:r>
              <a:rPr lang="en-US" dirty="0" err="1"/>
              <a:t>kepadaGubernur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Daerah.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Pengundangan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Agar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mengetahuinya</a:t>
            </a:r>
            <a:r>
              <a:rPr lang="en-US" dirty="0"/>
              <a:t>, </a:t>
            </a:r>
            <a:r>
              <a:rPr lang="en-US" dirty="0" err="1" smtClean="0"/>
              <a:t>Peraturan</a:t>
            </a:r>
            <a:endParaRPr lang="en-US" dirty="0"/>
          </a:p>
          <a:p>
            <a:pPr>
              <a:buNone/>
            </a:pPr>
            <a:r>
              <a:rPr lang="en-US" dirty="0" smtClean="0"/>
              <a:t>    Daerah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diundangkan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menempatkannya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smtClean="0"/>
              <a:t>    a</a:t>
            </a:r>
            <a:r>
              <a:rPr lang="en-US" dirty="0"/>
              <a:t>. </a:t>
            </a:r>
            <a:r>
              <a:rPr lang="en-US" dirty="0" err="1"/>
              <a:t>Lembaran</a:t>
            </a:r>
            <a:r>
              <a:rPr lang="en-US" dirty="0"/>
              <a:t> Daerah;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 smtClean="0"/>
              <a:t>    b</a:t>
            </a:r>
            <a:r>
              <a:rPr lang="en-US" dirty="0"/>
              <a:t>. </a:t>
            </a:r>
            <a:r>
              <a:rPr lang="en-US" dirty="0" err="1"/>
              <a:t>Berita</a:t>
            </a:r>
            <a:r>
              <a:rPr lang="en-US" dirty="0"/>
              <a:t> Daerah.</a:t>
            </a:r>
          </a:p>
          <a:p>
            <a:r>
              <a:rPr lang="en-US" dirty="0"/>
              <a:t>Yang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17 </a:t>
            </a:r>
            <a:r>
              <a:rPr lang="en-US" dirty="0" err="1"/>
              <a:t>Tahun</a:t>
            </a:r>
            <a:r>
              <a:rPr lang="en-US" dirty="0"/>
              <a:t> 2006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LembaranDaerah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Daerah.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Perencanaan </a:t>
            </a:r>
            <a:r>
              <a:rPr lang="en-US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/</a:t>
            </a:r>
            <a:r>
              <a:rPr lang="en-US" sz="2400" dirty="0" err="1" smtClean="0"/>
              <a:t>pemerintah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mengatasi</a:t>
            </a:r>
            <a:r>
              <a:rPr lang="en-US" sz="2400" dirty="0" smtClean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diorientasikan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err="1" smtClean="0"/>
              <a:t>terciptanyan</a:t>
            </a:r>
            <a:r>
              <a:rPr lang="en-US" sz="2400" dirty="0" smtClean="0"/>
              <a:t> </a:t>
            </a:r>
            <a:r>
              <a:rPr lang="en-US" sz="2400" dirty="0" err="1" smtClean="0"/>
              <a:t>kesejahteraan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baik</a:t>
            </a:r>
            <a:r>
              <a:rPr lang="en-US" sz="2400" dirty="0" smtClean="0"/>
              <a:t>.  </a:t>
            </a:r>
          </a:p>
          <a:p>
            <a:pPr>
              <a:buNone/>
            </a:pPr>
            <a:r>
              <a:rPr lang="en-US" sz="2400" dirty="0" smtClean="0"/>
              <a:t>Perencanaan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1. </a:t>
            </a:r>
            <a:r>
              <a:rPr lang="en-US" sz="2400" dirty="0" err="1"/>
              <a:t>penyusunan</a:t>
            </a:r>
            <a:r>
              <a:rPr lang="en-US" sz="2400" dirty="0"/>
              <a:t> agenda, </a:t>
            </a:r>
          </a:p>
          <a:p>
            <a:pPr>
              <a:buNone/>
            </a:pPr>
            <a:r>
              <a:rPr lang="en-US" sz="2400" dirty="0"/>
              <a:t>2.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, </a:t>
            </a:r>
          </a:p>
          <a:p>
            <a:pPr>
              <a:buNone/>
            </a:pPr>
            <a:r>
              <a:rPr lang="en-US" sz="2400" dirty="0"/>
              <a:t>3. </a:t>
            </a:r>
            <a:r>
              <a:rPr lang="en-US" sz="2400" dirty="0" err="1"/>
              <a:t>pembahasan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DPRD, </a:t>
            </a:r>
            <a:r>
              <a:rPr lang="en-US" sz="2400" dirty="0" err="1"/>
              <a:t>dan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4.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 err="1"/>
              <a:t>Demi</a:t>
            </a:r>
            <a:r>
              <a:rPr lang="en-US" sz="2400" dirty="0"/>
              <a:t> </a:t>
            </a:r>
            <a:r>
              <a:rPr lang="en-US" sz="2400" dirty="0" err="1"/>
              <a:t>terjaminnya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berpartisipasi</a:t>
            </a:r>
            <a:r>
              <a:rPr lang="en-US" sz="2400" dirty="0" smtClean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pembahasan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Pelaksanaan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langkah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good governance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berkualitas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bermuara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pelibatan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stakeholder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keadilan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keterbukaan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efesiensi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transparansi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akuntabilitas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Pem</a:t>
            </a:r>
            <a:r>
              <a:rPr lang="en-US" dirty="0" smtClean="0">
                <a:solidFill>
                  <a:srgbClr val="002060"/>
                </a:solidFill>
              </a:rPr>
              <a:t> Da, </a:t>
            </a:r>
            <a:r>
              <a:rPr lang="en-US" dirty="0" err="1" smtClean="0">
                <a:solidFill>
                  <a:srgbClr val="002060"/>
                </a:solidFill>
              </a:rPr>
              <a:t>Kepala</a:t>
            </a:r>
            <a:r>
              <a:rPr lang="en-US" dirty="0" smtClean="0">
                <a:solidFill>
                  <a:srgbClr val="002060"/>
                </a:solidFill>
              </a:rPr>
              <a:t> Daerah </a:t>
            </a:r>
            <a:r>
              <a:rPr lang="en-US" dirty="0" err="1" smtClean="0">
                <a:solidFill>
                  <a:srgbClr val="002060"/>
                </a:solidFill>
              </a:rPr>
              <a:t>harus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menjadi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koordinator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trhdp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bawahannya</a:t>
            </a:r>
            <a:r>
              <a:rPr lang="en-US" dirty="0" smtClean="0"/>
              <a:t>.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menyatu</a:t>
            </a:r>
            <a:r>
              <a:rPr lang="en-US" dirty="0" smtClean="0"/>
              <a:t> </a:t>
            </a:r>
            <a:r>
              <a:rPr lang="en-US" dirty="0" err="1" smtClean="0"/>
              <a:t>padukan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dlm </a:t>
            </a:r>
            <a:r>
              <a:rPr lang="en-US" dirty="0" err="1" smtClean="0"/>
              <a:t>pncapaian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fokus.Sukses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Daerah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format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2 yang </a:t>
            </a:r>
            <a:r>
              <a:rPr lang="en-US" dirty="0" err="1" smtClean="0"/>
              <a:t>menyertainya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Kebijakan</a:t>
            </a:r>
            <a:r>
              <a:rPr lang="en-US" dirty="0"/>
              <a:t> Daerah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dievaluasi</a:t>
            </a:r>
            <a:r>
              <a:rPr lang="en-US" dirty="0"/>
              <a:t>.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/>
              <a:t>ditetapkan</a:t>
            </a:r>
            <a:r>
              <a:rPr lang="en-US" dirty="0"/>
              <a:t>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pelurusaan</a:t>
            </a:r>
            <a:r>
              <a:rPr lang="en-US" dirty="0" smtClean="0"/>
              <a:t>, </a:t>
            </a:r>
            <a:r>
              <a:rPr lang="en-US" dirty="0" err="1" smtClean="0"/>
              <a:t>pembetulan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 smtClean="0"/>
              <a:t>adlh</a:t>
            </a:r>
            <a:r>
              <a:rPr lang="en-US" dirty="0" smtClean="0"/>
              <a:t> </a:t>
            </a:r>
            <a:r>
              <a:rPr lang="en-US" dirty="0"/>
              <a:t>DPRD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melaksakan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pengawasannya</a:t>
            </a:r>
            <a:r>
              <a:rPr lang="en-US" dirty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intern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internal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PengawasDaerah</a:t>
            </a:r>
            <a:r>
              <a:rPr lang="en-US" dirty="0"/>
              <a:t>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 smtClean="0"/>
              <a:t>ekstern</a:t>
            </a:r>
            <a:r>
              <a:rPr lang="en-US" dirty="0" smtClean="0"/>
              <a:t> </a:t>
            </a:r>
            <a:r>
              <a:rPr lang="en-US" dirty="0" err="1"/>
              <a:t>seperti</a:t>
            </a:r>
            <a:r>
              <a:rPr lang="en-US" dirty="0"/>
              <a:t> BPKP </a:t>
            </a:r>
            <a:r>
              <a:rPr lang="en-US" dirty="0" err="1" smtClean="0"/>
              <a:t>dan</a:t>
            </a:r>
            <a:r>
              <a:rPr lang="en-US" dirty="0" smtClean="0"/>
              <a:t> BPK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efektifitas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efesiensi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/>
              <a:t>meta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05800" cy="6172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2004 ttg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menampung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khusus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lanjut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Perundang2an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kecocokan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meta</a:t>
            </a:r>
          </a:p>
          <a:p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lain :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(1)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/>
              <a:t>meliputi parameter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Raperda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pelibatan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pun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pelibatan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‘</a:t>
            </a:r>
            <a:r>
              <a:rPr lang="en-US" dirty="0" err="1"/>
              <a:t>tekanan</a:t>
            </a:r>
            <a:r>
              <a:rPr lang="en-US" dirty="0"/>
              <a:t>’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–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ornop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,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pelibatan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aspirasi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final </a:t>
            </a:r>
            <a:r>
              <a:rPr lang="en-US" sz="2800" dirty="0" err="1" smtClean="0"/>
              <a:t>Perda</a:t>
            </a:r>
            <a:r>
              <a:rPr lang="en-US" sz="2800" dirty="0" smtClean="0"/>
              <a:t>. </a:t>
            </a:r>
            <a:r>
              <a:rPr lang="en-US" sz="2800" dirty="0" err="1" smtClean="0"/>
              <a:t>Penyusunan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teknisnya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substansi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dibawa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  <a:r>
              <a:rPr lang="en-US" sz="2800" dirty="0" err="1" smtClean="0"/>
              <a:t>Pihak-pihak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seharusnya</a:t>
            </a:r>
            <a:r>
              <a:rPr lang="en-US" sz="2800" dirty="0" smtClean="0"/>
              <a:t> </a:t>
            </a:r>
            <a:r>
              <a:rPr lang="en-US" sz="2800" dirty="0" err="1" smtClean="0"/>
              <a:t>dilibatkan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malah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diikutkan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002060"/>
                </a:solidFill>
              </a:rPr>
              <a:t>Hal </a:t>
            </a:r>
            <a:r>
              <a:rPr lang="en-US" sz="2800" dirty="0" err="1">
                <a:solidFill>
                  <a:srgbClr val="002060"/>
                </a:solidFill>
              </a:rPr>
              <a:t>ini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pada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akhirnya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tidak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jarang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melahirkan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konflik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pada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pihak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dimana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peraturan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tersebut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nantinya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akan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diterapkan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Rendahnya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 undang2an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nyaris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Kemampuan yang minim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elitisme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menyumbang</a:t>
            </a:r>
            <a:r>
              <a:rPr lang="en-US" dirty="0" smtClean="0"/>
              <a:t> </a:t>
            </a:r>
            <a:r>
              <a:rPr lang="en-US" dirty="0" err="1" smtClean="0"/>
              <a:t>sempitnya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birokrasi</a:t>
            </a:r>
            <a:r>
              <a:rPr lang="en-US" dirty="0" smtClean="0"/>
              <a:t> model lama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malah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9436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DP R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kali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dibahas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disampaikan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persandingan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Legislasi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(PROLEGDA),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tumpang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tindih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penyiapan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materi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erbagai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Kota &amp;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lain: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181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Pajak</a:t>
            </a:r>
            <a:r>
              <a:rPr lang="en-US" dirty="0" smtClean="0"/>
              <a:t> Daerah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err="1" smtClean="0">
                <a:solidFill>
                  <a:srgbClr val="002060"/>
                </a:solidFill>
              </a:rPr>
              <a:t>Tata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Ruang</a:t>
            </a:r>
            <a:r>
              <a:rPr lang="en-US" dirty="0">
                <a:solidFill>
                  <a:srgbClr val="002060"/>
                </a:solidFill>
              </a:rPr>
              <a:t> Wilayah Daerah</a:t>
            </a:r>
            <a:r>
              <a:rPr lang="en-US" dirty="0" smtClean="0">
                <a:solidFill>
                  <a:srgbClr val="002060"/>
                </a:solidFill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APBD;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Rencana </a:t>
            </a:r>
            <a:r>
              <a:rPr lang="en-US" dirty="0"/>
              <a:t>Program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Daerah (RPJMD</a:t>
            </a:r>
            <a:r>
              <a:rPr lang="en-US" dirty="0" smtClean="0"/>
              <a:t>);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/>
              <a:t>Daerah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perundangan</a:t>
            </a:r>
            <a:r>
              <a:rPr lang="en-US" dirty="0"/>
              <a:t> </a:t>
            </a:r>
            <a:r>
              <a:rPr lang="en-US" dirty="0" err="1"/>
              <a:t>undangan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 smtClean="0"/>
              <a:t>perundang</a:t>
            </a:r>
            <a:r>
              <a:rPr lang="en-US" dirty="0" smtClean="0"/>
              <a:t>-</a:t>
            </a:r>
          </a:p>
          <a:p>
            <a:pPr>
              <a:buNone/>
            </a:pPr>
            <a:r>
              <a:rPr lang="en-US" dirty="0" err="1" smtClean="0"/>
              <a:t>undangan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305800" cy="5334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Autofit/>
          </a:bodyPr>
          <a:lstStyle/>
          <a:p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memulai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persiapan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perencanaan</a:t>
            </a:r>
            <a:r>
              <a:rPr lang="en-US" sz="2400" dirty="0">
                <a:cs typeface="Arial" pitchFamily="34" charset="0"/>
              </a:rPr>
              <a:t> &amp; </a:t>
            </a:r>
            <a:r>
              <a:rPr lang="en-US" sz="2400" dirty="0" err="1">
                <a:cs typeface="Arial" pitchFamily="34" charset="0"/>
              </a:rPr>
              <a:t>merumuskan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Peraturan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Perundangan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scr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baik</a:t>
            </a:r>
            <a:r>
              <a:rPr lang="en-US" sz="2400" dirty="0">
                <a:cs typeface="Arial" pitchFamily="34" charset="0"/>
              </a:rPr>
              <a:t> &amp; </a:t>
            </a:r>
            <a:r>
              <a:rPr lang="en-US" sz="2400" dirty="0" err="1">
                <a:cs typeface="Arial" pitchFamily="34" charset="0"/>
              </a:rPr>
              <a:t>benar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sebuah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ketentuan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perundangan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undangan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maka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perlu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dipahami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teknik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penyusunan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peraturan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perundang-undangan</a:t>
            </a: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err="1" smtClean="0">
                <a:cs typeface="Arial" pitchFamily="34" charset="0"/>
              </a:rPr>
              <a:t>Prosedur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penyusunan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diatur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ketentuan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yaitu</a:t>
            </a:r>
            <a:r>
              <a:rPr lang="en-US" sz="2400" dirty="0" smtClean="0">
                <a:cs typeface="Arial" pitchFamily="34" charset="0"/>
              </a:rPr>
              <a:t>:</a:t>
            </a:r>
            <a:endParaRPr lang="en-US" sz="2400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cs typeface="Arial" pitchFamily="34" charset="0"/>
              </a:rPr>
              <a:t>Undang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Undang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Nomor</a:t>
            </a:r>
            <a:r>
              <a:rPr lang="en-US" sz="2400" dirty="0" smtClean="0">
                <a:cs typeface="Arial" pitchFamily="34" charset="0"/>
              </a:rPr>
              <a:t> 10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2004 ttg  </a:t>
            </a:r>
            <a:r>
              <a:rPr lang="en-US" sz="2400" dirty="0" err="1" smtClean="0">
                <a:cs typeface="Arial" pitchFamily="34" charset="0"/>
              </a:rPr>
              <a:t>Pembentukan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Peraturan</a:t>
            </a:r>
            <a:r>
              <a:rPr lang="en-US" sz="2400" dirty="0" smtClean="0">
                <a:cs typeface="Arial" pitchFamily="34" charset="0"/>
              </a:rPr>
              <a:t>    </a:t>
            </a:r>
            <a:r>
              <a:rPr lang="en-US" sz="2400" dirty="0" err="1" smtClean="0">
                <a:cs typeface="Arial" pitchFamily="34" charset="0"/>
              </a:rPr>
              <a:t>Perundang-undangan</a:t>
            </a:r>
            <a:endParaRPr lang="en-US" sz="2400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cs typeface="Arial" pitchFamily="34" charset="0"/>
              </a:rPr>
              <a:t>Undang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Undang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Nomor</a:t>
            </a:r>
            <a:r>
              <a:rPr lang="en-US" sz="2400" dirty="0" smtClean="0">
                <a:cs typeface="Arial" pitchFamily="34" charset="0"/>
              </a:rPr>
              <a:t> 32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2004 </a:t>
            </a:r>
            <a:r>
              <a:rPr lang="en-US" sz="2400" dirty="0" err="1" smtClean="0">
                <a:cs typeface="Arial" pitchFamily="34" charset="0"/>
              </a:rPr>
              <a:t>ttng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</a:t>
            </a:r>
            <a:r>
              <a:rPr lang="en-US" sz="2400" dirty="0" smtClean="0">
                <a:cs typeface="Arial" pitchFamily="34" charset="0"/>
              </a:rPr>
              <a:t>-Da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cs typeface="Arial" pitchFamily="34" charset="0"/>
              </a:rPr>
              <a:t>Keputusan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Mendagri</a:t>
            </a:r>
            <a:r>
              <a:rPr lang="en-US" sz="2400" dirty="0" smtClean="0">
                <a:cs typeface="Arial" pitchFamily="34" charset="0"/>
              </a:rPr>
              <a:t> (</a:t>
            </a:r>
            <a:r>
              <a:rPr lang="en-US" sz="2400" dirty="0" err="1" smtClean="0">
                <a:cs typeface="Arial" pitchFamily="34" charset="0"/>
              </a:rPr>
              <a:t>Kepmendagri</a:t>
            </a:r>
            <a:r>
              <a:rPr lang="en-US" sz="2400" dirty="0" smtClean="0">
                <a:cs typeface="Arial" pitchFamily="34" charset="0"/>
              </a:rPr>
              <a:t>) No. 16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2006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Prosedur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Penyusunan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Produk</a:t>
            </a:r>
            <a:r>
              <a:rPr lang="en-US" sz="2400" dirty="0" smtClean="0">
                <a:cs typeface="Arial" pitchFamily="34" charset="0"/>
              </a:rPr>
              <a:t> Hukum Daerah.</a:t>
            </a:r>
            <a:endParaRPr lang="en-US" sz="2400" dirty="0"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Namun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utk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lebih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memudahkan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pemahaman,mk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endParaRPr lang="en-US" sz="2400" dirty="0" smtClean="0">
              <a:cs typeface="Arial" pitchFamily="34" charset="0"/>
            </a:endParaRPr>
          </a:p>
          <a:p>
            <a:pPr>
              <a:buNone/>
            </a:pPr>
            <a:r>
              <a:rPr lang="en-US" sz="2400" dirty="0" err="1" smtClean="0">
                <a:cs typeface="Arial" pitchFamily="34" charset="0"/>
              </a:rPr>
              <a:t>diuraikan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scr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ringkas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hal-hal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perlu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diperhatikan</a:t>
            </a:r>
            <a:r>
              <a:rPr lang="en-US" sz="2400" dirty="0" smtClean="0">
                <a:cs typeface="Arial" pitchFamily="34" charset="0"/>
              </a:rPr>
              <a:t> dlm </a:t>
            </a:r>
          </a:p>
          <a:p>
            <a:pPr>
              <a:buNone/>
            </a:pPr>
            <a:r>
              <a:rPr lang="en-US" sz="2400" dirty="0" err="1" smtClean="0">
                <a:cs typeface="Arial" pitchFamily="34" charset="0"/>
              </a:rPr>
              <a:t>teknis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penyusunan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peraturan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perundangan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di </a:t>
            </a:r>
            <a:r>
              <a:rPr lang="en-US" sz="2400" dirty="0" err="1">
                <a:cs typeface="Arial" pitchFamily="34" charset="0"/>
              </a:rPr>
              <a:t>tingkat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sbb</a:t>
            </a:r>
            <a:r>
              <a:rPr lang="en-US" sz="2400" dirty="0" smtClean="0">
                <a:cs typeface="Arial" pitchFamily="34" charset="0"/>
              </a:rPr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776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1 . </a:t>
            </a:r>
            <a:r>
              <a:rPr lang="en-US" sz="2400" b="1" dirty="0" err="1" smtClean="0"/>
              <a:t>Rancangan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Peraturan</a:t>
            </a:r>
            <a:r>
              <a:rPr lang="en-US" sz="2400" b="1" dirty="0" smtClean="0"/>
              <a:t> Daerah</a:t>
            </a:r>
          </a:p>
          <a:p>
            <a:pPr>
              <a:buNone/>
            </a:pPr>
            <a:r>
              <a:rPr lang="en-US" sz="2400" b="1" dirty="0" smtClean="0"/>
              <a:t>     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Daerah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Rakyat Daerah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/>
              <a:t>,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 </a:t>
            </a:r>
            <a:r>
              <a:rPr lang="en-US" sz="2400" dirty="0" err="1" smtClean="0"/>
              <a:t>kab</a:t>
            </a:r>
            <a:r>
              <a:rPr lang="en-US" sz="2400" dirty="0" smtClean="0"/>
              <a:t>,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/>
              <a:t>Daerah </a:t>
            </a:r>
            <a:r>
              <a:rPr lang="en-US" sz="2400" dirty="0" err="1" smtClean="0"/>
              <a:t>trsbt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, </a:t>
            </a:r>
            <a:r>
              <a:rPr lang="en-US" sz="2400" dirty="0" err="1" smtClean="0"/>
              <a:t>komisi</a:t>
            </a:r>
            <a:r>
              <a:rPr lang="en-US" sz="2400" dirty="0"/>
              <a:t>, </a:t>
            </a:r>
            <a:r>
              <a:rPr lang="en-US" sz="2400" dirty="0" err="1"/>
              <a:t>gabungan</a:t>
            </a:r>
            <a:r>
              <a:rPr lang="en-US" sz="2400" dirty="0"/>
              <a:t> </a:t>
            </a:r>
            <a:r>
              <a:rPr lang="en-US" sz="2400" dirty="0" err="1"/>
              <a:t>komisi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kelengkapan</a:t>
            </a:r>
            <a:r>
              <a:rPr lang="en-US" sz="2400" dirty="0" smtClean="0"/>
              <a:t> DPR Daerah  yang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 smtClean="0"/>
              <a:t>legislasi</a:t>
            </a:r>
            <a:r>
              <a:rPr lang="en-US" sz="2400" dirty="0" smtClean="0"/>
              <a:t>. </a:t>
            </a:r>
          </a:p>
          <a:p>
            <a:r>
              <a:rPr lang="en-US" sz="2400" dirty="0"/>
              <a:t> </a:t>
            </a:r>
            <a:r>
              <a:rPr lang="en-US" sz="2400" dirty="0" err="1" smtClean="0"/>
              <a:t>Penyiapan</a:t>
            </a:r>
            <a:r>
              <a:rPr lang="en-US" sz="2400" dirty="0" smtClean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kemungkinannya</a:t>
            </a:r>
            <a:r>
              <a:rPr lang="en-US" sz="2400" dirty="0"/>
              <a:t>, yang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DPR </a:t>
            </a:r>
            <a:r>
              <a:rPr lang="en-US" sz="2400" dirty="0"/>
              <a:t>Daerah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 Daerah </a:t>
            </a:r>
            <a:r>
              <a:rPr lang="en-US" sz="2400" dirty="0" err="1" smtClean="0"/>
              <a:t>yg</a:t>
            </a:r>
            <a:r>
              <a:rPr lang="en-US" sz="2400" dirty="0" smtClean="0"/>
              <a:t> 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dsiapkan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 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/>
              <a:t>Pengantar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 DPR Daerah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.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3048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Tingkat Daerah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perda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disiapkan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DPR Daerah </a:t>
            </a:r>
            <a:r>
              <a:rPr lang="en-US" sz="2400" dirty="0" err="1" smtClean="0"/>
              <a:t>disampaikan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kepadaBupati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Selanjutnya</a:t>
            </a:r>
            <a:r>
              <a:rPr lang="en-US" sz="2400" dirty="0" smtClean="0"/>
              <a:t>,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draft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disosialisasikan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>
                <a:solidFill>
                  <a:srgbClr val="002060"/>
                </a:solidFill>
              </a:rPr>
              <a:t>Sosialisasi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atau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penyebar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luasan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rancangan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Sekretariat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Daerah,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 </a:t>
            </a:r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 </a:t>
            </a:r>
            <a:r>
              <a:rPr lang="en-US" sz="2400" dirty="0" err="1" smtClean="0"/>
              <a:t>menyampaikan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dibahas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rancangan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diajukan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Rakyat Daerah, </a:t>
            </a:r>
            <a:r>
              <a:rPr lang="en-US" sz="2400" dirty="0" err="1" smtClean="0"/>
              <a:t>dan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disampaikan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/</a:t>
            </a:r>
            <a:r>
              <a:rPr lang="en-US" sz="2400" dirty="0" err="1" smtClean="0"/>
              <a:t>Walikota</a:t>
            </a:r>
            <a:r>
              <a:rPr lang="en-US" sz="2400" dirty="0" smtClean="0"/>
              <a:t>/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dipersandingkan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2. </a:t>
            </a:r>
            <a:r>
              <a:rPr lang="en-US" b="1" dirty="0" err="1"/>
              <a:t>Materi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Daerah</a:t>
            </a:r>
            <a:endParaRPr lang="en-US" dirty="0"/>
          </a:p>
          <a:p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Daerah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penyelenggaraan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otonomi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daerah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tugas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pembantuan</a:t>
            </a:r>
            <a:r>
              <a:rPr lang="en-US" dirty="0" smtClean="0">
                <a:solidFill>
                  <a:srgbClr val="002060"/>
                </a:solidFill>
              </a:rPr>
              <a:t> &amp; </a:t>
            </a:r>
            <a:r>
              <a:rPr lang="en-US" dirty="0" err="1">
                <a:solidFill>
                  <a:srgbClr val="002060"/>
                </a:solidFill>
              </a:rPr>
              <a:t>menampung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kondisi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khusus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daerah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serta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 err="1"/>
              <a:t>P</a:t>
            </a:r>
            <a:r>
              <a:rPr lang="en-US" dirty="0" err="1" smtClean="0"/>
              <a:t>enjabaran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smtClean="0"/>
              <a:t>Perundang-2 an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pemuatan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&amp;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smtClean="0"/>
              <a:t>Da.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3.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Penyusunan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Daerah</a:t>
            </a:r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format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perundangn</a:t>
            </a:r>
            <a:r>
              <a:rPr lang="en-US" dirty="0"/>
              <a:t> </a:t>
            </a:r>
            <a:r>
              <a:rPr lang="en-US" dirty="0" err="1" smtClean="0"/>
              <a:t>diperlukansistematika</a:t>
            </a:r>
            <a:r>
              <a:rPr lang="en-US" dirty="0" smtClean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4 </a:t>
            </a:r>
            <a:r>
              <a:rPr lang="en-US" b="1" dirty="0"/>
              <a:t>. </a:t>
            </a:r>
            <a:r>
              <a:rPr lang="en-US" b="1" dirty="0" err="1"/>
              <a:t>Pembahasan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Penetapan</a:t>
            </a:r>
            <a:endParaRPr lang="en-US" dirty="0"/>
          </a:p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.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</a:t>
            </a:r>
            <a:r>
              <a:rPr lang="en-US" dirty="0" smtClean="0"/>
              <a:t>Daerah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tingkat-tingkat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smtClean="0"/>
              <a:t>dlm </a:t>
            </a:r>
            <a:r>
              <a:rPr lang="en-US" dirty="0" err="1" smtClean="0"/>
              <a:t>rapat</a:t>
            </a:r>
            <a:r>
              <a:rPr lang="en-US" dirty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/</a:t>
            </a:r>
            <a:r>
              <a:rPr lang="en-US" dirty="0" err="1" smtClean="0"/>
              <a:t>panitia</a:t>
            </a:r>
            <a:r>
              <a:rPr lang="en-US" dirty="0" smtClean="0"/>
              <a:t>/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 DPRD yang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>
                <a:solidFill>
                  <a:srgbClr val="002060"/>
                </a:solidFill>
              </a:rPr>
              <a:t>R</a:t>
            </a:r>
            <a:r>
              <a:rPr lang="en-US" dirty="0" err="1" smtClean="0">
                <a:solidFill>
                  <a:srgbClr val="002060"/>
                </a:solidFill>
              </a:rPr>
              <a:t>apat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paripurna</a:t>
            </a:r>
            <a:r>
              <a:rPr lang="en-US" dirty="0" smtClean="0">
                <a:solidFill>
                  <a:srgbClr val="002060"/>
                </a:solidFill>
              </a:rPr>
              <a:t>,</a:t>
            </a:r>
            <a:endParaRPr lang="en-US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1802</Words>
  <Application>Microsoft Office PowerPoint</Application>
  <PresentationFormat>On-screen Show (4:3)</PresentationFormat>
  <Paragraphs>103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KEBIJAKAN PUBLIK DI DAERAH:</vt:lpstr>
      <vt:lpstr>PowerPoint Presentation</vt:lpstr>
      <vt:lpstr>PowerPoint Presentation</vt:lpstr>
      <vt:lpstr>Berbagai jenis Perda yang ditetapkan oleh Pemerintah Daerah Kabupaten Kota &amp; Propinsi  antara lain:</vt:lpstr>
      <vt:lpstr> Ketentuan Teknik atau prosedur penyusunan Perda </vt:lpstr>
      <vt:lpstr> Teknis Penyusunan Peraturan Perundangan di Tingkat Daerah </vt:lpstr>
      <vt:lpstr>PowerPoint Presentation</vt:lpstr>
      <vt:lpstr>PowerPoint Presentation</vt:lpstr>
      <vt:lpstr>PowerPoint Presentation</vt:lpstr>
      <vt:lpstr> Alur Partisipasi Dlm Proses Penyusunan PerDa </vt:lpstr>
      <vt:lpstr>PowerPoint Presentation</vt:lpstr>
      <vt:lpstr>PowerPoint Presentation</vt:lpstr>
      <vt:lpstr>PowerPoint Presentation</vt:lpstr>
      <vt:lpstr>PowerPoint Presentation</vt:lpstr>
      <vt:lpstr> Pengundangan </vt:lpstr>
      <vt:lpstr> Perencanaan Kebijakan </vt:lpstr>
      <vt:lpstr> Pelaksanaan Kebijakan </vt:lpstr>
      <vt:lpstr>PowerPoint Presentation</vt:lpstr>
      <vt:lpstr> Evaluasi Kebijakan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hp</cp:lastModifiedBy>
  <cp:revision>56</cp:revision>
  <dcterms:created xsi:type="dcterms:W3CDTF">2016-03-28T15:00:14Z</dcterms:created>
  <dcterms:modified xsi:type="dcterms:W3CDTF">2020-02-27T14:01:03Z</dcterms:modified>
</cp:coreProperties>
</file>