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5" r:id="rId11"/>
    <p:sldId id="264"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715" y="637858"/>
            <a:ext cx="9144000" cy="2387600"/>
          </a:xfrm>
        </p:spPr>
        <p:txBody>
          <a:bodyPr/>
          <a:lstStyle/>
          <a:p>
            <a:r>
              <a:rPr lang="en-US" sz="4000" dirty="0"/>
              <a:t>Pemikiran John Locke </a:t>
            </a:r>
            <a:br>
              <a:rPr lang="en-US" sz="4000" dirty="0"/>
            </a:br>
            <a:r>
              <a:rPr lang="en-US" sz="4000" dirty="0"/>
              <a:t>(1632-1704) tentang Negara</a:t>
            </a:r>
            <a:endParaRPr lang="en-US" sz="4000" dirty="0"/>
          </a:p>
        </p:txBody>
      </p:sp>
      <p:sp>
        <p:nvSpPr>
          <p:cNvPr id="3" name="Subtitle 2"/>
          <p:cNvSpPr>
            <a:spLocks noGrp="1"/>
          </p:cNvSpPr>
          <p:nvPr>
            <p:ph type="subTitle" idx="1"/>
          </p:nvPr>
        </p:nvSpPr>
        <p:spPr/>
        <p:txBody>
          <a:bodyPr/>
          <a:lstStyle/>
          <a:p>
            <a:r>
              <a:rPr lang="en-US"/>
              <a:t>disusun dari berbagai sumber:</a:t>
            </a:r>
            <a:endParaRPr lang="en-US"/>
          </a:p>
          <a:p>
            <a:r>
              <a:rPr lang="en-US"/>
              <a:t>Dr.Guno Tri Tjahjoko,MA</a:t>
            </a:r>
            <a:endParaRPr lang="en-US"/>
          </a:p>
          <a:p>
            <a:r>
              <a:rPr lang="en-US"/>
              <a:t>STPMD APMD</a:t>
            </a:r>
            <a:endParaRPr lang="en-US"/>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r>
              <a:rPr lang="en-US">
                <a:sym typeface="+mn-ea"/>
              </a:rPr>
              <a:t>Di dalam sistem kenegaraan Locke di atas, tetap ada kemungkinan penyalahgunaan wewenang oleh pihak-pihak yang berkuasa atas rakyat.Oleh karena itu, menurut Locke, rakyat memiliki hak untuk mengadakan perlawanan dan menyingkirkan pihak eksekutif dengan kekerasan bila mereka telah bertindak di luar wewenang mereka.Di sini, rakyat merebut kembali hak yang telah mereka berikan</a:t>
            </a:r>
            <a:endParaRPr lang="en-US"/>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Relasi Negara dan Agama</a:t>
            </a:r>
            <a:endParaRPr lang="en-US"/>
          </a:p>
        </p:txBody>
      </p:sp>
      <p:sp>
        <p:nvSpPr>
          <p:cNvPr id="3" name="Content Placeholder 2"/>
          <p:cNvSpPr>
            <a:spLocks noGrp="1"/>
          </p:cNvSpPr>
          <p:nvPr>
            <p:ph idx="1"/>
          </p:nvPr>
        </p:nvSpPr>
        <p:spPr/>
        <p:txBody>
          <a:bodyPr>
            <a:normAutofit/>
          </a:bodyPr>
          <a:p>
            <a:r>
              <a:rPr lang="en-US"/>
              <a:t>Pandangan Locke lain yang penting dan masih berhubungan dengan konsep negara adalah mengenai hubungan antara agama dan negara. Pemikiran Locke mengenai hal ini terdapat di dalam tulisannya yang berjudul 'Surat-Surat Mengenai Toleransi' (Letters of Toleration).Locke menyatakan bahwa perlu ada pemisahan tegas antara urusan agama dan urusan negara sebab tujuan masing-masing sudah berbeda.Negara tidak boleh menganut agama apapun, apalagi jika membatasi atau meniadakan suatu agama. Tujuan negara adalah melindungi hak-hak dasar warganya di dunia ini sedangkan tujuan agama adalah mengusahakan keselamatan jiwa manusia untuk kehidupan abadi di akhirat kelak setelah kematian.</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p>
            <a:pPr algn="just"/>
            <a:r>
              <a:rPr lang="en-US">
                <a:sym typeface="+mn-ea"/>
              </a:rPr>
              <a:t>Jadi, negara berfungsi untuk memelihara kehidupan di dunia sekarang, sedangkan agama berfungsi untuk menjalankan ibadah kepada Tuhan dan mencapai kehidupan kekal. Agama adalah urusan pribadi, berbeda dengan negara yang merupakan urusan masyarakat umum.Pemisahan antara keduanya haruslah ditegaskan, dan masing-masing tidak boleh mencampuri urusan yang lain.Negara tidak boleh mencampuri urusan keyakinan religius manusia, sedangkan agama tidak boleh melakukan sesuatu yang dapat menghalangi atau menggagalkan pelaksanaan tujuan negara.Bila negara hendak menghalangi kebebasan beragama dari warganya, maka rakyat berhak untuk melawan.</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Diskusi</a:t>
            </a:r>
            <a:endParaRPr lang="en-US"/>
          </a:p>
        </p:txBody>
      </p:sp>
      <p:sp>
        <p:nvSpPr>
          <p:cNvPr id="3" name="Content Placeholder 2"/>
          <p:cNvSpPr>
            <a:spLocks noGrp="1"/>
          </p:cNvSpPr>
          <p:nvPr>
            <p:ph idx="1"/>
          </p:nvPr>
        </p:nvSpPr>
        <p:spPr/>
        <p:txBody>
          <a:bodyPr/>
          <a:p>
            <a:r>
              <a:rPr lang="en-US"/>
              <a:t>1. Menurut John Locke, perkembangan masyarakat ada tiga, yakni: (1) alamiah, (2) keadaan perang dan (3) terbentuknya negara. Jelaskanlah masing-masing tahapan tersebut !</a:t>
            </a:r>
            <a:endParaRPr lang="en-US"/>
          </a:p>
          <a:p>
            <a:r>
              <a:rPr lang="en-US"/>
              <a:t>2.Apa yang dimaksud dengan eksekutif,yudukatif dan ferderatif ? Jelaskanlah</a:t>
            </a:r>
            <a:endParaRPr lang="en-US"/>
          </a:p>
          <a:p>
            <a:r>
              <a:rPr lang="en-US"/>
              <a:t>3. Jelaskanlah relasi negara dan agama menurut John Locke!</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Bacaan</a:t>
            </a:r>
            <a:endParaRPr lang="en-US"/>
          </a:p>
        </p:txBody>
      </p:sp>
      <p:sp>
        <p:nvSpPr>
          <p:cNvPr id="3" name="Content Placeholder 2"/>
          <p:cNvSpPr>
            <a:spLocks noGrp="1"/>
          </p:cNvSpPr>
          <p:nvPr>
            <p:ph idx="1"/>
          </p:nvPr>
        </p:nvSpPr>
        <p:spPr/>
        <p:txBody>
          <a:bodyPr>
            <a:normAutofit fontScale="90000" lnSpcReduction="20000"/>
          </a:bodyPr>
          <a:p>
            <a:r>
              <a:rPr lang="en-US"/>
              <a:t>1689) "Sebuah Surat Perihal Toleransi" (A Letter Concerning Toleration)</a:t>
            </a:r>
            <a:endParaRPr lang="en-US"/>
          </a:p>
          <a:p>
            <a:r>
              <a:rPr lang="en-US"/>
              <a:t>(1690) "Surat Kedua Perihal Toleransi" (A Second Letter Concerning Toleration)</a:t>
            </a:r>
            <a:endParaRPr lang="en-US"/>
          </a:p>
          <a:p>
            <a:r>
              <a:rPr lang="en-US"/>
              <a:t>(1692) "Surat Ketiga Perihal Toleransi" (A Third Letter for Toleration)</a:t>
            </a:r>
            <a:endParaRPr lang="en-US"/>
          </a:p>
          <a:p>
            <a:r>
              <a:rPr lang="en-US"/>
              <a:t>(1689) "Dua Tulisan tentang Pemerintahan" (Two Treatises of Government)</a:t>
            </a:r>
            <a:endParaRPr lang="en-US"/>
          </a:p>
          <a:p>
            <a:r>
              <a:rPr lang="en-US"/>
              <a:t>(1690) "Essay Perihal Pengetahuan Manusia" (An Essay Concerning Human Understanding)</a:t>
            </a:r>
            <a:endParaRPr lang="en-US"/>
          </a:p>
          <a:p>
            <a:r>
              <a:rPr lang="en-US"/>
              <a:t>(1693) "Beberapa Pemikiran Perihal Pendidikan" (Some Thoughts Concerning Education)</a:t>
            </a:r>
            <a:endParaRPr lang="en-US"/>
          </a:p>
          <a:p>
            <a:r>
              <a:rPr lang="en-US"/>
              <a:t>(1695) "Kerasionalan Agama Kristen, sebagaimana Dikatakan di dalam Alkitab" (The Reasonableness of Christianity, as Delivered in the Scriptures)</a:t>
            </a:r>
            <a:endParaRPr lang="en-US"/>
          </a:p>
          <a:p>
            <a:r>
              <a:rPr lang="en-US"/>
              <a:t>(1695) "Mempertahankan Kerasionalan Agama Kristen" (A Vindication of the Reasonableness of Christianity)</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787400"/>
            <a:ext cx="10515600" cy="1325563"/>
          </a:xfrm>
        </p:spPr>
        <p:txBody>
          <a:bodyPr>
            <a:normAutofit fontScale="90000"/>
          </a:bodyPr>
          <a:p>
            <a:r>
              <a:rPr lang="en-US"/>
              <a:t>Latar Belakang</a:t>
            </a:r>
            <a:br>
              <a:rPr lang="en-US"/>
            </a:br>
            <a:endParaRPr lang="en-US"/>
          </a:p>
        </p:txBody>
      </p:sp>
      <p:sp>
        <p:nvSpPr>
          <p:cNvPr id="3" name="Content Placeholder 2"/>
          <p:cNvSpPr>
            <a:spLocks noGrp="1"/>
          </p:cNvSpPr>
          <p:nvPr>
            <p:ph idx="1"/>
          </p:nvPr>
        </p:nvSpPr>
        <p:spPr>
          <a:xfrm>
            <a:off x="838200" y="2113280"/>
            <a:ext cx="10515600" cy="4760595"/>
          </a:xfrm>
        </p:spPr>
        <p:txBody>
          <a:bodyPr>
            <a:normAutofit/>
          </a:bodyPr>
          <a:p>
            <a:pPr algn="just"/>
            <a:r>
              <a:rPr lang="en-US" sz="2400">
                <a:latin typeface="Times New Roman" panose="02020603050405020304" charset="0"/>
                <a:cs typeface="Times New Roman" panose="02020603050405020304" charset="0"/>
              </a:rPr>
              <a:t>John Locke (lahir 29 Agustus 1632 – meninggal 28 Oktober 1704 pada umur 72 tahun) adalah seorang filsuf dari Inggris yang menjadi salah satu tokoh utama dari pendekatan empirisme. Selain itu, di dalam bidang filsafat politik, Locke juga dikenal sebagai filsuf negara liberal. Bersama dengan rekannya, Isaac Newton, Locke dipandang sebagai salah satu figur terpenting di era Pencerahan.Selain itu, Locke menandai lahirnya era Modern dan juga era pasca-Descartes (post-Cartesian), karena pendekatan Descartes tidak lagi menjadi satu-satunya pendekatan yang dominan di dalam pendekatan filsafat waktu itu. Kemudian Locke juga menekankan pentingnya pendekatan empiris dan juga pentingnya eksperimen-eksperimen di dalam mengembangkan ilmu pengetahuan.</a:t>
            </a:r>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a:p>
            <a:endParaRPr lang="en-US" sz="240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normAutofit fontScale="90000" lnSpcReduction="20000"/>
          </a:bodyPr>
          <a:p>
            <a:pPr algn="just"/>
            <a:r>
              <a:rPr lang="en-US">
                <a:latin typeface="Times New Roman" panose="02020603050405020304" charset="0"/>
                <a:cs typeface="Times New Roman" panose="02020603050405020304" charset="0"/>
                <a:sym typeface="+mn-ea"/>
              </a:rPr>
              <a:t>Filsafat Locke dapat dikatakan anti metafisika. Ia menerima keraguan sementara yang diajarkan oleh Descartes, tetapi ia menolak intuisi yang digunakan oleh Descartes. Ia juga menolak metode deduktif Descartes dan menggantinya dengan generalisasi berdasarkan pengalaman; jadi, induksi. Bahkan Locke menolak juga akal (reason). Ia hanya menerima pemikiran matematis yang pasti dan cara penarikan dengan metode induksi.</a:t>
            </a:r>
            <a:endParaRPr lang="en-US">
              <a:latin typeface="Times New Roman" panose="02020603050405020304" charset="0"/>
              <a:cs typeface="Times New Roman" panose="02020603050405020304" charset="0"/>
            </a:endParaRPr>
          </a:p>
          <a:p>
            <a:pPr algn="just"/>
            <a:endParaRPr lang="en-US">
              <a:latin typeface="Times New Roman" panose="02020603050405020304" charset="0"/>
              <a:cs typeface="Times New Roman" panose="02020603050405020304" charset="0"/>
            </a:endParaRPr>
          </a:p>
          <a:p>
            <a:pPr algn="just"/>
            <a:r>
              <a:rPr lang="en-US">
                <a:latin typeface="Times New Roman" panose="02020603050405020304" charset="0"/>
                <a:cs typeface="Times New Roman" panose="02020603050405020304" charset="0"/>
                <a:sym typeface="+mn-ea"/>
              </a:rPr>
              <a:t>Tulisan-tulisan Locke tidak hanya berhubungan dengan filsafat, tetapi juga tentang pendidikan, ekonomi, teologi, dan medis. Karya-karya Locke yang terpenting adalah "Esai tentang Pemahaman Manusia" (Essay Concerning Human Understanding), "Tulisan-Tulisan tentang Toleransi" (Letters of Toleration), dan "Dua Tulisan tentang Pemerintahan" (Two Treatises of Government)</a:t>
            </a:r>
            <a:endParaRPr lang="en-US">
              <a:latin typeface="Times New Roman" panose="02020603050405020304" charset="0"/>
              <a:cs typeface="Times New Roman" panose="02020603050405020304" charset="0"/>
            </a:endParaRPr>
          </a:p>
          <a:p>
            <a:pPr algn="just"/>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Pemikiran tentang Negara</a:t>
            </a:r>
            <a:endParaRPr lang="en-US"/>
          </a:p>
        </p:txBody>
      </p:sp>
      <p:sp>
        <p:nvSpPr>
          <p:cNvPr id="3" name="Content Placeholder 2"/>
          <p:cNvSpPr>
            <a:spLocks noGrp="1"/>
          </p:cNvSpPr>
          <p:nvPr>
            <p:ph idx="1"/>
          </p:nvPr>
        </p:nvSpPr>
        <p:spPr/>
        <p:txBody>
          <a:bodyPr/>
          <a:p>
            <a:pPr algn="just"/>
            <a:r>
              <a:rPr lang="en-US"/>
              <a:t>Pandangan Locke tentang negara terdapat di dalam bukunya yang berjudul "Dua Tulisan tentang Pemerintahan" (</a:t>
            </a:r>
            <a:r>
              <a:rPr lang="en-US" i="1"/>
              <a:t>Two Treatises of Civil Government</a:t>
            </a:r>
            <a:r>
              <a:rPr lang="en-US"/>
              <a:t>). Ia menjelaskan pandangannya itu dengan menganalisis tahap-tahap perkembangan masyarakat. Locke membagi perkembangan masyarakat menjadi tiga, yakni keadaan alamiah (the state of nature), keadaan perang (the state of war), dan negara (</a:t>
            </a:r>
            <a:r>
              <a:rPr lang="en-US" i="1"/>
              <a:t>commonwealth</a:t>
            </a:r>
            <a:r>
              <a:rPr lang="en-US"/>
              <a: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838200" y="1310640"/>
            <a:ext cx="10515600" cy="4866640"/>
          </a:xfrm>
        </p:spPr>
        <p:txBody>
          <a:bodyPr>
            <a:normAutofit fontScale="90000"/>
          </a:bodyPr>
          <a:p>
            <a:r>
              <a:rPr lang="en-US"/>
              <a:t>1.Tahap Keadaan Alamiah</a:t>
            </a:r>
            <a:endParaRPr lang="en-US"/>
          </a:p>
          <a:p>
            <a:pPr algn="just"/>
            <a:r>
              <a:rPr lang="en-US" sz="2400"/>
              <a:t>Keadaan alamiah adalah tahap pertama dari perkembangan masyarakat. Konsep Locke ini serupa dengan pemikiran Hobbes namun bila Hobbes menyatakan keadaan alamiah sebagai keadaan "perang semua lawan semua", maka Locke berbeda. Menurut Locke, keadaan alamiah sebuah masyarakat manusia adalah situasi harmonis, di mana semua manusia memiliki kebebasan dan kesamaan hak yang sama. Dalam keadaan ini, setiap manusia bebas menentukan dirinya dan menggunakan apa yang dimilikinya tanpa bergantung kepada kehendak orang lain. Meskipun masing-masing orang bebas terhadap sesamanya, namun tidak terjadi kekacauan karena masing-masing orang hidup berdasarkan ketentuan hukum kodrat yang diberikan oleh Tuhan. Yang dimaksud hukum kodrat dari Tuhan menurut Locke adalah larangan untuk merusak dan memusnahkan kehidupan, kebebasan, dan harta milik orang lain. Dengan demikian, Locke menyebut ada hak-hak dasariah yang terikat di dalam kodrat setiap manusia dan merupakan pemberian Allah. Konsep ini serupa dengan konsep Hak Asasi Manusia (HAM) di dalam masyarakat modern.[8]</a:t>
            </a:r>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838200" y="1266190"/>
            <a:ext cx="10515600" cy="5017135"/>
          </a:xfrm>
        </p:spPr>
        <p:txBody>
          <a:bodyPr>
            <a:normAutofit fontScale="90000"/>
          </a:bodyPr>
          <a:p>
            <a:pPr algn="just"/>
            <a:r>
              <a:rPr lang="en-US" sz="2400" b="1"/>
              <a:t>2.Tahap Keadaan Perang</a:t>
            </a:r>
            <a:endParaRPr lang="en-US" sz="2400" b="1"/>
          </a:p>
          <a:p>
            <a:pPr algn="just"/>
            <a:r>
              <a:rPr lang="en-US" sz="2400"/>
              <a:t>Locke menyebutkan bahwa ketika keadaan alamiah telah mengenal hubungan-hubungan sosial maka situasi harmoni mulai berubah.Penyebab utamanya adalah terciptanya uang. Dengan uang, manusia dapat mengumpulkan kekayaan secara berlebihan, sedangkan di dalam keadaan alamiah tidak ada perbedaan kekayaan yang mencolok karena setiap orang mengumpulkan secukupnya untuk konsumsi masing-masing. Ketidaksamaan harta kekayaan membuat manusia mengenal status tuan-budak, majikan-pembantu, dan status-status yang hierarkis lainnya.Untuk mempertahankan harta miliknya, manusia menjadi iri, saling bermusuhan, dan bersaing. Masing-masing orang menjadi hakim dan mempertahankan miliknya sendiri. Keadaan alamiah yang harmonis dan penuh damai tersebut kemudian berubah menjadi keadaan perang yang ditandai dengan permusuhan, kedengkian, kekerasan, dan saling menghancurkan Situasi seperti ini berpotensi memusnahkan kehidupan manusia jika tidak ada jalan keluar dari keadaan perang</a:t>
            </a:r>
            <a:endParaRPr 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838200" y="1403350"/>
            <a:ext cx="10515600" cy="5199380"/>
          </a:xfrm>
        </p:spPr>
        <p:txBody>
          <a:bodyPr>
            <a:normAutofit fontScale="90000" lnSpcReduction="10000"/>
          </a:bodyPr>
          <a:p>
            <a:r>
              <a:rPr lang="en-US" sz="2000" b="1">
                <a:latin typeface="Times New Roman" panose="02020603050405020304" charset="0"/>
                <a:cs typeface="Times New Roman" panose="02020603050405020304" charset="0"/>
              </a:rPr>
              <a:t>3.Tahap Terbentuknya Negara</a:t>
            </a:r>
            <a:endParaRPr lang="en-US" sz="2000" b="1">
              <a:latin typeface="Times New Roman" panose="02020603050405020304" charset="0"/>
              <a:cs typeface="Times New Roman" panose="02020603050405020304" charset="0"/>
            </a:endParaRPr>
          </a:p>
          <a:p>
            <a:pPr algn="just"/>
            <a:r>
              <a:rPr lang="en-US" sz="2000">
                <a:latin typeface="Times New Roman" panose="02020603050405020304" charset="0"/>
                <a:cs typeface="Times New Roman" panose="02020603050405020304" charset="0"/>
              </a:rPr>
              <a:t>Locke menyatakan bahwa untuk menciptakan jalan keluar dari keadaan perang sambil menjamin milik pribadi, maka masyarakat sepakat untuk mengadakan "perjanjian asal" atau yang sering disebut dengan istilah kontrak sosial. Inilah saat lahirnya negara persemakmuran (</a:t>
            </a:r>
            <a:r>
              <a:rPr lang="en-US" sz="2000" i="1">
                <a:latin typeface="Times New Roman" panose="02020603050405020304" charset="0"/>
                <a:cs typeface="Times New Roman" panose="02020603050405020304" charset="0"/>
              </a:rPr>
              <a:t>commonwealth)</a:t>
            </a:r>
            <a:r>
              <a:rPr lang="en-US" sz="2000">
                <a:latin typeface="Times New Roman" panose="02020603050405020304" charset="0"/>
                <a:cs typeface="Times New Roman" panose="02020603050405020304" charset="0"/>
              </a:rPr>
              <a:t>. Dengan demikian, tujuan berdirinya negara bukanlah untuk menciptakan kesamarataan setiap orang, melainkan untuk menjamin dan melindungi milik pribadi setiap warga negara yang mengadakan perjanjian tersebut.</a:t>
            </a:r>
            <a:endParaRPr lang="en-US" sz="2000">
              <a:latin typeface="Times New Roman" panose="02020603050405020304" charset="0"/>
              <a:cs typeface="Times New Roman" panose="02020603050405020304" charset="0"/>
            </a:endParaRPr>
          </a:p>
          <a:p>
            <a:pPr algn="just"/>
            <a:endParaRPr lang="en-US" sz="2000">
              <a:latin typeface="Times New Roman" panose="02020603050405020304" charset="0"/>
              <a:cs typeface="Times New Roman" panose="02020603050405020304" charset="0"/>
            </a:endParaRPr>
          </a:p>
          <a:p>
            <a:pPr algn="just"/>
            <a:r>
              <a:rPr lang="en-US" sz="2000">
                <a:latin typeface="Times New Roman" panose="02020603050405020304" charset="0"/>
                <a:cs typeface="Times New Roman" panose="02020603050405020304" charset="0"/>
              </a:rPr>
              <a:t>Di dalam perjanjian tersebut, masyarakat memberikan dua kekuasaan penting yang mereka miliki di dalam keadaan alamiah kepada negara Kedua kuasa tersebut adalah hak untuk menentukan bagaimana setiap manusia mempertahankan diri, dan hak untuk menghukum setiap pelanggar hukum kodrat yang berasal dari Tuhan.[8] Ajaran Locke ini menimbulkan dua konsekuensi:</a:t>
            </a:r>
            <a:endParaRPr lang="en-US" sz="2000">
              <a:latin typeface="Times New Roman" panose="02020603050405020304" charset="0"/>
              <a:cs typeface="Times New Roman" panose="02020603050405020304" charset="0"/>
            </a:endParaRPr>
          </a:p>
          <a:p>
            <a:pPr algn="just"/>
            <a:endParaRPr lang="en-US" sz="2000">
              <a:latin typeface="Times New Roman" panose="02020603050405020304" charset="0"/>
              <a:cs typeface="Times New Roman" panose="02020603050405020304" charset="0"/>
            </a:endParaRPr>
          </a:p>
          <a:p>
            <a:pPr algn="just"/>
            <a:r>
              <a:rPr lang="en-US" sz="2000">
                <a:latin typeface="Times New Roman" panose="02020603050405020304" charset="0"/>
                <a:cs typeface="Times New Roman" panose="02020603050405020304" charset="0"/>
              </a:rPr>
              <a:t>Kekuasaan negara pada dasarnya adalah terbatas dan tidak mutlak sebab kekuasaannya berasal dari warga masyarakat yang mendirikannya. Jadi, negara hanya dapat bertindak dalam batas-batas yang ditetapkan masyarakat terhadapnya.</a:t>
            </a:r>
            <a:endParaRPr lang="en-US" sz="2000">
              <a:latin typeface="Times New Roman" panose="02020603050405020304" charset="0"/>
              <a:cs typeface="Times New Roman" panose="02020603050405020304" charset="0"/>
            </a:endParaRPr>
          </a:p>
          <a:p>
            <a:pPr algn="just"/>
            <a:r>
              <a:rPr lang="en-US" sz="2000">
                <a:latin typeface="Times New Roman" panose="02020603050405020304" charset="0"/>
                <a:cs typeface="Times New Roman" panose="02020603050405020304" charset="0"/>
              </a:rPr>
              <a:t>Tujuan pembentukan negara adalah untuk menjamin hak-hak asasi warga, terutama hak warga atas harta miliknya. Untuk tujuan inilah, warga bersedia melepaskan kebebasan mereka dalam keadaan alamiah yang diancam bahaya perang untuk bersatu di dalam negara.</a:t>
            </a:r>
            <a:endParaRPr lang="en-US" sz="200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Pembatasan Kekuasaan Negara</a:t>
            </a:r>
            <a:endParaRPr lang="en-US"/>
          </a:p>
        </p:txBody>
      </p:sp>
      <p:sp>
        <p:nvSpPr>
          <p:cNvPr id="3" name="Content Placeholder 2"/>
          <p:cNvSpPr>
            <a:spLocks noGrp="1"/>
          </p:cNvSpPr>
          <p:nvPr>
            <p:ph idx="1"/>
          </p:nvPr>
        </p:nvSpPr>
        <p:spPr>
          <a:xfrm>
            <a:off x="944245" y="1509395"/>
            <a:ext cx="10515600" cy="5349240"/>
          </a:xfrm>
        </p:spPr>
        <p:txBody>
          <a:bodyPr>
            <a:normAutofit/>
          </a:bodyPr>
          <a:p>
            <a:pPr algn="just"/>
            <a:r>
              <a:rPr lang="en-US"/>
              <a:t>Negara di dalam pandangan Locke dibatasi oleh warga masyarakat yang merupakan pembuatnya. Untuk itu, sistem negara perlu dibangun dengan adanya pembatasan kekuasaan negara, dan bentuk pembatasan kekuasaan tersebut dapat dilakukan dengan dua cara.[8] Cara pertama adalah dengan membentuk konstitusi atau Undang-Undang Dasar yang ditentukan oleh Parlemen berdasarkan prinsip mayoritas. Cara kedua adalah adanya pembagian kekuasaan dalam tiga unsur: </a:t>
            </a:r>
            <a:r>
              <a:rPr lang="en-US" b="1" i="1">
                <a:solidFill>
                  <a:srgbClr val="FF0000"/>
                </a:solidFill>
              </a:rPr>
              <a:t>legistlatif, eksekutif, dan federatif.</a:t>
            </a:r>
            <a:endParaRPr lang="en-US" b="1" i="1">
              <a:solidFill>
                <a:srgbClr val="FF0000"/>
              </a:solidFill>
            </a:endParaRPr>
          </a:p>
          <a:p>
            <a:pPr algn="just"/>
            <a:endParaRPr lang="en-US" sz="2000" b="1" i="1">
              <a:solidFill>
                <a:srgbClr val="FF0000"/>
              </a:solidFill>
            </a:endParaRPr>
          </a:p>
          <a:p>
            <a:pPr algn="just"/>
            <a:endParaRPr lang="en-US" sz="2000"/>
          </a:p>
          <a:p>
            <a:pPr algn="just"/>
            <a:endParaRPr 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normAutofit fontScale="90000" lnSpcReduction="10000"/>
          </a:bodyPr>
          <a:p>
            <a:pPr algn="just"/>
            <a:r>
              <a:rPr lang="en-US">
                <a:sym typeface="+mn-ea"/>
              </a:rPr>
              <a:t>Unsur legislatif adalah kekuasaan untuk membuat undang-undang dan merupakan kekuasaan tertinggi. Kekuasaan ini dijalankan oleh Parlemen yang mewakili golongan kaya dan kaum bangsawan sebab mereka, dengan kekayaannya, paling banyak menyumbangkan sesuatu kepada negara. Dalam membuat undang-undang, kekuasaan legislatif terikat kepada tuntutan hukum alam yaitu keharusan menghormati hak-hak dasar manusia.[Unsur eksekutif adalah pemerintah yang melaksanakan undang-undang, yaitu raja dan para bawahannya.Terakhir, unsur federatif adalah kekuasaan yang mengatur masalah-masalah bilateral, seperti mengadakan perjanjian damai, kesepakatan kerja sama, atau menyatakan perang. Menurut Locke, kekuasaan federatif dapat dipegang oleh pihak eksekutif, di mana dalam keadaan darurat pihak eksekutif dapat mengambil tindakan yang melampaui wewenang hukum yang dimilikinya.</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9660</Words>
  <Application>WPS Presentation</Application>
  <PresentationFormat>Widescreen</PresentationFormat>
  <Paragraphs>85</Paragraphs>
  <Slides>14</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14</vt:i4>
      </vt:variant>
    </vt:vector>
  </HeadingPairs>
  <TitlesOfParts>
    <vt:vector size="25" baseType="lpstr">
      <vt:lpstr>Arial</vt:lpstr>
      <vt:lpstr>SimSun</vt:lpstr>
      <vt:lpstr>Wingdings</vt:lpstr>
      <vt:lpstr>Calibri Light</vt:lpstr>
      <vt:lpstr>Calibri</vt:lpstr>
      <vt:lpstr>Microsoft YaHei</vt:lpstr>
      <vt:lpstr/>
      <vt:lpstr>Arial Unicode MS</vt:lpstr>
      <vt:lpstr>Segoe Print</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John Locke  (1632-1704) tentang Negara</dc:title>
  <dc:creator/>
  <cp:lastModifiedBy>gtritjahjoko</cp:lastModifiedBy>
  <cp:revision>4</cp:revision>
  <dcterms:created xsi:type="dcterms:W3CDTF">2020-05-12T00:55:27Z</dcterms:created>
  <dcterms:modified xsi:type="dcterms:W3CDTF">2020-05-12T01:09:14Z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1033-11.2.0.9327</vt:lpwstr>
  </property>
</Properties>
</file>