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  <p:sldId id="265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2C8928-3EA0-4082-9F25-D4F161AD0A2A}" type="datetimeFigureOut">
              <a:rPr lang="id-ID" smtClean="0"/>
              <a:t>10/11/2018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C8EA1BD-3AF7-4AFB-854F-9E79199088C5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772816"/>
            <a:ext cx="7579568" cy="1828800"/>
          </a:xfrm>
        </p:spPr>
        <p:txBody>
          <a:bodyPr/>
          <a:lstStyle/>
          <a:p>
            <a:r>
              <a:rPr lang="id-ID" dirty="0" smtClean="0"/>
              <a:t>KONSTITUSI &amp; NEGARA HUKUM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FATIH GAMA ABISONO, STPMD “APMD”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44984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74638"/>
            <a:ext cx="8002587" cy="922114"/>
          </a:xfrm>
        </p:spPr>
        <p:txBody>
          <a:bodyPr anchor="b">
            <a:normAutofit fontScale="90000"/>
          </a:bodyPr>
          <a:lstStyle/>
          <a:p>
            <a:pPr algn="ctr" eaLnBrk="1" hangingPunct="1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Pilar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ilar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utama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odern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The Rule of 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Law</a:t>
            </a:r>
            <a:r>
              <a:rPr lang="id-ID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en-US" sz="2800" b="1" i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Rechtsstaat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 fontScale="92500"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d-ID" sz="2000" dirty="0" smtClean="0"/>
              <a:t>1.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Supremasi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(Supremacy of Law):</a:t>
            </a:r>
          </a:p>
          <a:p>
            <a:pPr marL="354013" lvl="1" indent="-354013" algn="just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emua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masalah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diselesaikan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sebagai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pedoman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tertinggi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2.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Persamaan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dalam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(Equality before the Law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):</a:t>
            </a:r>
            <a:endParaRPr lang="id-ID" sz="2400" i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d-ID" sz="2400" i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Adanya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persamaan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kedudukan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setiap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orang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dalam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&amp;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endParaRPr lang="id-ID" sz="24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3.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Asas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Legalitas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(Due Process of Law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):</a:t>
            </a:r>
            <a:endParaRPr lang="id-ID" sz="2400" i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S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egala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tindakan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harus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didasarkan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atas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peraturan</a:t>
            </a: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perundangan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yang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sah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tertulis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id-ID" sz="24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609600" indent="-609600">
              <a:buNone/>
            </a:pP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4. 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Pembatasan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54013" indent="-354013" algn="just">
              <a:buNone/>
            </a:pP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Adanya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pembatasan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organ-organ Negara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354013" indent="-354013" algn="just">
              <a:buNone/>
            </a:pPr>
            <a:r>
              <a:rPr lang="id-ID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cara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menerapkan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prinsip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pembagian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 pemisahan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endParaRPr lang="en-US" sz="2400" i="1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609600" indent="-609600"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45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229600" cy="482381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4000"/>
              </a:lnSpc>
              <a:spcBef>
                <a:spcPts val="0"/>
              </a:spcBef>
              <a:buNone/>
            </a:pP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</a:rPr>
              <a:t>5.  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Organ-Organ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Eksekutif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Independen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609600" indent="-6096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r>
              <a:rPr lang="id-ID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engaturan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kelembagaan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pemerintahan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bersifat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‘independent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’.</a:t>
            </a:r>
            <a:endParaRPr lang="id-ID" sz="20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609600" indent="-609600" eaLnBrk="1" hangingPunct="1">
              <a:lnSpc>
                <a:spcPct val="114000"/>
              </a:lnSpc>
              <a:spcBef>
                <a:spcPts val="0"/>
              </a:spcBef>
              <a:buFontTx/>
              <a:buNone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6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  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Peradilan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Bebas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Tidak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Memihak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442913" indent="-442913" algn="just" eaLnBrk="1" hangingPunct="1">
              <a:lnSpc>
                <a:spcPct val="114000"/>
              </a:lnSpc>
              <a:spcBef>
                <a:spcPts val="0"/>
              </a:spcBef>
              <a:buFontTx/>
              <a:buNone/>
              <a:tabLst>
                <a:tab pos="442913" algn="l"/>
              </a:tabLst>
            </a:pPr>
            <a:r>
              <a:rPr lang="id-ID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Adanya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peradilan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bebas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tidak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memihak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(independent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and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impartial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judiciary).</a:t>
            </a:r>
          </a:p>
          <a:p>
            <a:pPr marL="0" indent="0" algn="just" eaLnBrk="1" hangingPunct="1">
              <a:lnSpc>
                <a:spcPct val="114000"/>
              </a:lnSpc>
              <a:spcBef>
                <a:spcPts val="0"/>
              </a:spcBef>
              <a:buNone/>
            </a:pP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7.   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Peradilan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Tata Usaha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Negara:</a:t>
            </a:r>
            <a:endParaRPr lang="id-ID" sz="20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114000"/>
              </a:lnSpc>
              <a:spcBef>
                <a:spcPts val="0"/>
              </a:spcBef>
              <a:buNone/>
            </a:pPr>
            <a:r>
              <a:rPr lang="id-ID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 </a:t>
            </a:r>
            <a:r>
              <a:rPr lang="id-ID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erbuka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kesempatan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bagi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tiap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warga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menggugat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keputusan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pejabat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id-ID" sz="20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114000"/>
              </a:lnSpc>
              <a:spcBef>
                <a:spcPts val="0"/>
              </a:spcBef>
              <a:buNone/>
            </a:pPr>
            <a:r>
              <a:rPr lang="id-ID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administrasi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dijalankannya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putusan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hakim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tata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usaha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>
              <a:buNone/>
            </a:pP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</a:rPr>
              <a:t>8.   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Peradilan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Tata Negara </a:t>
            </a:r>
            <a:r>
              <a:rPr lang="en-US" sz="2000" i="1" dirty="0">
                <a:solidFill>
                  <a:schemeClr val="tx2">
                    <a:lumMod val="75000"/>
                  </a:schemeClr>
                </a:solidFill>
              </a:rPr>
              <a:t>(Constitutional Court):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54013" indent="-354013" algn="just">
              <a:buNone/>
            </a:pP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Negara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Hukum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modern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juga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lazim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mengadopsikan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gagasan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pembentukan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</a:p>
          <a:p>
            <a:pPr marL="354013" indent="-354013" algn="just">
              <a:buNone/>
            </a:pPr>
            <a:r>
              <a:rPr lang="id-ID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2000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mahkamah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konstitusi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sistem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ketatanegaraannya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 algn="just" eaLnBrk="1" hangingPunct="1">
              <a:lnSpc>
                <a:spcPct val="114000"/>
              </a:lnSpc>
              <a:spcBef>
                <a:spcPts val="0"/>
              </a:spcBef>
              <a:buNone/>
            </a:pPr>
            <a:endParaRPr lang="en-US" sz="20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74638"/>
            <a:ext cx="8002587" cy="922114"/>
          </a:xfrm>
        </p:spPr>
        <p:txBody>
          <a:bodyPr anchor="b">
            <a:normAutofit fontScale="90000"/>
          </a:bodyPr>
          <a:lstStyle/>
          <a:p>
            <a:pPr algn="ctr" eaLnBrk="1" hangingPunct="1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Pilar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ilar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utama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odern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The Rule of 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Law</a:t>
            </a:r>
            <a:r>
              <a:rPr lang="id-ID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en-US" sz="2800" b="1" i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Rechtsstaat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7689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54088"/>
            <a:ext cx="8229600" cy="5903912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8.  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1700808"/>
            <a:ext cx="81371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9.  </a:t>
            </a:r>
            <a:r>
              <a:rPr lang="id-ID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Perlindungan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Manusia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354013" indent="-354013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perlindungan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konstitusional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asasi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manusia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jaminan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 </a:t>
            </a:r>
          </a:p>
          <a:p>
            <a:pPr marL="354013" indent="-354013">
              <a:buNone/>
            </a:pPr>
            <a:r>
              <a:rPr lang="id-ID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 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tuntutan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penegakannya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melalui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proses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10.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Bersifat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Demokratis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i="1" dirty="0" err="1" smtClean="0">
                <a:latin typeface="Calibri" pitchFamily="34" charset="0"/>
                <a:cs typeface="Calibri" pitchFamily="34" charset="0"/>
              </a:rPr>
              <a:t>Democratische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  <a:cs typeface="Calibri" pitchFamily="34" charset="0"/>
              </a:rPr>
              <a:t>Rechtsstaat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):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54013" indent="-354013" algn="just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Dianut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nya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kedaulatan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rakyat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menjamin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kesertaan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masyarakat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id-ID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</a:t>
            </a:r>
          </a:p>
          <a:p>
            <a:pPr marL="354013" indent="-354013" algn="just">
              <a:buNone/>
            </a:pPr>
            <a:r>
              <a:rPr lang="id-ID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  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pengambilan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keputusan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sehingga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setiap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peraturan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mencerminkan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keadilan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id-ID" dirty="0" smtClean="0">
              <a:latin typeface="Calibri" pitchFamily="34" charset="0"/>
              <a:cs typeface="Calibri" pitchFamily="34" charset="0"/>
            </a:endParaRPr>
          </a:p>
          <a:p>
            <a:pPr marL="354013" indent="-354013" algn="just">
              <a:buNone/>
            </a:pPr>
            <a:r>
              <a:rPr lang="id-ID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     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hidup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di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tengah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masyarakat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id-ID" dirty="0" smtClean="0">
              <a:latin typeface="Calibri" pitchFamily="34" charset="0"/>
              <a:cs typeface="Calibri" pitchFamily="34" charset="0"/>
            </a:endParaRPr>
          </a:p>
          <a:p>
            <a:pPr marL="609600" indent="-609600" algn="just"/>
            <a:r>
              <a:rPr lang="id-ID" dirty="0" smtClean="0">
                <a:latin typeface="Calibri" pitchFamily="34" charset="0"/>
                <a:cs typeface="Calibri" pitchFamily="34" charset="0"/>
              </a:rPr>
              <a:t>11. 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Berfungsi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Mewujudkan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Tujuan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Bernegara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(Welfare </a:t>
            </a:r>
            <a:r>
              <a:rPr lang="en-US" i="1" dirty="0" err="1" smtClean="0">
                <a:latin typeface="Calibri" pitchFamily="34" charset="0"/>
                <a:cs typeface="Calibri" pitchFamily="34" charset="0"/>
              </a:rPr>
              <a:t>Rechtsstaat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):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54013" indent="-354013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adalah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mencapai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kesejahteraan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umum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12.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Transparansi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Kontrol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Sosial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609600" indent="-609600" algn="just"/>
            <a:r>
              <a:rPr lang="id-ID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transparansi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kontrol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sosial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terbuka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setiap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proses </a:t>
            </a:r>
            <a:endParaRPr lang="id-ID" dirty="0" smtClean="0">
              <a:latin typeface="Calibri" pitchFamily="34" charset="0"/>
              <a:cs typeface="Calibri" pitchFamily="34" charset="0"/>
            </a:endParaRPr>
          </a:p>
          <a:p>
            <a:pPr marL="609600" indent="-609600" algn="just"/>
            <a:r>
              <a:rPr lang="id-ID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      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pembuatan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penegakan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kekurangan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mekanisme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kelembagaan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resmi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dilengkapi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komplementer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oleh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serta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masyarakat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langsung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partisipasi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langsung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rangka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menjamin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keadilan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kebenaran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609600" indent="-609600" algn="just">
              <a:buNone/>
            </a:pPr>
            <a:endParaRPr lang="id-ID" dirty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buNone/>
            </a:pPr>
            <a:endParaRPr lang="id-ID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buNone/>
            </a:pPr>
            <a:endParaRPr lang="id-ID" dirty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buNone/>
            </a:pPr>
            <a:endParaRPr lang="id-ID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74638"/>
            <a:ext cx="8002587" cy="922114"/>
          </a:xfrm>
        </p:spPr>
        <p:txBody>
          <a:bodyPr anchor="b">
            <a:normAutofit fontScale="90000"/>
          </a:bodyPr>
          <a:lstStyle/>
          <a:p>
            <a:pPr algn="ctr" eaLnBrk="1" hangingPunct="1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Pilar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ilar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utama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odern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The Rule of 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Law</a:t>
            </a:r>
            <a:r>
              <a:rPr lang="id-ID" sz="2800" b="1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en-US" sz="2800" b="1" i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Rechtsstaat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175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3"/>
            <a:ext cx="8229600" cy="5039841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11.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852936"/>
            <a:ext cx="8002587" cy="922114"/>
          </a:xfrm>
        </p:spPr>
        <p:txBody>
          <a:bodyPr anchor="t">
            <a:normAutofit fontScale="90000"/>
          </a:bodyPr>
          <a:lstStyle/>
          <a:p>
            <a:pPr algn="ctr" eaLnBrk="1" hangingPunct="1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id-ID" sz="4800" dirty="0" smtClean="0"/>
              <a:t>MARI BERDISKUSI</a:t>
            </a:r>
            <a:endParaRPr lang="en-US" sz="48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58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KONSTITUSI &amp; KONSTITUSIONALISME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adalah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undang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undang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mengatur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menetapkankekuasaan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edemikian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rupa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sehingga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efektif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untuk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rakyat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tercegah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dari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penyalahgunaan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id-ID" sz="32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Konstitusionalisme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adalah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gagasan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bahwa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harus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dibatasi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serta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hak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hak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dasar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rakyat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harus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dijamin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dalam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suatu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8396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Konstitusionalisme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id-ID" sz="3100" dirty="0" smtClean="0">
                <a:latin typeface="Calibri" pitchFamily="34" charset="0"/>
                <a:cs typeface="Calibri" pitchFamily="34" charset="0"/>
              </a:rPr>
              <a:t>Pengertian lain: Paham atau kepercayaan yang menjadi spirit bernegara yang menentukan karakteristik penyelenggaraan negara.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endParaRPr lang="id-ID" sz="3100" dirty="0" smtClean="0">
              <a:latin typeface="Calibri" pitchFamily="34" charset="0"/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id-ID" sz="3100" dirty="0" smtClean="0">
                <a:latin typeface="Calibri" pitchFamily="34" charset="0"/>
              </a:rPr>
              <a:t>C.F</a:t>
            </a:r>
            <a:r>
              <a:rPr lang="id-ID" sz="3100" dirty="0">
                <a:latin typeface="Calibri" pitchFamily="34" charset="0"/>
              </a:rPr>
              <a:t>. Strong: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id-ID" sz="3100" dirty="0">
                <a:latin typeface="Calibri" pitchFamily="34" charset="0"/>
              </a:rPr>
              <a:t> </a:t>
            </a:r>
            <a:r>
              <a:rPr lang="id-ID" sz="3100" dirty="0" smtClean="0">
                <a:latin typeface="Calibri" pitchFamily="34" charset="0"/>
              </a:rPr>
              <a:t>    Konstitusionalisme </a:t>
            </a:r>
            <a:r>
              <a:rPr lang="id-ID" sz="3100" dirty="0">
                <a:latin typeface="Calibri" pitchFamily="34" charset="0"/>
              </a:rPr>
              <a:t>Yunani Kuno </a:t>
            </a:r>
            <a:r>
              <a:rPr lang="id-ID" sz="3100" dirty="0">
                <a:latin typeface="Calibri" pitchFamily="34" charset="0"/>
                <a:sym typeface="Wingdings" pitchFamily="2" charset="2"/>
              </a:rPr>
              <a:t> negara kota, direct democracy.</a:t>
            </a:r>
            <a:endParaRPr lang="id-ID" sz="3100" dirty="0">
              <a:latin typeface="Calibri" pitchFamily="34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id-ID" sz="3100" dirty="0" smtClean="0">
                <a:latin typeface="Calibri" pitchFamily="34" charset="0"/>
              </a:rPr>
              <a:t>     Konstitusionalisme </a:t>
            </a:r>
            <a:r>
              <a:rPr lang="id-ID" sz="3100" dirty="0">
                <a:latin typeface="Calibri" pitchFamily="34" charset="0"/>
              </a:rPr>
              <a:t>Romawi </a:t>
            </a:r>
            <a:r>
              <a:rPr lang="id-ID" sz="3100" dirty="0">
                <a:latin typeface="Calibri" pitchFamily="34" charset="0"/>
                <a:sym typeface="Wingdings" pitchFamily="2" charset="2"/>
              </a:rPr>
              <a:t> monarchi, republic, aristocracy.</a:t>
            </a:r>
            <a:endParaRPr lang="id-ID" sz="3100" dirty="0">
              <a:latin typeface="Calibri" pitchFamily="34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id-ID" sz="3100" dirty="0" smtClean="0">
                <a:latin typeface="Calibri" pitchFamily="34" charset="0"/>
              </a:rPr>
              <a:t>     Konstitusionalisme </a:t>
            </a:r>
            <a:r>
              <a:rPr lang="id-ID" sz="3100" dirty="0">
                <a:latin typeface="Calibri" pitchFamily="34" charset="0"/>
              </a:rPr>
              <a:t>Abad Pertengahan </a:t>
            </a:r>
            <a:r>
              <a:rPr lang="id-ID" sz="3100" dirty="0">
                <a:latin typeface="Calibri" pitchFamily="34" charset="0"/>
                <a:sym typeface="Wingdings" pitchFamily="2" charset="2"/>
              </a:rPr>
              <a:t> feudalisme, imperium.</a:t>
            </a:r>
            <a:endParaRPr lang="id-ID" sz="3100" dirty="0">
              <a:latin typeface="Calibri" pitchFamily="34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id-ID" sz="3100" dirty="0" smtClean="0">
                <a:latin typeface="Calibri" pitchFamily="34" charset="0"/>
              </a:rPr>
              <a:t>     Konstitusionalisme </a:t>
            </a:r>
            <a:r>
              <a:rPr lang="id-ID" sz="3100" dirty="0">
                <a:latin typeface="Calibri" pitchFamily="34" charset="0"/>
              </a:rPr>
              <a:t>Renaissance </a:t>
            </a:r>
            <a:r>
              <a:rPr lang="id-ID" sz="3100" dirty="0">
                <a:latin typeface="Calibri" pitchFamily="34" charset="0"/>
                <a:sym typeface="Wingdings" pitchFamily="2" charset="2"/>
              </a:rPr>
              <a:t> enlightened despotism.</a:t>
            </a:r>
            <a:endParaRPr lang="id-ID" sz="3100" dirty="0">
              <a:latin typeface="Calibri" pitchFamily="34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id-ID" sz="3100" dirty="0" smtClean="0">
                <a:latin typeface="Calibri" pitchFamily="34" charset="0"/>
              </a:rPr>
              <a:t>     Konstitusionalisme </a:t>
            </a:r>
            <a:r>
              <a:rPr lang="id-ID" sz="3100" dirty="0">
                <a:latin typeface="Calibri" pitchFamily="34" charset="0"/>
              </a:rPr>
              <a:t>Modern </a:t>
            </a:r>
            <a:r>
              <a:rPr lang="id-ID" sz="3100" dirty="0">
                <a:latin typeface="Calibri" pitchFamily="34" charset="0"/>
                <a:sym typeface="Wingdings" pitchFamily="2" charset="2"/>
              </a:rPr>
              <a:t> national, </a:t>
            </a:r>
            <a:r>
              <a:rPr lang="id-ID" sz="3100" dirty="0" smtClean="0">
                <a:latin typeface="Calibri" pitchFamily="34" charset="0"/>
                <a:sym typeface="Wingdings" pitchFamily="2" charset="2"/>
              </a:rPr>
              <a:t>democrasi (pembatasan    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id-ID" sz="3100" dirty="0" smtClean="0">
                <a:latin typeface="Calibri" pitchFamily="34" charset="0"/>
                <a:sym typeface="Wingdings" pitchFamily="2" charset="2"/>
              </a:rPr>
              <a:t>     kekuasaan)</a:t>
            </a:r>
            <a:endParaRPr lang="id-ID" sz="3100" dirty="0">
              <a:latin typeface="Calibri" pitchFamily="34" charset="0"/>
            </a:endParaRPr>
          </a:p>
          <a:p>
            <a:endParaRPr lang="id-ID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id-ID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01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 Konstitusionalisme Modern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>
                <a:latin typeface="Calibri" pitchFamily="34" charset="0"/>
                <a:cs typeface="Calibri" pitchFamily="34" charset="0"/>
              </a:rPr>
              <a:t>Nasionalisme </a:t>
            </a:r>
            <a:r>
              <a:rPr lang="id-ID" dirty="0">
                <a:latin typeface="Calibri" pitchFamily="34" charset="0"/>
                <a:cs typeface="Calibri" pitchFamily="34" charset="0"/>
                <a:sym typeface="Wingdings" pitchFamily="2" charset="2"/>
              </a:rPr>
              <a:t> Konstitusi sebagai dokumen pembentukan </a:t>
            </a:r>
            <a:r>
              <a:rPr lang="id-ID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negara-bangsa</a:t>
            </a:r>
            <a:endParaRPr lang="id-ID" dirty="0"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r>
              <a:rPr lang="id-ID" dirty="0">
                <a:latin typeface="Calibri" pitchFamily="34" charset="0"/>
                <a:cs typeface="Calibri" pitchFamily="34" charset="0"/>
                <a:sym typeface="Wingdings" pitchFamily="2" charset="2"/>
              </a:rPr>
              <a:t>Demokrasi perwakilan.</a:t>
            </a:r>
          </a:p>
          <a:p>
            <a:r>
              <a:rPr lang="id-ID" dirty="0">
                <a:latin typeface="Calibri" pitchFamily="34" charset="0"/>
                <a:cs typeface="Calibri" pitchFamily="34" charset="0"/>
                <a:sym typeface="Wingdings" pitchFamily="2" charset="2"/>
              </a:rPr>
              <a:t>Supremasi </a:t>
            </a:r>
            <a:r>
              <a:rPr lang="id-ID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konstitusi/Hukum.</a:t>
            </a:r>
            <a:endParaRPr lang="id-ID" dirty="0"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r>
              <a:rPr lang="id-ID" dirty="0">
                <a:latin typeface="Calibri" pitchFamily="34" charset="0"/>
                <a:cs typeface="Calibri" pitchFamily="34" charset="0"/>
                <a:sym typeface="Wingdings" pitchFamily="2" charset="2"/>
              </a:rPr>
              <a:t>Jaminan Hak Asasi Manusia</a:t>
            </a:r>
          </a:p>
          <a:p>
            <a:r>
              <a:rPr lang="id-ID" dirty="0" smtClean="0">
                <a:latin typeface="Calibri" pitchFamily="34" charset="0"/>
                <a:cs typeface="Calibri" pitchFamily="34" charset="0"/>
                <a:sym typeface="Wingdings" pitchFamily="2" charset="2"/>
              </a:rPr>
              <a:t>Pemisahan/pembagian </a:t>
            </a:r>
            <a:r>
              <a:rPr lang="id-ID" dirty="0">
                <a:latin typeface="Calibri" pitchFamily="34" charset="0"/>
                <a:cs typeface="Calibri" pitchFamily="34" charset="0"/>
                <a:sym typeface="Wingdings" pitchFamily="2" charset="2"/>
              </a:rPr>
              <a:t>Kekuasaan.</a:t>
            </a:r>
            <a:endParaRPr lang="id-ID" dirty="0">
              <a:latin typeface="Calibri" pitchFamily="34" charset="0"/>
              <a:cs typeface="Calibri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6882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Ciri Negara Penganut Konstitusionalisme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Secara substansi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konstitusionalis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dapat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di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cirikan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yaitu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</a:p>
          <a:p>
            <a:pPr>
              <a:buFontTx/>
              <a:buNone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	1.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membatasi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atau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penguasa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agar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tidak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bertindak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sewenang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wenang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terhadap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warganya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Tx/>
              <a:buNone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	2.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itu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menjamin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hak-hak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dasar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kebebasan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warga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baik hak sipil-politik, ekonomi, sosial dan budaya.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1562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NEGARA HUKUM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FontTx/>
              <a:buNone/>
            </a:pP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egara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adalah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yang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penyelenggaraan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pemerintahanya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didasarkan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atas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Oleh karena itu,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perumusan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ra: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erdasar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atas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bukan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berdasar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atas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kekuasaan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belaka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id-ID" sz="32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enyelenggaraan p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emerintah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berdasarkan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atas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</a:p>
          <a:p>
            <a:endParaRPr lang="id-ID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91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Negara Hukum dan Demokrasi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</a:t>
            </a:r>
            <a:r>
              <a:rPr lang="en-US" sz="6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ubungan</a:t>
            </a:r>
            <a:r>
              <a:rPr lang="en-US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dengan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demokrasi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pada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dasarnya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dapat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dinyatakan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bahwa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demokrasi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pada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dasarnya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adalah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namun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belum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tentu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200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demokrasi</a:t>
            </a:r>
            <a:r>
              <a:rPr lang="en-US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fi-FI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Franz Magnis Suseno men</a:t>
            </a:r>
            <a:r>
              <a:rPr lang="id-ID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yebut</a:t>
            </a:r>
            <a:r>
              <a:rPr lang="fi-FI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5 (lima) ciri neg hkm sbg salah satu ciri neg demokrasi.</a:t>
            </a:r>
            <a:r>
              <a:rPr lang="en-GB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id-ID" sz="62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id-ID" sz="55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a.   	</a:t>
            </a: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fi-FI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ungsi </a:t>
            </a:r>
            <a:r>
              <a:rPr lang="fi-FI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kenegaraan dijalankan oleh lembaga yg bersangkutan sesuai dgn ketetapan sebuah </a:t>
            </a: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endParaRPr lang="sv-SE" sz="62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b.	</a:t>
            </a: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menjamin 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HAM, tanpa 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jaminan 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sb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 menjadi sarana penindasan </a:t>
            </a:r>
            <a:endParaRPr lang="id-ID" sz="62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c.   </a:t>
            </a:r>
            <a:r>
              <a:rPr lang="id-ID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adan-badan 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 menjala</a:t>
            </a:r>
            <a:r>
              <a:rPr lang="id-ID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kan kekuasaan</a:t>
            </a:r>
            <a:r>
              <a:rPr lang="id-ID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nya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dan hanya taat pada dasar hukum yg berlaku </a:t>
            </a:r>
            <a:endParaRPr lang="id-ID" sz="62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d.	</a:t>
            </a:r>
            <a:r>
              <a:rPr lang="id-ID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erhadap 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tindakan badan negara, masyarakat dapat mengadu ke pengadilan dan putusan pengadilan dilaksanakan oleh badan negara </a:t>
            </a:r>
          </a:p>
          <a:p>
            <a:pPr marL="457200" indent="-45720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e.	badan kehakiman yang bebas </a:t>
            </a:r>
            <a:r>
              <a:rPr lang="id-ID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&amp;</a:t>
            </a:r>
            <a:r>
              <a:rPr lang="sv-SE" sz="62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tidak memihak.</a:t>
            </a:r>
            <a:endParaRPr lang="en-GB" sz="62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FontTx/>
              <a:buNone/>
            </a:pPr>
            <a:endParaRPr lang="id-ID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FontTx/>
              <a:buNone/>
            </a:pPr>
            <a:endParaRPr lang="id-ID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716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9900CC"/>
                </a:solidFill>
              </a:rPr>
              <a:t/>
            </a:r>
            <a:br>
              <a:rPr lang="id-ID" b="1" dirty="0" smtClean="0">
                <a:solidFill>
                  <a:srgbClr val="9900CC"/>
                </a:solidFill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Formal </a:t>
            </a:r>
            <a:r>
              <a:rPr lang="id-ID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&amp;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Materi</a:t>
            </a:r>
            <a:r>
              <a:rPr lang="id-ID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l</a:t>
            </a:r>
            <a:r>
              <a:rPr lang="id-ID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br>
              <a:rPr lang="id-ID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endParaRPr lang="id-ID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d-ID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egara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ormal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(liberalism)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yang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membatasi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ruang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geraknya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pasif dalam melindungi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 hak-hak warga negara.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hukum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materil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(welfare state)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pemerintahnya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memiliki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keleluasaan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untuk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turut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campur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tangan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dalam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urusan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warga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dasar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bahwa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ikut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bert</a:t>
            </a:r>
            <a:r>
              <a:rPr lang="id-ID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nggung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jawab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terhadap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kesejahteraan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rakyat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47579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844823"/>
            <a:ext cx="8229600" cy="4281339"/>
          </a:xfrm>
          <a:noFill/>
        </p:spPr>
        <p:txBody>
          <a:bodyPr/>
          <a:lstStyle/>
          <a:p>
            <a:pPr marL="609600" indent="-609600" algn="just" eaLnBrk="1" hangingPunct="1"/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Perlindungan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konstitusional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artinya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selain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menjamin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hak-hak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individu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konstitusi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harus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pula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menentukan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cara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procedural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untuk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memperoleh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perlindungan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atas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hak-hak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dijamin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 eaLnBrk="1" hangingPunct="1"/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Badan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Kehakiman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bebas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tidak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memihak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 eaLnBrk="1" hangingPunct="1"/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Pemilihan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Umum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bebas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 eaLnBrk="1" hangingPunct="1"/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Kebebasan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menyatakan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pendapat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 eaLnBrk="1" hangingPunct="1"/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Kebebasan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berserikat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berorganisasi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beroposisi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609600" indent="-609600" algn="just" eaLnBrk="1" hangingPunct="1"/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Pendidikan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kewarganegaraan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609600" indent="-609600" algn="just" eaLnBrk="1" hangingPunct="1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88640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Rumusan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pemerintahan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yang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demokratis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di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bawah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sz="32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‘Rule of Law’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(yang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dinamis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 </a:t>
            </a:r>
          </a:p>
          <a:p>
            <a:pPr marL="609600" indent="-609600" algn="ctr"/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9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117</TotalTime>
  <Words>492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KONSTITUSI &amp; NEGARA HUKUM</vt:lpstr>
      <vt:lpstr>KONSTITUSI &amp; KONSTITUSIONALISME</vt:lpstr>
      <vt:lpstr>Konstitusionalisme</vt:lpstr>
      <vt:lpstr>Karakter Konstitusionalisme Modern </vt:lpstr>
      <vt:lpstr>Ciri Negara Penganut Konstitusionalisme</vt:lpstr>
      <vt:lpstr>NEGARA HUKUM</vt:lpstr>
      <vt:lpstr>Negara Hukum dan Demokrasi</vt:lpstr>
      <vt:lpstr> Negara Hukum Formal &amp; Materiil:  </vt:lpstr>
      <vt:lpstr>PowerPoint Presentation</vt:lpstr>
      <vt:lpstr> Pilar-Pilar utama Negara Hukum Modern  (The Rule of Law/Rechtsstaat)</vt:lpstr>
      <vt:lpstr> Pilar-Pilar utama Negara Hukum Modern  (The Rule of Law/Rechtsstaat)</vt:lpstr>
      <vt:lpstr> Pilar-Pilar utama Negara Hukum Modern  (The Rule of Law/Rechtsstaat)</vt:lpstr>
      <vt:lpstr> MARI BERDISKUSI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KONSTITUSI &amp; NEGARA HUKUM</dc:title>
  <dc:creator>user</dc:creator>
  <cp:lastModifiedBy>user</cp:lastModifiedBy>
  <cp:revision>10</cp:revision>
  <dcterms:created xsi:type="dcterms:W3CDTF">2018-11-10T15:09:50Z</dcterms:created>
  <dcterms:modified xsi:type="dcterms:W3CDTF">2018-11-10T17:07:17Z</dcterms:modified>
</cp:coreProperties>
</file>