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handoutMasterIdLst>
    <p:handoutMasterId r:id="rId19"/>
  </p:handoutMasterIdLst>
  <p:sldIdLst>
    <p:sldId id="257" r:id="rId2"/>
    <p:sldId id="258" r:id="rId3"/>
    <p:sldId id="259" r:id="rId4"/>
    <p:sldId id="260" r:id="rId5"/>
    <p:sldId id="271" r:id="rId6"/>
    <p:sldId id="274" r:id="rId7"/>
    <p:sldId id="261" r:id="rId8"/>
    <p:sldId id="262" r:id="rId9"/>
    <p:sldId id="270" r:id="rId10"/>
    <p:sldId id="279" r:id="rId11"/>
    <p:sldId id="280" r:id="rId12"/>
    <p:sldId id="264" r:id="rId13"/>
    <p:sldId id="265" r:id="rId14"/>
    <p:sldId id="267" r:id="rId15"/>
    <p:sldId id="268" r:id="rId16"/>
    <p:sldId id="266" r:id="rId17"/>
    <p:sldId id="276" r:id="rId18"/>
  </p:sldIdLst>
  <p:sldSz cx="12192000" cy="6858000"/>
  <p:notesSz cx="6858000" cy="9313863"/>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05" autoAdjust="0"/>
    <p:restoredTop sz="94660"/>
  </p:normalViewPr>
  <p:slideViewPr>
    <p:cSldViewPr snapToGrid="0">
      <p:cViewPr varScale="1">
        <p:scale>
          <a:sx n="85" d="100"/>
          <a:sy n="85" d="100"/>
        </p:scale>
        <p:origin x="-33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D3BF9D09-4EC6-4952-A85B-4D6AC2BD9A50}" type="datetimeFigureOut">
              <a:rPr lang="en-US" smtClean="0"/>
              <a:t>10/2/2019</a:t>
            </a:fld>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D8E2E406-3B05-434B-9CA6-36E49442855A}" type="slidenum">
              <a:rPr lang="en-US" smtClean="0"/>
              <a:t>‹#›</a:t>
            </a:fld>
            <a:endParaRPr lang="en-US"/>
          </a:p>
        </p:txBody>
      </p:sp>
    </p:spTree>
    <p:extLst>
      <p:ext uri="{BB962C8B-B14F-4D97-AF65-F5344CB8AC3E}">
        <p14:creationId xmlns:p14="http://schemas.microsoft.com/office/powerpoint/2010/main" val="142137368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AEF4C1-9085-4D12-AA53-AB7632EEB96C}"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EA803E5-EF83-40D7-9ABC-4C91113B0A43}" type="slidenum">
              <a:rPr lang="en-US" smtClean="0"/>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E79532-DBA6-4E94-AB5C-74BE02E1BC97}"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73878-81F2-496E-992B-F0F0F4A17796}"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E79532-DBA6-4E94-AB5C-74BE02E1BC97}"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73878-81F2-496E-992B-F0F0F4A17796}"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E79532-DBA6-4E94-AB5C-74BE02E1BC97}"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73878-81F2-496E-992B-F0F0F4A17796}"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7E79532-DBA6-4E94-AB5C-74BE02E1BC97}" type="datetimeFigureOut">
              <a:rPr lang="en-US" smtClean="0"/>
              <a:pPr/>
              <a:t>10/2/2019</a:t>
            </a:fld>
            <a:endParaRPr lang="en-US"/>
          </a:p>
        </p:txBody>
      </p:sp>
      <p:sp>
        <p:nvSpPr>
          <p:cNvPr id="8" name="Slide Number Placeholder 7"/>
          <p:cNvSpPr>
            <a:spLocks noGrp="1"/>
          </p:cNvSpPr>
          <p:nvPr>
            <p:ph type="sldNum" sz="quarter" idx="11"/>
          </p:nvPr>
        </p:nvSpPr>
        <p:spPr/>
        <p:txBody>
          <a:bodyPr/>
          <a:lstStyle/>
          <a:p>
            <a:fld id="{07273878-81F2-496E-992B-F0F0F4A17796}"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E79532-DBA6-4E94-AB5C-74BE02E1BC97}" type="datetimeFigureOut">
              <a:rPr lang="en-US" smtClean="0"/>
              <a:pPr/>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73878-81F2-496E-992B-F0F0F4A17796}"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E79532-DBA6-4E94-AB5C-74BE02E1BC97}" type="datetimeFigureOut">
              <a:rPr lang="en-US" smtClean="0"/>
              <a:pPr/>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273878-81F2-496E-992B-F0F0F4A17796}"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E79532-DBA6-4E94-AB5C-74BE02E1BC97}" type="datetimeFigureOut">
              <a:rPr lang="en-US" smtClean="0"/>
              <a:pPr/>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273878-81F2-496E-992B-F0F0F4A17796}"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E79532-DBA6-4E94-AB5C-74BE02E1BC97}" type="datetimeFigureOut">
              <a:rPr lang="en-US" smtClean="0"/>
              <a:pPr/>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273878-81F2-496E-992B-F0F0F4A17796}"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E79532-DBA6-4E94-AB5C-74BE02E1BC97}" type="datetimeFigureOut">
              <a:rPr lang="en-US" smtClean="0"/>
              <a:pPr/>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73878-81F2-496E-992B-F0F0F4A17796}"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E79532-DBA6-4E94-AB5C-74BE02E1BC97}" type="datetimeFigureOut">
              <a:rPr lang="en-US" smtClean="0"/>
              <a:pPr/>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7273878-81F2-496E-992B-F0F0F4A17796}" type="slidenum">
              <a:rPr lang="en-US" smtClean="0"/>
              <a:pPr/>
              <a:t>‹#›</a:t>
            </a:fld>
            <a:endParaRPr lang="en-US"/>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67E79532-DBA6-4E94-AB5C-74BE02E1BC97}" type="datetimeFigureOut">
              <a:rPr lang="en-US" smtClean="0"/>
              <a:pPr/>
              <a:t>10/2/2019</a:t>
            </a:fld>
            <a:endParaRPr lang="en-US"/>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07273878-81F2-496E-992B-F0F0F4A17796}" type="slidenum">
              <a:rPr lang="en-US" smtClean="0"/>
              <a:pPr/>
              <a:t>‹#›</a:t>
            </a:fld>
            <a:endParaRPr lang="en-US"/>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ransition spd="med">
    <p:fade/>
  </p:transition>
  <p:timing>
    <p:tnLst>
      <p:par>
        <p:cTn id="1" dur="indefinite" restart="never" nodeType="tmRoot"/>
      </p:par>
    </p:tnLst>
  </p:timing>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10208654" cy="929107"/>
          </a:xfrm>
        </p:spPr>
        <p:txBody>
          <a:bodyPr>
            <a:normAutofit/>
          </a:bodyPr>
          <a:lstStyle/>
          <a:p>
            <a:pPr algn="ctr"/>
            <a:r>
              <a:rPr lang="en-US" sz="2800" dirty="0" err="1" smtClean="0">
                <a:solidFill>
                  <a:schemeClr val="tx1"/>
                </a:solidFill>
                <a:latin typeface="Aharoni" pitchFamily="2" charset="-79"/>
                <a:cs typeface="Aharoni" pitchFamily="2" charset="-79"/>
              </a:rPr>
              <a:t>Saemaul</a:t>
            </a:r>
            <a:r>
              <a:rPr lang="en-US" sz="2800" dirty="0" smtClean="0">
                <a:solidFill>
                  <a:schemeClr val="tx1"/>
                </a:solidFill>
                <a:latin typeface="Aharoni" pitchFamily="2" charset="-79"/>
                <a:cs typeface="Aharoni" pitchFamily="2" charset="-79"/>
              </a:rPr>
              <a:t> </a:t>
            </a:r>
            <a:r>
              <a:rPr lang="en-US" sz="2800" dirty="0" err="1" smtClean="0">
                <a:solidFill>
                  <a:schemeClr val="tx1"/>
                </a:solidFill>
                <a:latin typeface="Aharoni" pitchFamily="2" charset="-79"/>
                <a:cs typeface="Aharoni" pitchFamily="2" charset="-79"/>
              </a:rPr>
              <a:t>Undong</a:t>
            </a:r>
            <a:endParaRPr lang="en-US" sz="2800" dirty="0">
              <a:solidFill>
                <a:schemeClr val="tx1"/>
              </a:solidFill>
              <a:latin typeface="Aharoni" pitchFamily="2" charset="-79"/>
              <a:cs typeface="Aharoni" pitchFamily="2" charset="-79"/>
            </a:endParaRPr>
          </a:p>
        </p:txBody>
      </p:sp>
      <p:sp>
        <p:nvSpPr>
          <p:cNvPr id="3" name="Content Placeholder 2"/>
          <p:cNvSpPr>
            <a:spLocks noGrp="1"/>
          </p:cNvSpPr>
          <p:nvPr>
            <p:ph idx="1"/>
          </p:nvPr>
        </p:nvSpPr>
        <p:spPr>
          <a:xfrm>
            <a:off x="810000" y="1210614"/>
            <a:ext cx="10554574" cy="5467277"/>
          </a:xfrm>
        </p:spPr>
        <p:txBody>
          <a:bodyPr>
            <a:normAutofit/>
          </a:bodyPr>
          <a:lstStyle/>
          <a:p>
            <a:pPr algn="just">
              <a:lnSpc>
                <a:spcPct val="150000"/>
              </a:lnSpc>
            </a:pPr>
            <a:r>
              <a:rPr lang="id-ID" dirty="0" smtClean="0"/>
              <a:t>Korea</a:t>
            </a:r>
            <a:r>
              <a:rPr lang="en-US" dirty="0" smtClean="0"/>
              <a:t> </a:t>
            </a:r>
            <a:r>
              <a:rPr lang="id-ID" dirty="0" smtClean="0"/>
              <a:t>Selatan </a:t>
            </a:r>
            <a:r>
              <a:rPr lang="id-ID" dirty="0"/>
              <a:t>yang menghadapi kondisi sulit setelah perang Korea (</a:t>
            </a:r>
            <a:r>
              <a:rPr lang="id-ID" dirty="0" smtClean="0"/>
              <a:t>1950</a:t>
            </a:r>
            <a:r>
              <a:rPr lang="en-US" dirty="0" smtClean="0"/>
              <a:t> - </a:t>
            </a:r>
            <a:r>
              <a:rPr lang="id-ID" dirty="0" smtClean="0"/>
              <a:t>1953</a:t>
            </a:r>
            <a:r>
              <a:rPr lang="id-ID" dirty="0"/>
              <a:t>), dapat </a:t>
            </a:r>
            <a:r>
              <a:rPr lang="id-ID" dirty="0" smtClean="0"/>
              <a:t>bangkit</a:t>
            </a:r>
            <a:r>
              <a:rPr lang="en-US" dirty="0" smtClean="0"/>
              <a:t> </a:t>
            </a:r>
            <a:r>
              <a:rPr lang="id-ID" dirty="0" smtClean="0"/>
              <a:t>untuk </a:t>
            </a:r>
            <a:r>
              <a:rPr lang="id-ID" dirty="0"/>
              <a:t>membangun pedesaan melalui gerakan Saemaul Undong atau Gerakan Desa Baru</a:t>
            </a:r>
            <a:r>
              <a:rPr lang="id-ID" dirty="0" smtClean="0"/>
              <a:t>.</a:t>
            </a:r>
            <a:endParaRPr lang="en-US" dirty="0" smtClean="0"/>
          </a:p>
          <a:p>
            <a:pPr algn="just">
              <a:lnSpc>
                <a:spcPct val="150000"/>
              </a:lnSpc>
            </a:pPr>
            <a:r>
              <a:rPr lang="id-ID" dirty="0" smtClean="0"/>
              <a:t>Akibat </a:t>
            </a:r>
            <a:r>
              <a:rPr lang="id-ID" dirty="0"/>
              <a:t>keberhasilannya itu, program saemaul undong  banyak sekali dicoba </a:t>
            </a:r>
            <a:r>
              <a:rPr lang="id-ID" dirty="0" smtClean="0"/>
              <a:t>atau</a:t>
            </a:r>
            <a:r>
              <a:rPr lang="en-US" dirty="0" smtClean="0"/>
              <a:t> </a:t>
            </a:r>
            <a:r>
              <a:rPr lang="id-ID" dirty="0" smtClean="0"/>
              <a:t>berusaha </a:t>
            </a:r>
            <a:r>
              <a:rPr lang="id-ID" dirty="0"/>
              <a:t>diterapkan di beberapa negara lain, salah satunya di Indonesia. </a:t>
            </a:r>
            <a:endParaRPr lang="en-US" dirty="0" smtClean="0"/>
          </a:p>
          <a:p>
            <a:pPr algn="just">
              <a:lnSpc>
                <a:spcPct val="150000"/>
              </a:lnSpc>
            </a:pPr>
            <a:r>
              <a:rPr lang="id-ID" dirty="0" smtClean="0"/>
              <a:t>Pemerintah Korea</a:t>
            </a:r>
            <a:r>
              <a:rPr lang="en-US" dirty="0" smtClean="0"/>
              <a:t> </a:t>
            </a:r>
            <a:r>
              <a:rPr lang="id-ID" dirty="0" smtClean="0"/>
              <a:t>Selatan </a:t>
            </a:r>
            <a:r>
              <a:rPr lang="id-ID" dirty="0"/>
              <a:t>berusaha berbagi cerita atau pengalaman mengenai program saemaul undong-nya untuk dijadikan contoh, dan ternyata Indonesia terutama Provinsi D.I.Y dijadikan sebagaidesa percontohan untuk mencoba menerapkan program saemaul undong-nya dengandibantu kerjasama oleh Provinsi Gyeongsangbuk-do</a:t>
            </a:r>
            <a:endParaRPr lang="en-US" dirty="0"/>
          </a:p>
        </p:txBody>
      </p:sp>
    </p:spTree>
    <p:extLst>
      <p:ext uri="{BB962C8B-B14F-4D97-AF65-F5344CB8AC3E}">
        <p14:creationId xmlns:p14="http://schemas.microsoft.com/office/powerpoint/2010/main" val="59990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1"/>
            <a:ext cx="10972800" cy="5287963"/>
          </a:xfrm>
        </p:spPr>
        <p:txBody>
          <a:bodyPr>
            <a:normAutofit/>
          </a:bodyPr>
          <a:lstStyle/>
          <a:p>
            <a:r>
              <a:rPr lang="id-ID" sz="2400" dirty="0" smtClean="0"/>
              <a:t>Negara menjalankan reformasi sikap mental spy masy dpt percaya diri, dgn jalan rehab rumah penduduk, jalan desa, jembatan, listrik, telpon, air bersih, pusat kesehatan/klinik.</a:t>
            </a:r>
          </a:p>
          <a:p>
            <a:endParaRPr lang="id-ID" sz="2400" dirty="0" smtClean="0"/>
          </a:p>
          <a:p>
            <a:r>
              <a:rPr lang="id-ID" sz="2400" dirty="0" smtClean="0"/>
              <a:t>Bottom up, dimana masyarakat setempatlah yg menentukan jenis bantuan yg diinginkan dr pemerintah pusat. Rakyat yg menentukan pemanfaatannya. Dkl, negara hanya memberi uang, asistensi teknis/managerial.</a:t>
            </a:r>
          </a:p>
          <a:p>
            <a:endParaRPr lang="id-ID" sz="2400" dirty="0" smtClean="0"/>
          </a:p>
          <a:p>
            <a:r>
              <a:rPr lang="id-ID" sz="2400" dirty="0" smtClean="0"/>
              <a:t>Buktinya, bahwa thn 1960, GNP hanya US $ 85</a:t>
            </a:r>
            <a:r>
              <a:rPr lang="en-US" sz="2400" dirty="0" smtClean="0"/>
              <a:t> (</a:t>
            </a:r>
            <a:r>
              <a:rPr lang="en-US" sz="2400" dirty="0" err="1" smtClean="0"/>
              <a:t>rp</a:t>
            </a:r>
            <a:r>
              <a:rPr lang="en-US" sz="2400" dirty="0" smtClean="0"/>
              <a:t>. 1.020.000)</a:t>
            </a:r>
            <a:r>
              <a:rPr lang="id-ID" sz="2400" dirty="0" smtClean="0"/>
              <a:t>, naik menjadi US $ 257 </a:t>
            </a:r>
            <a:r>
              <a:rPr lang="en-US" sz="2400" dirty="0" smtClean="0"/>
              <a:t>(</a:t>
            </a:r>
            <a:r>
              <a:rPr lang="en-US" sz="2400" dirty="0" err="1" smtClean="0"/>
              <a:t>rp</a:t>
            </a:r>
            <a:r>
              <a:rPr lang="en-US" sz="2400" dirty="0" smtClean="0"/>
              <a:t>. 3.084.000) </a:t>
            </a:r>
            <a:r>
              <a:rPr lang="id-ID" sz="2400" dirty="0" smtClean="0"/>
              <a:t>pd thn 1970 n thn 2009 menjadi US $ 29.670</a:t>
            </a:r>
            <a:r>
              <a:rPr lang="en-US" sz="2400" dirty="0" smtClean="0"/>
              <a:t> (</a:t>
            </a:r>
            <a:r>
              <a:rPr lang="en-US" sz="2400" dirty="0" err="1" smtClean="0"/>
              <a:t>rp</a:t>
            </a:r>
            <a:r>
              <a:rPr lang="en-US" sz="2400" dirty="0" smtClean="0"/>
              <a:t>. 356.040.000), 2013 </a:t>
            </a:r>
            <a:r>
              <a:rPr lang="en-US" sz="2400" dirty="0" err="1" smtClean="0"/>
              <a:t>menjadi</a:t>
            </a:r>
            <a:r>
              <a:rPr lang="en-US" sz="2400" dirty="0" smtClean="0"/>
              <a:t> 31.780 (</a:t>
            </a:r>
            <a:r>
              <a:rPr lang="en-US" sz="2400" dirty="0" err="1" smtClean="0"/>
              <a:t>rp</a:t>
            </a:r>
            <a:r>
              <a:rPr lang="en-US" sz="2400" dirty="0" smtClean="0"/>
              <a:t>. </a:t>
            </a:r>
            <a:r>
              <a:rPr lang="en-US" sz="2400" smtClean="0"/>
              <a:t>381.360.000)</a:t>
            </a:r>
            <a:endParaRPr lang="id-ID" sz="2400" dirty="0"/>
          </a:p>
        </p:txBody>
      </p:sp>
    </p:spTree>
    <p:extLst>
      <p:ext uri="{BB962C8B-B14F-4D97-AF65-F5344CB8AC3E}">
        <p14:creationId xmlns:p14="http://schemas.microsoft.com/office/powerpoint/2010/main" val="1856149999"/>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21972"/>
            <a:ext cx="10672293" cy="708338"/>
          </a:xfrm>
        </p:spPr>
        <p:txBody>
          <a:bodyPr>
            <a:normAutofit/>
          </a:bodyPr>
          <a:lstStyle/>
          <a:p>
            <a:pPr algn="r"/>
            <a:r>
              <a:rPr lang="en-US" sz="2800" dirty="0" smtClean="0">
                <a:solidFill>
                  <a:schemeClr val="tx1"/>
                </a:solidFill>
              </a:rPr>
              <a:t>Empowering</a:t>
            </a:r>
            <a:r>
              <a:rPr lang="en-US" sz="2800" dirty="0" smtClean="0"/>
              <a:t> </a:t>
            </a:r>
            <a:endParaRPr lang="en-US" sz="2800" dirty="0"/>
          </a:p>
        </p:txBody>
      </p:sp>
      <p:sp>
        <p:nvSpPr>
          <p:cNvPr id="3" name="Content Placeholder 2"/>
          <p:cNvSpPr>
            <a:spLocks noGrp="1"/>
          </p:cNvSpPr>
          <p:nvPr>
            <p:ph idx="1"/>
          </p:nvPr>
        </p:nvSpPr>
        <p:spPr>
          <a:xfrm>
            <a:off x="609600" y="1219201"/>
            <a:ext cx="10972800" cy="4906963"/>
          </a:xfrm>
        </p:spPr>
        <p:txBody>
          <a:bodyPr>
            <a:normAutofit/>
          </a:bodyPr>
          <a:lstStyle/>
          <a:p>
            <a:r>
              <a:rPr lang="id-ID" sz="2400" dirty="0" smtClean="0"/>
              <a:t>4 H, yi : head, hand, heart n health. Peningkatan  pengetahuan masy, wawasan dan cara berpikir. Peningkatan ketrampilan masyarakat. Peningkatan sikap responsif. Peningkatan pengetahuan ttg kesehatan dan derajat kesehatan.</a:t>
            </a:r>
          </a:p>
          <a:p>
            <a:endParaRPr lang="id-ID" sz="2400" dirty="0" smtClean="0"/>
          </a:p>
          <a:p>
            <a:r>
              <a:rPr lang="id-ID" sz="2400" dirty="0" smtClean="0"/>
              <a:t>Trisula pemb. perdesaan : 1. production oriented intervention, yi : membangun kesempatan kerja perdesaan dan pembangunan</a:t>
            </a:r>
            <a:r>
              <a:rPr lang="en-US" sz="2400" dirty="0" smtClean="0"/>
              <a:t> </a:t>
            </a:r>
            <a:r>
              <a:rPr lang="id-ID" sz="2400" dirty="0" smtClean="0"/>
              <a:t>pertanian, 2. consumption oriented intervention, yi : peningkatan kesehatan, nutrisi dan KB. 3. organization oriented intervention, yi : peningkatan struktur institusional dan prosedur manajerial.</a:t>
            </a:r>
            <a:endParaRPr lang="id-ID" sz="2400" dirty="0"/>
          </a:p>
        </p:txBody>
      </p:sp>
    </p:spTree>
    <p:extLst>
      <p:ext uri="{BB962C8B-B14F-4D97-AF65-F5344CB8AC3E}">
        <p14:creationId xmlns:p14="http://schemas.microsoft.com/office/powerpoint/2010/main" val="3908282821"/>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779698"/>
            <a:ext cx="10571998" cy="970450"/>
          </a:xfrm>
        </p:spPr>
        <p:txBody>
          <a:bodyPr>
            <a:normAutofit fontScale="90000"/>
          </a:bodyPr>
          <a:lstStyle/>
          <a:p>
            <a:r>
              <a:rPr lang="en-US" sz="3200" dirty="0" smtClean="0"/>
              <a:t>PENERAPAN PROGRAM SAEMAUL UNDONG DI INDONESIA : </a:t>
            </a:r>
            <a:r>
              <a:rPr lang="en-US" sz="3200" dirty="0" smtClean="0">
                <a:solidFill>
                  <a:srgbClr val="002060"/>
                </a:solidFill>
              </a:rPr>
              <a:t>DESA KAMPUNG, KECAMATAN NGAWEN, KABUPATEN GUNUNG KIDUL</a:t>
            </a:r>
            <a:endParaRPr lang="en-US" sz="3200" dirty="0">
              <a:solidFill>
                <a:srgbClr val="002060"/>
              </a:solidFill>
            </a:endParaRPr>
          </a:p>
        </p:txBody>
      </p:sp>
      <p:sp>
        <p:nvSpPr>
          <p:cNvPr id="3" name="Content Placeholder 2"/>
          <p:cNvSpPr>
            <a:spLocks noGrp="1"/>
          </p:cNvSpPr>
          <p:nvPr>
            <p:ph idx="1"/>
          </p:nvPr>
        </p:nvSpPr>
        <p:spPr>
          <a:xfrm>
            <a:off x="810000" y="2083742"/>
            <a:ext cx="10554574" cy="4511022"/>
          </a:xfrm>
        </p:spPr>
        <p:txBody>
          <a:bodyPr>
            <a:normAutofit fontScale="92500" lnSpcReduction="10000"/>
          </a:bodyPr>
          <a:lstStyle/>
          <a:p>
            <a:r>
              <a:rPr lang="id-ID" sz="2000" dirty="0"/>
              <a:t>Provinsi D.I.Y bekerjasama dengan Provinsi Gyeongsangbuk-do Korea Selatan berkerjasama mengembangkan program saemaul undong di desa Kampung, KecamatanNgawen, Kabupaten Gunung Kidul. </a:t>
            </a:r>
            <a:endParaRPr lang="en-US" sz="2000" dirty="0" smtClean="0"/>
          </a:p>
          <a:p>
            <a:r>
              <a:rPr lang="id-ID" sz="2000" dirty="0" smtClean="0"/>
              <a:t>Provinsi </a:t>
            </a:r>
            <a:r>
              <a:rPr lang="id-ID" sz="2000" dirty="0"/>
              <a:t>Daerah Istimewa Yogyakarta </a:t>
            </a:r>
            <a:r>
              <a:rPr lang="id-ID" sz="2000" dirty="0" smtClean="0"/>
              <a:t>merupakan</a:t>
            </a:r>
            <a:r>
              <a:rPr lang="en-US" sz="2000" dirty="0" smtClean="0"/>
              <a:t> </a:t>
            </a:r>
            <a:r>
              <a:rPr lang="id-ID" sz="2000" dirty="0" smtClean="0"/>
              <a:t>provinsi </a:t>
            </a:r>
            <a:r>
              <a:rPr lang="id-ID" sz="2000" dirty="0"/>
              <a:t>pertama di Indonesia yang menyelenggarakan gerakan Saemaul </a:t>
            </a:r>
            <a:r>
              <a:rPr lang="id-ID" sz="2000" dirty="0" smtClean="0"/>
              <a:t>Undong</a:t>
            </a:r>
            <a:r>
              <a:rPr lang="en-US" sz="2000" dirty="0" smtClean="0"/>
              <a:t>.</a:t>
            </a:r>
          </a:p>
          <a:p>
            <a:r>
              <a:rPr lang="id-ID" sz="2000" dirty="0"/>
              <a:t>Dalam gerakan Saemaul Undong ini, Desa Kampung di Kecamatan Ngawen, Kabupaten Gunung Kidul, ditetapkan sebagai desa percontohan Saemaul Undong sejaktahun 2007 hingga </a:t>
            </a:r>
            <a:r>
              <a:rPr lang="id-ID" sz="2000" dirty="0" smtClean="0"/>
              <a:t>2009</a:t>
            </a:r>
            <a:r>
              <a:rPr lang="en-US" sz="2000" dirty="0" smtClean="0"/>
              <a:t>.</a:t>
            </a:r>
          </a:p>
          <a:p>
            <a:r>
              <a:rPr lang="id-ID" sz="2000" dirty="0"/>
              <a:t>Di desa ini, Provinsi Gyeongsangbuk-do memberikan bantuan berupa hibah </a:t>
            </a:r>
            <a:r>
              <a:rPr lang="id-ID" sz="2000" dirty="0" smtClean="0"/>
              <a:t>untuk</a:t>
            </a:r>
            <a:r>
              <a:rPr lang="en-US" sz="2000" dirty="0" smtClean="0"/>
              <a:t> </a:t>
            </a:r>
            <a:r>
              <a:rPr lang="id-ID" sz="2000" dirty="0" smtClean="0"/>
              <a:t>pembuatan </a:t>
            </a:r>
            <a:r>
              <a:rPr lang="id-ID" sz="2000" dirty="0"/>
              <a:t>balai pertemuan desa (Gedung Saemaul), 15 ekor sapi, 5 sumur bor, danpembangunan jalan desa sepanjang 1.000 meter. Masyarakat di desa Kampung dalampelaksanaan programnya, terus mengikuti arahan dari fasilitator/volunteer yang dikirimkanoleh pemerintah dari Korea Selatan dan mereka menunjukkan bahwa mereka juga bisa,serupa dengan </a:t>
            </a:r>
            <a:r>
              <a:rPr lang="id-ID" sz="2000" dirty="0" smtClean="0"/>
              <a:t>motto</a:t>
            </a:r>
            <a:r>
              <a:rPr lang="en-US" sz="2000" dirty="0" smtClean="0"/>
              <a:t> </a:t>
            </a:r>
            <a:r>
              <a:rPr lang="id-ID" dirty="0"/>
              <a:t>saemaul undong : </a:t>
            </a:r>
            <a:r>
              <a:rPr lang="id-ID" sz="3200" i="1" dirty="0" smtClean="0">
                <a:solidFill>
                  <a:srgbClr val="FFFF00"/>
                </a:solidFill>
              </a:rPr>
              <a:t>we </a:t>
            </a:r>
            <a:r>
              <a:rPr lang="id-ID" sz="3200" i="1" dirty="0">
                <a:solidFill>
                  <a:srgbClr val="FFFF00"/>
                </a:solidFill>
              </a:rPr>
              <a:t>can do it</a:t>
            </a:r>
            <a:endParaRPr lang="en-US" sz="3200" i="1" dirty="0">
              <a:solidFill>
                <a:srgbClr val="FFFF00"/>
              </a:solidFill>
            </a:endParaRPr>
          </a:p>
          <a:p>
            <a:endParaRPr lang="en-US" dirty="0"/>
          </a:p>
        </p:txBody>
      </p:sp>
    </p:spTree>
    <p:extLst>
      <p:ext uri="{BB962C8B-B14F-4D97-AF65-F5344CB8AC3E}">
        <p14:creationId xmlns:p14="http://schemas.microsoft.com/office/powerpoint/2010/main" val="256322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112" y="1169341"/>
            <a:ext cx="10554574" cy="3636511"/>
          </a:xfrm>
        </p:spPr>
        <p:txBody>
          <a:bodyPr>
            <a:noAutofit/>
          </a:bodyPr>
          <a:lstStyle/>
          <a:p>
            <a:pPr>
              <a:lnSpc>
                <a:spcPct val="150000"/>
              </a:lnSpc>
            </a:pPr>
            <a:r>
              <a:rPr lang="en-US" sz="2400" dirty="0" err="1"/>
              <a:t>Pada</a:t>
            </a:r>
            <a:r>
              <a:rPr lang="en-US" sz="2400" dirty="0"/>
              <a:t> </a:t>
            </a:r>
            <a:r>
              <a:rPr lang="en-US" sz="2400" dirty="0" err="1"/>
              <a:t>Akhirnya</a:t>
            </a:r>
            <a:r>
              <a:rPr lang="en-US" sz="2400" dirty="0"/>
              <a:t>, </a:t>
            </a:r>
            <a:r>
              <a:rPr lang="en-US" sz="2400" dirty="0" err="1"/>
              <a:t>pelaksanaan</a:t>
            </a:r>
            <a:r>
              <a:rPr lang="en-US" sz="2400" dirty="0"/>
              <a:t> program </a:t>
            </a:r>
            <a:r>
              <a:rPr lang="en-US" sz="2400" dirty="0" err="1"/>
              <a:t>Saemaul</a:t>
            </a:r>
            <a:r>
              <a:rPr lang="en-US" sz="2400" dirty="0"/>
              <a:t> </a:t>
            </a:r>
            <a:r>
              <a:rPr lang="en-US" sz="2400" dirty="0" err="1"/>
              <a:t>Undong</a:t>
            </a:r>
            <a:r>
              <a:rPr lang="en-US" sz="2400" dirty="0"/>
              <a:t> di </a:t>
            </a:r>
            <a:r>
              <a:rPr lang="en-US" sz="2400" dirty="0" err="1"/>
              <a:t>Desa</a:t>
            </a:r>
            <a:r>
              <a:rPr lang="en-US" sz="2400" dirty="0"/>
              <a:t> </a:t>
            </a:r>
            <a:r>
              <a:rPr lang="en-US" sz="2400" dirty="0" err="1"/>
              <a:t>Kampung,Kecamatan</a:t>
            </a:r>
            <a:r>
              <a:rPr lang="en-US" sz="2400" dirty="0"/>
              <a:t> </a:t>
            </a:r>
            <a:r>
              <a:rPr lang="en-US" sz="2400" dirty="0" err="1"/>
              <a:t>Ngawen</a:t>
            </a:r>
            <a:r>
              <a:rPr lang="en-US" sz="2400" dirty="0"/>
              <a:t>, </a:t>
            </a:r>
            <a:r>
              <a:rPr lang="en-US" sz="2400" dirty="0" err="1"/>
              <a:t>Kabupaten</a:t>
            </a:r>
            <a:r>
              <a:rPr lang="en-US" sz="2400" dirty="0"/>
              <a:t> </a:t>
            </a:r>
            <a:r>
              <a:rPr lang="en-US" sz="2400" dirty="0" err="1"/>
              <a:t>Gunung</a:t>
            </a:r>
            <a:r>
              <a:rPr lang="en-US" sz="2400" dirty="0"/>
              <a:t> </a:t>
            </a:r>
            <a:r>
              <a:rPr lang="en-US" sz="2400" dirty="0" err="1"/>
              <a:t>Kidul</a:t>
            </a:r>
            <a:r>
              <a:rPr lang="en-US" sz="2400" dirty="0"/>
              <a:t>, </a:t>
            </a:r>
            <a:r>
              <a:rPr lang="en-US" sz="2400" dirty="0" err="1"/>
              <a:t>telah</a:t>
            </a:r>
            <a:r>
              <a:rPr lang="en-US" sz="2400" dirty="0"/>
              <a:t> </a:t>
            </a:r>
            <a:r>
              <a:rPr lang="en-US" sz="2400" dirty="0" err="1"/>
              <a:t>membantu</a:t>
            </a:r>
            <a:r>
              <a:rPr lang="en-US" sz="2400" dirty="0"/>
              <a:t> </a:t>
            </a:r>
            <a:r>
              <a:rPr lang="en-US" sz="2400" dirty="0" err="1"/>
              <a:t>memperbaiki</a:t>
            </a:r>
            <a:r>
              <a:rPr lang="en-US" sz="2400" dirty="0"/>
              <a:t> </a:t>
            </a:r>
            <a:r>
              <a:rPr lang="en-US" sz="2400" dirty="0" err="1"/>
              <a:t>infrastruktur</a:t>
            </a:r>
            <a:r>
              <a:rPr lang="en-US" sz="2400" dirty="0"/>
              <a:t> </a:t>
            </a:r>
            <a:r>
              <a:rPr lang="en-US" sz="2400" dirty="0" err="1"/>
              <a:t>desa</a:t>
            </a:r>
            <a:r>
              <a:rPr lang="en-US" sz="2400" dirty="0"/>
              <a:t>, </a:t>
            </a:r>
            <a:r>
              <a:rPr lang="en-US" sz="2400" dirty="0" err="1"/>
              <a:t>menciptakan</a:t>
            </a:r>
            <a:r>
              <a:rPr lang="en-US" sz="2400" dirty="0"/>
              <a:t> </a:t>
            </a:r>
            <a:r>
              <a:rPr lang="en-US" sz="2400" dirty="0" err="1"/>
              <a:t>pendapatan</a:t>
            </a:r>
            <a:r>
              <a:rPr lang="en-US" sz="2400" dirty="0"/>
              <a:t> </a:t>
            </a:r>
            <a:r>
              <a:rPr lang="en-US" sz="2400" dirty="0" err="1"/>
              <a:t>alternatif</a:t>
            </a:r>
            <a:r>
              <a:rPr lang="en-US" sz="2400" dirty="0"/>
              <a:t> </a:t>
            </a:r>
            <a:r>
              <a:rPr lang="en-US" sz="2400" dirty="0" err="1"/>
              <a:t>bagi</a:t>
            </a:r>
            <a:r>
              <a:rPr lang="en-US" sz="2400" dirty="0"/>
              <a:t> </a:t>
            </a:r>
            <a:r>
              <a:rPr lang="en-US" sz="2400" dirty="0" err="1"/>
              <a:t>petani</a:t>
            </a:r>
            <a:r>
              <a:rPr lang="en-US" sz="2400" dirty="0"/>
              <a:t>, </a:t>
            </a:r>
            <a:r>
              <a:rPr lang="en-US" sz="2400" dirty="0" err="1"/>
              <a:t>menyediakan</a:t>
            </a:r>
            <a:r>
              <a:rPr lang="en-US" sz="2400" dirty="0"/>
              <a:t> air </a:t>
            </a:r>
            <a:r>
              <a:rPr lang="en-US" sz="2400" dirty="0" err="1"/>
              <a:t>bersih</a:t>
            </a:r>
            <a:r>
              <a:rPr lang="en-US" sz="2400" dirty="0"/>
              <a:t> yang </a:t>
            </a:r>
            <a:r>
              <a:rPr lang="en-US" sz="2400" dirty="0" err="1" smtClean="0"/>
              <a:t>sangat</a:t>
            </a:r>
            <a:r>
              <a:rPr lang="en-US" sz="2400" dirty="0" smtClean="0"/>
              <a:t> </a:t>
            </a:r>
            <a:r>
              <a:rPr lang="en-US" sz="2400" dirty="0" err="1" smtClean="0"/>
              <a:t>dibutuhkan</a:t>
            </a:r>
            <a:r>
              <a:rPr lang="en-US" sz="2400" dirty="0" smtClean="0"/>
              <a:t> </a:t>
            </a:r>
            <a:r>
              <a:rPr lang="en-US" sz="2400" dirty="0" err="1"/>
              <a:t>warga</a:t>
            </a:r>
            <a:r>
              <a:rPr lang="en-US" sz="2400" dirty="0"/>
              <a:t>, </a:t>
            </a:r>
            <a:r>
              <a:rPr lang="en-US" sz="2400" dirty="0" err="1"/>
              <a:t>dan</a:t>
            </a:r>
            <a:r>
              <a:rPr lang="en-US" sz="2400" dirty="0"/>
              <a:t> </a:t>
            </a:r>
            <a:r>
              <a:rPr lang="en-US" sz="2400" dirty="0" err="1"/>
              <a:t>meningkatkan</a:t>
            </a:r>
            <a:r>
              <a:rPr lang="en-US" sz="2400" dirty="0"/>
              <a:t> </a:t>
            </a:r>
            <a:r>
              <a:rPr lang="en-US" sz="2400" dirty="0" err="1"/>
              <a:t>semangat</a:t>
            </a:r>
            <a:r>
              <a:rPr lang="en-US" sz="2400" dirty="0"/>
              <a:t> </a:t>
            </a:r>
            <a:r>
              <a:rPr lang="en-US" sz="2400" dirty="0" err="1"/>
              <a:t>kerja</a:t>
            </a:r>
            <a:r>
              <a:rPr lang="en-US" sz="2400" dirty="0"/>
              <a:t> </a:t>
            </a:r>
            <a:r>
              <a:rPr lang="en-US" sz="2400" dirty="0" err="1"/>
              <a:t>sama</a:t>
            </a:r>
            <a:r>
              <a:rPr lang="en-US" sz="2400" dirty="0"/>
              <a:t> </a:t>
            </a:r>
            <a:r>
              <a:rPr lang="en-US" sz="2400" dirty="0" err="1"/>
              <a:t>dan</a:t>
            </a:r>
            <a:r>
              <a:rPr lang="en-US" sz="2400" dirty="0"/>
              <a:t> </a:t>
            </a:r>
            <a:r>
              <a:rPr lang="en-US" sz="2400" dirty="0" err="1"/>
              <a:t>kerja</a:t>
            </a:r>
            <a:r>
              <a:rPr lang="en-US" sz="2400" dirty="0"/>
              <a:t> </a:t>
            </a:r>
            <a:r>
              <a:rPr lang="en-US" sz="2400" dirty="0" err="1"/>
              <a:t>keras</a:t>
            </a:r>
            <a:r>
              <a:rPr lang="en-US" sz="2400" dirty="0"/>
              <a:t> </a:t>
            </a:r>
            <a:r>
              <a:rPr lang="en-US" sz="2400" dirty="0" err="1"/>
              <a:t>warga</a:t>
            </a:r>
            <a:r>
              <a:rPr lang="en-US" sz="2400" dirty="0"/>
              <a:t>. Di </a:t>
            </a:r>
            <a:r>
              <a:rPr lang="en-US" sz="2400" dirty="0" err="1"/>
              <a:t>masadepan</a:t>
            </a:r>
            <a:r>
              <a:rPr lang="en-US" sz="2400" dirty="0"/>
              <a:t>, </a:t>
            </a:r>
            <a:r>
              <a:rPr lang="en-US" sz="2400" dirty="0" err="1"/>
              <a:t>gerakan</a:t>
            </a:r>
            <a:r>
              <a:rPr lang="en-US" sz="2400" dirty="0"/>
              <a:t> </a:t>
            </a:r>
            <a:r>
              <a:rPr lang="en-US" sz="2400" dirty="0" err="1"/>
              <a:t>Saemaul</a:t>
            </a:r>
            <a:r>
              <a:rPr lang="en-US" sz="2400" dirty="0"/>
              <a:t> </a:t>
            </a:r>
            <a:r>
              <a:rPr lang="en-US" sz="2400" dirty="0" err="1"/>
              <a:t>Undong</a:t>
            </a:r>
            <a:r>
              <a:rPr lang="en-US" sz="2400" dirty="0"/>
              <a:t> </a:t>
            </a:r>
            <a:r>
              <a:rPr lang="en-US" sz="2400" dirty="0" err="1"/>
              <a:t>sangat</a:t>
            </a:r>
            <a:r>
              <a:rPr lang="en-US" sz="2400" dirty="0"/>
              <a:t> </a:t>
            </a:r>
            <a:r>
              <a:rPr lang="en-US" sz="2400" dirty="0" err="1"/>
              <a:t>mungkin</a:t>
            </a:r>
            <a:r>
              <a:rPr lang="en-US" sz="2400" dirty="0"/>
              <a:t> </a:t>
            </a:r>
            <a:r>
              <a:rPr lang="en-US" sz="2400" dirty="0" err="1"/>
              <a:t>diaplikasikan</a:t>
            </a:r>
            <a:r>
              <a:rPr lang="en-US" sz="2400" dirty="0"/>
              <a:t> </a:t>
            </a:r>
            <a:r>
              <a:rPr lang="en-US" sz="2400" dirty="0" err="1"/>
              <a:t>ke</a:t>
            </a:r>
            <a:r>
              <a:rPr lang="en-US" sz="2400" dirty="0"/>
              <a:t> </a:t>
            </a:r>
            <a:r>
              <a:rPr lang="en-US" sz="2400" dirty="0" err="1"/>
              <a:t>desa-desa</a:t>
            </a:r>
            <a:r>
              <a:rPr lang="en-US" sz="2400" dirty="0"/>
              <a:t> lain </a:t>
            </a:r>
            <a:r>
              <a:rPr lang="en-US" sz="2400" dirty="0" smtClean="0"/>
              <a:t>di </a:t>
            </a:r>
            <a:r>
              <a:rPr lang="en-US" sz="2400" dirty="0" err="1" smtClean="0"/>
              <a:t>Provinsi</a:t>
            </a:r>
            <a:r>
              <a:rPr lang="en-US" sz="2400" dirty="0" smtClean="0"/>
              <a:t> </a:t>
            </a:r>
            <a:r>
              <a:rPr lang="en-US" sz="2400" dirty="0"/>
              <a:t>DIY </a:t>
            </a:r>
            <a:r>
              <a:rPr lang="en-US" sz="2400" dirty="0" err="1"/>
              <a:t>karena</a:t>
            </a:r>
            <a:r>
              <a:rPr lang="en-US" sz="2400" dirty="0"/>
              <a:t> </a:t>
            </a:r>
            <a:r>
              <a:rPr lang="en-US" sz="2400" dirty="0" err="1"/>
              <a:t>pada</a:t>
            </a:r>
            <a:r>
              <a:rPr lang="en-US" sz="2400" dirty="0"/>
              <a:t> </a:t>
            </a:r>
            <a:r>
              <a:rPr lang="en-US" sz="2400" dirty="0" err="1"/>
              <a:t>dasarnya</a:t>
            </a:r>
            <a:r>
              <a:rPr lang="en-US" sz="2400" dirty="0"/>
              <a:t> </a:t>
            </a:r>
            <a:r>
              <a:rPr lang="en-US" sz="2400" dirty="0" err="1"/>
              <a:t>semangat</a:t>
            </a:r>
            <a:r>
              <a:rPr lang="en-US" sz="2400" dirty="0"/>
              <a:t> gotong-royong </a:t>
            </a:r>
            <a:r>
              <a:rPr lang="en-US" sz="2400" dirty="0" err="1"/>
              <a:t>masyarakat</a:t>
            </a:r>
            <a:r>
              <a:rPr lang="en-US" sz="2400" dirty="0"/>
              <a:t> di DIY </a:t>
            </a:r>
            <a:r>
              <a:rPr lang="en-US" sz="2400" dirty="0" err="1" smtClean="0"/>
              <a:t>sangat</a:t>
            </a:r>
            <a:r>
              <a:rPr lang="en-US" sz="2400" dirty="0" smtClean="0"/>
              <a:t> </a:t>
            </a:r>
            <a:r>
              <a:rPr lang="en-US" sz="2400" dirty="0" err="1" smtClean="0"/>
              <a:t>sesuai</a:t>
            </a:r>
            <a:r>
              <a:rPr lang="en-US" sz="2400" dirty="0" smtClean="0"/>
              <a:t> </a:t>
            </a:r>
            <a:r>
              <a:rPr lang="en-US" sz="2400" dirty="0" err="1"/>
              <a:t>dengan</a:t>
            </a:r>
            <a:r>
              <a:rPr lang="en-US" sz="2400" dirty="0"/>
              <a:t> </a:t>
            </a:r>
            <a:r>
              <a:rPr lang="en-US" sz="2400" dirty="0" err="1"/>
              <a:t>prinsip-prinsip</a:t>
            </a:r>
            <a:r>
              <a:rPr lang="en-US" sz="2400" dirty="0"/>
              <a:t> </a:t>
            </a:r>
            <a:r>
              <a:rPr lang="en-US" sz="2400" dirty="0" err="1"/>
              <a:t>Saemaul</a:t>
            </a:r>
            <a:r>
              <a:rPr lang="en-US" sz="2400" dirty="0"/>
              <a:t> </a:t>
            </a:r>
            <a:r>
              <a:rPr lang="en-US" sz="2400" dirty="0" err="1" smtClean="0"/>
              <a:t>Undong</a:t>
            </a:r>
            <a:r>
              <a:rPr lang="en-US" sz="2400" dirty="0"/>
              <a:t>.</a:t>
            </a:r>
          </a:p>
        </p:txBody>
      </p:sp>
    </p:spTree>
    <p:extLst>
      <p:ext uri="{BB962C8B-B14F-4D97-AF65-F5344CB8AC3E}">
        <p14:creationId xmlns:p14="http://schemas.microsoft.com/office/powerpoint/2010/main" val="188384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710" y="605307"/>
            <a:ext cx="10527577" cy="5769736"/>
          </a:xfrm>
        </p:spPr>
        <p:txBody>
          <a:bodyPr>
            <a:normAutofit fontScale="70000" lnSpcReduction="20000"/>
          </a:bodyPr>
          <a:lstStyle/>
          <a:p>
            <a:pPr>
              <a:lnSpc>
                <a:spcPct val="150000"/>
              </a:lnSpc>
            </a:pPr>
            <a:endParaRPr lang="en-US" dirty="0" smtClean="0">
              <a:latin typeface="Arial" panose="020B0604020202020204" pitchFamily="34" charset="0"/>
              <a:cs typeface="Arial" panose="020B0604020202020204" pitchFamily="34" charset="0"/>
            </a:endParaRPr>
          </a:p>
          <a:p>
            <a:pPr marL="0" indent="0" algn="ctr">
              <a:lnSpc>
                <a:spcPct val="120000"/>
              </a:lnSpc>
              <a:buNone/>
            </a:pPr>
            <a:r>
              <a:rPr lang="en-US" sz="3600" dirty="0" smtClean="0">
                <a:solidFill>
                  <a:srgbClr val="002060"/>
                </a:solidFill>
                <a:latin typeface="CollegiateBlackFLF" panose="02000603040000020004" pitchFamily="2" charset="0"/>
                <a:cs typeface="Aharoni" panose="02010803020104030203" pitchFamily="2" charset="-79"/>
              </a:rPr>
              <a:t>PERBANDINGAN PENERAPAN SAEMAUL UNDONG</a:t>
            </a:r>
          </a:p>
          <a:p>
            <a:pPr marL="0" indent="0" algn="ctr">
              <a:lnSpc>
                <a:spcPct val="120000"/>
              </a:lnSpc>
              <a:buNone/>
            </a:pPr>
            <a:r>
              <a:rPr lang="en-US" sz="3600" dirty="0" smtClean="0">
                <a:solidFill>
                  <a:srgbClr val="002060"/>
                </a:solidFill>
                <a:latin typeface="CollegiateBlackFLF" panose="02000603040000020004" pitchFamily="2" charset="0"/>
                <a:cs typeface="Aharoni" panose="02010803020104030203" pitchFamily="2" charset="-79"/>
              </a:rPr>
              <a:t> DI INDONESIA DENGAN DI KOREA SELATAN</a:t>
            </a:r>
          </a:p>
          <a:p>
            <a:pPr algn="just">
              <a:lnSpc>
                <a:spcPct val="150000"/>
              </a:lnSpc>
            </a:pPr>
            <a:r>
              <a:rPr lang="en-US" sz="2900" dirty="0" err="1" smtClean="0">
                <a:latin typeface="Arial" panose="020B0604020202020204" pitchFamily="34" charset="0"/>
                <a:cs typeface="Arial" panose="020B0604020202020204" pitchFamily="34" charset="0"/>
              </a:rPr>
              <a:t>Dalam</a:t>
            </a:r>
            <a:r>
              <a:rPr lang="en-US" sz="2900" dirty="0" smtClean="0">
                <a:latin typeface="Arial" panose="020B0604020202020204" pitchFamily="34" charset="0"/>
                <a:cs typeface="Arial" panose="020B0604020202020204" pitchFamily="34" charset="0"/>
              </a:rPr>
              <a:t> </a:t>
            </a:r>
            <a:r>
              <a:rPr lang="en-US" sz="2900" dirty="0" err="1" smtClean="0">
                <a:latin typeface="Arial" panose="020B0604020202020204" pitchFamily="34" charset="0"/>
                <a:cs typeface="Arial" panose="020B0604020202020204" pitchFamily="34" charset="0"/>
              </a:rPr>
              <a:t>penerapannya</a:t>
            </a:r>
            <a:r>
              <a:rPr lang="en-US" sz="2900" dirty="0" smtClean="0">
                <a:latin typeface="Arial" panose="020B0604020202020204" pitchFamily="34" charset="0"/>
                <a:cs typeface="Arial" panose="020B0604020202020204" pitchFamily="34" charset="0"/>
              </a:rPr>
              <a:t>  </a:t>
            </a:r>
            <a:r>
              <a:rPr lang="en-US" sz="2900" dirty="0" err="1" smtClean="0">
                <a:latin typeface="Arial" panose="020B0604020202020204" pitchFamily="34" charset="0"/>
                <a:cs typeface="Arial" panose="020B0604020202020204" pitchFamily="34" charset="0"/>
              </a:rPr>
              <a:t>pemerintah</a:t>
            </a:r>
            <a:r>
              <a:rPr lang="en-US" sz="2900" dirty="0" smtClean="0">
                <a:latin typeface="Arial" panose="020B0604020202020204" pitchFamily="34" charset="0"/>
                <a:cs typeface="Arial" panose="020B0604020202020204" pitchFamily="34" charset="0"/>
              </a:rPr>
              <a:t> </a:t>
            </a:r>
            <a:r>
              <a:rPr lang="en-US" sz="2900" dirty="0">
                <a:latin typeface="Arial" panose="020B0604020202020204" pitchFamily="34" charset="0"/>
                <a:cs typeface="Arial" panose="020B0604020202020204" pitchFamily="34" charset="0"/>
              </a:rPr>
              <a:t>pun </a:t>
            </a:r>
            <a:r>
              <a:rPr lang="en-US" sz="2900" dirty="0" err="1">
                <a:latin typeface="Arial" panose="020B0604020202020204" pitchFamily="34" charset="0"/>
                <a:cs typeface="Arial" panose="020B0604020202020204" pitchFamily="34" charset="0"/>
              </a:rPr>
              <a:t>dituntut</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untuk</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konsisten</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dalam</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melakukan</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suatu</a:t>
            </a:r>
            <a:r>
              <a:rPr lang="en-US" sz="2900" dirty="0">
                <a:latin typeface="Arial" panose="020B0604020202020204" pitchFamily="34" charset="0"/>
                <a:cs typeface="Arial" panose="020B0604020202020204" pitchFamily="34" charset="0"/>
              </a:rPr>
              <a:t> program </a:t>
            </a:r>
            <a:r>
              <a:rPr lang="en-US" sz="2900" dirty="0" err="1" smtClean="0">
                <a:latin typeface="Arial" panose="020B0604020202020204" pitchFamily="34" charset="0"/>
                <a:cs typeface="Arial" panose="020B0604020202020204" pitchFamily="34" charset="0"/>
              </a:rPr>
              <a:t>dalam</a:t>
            </a:r>
            <a:r>
              <a:rPr lang="en-US" sz="2900" dirty="0" smtClean="0">
                <a:latin typeface="Arial" panose="020B0604020202020204" pitchFamily="34" charset="0"/>
                <a:cs typeface="Arial" panose="020B0604020202020204" pitchFamily="34" charset="0"/>
              </a:rPr>
              <a:t> </a:t>
            </a:r>
            <a:r>
              <a:rPr lang="en-US" sz="2900" dirty="0" err="1" smtClean="0">
                <a:latin typeface="Arial" panose="020B0604020202020204" pitchFamily="34" charset="0"/>
                <a:cs typeface="Arial" panose="020B0604020202020204" pitchFamily="34" charset="0"/>
              </a:rPr>
              <a:t>pembangunan</a:t>
            </a:r>
            <a:r>
              <a:rPr lang="en-US" sz="2900" dirty="0" smtClean="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kawasan</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perdesaan</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karena</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selama</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ini</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faktanya</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bahwa</a:t>
            </a:r>
            <a:r>
              <a:rPr lang="en-US" sz="2900" dirty="0">
                <a:latin typeface="Arial" panose="020B0604020202020204" pitchFamily="34" charset="0"/>
                <a:cs typeface="Arial" panose="020B0604020202020204" pitchFamily="34" charset="0"/>
              </a:rPr>
              <a:t> di Indonesia</a:t>
            </a:r>
            <a:r>
              <a:rPr lang="en-US" sz="2900" dirty="0" smtClean="0">
                <a:latin typeface="Arial" panose="020B0604020202020204" pitchFamily="34" charset="0"/>
                <a:cs typeface="Arial" panose="020B0604020202020204" pitchFamily="34" charset="0"/>
              </a:rPr>
              <a:t>, </a:t>
            </a:r>
            <a:r>
              <a:rPr lang="en-US" sz="2900" dirty="0" err="1" smtClean="0">
                <a:latin typeface="Arial" panose="020B0604020202020204" pitchFamily="34" charset="0"/>
                <a:cs typeface="Arial" panose="020B0604020202020204" pitchFamily="34" charset="0"/>
              </a:rPr>
              <a:t>pemerintah</a:t>
            </a:r>
            <a:r>
              <a:rPr lang="en-US" sz="2900" dirty="0" smtClean="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cenderung</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terlalu</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terburu-buru</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dan</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tidak</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siap</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dalam</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menjalankan</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suatu</a:t>
            </a:r>
            <a:r>
              <a:rPr lang="en-US" sz="2900" dirty="0">
                <a:latin typeface="Arial" panose="020B0604020202020204" pitchFamily="34" charset="0"/>
                <a:cs typeface="Arial" panose="020B0604020202020204" pitchFamily="34" charset="0"/>
              </a:rPr>
              <a:t> </a:t>
            </a:r>
            <a:r>
              <a:rPr lang="en-US" sz="2900" dirty="0" smtClean="0">
                <a:latin typeface="Arial" panose="020B0604020202020204" pitchFamily="34" charset="0"/>
                <a:cs typeface="Arial" panose="020B0604020202020204" pitchFamily="34" charset="0"/>
              </a:rPr>
              <a:t>program </a:t>
            </a:r>
            <a:r>
              <a:rPr lang="en-US" sz="2900" dirty="0" err="1" smtClean="0">
                <a:latin typeface="Arial" panose="020B0604020202020204" pitchFamily="34" charset="0"/>
                <a:cs typeface="Arial" panose="020B0604020202020204" pitchFamily="34" charset="0"/>
              </a:rPr>
              <a:t>pembangunan</a:t>
            </a:r>
            <a:r>
              <a:rPr lang="en-US" sz="2900" dirty="0" smtClean="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kawasan</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perdesaan</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sehingga</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berjalan</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setengah-setengah</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dan</a:t>
            </a:r>
            <a:r>
              <a:rPr lang="en-US" sz="2900" dirty="0">
                <a:latin typeface="Arial" panose="020B0604020202020204" pitchFamily="34" charset="0"/>
                <a:cs typeface="Arial" panose="020B0604020202020204" pitchFamily="34" charset="0"/>
              </a:rPr>
              <a:t> </a:t>
            </a:r>
            <a:r>
              <a:rPr lang="en-US" sz="2900" dirty="0" err="1" smtClean="0">
                <a:latin typeface="Arial" panose="020B0604020202020204" pitchFamily="34" charset="0"/>
                <a:cs typeface="Arial" panose="020B0604020202020204" pitchFamily="34" charset="0"/>
              </a:rPr>
              <a:t>tidak</a:t>
            </a:r>
            <a:r>
              <a:rPr lang="en-US" sz="2900" dirty="0" smtClean="0">
                <a:latin typeface="Arial" panose="020B0604020202020204" pitchFamily="34" charset="0"/>
                <a:cs typeface="Arial" panose="020B0604020202020204" pitchFamily="34" charset="0"/>
              </a:rPr>
              <a:t> </a:t>
            </a:r>
            <a:r>
              <a:rPr lang="en-US" sz="2900" dirty="0" err="1" smtClean="0">
                <a:latin typeface="Arial" panose="020B0604020202020204" pitchFamily="34" charset="0"/>
                <a:cs typeface="Arial" panose="020B0604020202020204" pitchFamily="34" charset="0"/>
              </a:rPr>
              <a:t>berkelanjutan</a:t>
            </a:r>
            <a:r>
              <a:rPr lang="en-US" sz="2900" dirty="0" smtClean="0">
                <a:latin typeface="Arial" panose="020B0604020202020204" pitchFamily="34" charset="0"/>
                <a:cs typeface="Arial" panose="020B0604020202020204" pitchFamily="34" charset="0"/>
              </a:rPr>
              <a:t>.</a:t>
            </a:r>
          </a:p>
          <a:p>
            <a:pPr algn="just">
              <a:lnSpc>
                <a:spcPct val="150000"/>
              </a:lnSpc>
            </a:pPr>
            <a:r>
              <a:rPr lang="en-US" sz="2900" dirty="0" err="1" smtClean="0">
                <a:latin typeface="Arial" panose="020B0604020202020204" pitchFamily="34" charset="0"/>
                <a:cs typeface="Arial" panose="020B0604020202020204" pitchFamily="34" charset="0"/>
              </a:rPr>
              <a:t>Padahal</a:t>
            </a:r>
            <a:r>
              <a:rPr lang="en-US" sz="2900" dirty="0" smtClean="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jika</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kita</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lihat</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kunci</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sukses</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dari</a:t>
            </a:r>
            <a:r>
              <a:rPr lang="en-US" sz="2900" dirty="0">
                <a:latin typeface="Arial" panose="020B0604020202020204" pitchFamily="34" charset="0"/>
                <a:cs typeface="Arial" panose="020B0604020202020204" pitchFamily="34" charset="0"/>
              </a:rPr>
              <a:t> program yang </a:t>
            </a:r>
            <a:r>
              <a:rPr lang="en-US" sz="2900" dirty="0" err="1">
                <a:latin typeface="Arial" panose="020B0604020202020204" pitchFamily="34" charset="0"/>
                <a:cs typeface="Arial" panose="020B0604020202020204" pitchFamily="34" charset="0"/>
              </a:rPr>
              <a:t>berlangsung</a:t>
            </a:r>
            <a:r>
              <a:rPr lang="en-US" sz="2900" dirty="0">
                <a:latin typeface="Arial" panose="020B0604020202020204" pitchFamily="34" charset="0"/>
                <a:cs typeface="Arial" panose="020B0604020202020204" pitchFamily="34" charset="0"/>
              </a:rPr>
              <a:t> di </a:t>
            </a:r>
            <a:r>
              <a:rPr lang="en-US" sz="2900" dirty="0" smtClean="0">
                <a:latin typeface="Arial" panose="020B0604020202020204" pitchFamily="34" charset="0"/>
                <a:cs typeface="Arial" panose="020B0604020202020204" pitchFamily="34" charset="0"/>
              </a:rPr>
              <a:t>Korea Selatan </a:t>
            </a:r>
            <a:r>
              <a:rPr lang="en-US" sz="2900" dirty="0" err="1">
                <a:latin typeface="Arial" panose="020B0604020202020204" pitchFamily="34" charset="0"/>
                <a:cs typeface="Arial" panose="020B0604020202020204" pitchFamily="34" charset="0"/>
              </a:rPr>
              <a:t>adalah</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inisiatif</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dan</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kemauan</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dari</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pemerintah</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dan</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masyarakat</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dimana</a:t>
            </a:r>
            <a:r>
              <a:rPr lang="en-US" sz="2900" dirty="0">
                <a:latin typeface="Arial" panose="020B0604020202020204" pitchFamily="34" charset="0"/>
                <a:cs typeface="Arial" panose="020B0604020202020204" pitchFamily="34" charset="0"/>
              </a:rPr>
              <a:t> </a:t>
            </a:r>
            <a:r>
              <a:rPr lang="en-US" sz="2900" dirty="0" err="1" smtClean="0">
                <a:latin typeface="Arial" panose="020B0604020202020204" pitchFamily="34" charset="0"/>
                <a:cs typeface="Arial" panose="020B0604020202020204" pitchFamily="34" charset="0"/>
              </a:rPr>
              <a:t>pemerintah</a:t>
            </a:r>
            <a:r>
              <a:rPr lang="en-US" sz="2900" dirty="0" smtClean="0">
                <a:latin typeface="Arial" panose="020B0604020202020204" pitchFamily="34" charset="0"/>
                <a:cs typeface="Arial" panose="020B0604020202020204" pitchFamily="34" charset="0"/>
              </a:rPr>
              <a:t> </a:t>
            </a:r>
            <a:r>
              <a:rPr lang="en-US" sz="2900" dirty="0" err="1" smtClean="0">
                <a:latin typeface="Arial" panose="020B0604020202020204" pitchFamily="34" charset="0"/>
                <a:cs typeface="Arial" panose="020B0604020202020204" pitchFamily="34" charset="0"/>
              </a:rPr>
              <a:t>selalu</a:t>
            </a:r>
            <a:r>
              <a:rPr lang="en-US" sz="2900" dirty="0" smtClean="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memberikan</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dukungannya</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terus-menerus</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serta</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konsistensi</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pemerintah</a:t>
            </a:r>
            <a:r>
              <a:rPr lang="en-US" sz="2900" dirty="0">
                <a:latin typeface="Arial" panose="020B0604020202020204" pitchFamily="34" charset="0"/>
                <a:cs typeface="Arial" panose="020B0604020202020204" pitchFamily="34" charset="0"/>
              </a:rPr>
              <a:t> </a:t>
            </a:r>
            <a:r>
              <a:rPr lang="en-US" sz="2900" dirty="0" err="1" smtClean="0">
                <a:latin typeface="Arial" panose="020B0604020202020204" pitchFamily="34" charset="0"/>
                <a:cs typeface="Arial" panose="020B0604020202020204" pitchFamily="34" charset="0"/>
              </a:rPr>
              <a:t>pada</a:t>
            </a:r>
            <a:r>
              <a:rPr lang="en-US" sz="2900" dirty="0" smtClean="0">
                <a:latin typeface="Arial" panose="020B0604020202020204" pitchFamily="34" charset="0"/>
                <a:cs typeface="Arial" panose="020B0604020202020204" pitchFamily="34" charset="0"/>
              </a:rPr>
              <a:t> </a:t>
            </a:r>
            <a:r>
              <a:rPr lang="en-US" sz="2900" dirty="0" err="1" smtClean="0">
                <a:latin typeface="Arial" panose="020B0604020202020204" pitchFamily="34" charset="0"/>
                <a:cs typeface="Arial" panose="020B0604020202020204" pitchFamily="34" charset="0"/>
              </a:rPr>
              <a:t>berbagai</a:t>
            </a:r>
            <a:r>
              <a:rPr lang="en-US" sz="2900" dirty="0" smtClean="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lapisan</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dan</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perannya</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sebagai</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pelayan</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masyarakat</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adalah</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sebagai</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faktor</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keberhasilan</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dalam</a:t>
            </a:r>
            <a:r>
              <a:rPr lang="en-US" sz="2900" dirty="0">
                <a:latin typeface="Arial" panose="020B0604020202020204" pitchFamily="34" charset="0"/>
                <a:cs typeface="Arial" panose="020B0604020202020204" pitchFamily="34" charset="0"/>
              </a:rPr>
              <a:t> program yang </a:t>
            </a:r>
            <a:r>
              <a:rPr lang="en-US" sz="2900" dirty="0" err="1">
                <a:latin typeface="Arial" panose="020B0604020202020204" pitchFamily="34" charset="0"/>
                <a:cs typeface="Arial" panose="020B0604020202020204" pitchFamily="34" charset="0"/>
              </a:rPr>
              <a:t>ada</a:t>
            </a:r>
            <a:r>
              <a:rPr lang="en-US" sz="2900" dirty="0">
                <a:latin typeface="Arial" panose="020B0604020202020204" pitchFamily="34" charset="0"/>
                <a:cs typeface="Arial" panose="020B0604020202020204" pitchFamily="34" charset="0"/>
              </a:rPr>
              <a:t> di </a:t>
            </a:r>
            <a:r>
              <a:rPr lang="en-US" sz="2900" dirty="0" err="1">
                <a:latin typeface="Arial" panose="020B0604020202020204" pitchFamily="34" charset="0"/>
                <a:cs typeface="Arial" panose="020B0604020202020204" pitchFamily="34" charset="0"/>
              </a:rPr>
              <a:t>K</a:t>
            </a:r>
            <a:r>
              <a:rPr lang="en-US" sz="2900" dirty="0" err="1" smtClean="0">
                <a:latin typeface="Arial" panose="020B0604020202020204" pitchFamily="34" charset="0"/>
                <a:cs typeface="Arial" panose="020B0604020202020204" pitchFamily="34" charset="0"/>
              </a:rPr>
              <a:t>orsel</a:t>
            </a:r>
            <a:r>
              <a:rPr lang="en-US" sz="29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6334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8982" y="637309"/>
            <a:ext cx="10695709" cy="5791200"/>
          </a:xfrm>
        </p:spPr>
        <p:txBody>
          <a:bodyPr>
            <a:normAutofit fontScale="85000" lnSpcReduction="10000"/>
          </a:bodyPr>
          <a:lstStyle/>
          <a:p>
            <a:pPr>
              <a:lnSpc>
                <a:spcPct val="120000"/>
              </a:lnSpc>
            </a:pPr>
            <a:r>
              <a:rPr lang="en-US" sz="2800" dirty="0" err="1" smtClean="0"/>
              <a:t>Banyak</a:t>
            </a:r>
            <a:r>
              <a:rPr lang="en-US" sz="2800" dirty="0" smtClean="0"/>
              <a:t> </a:t>
            </a:r>
            <a:r>
              <a:rPr lang="en-US" sz="2800" dirty="0" err="1" smtClean="0"/>
              <a:t>pembelajaran</a:t>
            </a:r>
            <a:r>
              <a:rPr lang="en-US" sz="2800" dirty="0" smtClean="0"/>
              <a:t> </a:t>
            </a:r>
            <a:r>
              <a:rPr lang="en-US" sz="2800" dirty="0"/>
              <a:t>yang </a:t>
            </a:r>
            <a:r>
              <a:rPr lang="en-US" sz="2800" dirty="0" err="1"/>
              <a:t>didapat</a:t>
            </a:r>
            <a:r>
              <a:rPr lang="en-US" sz="2800" dirty="0"/>
              <a:t> </a:t>
            </a:r>
            <a:r>
              <a:rPr lang="en-US" sz="2800" dirty="0" err="1"/>
              <a:t>dengan</a:t>
            </a:r>
            <a:r>
              <a:rPr lang="en-US" sz="2800" dirty="0"/>
              <a:t> </a:t>
            </a:r>
            <a:r>
              <a:rPr lang="en-US" sz="2800" dirty="0" err="1"/>
              <a:t>mengetahui</a:t>
            </a:r>
            <a:r>
              <a:rPr lang="en-US" sz="2800" dirty="0"/>
              <a:t> program </a:t>
            </a:r>
            <a:r>
              <a:rPr lang="en-US" sz="2800" dirty="0" err="1"/>
              <a:t>pembangunan</a:t>
            </a:r>
            <a:r>
              <a:rPr lang="en-US" sz="2800" dirty="0"/>
              <a:t> </a:t>
            </a:r>
            <a:r>
              <a:rPr lang="en-US" sz="2800" dirty="0" err="1"/>
              <a:t>kawasan</a:t>
            </a:r>
            <a:r>
              <a:rPr lang="en-US" sz="2800" dirty="0"/>
              <a:t> </a:t>
            </a:r>
            <a:r>
              <a:rPr lang="en-US" sz="2800" dirty="0" err="1"/>
              <a:t>perdesaan</a:t>
            </a:r>
            <a:r>
              <a:rPr lang="en-US" sz="2800" dirty="0"/>
              <a:t> di Korea Selatan, </a:t>
            </a:r>
            <a:r>
              <a:rPr lang="en-US" sz="2800" dirty="0" err="1"/>
              <a:t>apalagi</a:t>
            </a:r>
            <a:r>
              <a:rPr lang="en-US" sz="2800" dirty="0"/>
              <a:t> </a:t>
            </a:r>
            <a:r>
              <a:rPr lang="en-US" sz="2800" dirty="0" err="1"/>
              <a:t>Provinsi</a:t>
            </a:r>
            <a:r>
              <a:rPr lang="en-US" sz="2800" dirty="0"/>
              <a:t> D.I.Y </a:t>
            </a:r>
            <a:r>
              <a:rPr lang="en-US" sz="2800" dirty="0" err="1"/>
              <a:t>mendapatkan</a:t>
            </a:r>
            <a:r>
              <a:rPr lang="en-US" sz="2800" dirty="0"/>
              <a:t> </a:t>
            </a:r>
            <a:r>
              <a:rPr lang="en-US" sz="2800" dirty="0" err="1"/>
              <a:t>kesempatan</a:t>
            </a:r>
            <a:r>
              <a:rPr lang="en-US" sz="2800" dirty="0"/>
              <a:t> </a:t>
            </a:r>
            <a:r>
              <a:rPr lang="en-US" sz="2800" dirty="0" err="1"/>
              <a:t>untuk</a:t>
            </a:r>
            <a:r>
              <a:rPr lang="en-US" sz="2800" dirty="0"/>
              <a:t> </a:t>
            </a:r>
            <a:r>
              <a:rPr lang="en-US" sz="2800" dirty="0" err="1"/>
              <a:t>mencoba</a:t>
            </a:r>
            <a:r>
              <a:rPr lang="en-US" sz="2800" dirty="0"/>
              <a:t> </a:t>
            </a:r>
            <a:r>
              <a:rPr lang="en-US" sz="2800" dirty="0" err="1"/>
              <a:t>menerapkan</a:t>
            </a:r>
            <a:r>
              <a:rPr lang="en-US" sz="2800" dirty="0"/>
              <a:t> program </a:t>
            </a:r>
            <a:r>
              <a:rPr lang="en-US" sz="2800" dirty="0" err="1"/>
              <a:t>tersebut</a:t>
            </a:r>
            <a:r>
              <a:rPr lang="en-US" sz="2800" dirty="0"/>
              <a:t> di </a:t>
            </a:r>
            <a:r>
              <a:rPr lang="en-US" sz="2800" dirty="0" err="1"/>
              <a:t>daerahnya</a:t>
            </a:r>
            <a:r>
              <a:rPr lang="en-US" sz="2800" dirty="0"/>
              <a:t>. </a:t>
            </a:r>
          </a:p>
          <a:p>
            <a:pPr>
              <a:lnSpc>
                <a:spcPct val="120000"/>
              </a:lnSpc>
            </a:pPr>
            <a:r>
              <a:rPr lang="en-US" sz="2800" dirty="0" err="1"/>
              <a:t>Setidaknya</a:t>
            </a:r>
            <a:r>
              <a:rPr lang="en-US" sz="2800" dirty="0"/>
              <a:t> </a:t>
            </a:r>
            <a:r>
              <a:rPr lang="en-US" sz="2800" dirty="0" err="1"/>
              <a:t>pemerintah</a:t>
            </a:r>
            <a:r>
              <a:rPr lang="en-US" sz="2800" dirty="0"/>
              <a:t> </a:t>
            </a:r>
            <a:r>
              <a:rPr lang="en-US" sz="2800" dirty="0" err="1"/>
              <a:t>tanggap</a:t>
            </a:r>
            <a:r>
              <a:rPr lang="en-US" sz="2800" dirty="0"/>
              <a:t> </a:t>
            </a:r>
            <a:r>
              <a:rPr lang="en-US" sz="2800" dirty="0" err="1"/>
              <a:t>akan</a:t>
            </a:r>
            <a:r>
              <a:rPr lang="en-US" sz="2800" dirty="0"/>
              <a:t> </a:t>
            </a:r>
            <a:r>
              <a:rPr lang="en-US" sz="2800" dirty="0" err="1"/>
              <a:t>hal</a:t>
            </a:r>
            <a:r>
              <a:rPr lang="en-US" sz="2800" dirty="0"/>
              <a:t> </a:t>
            </a:r>
            <a:r>
              <a:rPr lang="en-US" sz="2800" dirty="0" err="1"/>
              <a:t>tersebut</a:t>
            </a:r>
            <a:r>
              <a:rPr lang="en-US" sz="2800" dirty="0"/>
              <a:t>, </a:t>
            </a:r>
            <a:r>
              <a:rPr lang="en-US" sz="2800" dirty="0" err="1"/>
              <a:t>terutama</a:t>
            </a:r>
            <a:r>
              <a:rPr lang="en-US" sz="2800" dirty="0"/>
              <a:t> </a:t>
            </a:r>
            <a:r>
              <a:rPr lang="en-US" sz="2800" dirty="0" err="1"/>
              <a:t>dengan</a:t>
            </a:r>
            <a:r>
              <a:rPr lang="en-US" sz="2800" dirty="0"/>
              <a:t> </a:t>
            </a:r>
            <a:r>
              <a:rPr lang="en-US" sz="2800" dirty="0" err="1"/>
              <a:t>melihat</a:t>
            </a:r>
            <a:r>
              <a:rPr lang="en-US" sz="2800" dirty="0"/>
              <a:t> </a:t>
            </a:r>
            <a:r>
              <a:rPr lang="en-US" sz="2800" dirty="0" err="1"/>
              <a:t>apa</a:t>
            </a:r>
            <a:r>
              <a:rPr lang="en-US" sz="2800" dirty="0"/>
              <a:t> yang </a:t>
            </a:r>
            <a:r>
              <a:rPr lang="en-US" sz="2800" dirty="0" err="1"/>
              <a:t>menjadi</a:t>
            </a:r>
            <a:r>
              <a:rPr lang="en-US" sz="2800" dirty="0"/>
              <a:t> </a:t>
            </a:r>
            <a:r>
              <a:rPr lang="en-US" sz="2800" dirty="0" err="1"/>
              <a:t>faktor</a:t>
            </a:r>
            <a:r>
              <a:rPr lang="en-US" sz="2800" dirty="0"/>
              <a:t> </a:t>
            </a:r>
            <a:r>
              <a:rPr lang="en-US" sz="2800" dirty="0" err="1"/>
              <a:t>kesuksesan</a:t>
            </a:r>
            <a:r>
              <a:rPr lang="en-US" sz="2800" dirty="0"/>
              <a:t> program </a:t>
            </a:r>
            <a:r>
              <a:rPr lang="en-US" sz="2800" dirty="0" err="1"/>
              <a:t>tersebut</a:t>
            </a:r>
            <a:r>
              <a:rPr lang="en-US" sz="2800" dirty="0"/>
              <a:t> </a:t>
            </a:r>
            <a:r>
              <a:rPr lang="en-US" sz="2800" dirty="0" err="1"/>
              <a:t>dari</a:t>
            </a:r>
            <a:r>
              <a:rPr lang="en-US" sz="2800" dirty="0"/>
              <a:t> </a:t>
            </a:r>
            <a:r>
              <a:rPr lang="en-US" sz="2800" dirty="0" err="1"/>
              <a:t>mulai</a:t>
            </a:r>
            <a:r>
              <a:rPr lang="en-US" sz="2800" dirty="0"/>
              <a:t> </a:t>
            </a:r>
            <a:r>
              <a:rPr lang="en-US" sz="2800" dirty="0" err="1"/>
              <a:t>prinsip</a:t>
            </a:r>
            <a:r>
              <a:rPr lang="en-US" sz="2800" dirty="0"/>
              <a:t> yang </a:t>
            </a:r>
            <a:r>
              <a:rPr lang="en-US" sz="2800" dirty="0" err="1"/>
              <a:t>harus</a:t>
            </a:r>
            <a:r>
              <a:rPr lang="en-US" sz="2800" dirty="0"/>
              <a:t> </a:t>
            </a:r>
            <a:r>
              <a:rPr lang="en-US" sz="2800" dirty="0" err="1"/>
              <a:t>ditanamkan</a:t>
            </a:r>
            <a:r>
              <a:rPr lang="en-US" sz="2800" dirty="0"/>
              <a:t> </a:t>
            </a:r>
            <a:r>
              <a:rPr lang="en-US" sz="2800" dirty="0" err="1"/>
              <a:t>pada</a:t>
            </a:r>
            <a:r>
              <a:rPr lang="en-US" sz="2800" dirty="0"/>
              <a:t> </a:t>
            </a:r>
            <a:r>
              <a:rPr lang="en-US" sz="2800" dirty="0" err="1"/>
              <a:t>masyarakatdan</a:t>
            </a:r>
            <a:r>
              <a:rPr lang="en-US" sz="2800" dirty="0"/>
              <a:t> </a:t>
            </a:r>
            <a:r>
              <a:rPr lang="en-US" sz="2800" dirty="0" err="1"/>
              <a:t>dukungan</a:t>
            </a:r>
            <a:r>
              <a:rPr lang="en-US" sz="2800" dirty="0"/>
              <a:t> </a:t>
            </a:r>
            <a:r>
              <a:rPr lang="en-US" sz="2800" dirty="0" err="1"/>
              <a:t>konsistensi</a:t>
            </a:r>
            <a:r>
              <a:rPr lang="en-US" sz="2800" dirty="0"/>
              <a:t> </a:t>
            </a:r>
            <a:r>
              <a:rPr lang="en-US" sz="2800" dirty="0" err="1"/>
              <a:t>pemerintah</a:t>
            </a:r>
            <a:r>
              <a:rPr lang="en-US" sz="2800" dirty="0"/>
              <a:t> </a:t>
            </a:r>
            <a:r>
              <a:rPr lang="en-US" sz="2800" dirty="0" err="1"/>
              <a:t>dalam</a:t>
            </a:r>
            <a:r>
              <a:rPr lang="en-US" sz="2800" dirty="0"/>
              <a:t> </a:t>
            </a:r>
            <a:r>
              <a:rPr lang="en-US" sz="2800" dirty="0" err="1"/>
              <a:t>menjalankan</a:t>
            </a:r>
            <a:r>
              <a:rPr lang="en-US" sz="2800" dirty="0"/>
              <a:t> </a:t>
            </a:r>
            <a:r>
              <a:rPr lang="en-US" sz="2800" dirty="0" err="1"/>
              <a:t>suatu</a:t>
            </a:r>
            <a:r>
              <a:rPr lang="en-US" sz="2800" dirty="0"/>
              <a:t> program</a:t>
            </a:r>
            <a:r>
              <a:rPr lang="en-US" sz="2800" dirty="0" smtClean="0"/>
              <a:t>.</a:t>
            </a:r>
          </a:p>
          <a:p>
            <a:pPr>
              <a:lnSpc>
                <a:spcPct val="120000"/>
              </a:lnSpc>
            </a:pPr>
            <a:r>
              <a:rPr lang="en-US" sz="2800" dirty="0" smtClean="0"/>
              <a:t> </a:t>
            </a:r>
            <a:r>
              <a:rPr lang="en-US" sz="2800" dirty="0" err="1"/>
              <a:t>Dengan</a:t>
            </a:r>
            <a:r>
              <a:rPr lang="en-US" sz="2800" dirty="0"/>
              <a:t> </a:t>
            </a:r>
            <a:r>
              <a:rPr lang="en-US" sz="2800" dirty="0" err="1"/>
              <a:t>adanya</a:t>
            </a:r>
            <a:r>
              <a:rPr lang="en-US" sz="2800" dirty="0"/>
              <a:t> </a:t>
            </a:r>
            <a:r>
              <a:rPr lang="en-US" sz="2800" dirty="0" err="1"/>
              <a:t>desa</a:t>
            </a:r>
            <a:r>
              <a:rPr lang="en-US" sz="2800" dirty="0"/>
              <a:t> </a:t>
            </a:r>
            <a:r>
              <a:rPr lang="en-US" sz="2800" dirty="0" err="1"/>
              <a:t>percontohan</a:t>
            </a:r>
            <a:r>
              <a:rPr lang="en-US" sz="2800" dirty="0"/>
              <a:t> program </a:t>
            </a:r>
            <a:r>
              <a:rPr lang="en-US" sz="2800" dirty="0" err="1"/>
              <a:t>pembangunan</a:t>
            </a:r>
            <a:r>
              <a:rPr lang="en-US" sz="2800" dirty="0"/>
              <a:t> </a:t>
            </a:r>
            <a:r>
              <a:rPr lang="en-US" sz="2800" dirty="0" err="1"/>
              <a:t>kawasan</a:t>
            </a:r>
            <a:r>
              <a:rPr lang="en-US" sz="2800" dirty="0"/>
              <a:t> </a:t>
            </a:r>
            <a:r>
              <a:rPr lang="en-US" sz="2800" dirty="0" err="1"/>
              <a:t>perdesaan</a:t>
            </a:r>
            <a:r>
              <a:rPr lang="en-US" sz="2800" dirty="0"/>
              <a:t> di </a:t>
            </a:r>
            <a:r>
              <a:rPr lang="en-US" sz="2800" dirty="0" err="1"/>
              <a:t>Provinsi</a:t>
            </a:r>
            <a:r>
              <a:rPr lang="en-US" sz="2800" dirty="0"/>
              <a:t> D.I.Y, </a:t>
            </a:r>
            <a:r>
              <a:rPr lang="en-US" sz="2800" dirty="0" err="1"/>
              <a:t>diharapkan</a:t>
            </a:r>
            <a:r>
              <a:rPr lang="en-US" sz="2800" dirty="0"/>
              <a:t> </a:t>
            </a:r>
            <a:r>
              <a:rPr lang="en-US" sz="2800" dirty="0" err="1"/>
              <a:t>bisa</a:t>
            </a:r>
            <a:r>
              <a:rPr lang="en-US" sz="2800" dirty="0"/>
              <a:t> </a:t>
            </a:r>
            <a:r>
              <a:rPr lang="en-US" sz="2800" dirty="0" err="1"/>
              <a:t>diadaptasikan</a:t>
            </a:r>
            <a:r>
              <a:rPr lang="en-US" sz="2800" dirty="0"/>
              <a:t> di </a:t>
            </a:r>
            <a:r>
              <a:rPr lang="en-US" sz="2800" dirty="0" err="1"/>
              <a:t>kawasan</a:t>
            </a:r>
            <a:r>
              <a:rPr lang="en-US" sz="2800" dirty="0"/>
              <a:t> </a:t>
            </a:r>
            <a:r>
              <a:rPr lang="en-US" sz="2800" dirty="0" err="1"/>
              <a:t>perdesaan</a:t>
            </a:r>
            <a:r>
              <a:rPr lang="en-US" sz="2800" dirty="0"/>
              <a:t> di </a:t>
            </a:r>
            <a:r>
              <a:rPr lang="en-US" sz="2800" dirty="0" err="1"/>
              <a:t>Provinsi</a:t>
            </a:r>
            <a:r>
              <a:rPr lang="en-US" sz="2800" dirty="0"/>
              <a:t> </a:t>
            </a:r>
            <a:r>
              <a:rPr lang="en-US" sz="2800" dirty="0" err="1"/>
              <a:t>lainnya</a:t>
            </a:r>
            <a:r>
              <a:rPr lang="en-US" sz="2800" dirty="0"/>
              <a:t>, </a:t>
            </a:r>
            <a:r>
              <a:rPr lang="en-US" sz="2800" dirty="0" err="1"/>
              <a:t>sehingga</a:t>
            </a:r>
            <a:r>
              <a:rPr lang="en-US" sz="2800" dirty="0"/>
              <a:t> </a:t>
            </a:r>
            <a:r>
              <a:rPr lang="en-US" sz="2800" dirty="0" err="1"/>
              <a:t>kawasan</a:t>
            </a:r>
            <a:r>
              <a:rPr lang="en-US" sz="2800" dirty="0"/>
              <a:t> </a:t>
            </a:r>
            <a:r>
              <a:rPr lang="en-US" sz="2800" dirty="0" err="1"/>
              <a:t>perdesaan</a:t>
            </a:r>
            <a:r>
              <a:rPr lang="en-US" sz="2800" dirty="0"/>
              <a:t> di Indonesia </a:t>
            </a:r>
            <a:r>
              <a:rPr lang="en-US" sz="2800" dirty="0" err="1"/>
              <a:t>dapat</a:t>
            </a:r>
            <a:r>
              <a:rPr lang="en-US" sz="2800" dirty="0"/>
              <a:t> </a:t>
            </a:r>
            <a:r>
              <a:rPr lang="en-US" sz="2800" dirty="0" err="1"/>
              <a:t>mengejar</a:t>
            </a:r>
            <a:r>
              <a:rPr lang="en-US" sz="2800" dirty="0"/>
              <a:t> </a:t>
            </a:r>
            <a:r>
              <a:rPr lang="en-US" sz="2800" dirty="0" err="1"/>
              <a:t>ketertinggalannya</a:t>
            </a:r>
            <a:r>
              <a:rPr lang="en-US" sz="2800" dirty="0"/>
              <a:t> </a:t>
            </a:r>
            <a:r>
              <a:rPr lang="en-US" sz="2800" dirty="0" err="1"/>
              <a:t>dan</a:t>
            </a:r>
            <a:r>
              <a:rPr lang="en-US" sz="2800" dirty="0"/>
              <a:t> </a:t>
            </a:r>
            <a:r>
              <a:rPr lang="en-US" sz="2800" dirty="0" err="1"/>
              <a:t>dapat</a:t>
            </a:r>
            <a:r>
              <a:rPr lang="en-US" sz="2800" dirty="0"/>
              <a:t> </a:t>
            </a:r>
            <a:r>
              <a:rPr lang="en-US" sz="2800" dirty="0" err="1"/>
              <a:t>maju</a:t>
            </a:r>
            <a:r>
              <a:rPr lang="en-US" sz="2800" dirty="0"/>
              <a:t> </a:t>
            </a:r>
            <a:r>
              <a:rPr lang="en-US" sz="2800" dirty="0" err="1"/>
              <a:t>seperti</a:t>
            </a:r>
            <a:r>
              <a:rPr lang="en-US" sz="2800" dirty="0"/>
              <a:t> </a:t>
            </a:r>
            <a:r>
              <a:rPr lang="en-US" sz="2800" dirty="0" err="1"/>
              <a:t>kawasan</a:t>
            </a:r>
            <a:r>
              <a:rPr lang="en-US" sz="2800" dirty="0"/>
              <a:t> </a:t>
            </a:r>
            <a:r>
              <a:rPr lang="en-US" sz="2800" dirty="0" err="1"/>
              <a:t>perdesa</a:t>
            </a:r>
            <a:r>
              <a:rPr lang="en-US" sz="2800" dirty="0"/>
              <a:t> </a:t>
            </a:r>
            <a:r>
              <a:rPr lang="en-US" sz="2800" dirty="0" err="1"/>
              <a:t>andi</a:t>
            </a:r>
            <a:r>
              <a:rPr lang="en-US" sz="2800" dirty="0"/>
              <a:t> Korea Selatan.</a:t>
            </a:r>
          </a:p>
          <a:p>
            <a:endParaRPr lang="en-US" dirty="0"/>
          </a:p>
        </p:txBody>
      </p:sp>
    </p:spTree>
    <p:extLst>
      <p:ext uri="{BB962C8B-B14F-4D97-AF65-F5344CB8AC3E}">
        <p14:creationId xmlns:p14="http://schemas.microsoft.com/office/powerpoint/2010/main" val="258104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988" y="997106"/>
            <a:ext cx="9603701" cy="768927"/>
          </a:xfrm>
        </p:spPr>
        <p:txBody>
          <a:bodyPr/>
          <a:lstStyle/>
          <a:p>
            <a:r>
              <a:rPr lang="en-US" dirty="0" smtClean="0">
                <a:solidFill>
                  <a:schemeClr val="tx1"/>
                </a:solidFill>
              </a:rPr>
              <a:t>KESIMPULAN</a:t>
            </a:r>
            <a:endParaRPr lang="en-US" dirty="0">
              <a:solidFill>
                <a:schemeClr val="tx1"/>
              </a:solidFill>
            </a:endParaRPr>
          </a:p>
        </p:txBody>
      </p:sp>
      <p:sp>
        <p:nvSpPr>
          <p:cNvPr id="3" name="Content Placeholder 2"/>
          <p:cNvSpPr>
            <a:spLocks noGrp="1"/>
          </p:cNvSpPr>
          <p:nvPr>
            <p:ph idx="1"/>
          </p:nvPr>
        </p:nvSpPr>
        <p:spPr>
          <a:xfrm>
            <a:off x="818713" y="2180724"/>
            <a:ext cx="10554574" cy="3636511"/>
          </a:xfrm>
        </p:spPr>
        <p:txBody>
          <a:bodyPr>
            <a:normAutofit/>
          </a:bodyPr>
          <a:lstStyle/>
          <a:p>
            <a:pPr marL="0" indent="0">
              <a:buNone/>
            </a:pPr>
            <a:r>
              <a:rPr lang="id-ID" sz="2400" dirty="0"/>
              <a:t>Banyak </a:t>
            </a:r>
            <a:r>
              <a:rPr lang="id-ID" sz="2400" dirty="0" smtClean="0"/>
              <a:t>pem</a:t>
            </a:r>
            <a:r>
              <a:rPr lang="en-US" sz="2400" dirty="0"/>
              <a:t>b</a:t>
            </a:r>
            <a:r>
              <a:rPr lang="id-ID" sz="2400" dirty="0" smtClean="0"/>
              <a:t>ebelajaran </a:t>
            </a:r>
            <a:r>
              <a:rPr lang="id-ID" sz="2400" dirty="0"/>
              <a:t>yang didapat dari Program Saemaul Undong, Korea </a:t>
            </a:r>
            <a:r>
              <a:rPr lang="id-ID" sz="2400" dirty="0" smtClean="0"/>
              <a:t>Selat</a:t>
            </a:r>
            <a:r>
              <a:rPr lang="en-US" sz="2400" dirty="0" smtClean="0"/>
              <a:t>a</a:t>
            </a:r>
            <a:r>
              <a:rPr lang="id-ID" sz="2400" dirty="0" smtClean="0"/>
              <a:t>n</a:t>
            </a:r>
            <a:r>
              <a:rPr lang="en-US" sz="2400" dirty="0" smtClean="0"/>
              <a:t> </a:t>
            </a:r>
            <a:r>
              <a:rPr lang="id-ID" sz="2400" dirty="0" smtClean="0"/>
              <a:t>dalam </a:t>
            </a:r>
            <a:r>
              <a:rPr lang="id-ID" sz="2400" dirty="0"/>
              <a:t>membangun kawasan perdesaan. </a:t>
            </a:r>
            <a:r>
              <a:rPr lang="id-ID" sz="2400" dirty="0" smtClean="0"/>
              <a:t>Pada </a:t>
            </a:r>
            <a:r>
              <a:rPr lang="id-ID" sz="2400" dirty="0"/>
              <a:t>intinya dalam proses pelaksanaannya ini</a:t>
            </a:r>
            <a:r>
              <a:rPr lang="id-ID" sz="2400" dirty="0" smtClean="0"/>
              <a:t>,</a:t>
            </a:r>
            <a:r>
              <a:rPr lang="en-US" sz="2400" dirty="0" smtClean="0"/>
              <a:t> </a:t>
            </a:r>
            <a:r>
              <a:rPr lang="id-ID" sz="2400" dirty="0" smtClean="0"/>
              <a:t>memiliki </a:t>
            </a:r>
            <a:r>
              <a:rPr lang="id-ID" sz="2400" dirty="0"/>
              <a:t>pola </a:t>
            </a:r>
            <a:r>
              <a:rPr lang="id-ID" sz="2400" dirty="0" smtClean="0"/>
              <a:t>yakni:</a:t>
            </a:r>
            <a:endParaRPr lang="en-US" sz="2400" dirty="0"/>
          </a:p>
          <a:p>
            <a:r>
              <a:rPr lang="id-ID" sz="2400" dirty="0" smtClean="0"/>
              <a:t>Mengidentifikasi </a:t>
            </a:r>
            <a:r>
              <a:rPr lang="id-ID" sz="2400" dirty="0"/>
              <a:t>masalah masyarakat dengan segera</a:t>
            </a:r>
            <a:endParaRPr lang="en-US" sz="2400" dirty="0"/>
          </a:p>
          <a:p>
            <a:r>
              <a:rPr lang="id-ID" sz="2400" dirty="0" smtClean="0"/>
              <a:t>Memilih </a:t>
            </a:r>
            <a:r>
              <a:rPr lang="id-ID" sz="2400" dirty="0"/>
              <a:t>proyek yang cocok untuk mengatasi masalah</a:t>
            </a:r>
            <a:endParaRPr lang="en-US" sz="2400" dirty="0"/>
          </a:p>
          <a:p>
            <a:r>
              <a:rPr lang="id-ID" sz="2400" dirty="0" smtClean="0"/>
              <a:t>Berpartisipasi </a:t>
            </a:r>
            <a:r>
              <a:rPr lang="id-ID" sz="2400" dirty="0"/>
              <a:t>dalam menyukseskan pelaksanaan proyek </a:t>
            </a:r>
            <a:r>
              <a:rPr lang="id-ID" sz="2400" dirty="0" smtClean="0"/>
              <a:t>sehingga</a:t>
            </a:r>
            <a:r>
              <a:rPr lang="en-US" sz="2400" dirty="0" smtClean="0"/>
              <a:t> </a:t>
            </a:r>
            <a:r>
              <a:rPr lang="id-ID" sz="2400" dirty="0" smtClean="0"/>
              <a:t>masyarakat </a:t>
            </a:r>
            <a:r>
              <a:rPr lang="id-ID" sz="2400" dirty="0"/>
              <a:t>perdesaan memperoleh tanggung jawab dan kepercayaan diri.</a:t>
            </a:r>
            <a:endParaRPr lang="en-US" sz="2400" dirty="0"/>
          </a:p>
          <a:p>
            <a:endParaRPr lang="en-US" dirty="0"/>
          </a:p>
        </p:txBody>
      </p:sp>
    </p:spTree>
    <p:extLst>
      <p:ext uri="{BB962C8B-B14F-4D97-AF65-F5344CB8AC3E}">
        <p14:creationId xmlns:p14="http://schemas.microsoft.com/office/powerpoint/2010/main" val="49540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387927" y="138545"/>
            <a:ext cx="6539346" cy="3221152"/>
          </a:xfrm>
          <a:prstGeom prst="rect">
            <a:avLst/>
          </a:prstGeom>
        </p:spPr>
      </p:pic>
      <p:pic>
        <p:nvPicPr>
          <p:cNvPr id="7" name="Picture 6"/>
          <p:cNvPicPr>
            <a:picLocks noChangeAspect="1"/>
          </p:cNvPicPr>
          <p:nvPr/>
        </p:nvPicPr>
        <p:blipFill>
          <a:blip r:embed="rId3"/>
          <a:stretch>
            <a:fillRect/>
          </a:stretch>
        </p:blipFill>
        <p:spPr>
          <a:xfrm>
            <a:off x="7162799" y="-47313"/>
            <a:ext cx="4752107" cy="6814020"/>
          </a:xfrm>
          <a:prstGeom prst="rect">
            <a:avLst/>
          </a:prstGeom>
        </p:spPr>
      </p:pic>
      <p:pic>
        <p:nvPicPr>
          <p:cNvPr id="8" name="Picture 7"/>
          <p:cNvPicPr>
            <a:picLocks noChangeAspect="1"/>
          </p:cNvPicPr>
          <p:nvPr/>
        </p:nvPicPr>
        <p:blipFill>
          <a:blip r:embed="rId4"/>
          <a:stretch>
            <a:fillRect/>
          </a:stretch>
        </p:blipFill>
        <p:spPr>
          <a:xfrm>
            <a:off x="304799" y="3713818"/>
            <a:ext cx="6622474" cy="3052889"/>
          </a:xfrm>
          <a:prstGeom prst="rect">
            <a:avLst/>
          </a:prstGeom>
        </p:spPr>
      </p:pic>
    </p:spTree>
    <p:extLst>
      <p:ext uri="{BB962C8B-B14F-4D97-AF65-F5344CB8AC3E}">
        <p14:creationId xmlns:p14="http://schemas.microsoft.com/office/powerpoint/2010/main" val="186268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190" y="1551711"/>
            <a:ext cx="11151615" cy="5084617"/>
          </a:xfrm>
        </p:spPr>
        <p:txBody>
          <a:bodyPr>
            <a:normAutofit lnSpcReduction="10000"/>
          </a:bodyPr>
          <a:lstStyle/>
          <a:p>
            <a:pPr>
              <a:lnSpc>
                <a:spcPct val="120000"/>
              </a:lnSpc>
            </a:pPr>
            <a:r>
              <a:rPr lang="en-US" sz="2300" dirty="0" err="1" smtClean="0"/>
              <a:t>Presiden</a:t>
            </a:r>
            <a:r>
              <a:rPr lang="en-US" sz="2300" dirty="0" smtClean="0"/>
              <a:t> </a:t>
            </a:r>
            <a:r>
              <a:rPr lang="en-US" sz="2300" dirty="0"/>
              <a:t>Park Chung </a:t>
            </a:r>
            <a:r>
              <a:rPr lang="en-US" sz="2300" dirty="0" err="1"/>
              <a:t>Hee</a:t>
            </a:r>
            <a:r>
              <a:rPr lang="en-US" sz="2300" dirty="0"/>
              <a:t> </a:t>
            </a:r>
            <a:r>
              <a:rPr lang="en-US" sz="2300" dirty="0" err="1"/>
              <a:t>merupakan</a:t>
            </a:r>
            <a:r>
              <a:rPr lang="en-US" sz="2300" dirty="0"/>
              <a:t> orang yang </a:t>
            </a:r>
            <a:r>
              <a:rPr lang="en-US" sz="2300" dirty="0" err="1" smtClean="0"/>
              <a:t>memegang</a:t>
            </a:r>
            <a:endParaRPr lang="en-US" sz="2300" dirty="0" smtClean="0"/>
          </a:p>
          <a:p>
            <a:pPr marL="0" indent="0">
              <a:lnSpc>
                <a:spcPct val="120000"/>
              </a:lnSpc>
              <a:buNone/>
            </a:pPr>
            <a:r>
              <a:rPr lang="en-US" sz="2300" dirty="0" err="1" smtClean="0"/>
              <a:t>titik</a:t>
            </a:r>
            <a:r>
              <a:rPr lang="en-US" sz="2300" dirty="0" smtClean="0"/>
              <a:t> </a:t>
            </a:r>
            <a:r>
              <a:rPr lang="en-US" sz="2300" dirty="0" err="1"/>
              <a:t>balik</a:t>
            </a:r>
            <a:r>
              <a:rPr lang="en-US" sz="2300" dirty="0"/>
              <a:t> </a:t>
            </a:r>
            <a:r>
              <a:rPr lang="en-US" sz="2300" dirty="0" err="1"/>
              <a:t>perekonomian</a:t>
            </a:r>
            <a:r>
              <a:rPr lang="en-US" sz="2300" dirty="0"/>
              <a:t> di Korea Selatan, </a:t>
            </a:r>
            <a:r>
              <a:rPr lang="en-US" sz="2300" dirty="0" err="1"/>
              <a:t>ketika</a:t>
            </a:r>
            <a:r>
              <a:rPr lang="en-US" sz="2300" dirty="0"/>
              <a:t> </a:t>
            </a:r>
            <a:r>
              <a:rPr lang="en-US" sz="2300" dirty="0" err="1"/>
              <a:t>ia</a:t>
            </a:r>
            <a:r>
              <a:rPr lang="en-US" sz="2300" dirty="0"/>
              <a:t> </a:t>
            </a:r>
            <a:r>
              <a:rPr lang="en-US" sz="2300" dirty="0" err="1" smtClean="0"/>
              <a:t>memegang</a:t>
            </a:r>
            <a:endParaRPr lang="en-US" sz="2300" dirty="0" smtClean="0"/>
          </a:p>
          <a:p>
            <a:pPr marL="0" indent="0">
              <a:lnSpc>
                <a:spcPct val="120000"/>
              </a:lnSpc>
              <a:buNone/>
            </a:pPr>
            <a:r>
              <a:rPr lang="en-US" sz="2300" dirty="0" err="1" smtClean="0"/>
              <a:t>kekuasaan</a:t>
            </a:r>
            <a:r>
              <a:rPr lang="en-US" sz="2300" dirty="0" smtClean="0"/>
              <a:t> </a:t>
            </a:r>
            <a:r>
              <a:rPr lang="en-US" sz="2300" dirty="0" err="1"/>
              <a:t>pada</a:t>
            </a:r>
            <a:r>
              <a:rPr lang="en-US" sz="2300" dirty="0"/>
              <a:t> </a:t>
            </a:r>
            <a:r>
              <a:rPr lang="en-US" sz="2300" dirty="0" err="1"/>
              <a:t>tahun</a:t>
            </a:r>
            <a:r>
              <a:rPr lang="en-US" sz="2300" dirty="0"/>
              <a:t> 1961, </a:t>
            </a:r>
            <a:r>
              <a:rPr lang="en-US" sz="2300" dirty="0" smtClean="0"/>
              <a:t>Park Chung </a:t>
            </a:r>
            <a:r>
              <a:rPr lang="en-US" sz="2300" dirty="0" err="1"/>
              <a:t>Hee</a:t>
            </a:r>
            <a:r>
              <a:rPr lang="en-US" sz="2300" dirty="0"/>
              <a:t> </a:t>
            </a:r>
            <a:r>
              <a:rPr lang="en-US" sz="2300" dirty="0" err="1"/>
              <a:t>langsung</a:t>
            </a:r>
            <a:r>
              <a:rPr lang="en-US" sz="2300" dirty="0"/>
              <a:t> </a:t>
            </a:r>
            <a:r>
              <a:rPr lang="en-US" sz="2300" dirty="0" err="1"/>
              <a:t>menggenjot</a:t>
            </a:r>
            <a:r>
              <a:rPr lang="en-US" sz="2300" dirty="0"/>
              <a:t> </a:t>
            </a:r>
            <a:r>
              <a:rPr lang="en-US" sz="2300" dirty="0" smtClean="0"/>
              <a:t>      </a:t>
            </a:r>
            <a:r>
              <a:rPr lang="en-US" sz="2300" dirty="0" err="1" smtClean="0"/>
              <a:t>pertumbuhan</a:t>
            </a:r>
            <a:r>
              <a:rPr lang="en-US" sz="2300" dirty="0" smtClean="0"/>
              <a:t> </a:t>
            </a:r>
            <a:r>
              <a:rPr lang="en-US" sz="2300" dirty="0" err="1"/>
              <a:t>ekonomi</a:t>
            </a:r>
            <a:r>
              <a:rPr lang="en-US" sz="2300" dirty="0"/>
              <a:t> </a:t>
            </a:r>
            <a:r>
              <a:rPr lang="en-US" sz="2300" dirty="0" err="1"/>
              <a:t>melalui</a:t>
            </a:r>
            <a:r>
              <a:rPr lang="en-US" sz="2300" dirty="0"/>
              <a:t> </a:t>
            </a:r>
            <a:r>
              <a:rPr lang="en-US" sz="2300" dirty="0" err="1"/>
              <a:t>pengembangan</a:t>
            </a:r>
            <a:r>
              <a:rPr lang="en-US" sz="2300" dirty="0"/>
              <a:t> </a:t>
            </a:r>
            <a:r>
              <a:rPr lang="en-US" sz="2300" dirty="0" err="1" smtClean="0"/>
              <a:t>industri</a:t>
            </a:r>
            <a:r>
              <a:rPr lang="en-US" sz="2300" dirty="0" smtClean="0"/>
              <a:t> </a:t>
            </a:r>
            <a:r>
              <a:rPr lang="en-US" sz="2300" dirty="0" err="1" smtClean="0"/>
              <a:t>berat</a:t>
            </a:r>
            <a:r>
              <a:rPr lang="en-US" sz="2300" dirty="0"/>
              <a:t>. </a:t>
            </a:r>
          </a:p>
          <a:p>
            <a:pPr>
              <a:lnSpc>
                <a:spcPct val="120000"/>
              </a:lnSpc>
            </a:pPr>
            <a:r>
              <a:rPr lang="en-US" sz="2300" dirty="0" err="1" smtClean="0"/>
              <a:t>Hasilnya</a:t>
            </a:r>
            <a:r>
              <a:rPr lang="en-US" sz="2300" dirty="0" smtClean="0"/>
              <a:t> </a:t>
            </a:r>
            <a:r>
              <a:rPr lang="en-US" sz="2300" dirty="0" err="1"/>
              <a:t>memang</a:t>
            </a:r>
            <a:r>
              <a:rPr lang="en-US" sz="2300" dirty="0"/>
              <a:t> </a:t>
            </a:r>
            <a:r>
              <a:rPr lang="en-US" sz="2300" dirty="0" err="1"/>
              <a:t>spektakuler</a:t>
            </a:r>
            <a:r>
              <a:rPr lang="en-US" sz="2300" dirty="0"/>
              <a:t>, </a:t>
            </a:r>
            <a:r>
              <a:rPr lang="en-US" sz="2300" dirty="0" err="1"/>
              <a:t>yakni</a:t>
            </a:r>
            <a:r>
              <a:rPr lang="en-US" sz="2300" dirty="0"/>
              <a:t> </a:t>
            </a:r>
            <a:r>
              <a:rPr lang="en-US" sz="2300" dirty="0" err="1"/>
              <a:t>kota</a:t>
            </a:r>
            <a:r>
              <a:rPr lang="en-US" sz="2300" dirty="0"/>
              <a:t> </a:t>
            </a:r>
            <a:r>
              <a:rPr lang="en-US" sz="2300" dirty="0" err="1"/>
              <a:t>menjadi</a:t>
            </a:r>
            <a:r>
              <a:rPr lang="en-US" sz="2300" dirty="0"/>
              <a:t> </a:t>
            </a:r>
            <a:r>
              <a:rPr lang="en-US" sz="2300" dirty="0" err="1"/>
              <a:t>tumbuh</a:t>
            </a:r>
            <a:r>
              <a:rPr lang="en-US" sz="2300" dirty="0"/>
              <a:t> </a:t>
            </a:r>
            <a:r>
              <a:rPr lang="en-US" sz="2300" dirty="0" err="1"/>
              <a:t>pesat</a:t>
            </a:r>
            <a:r>
              <a:rPr lang="en-US" sz="2300" dirty="0"/>
              <a:t> </a:t>
            </a:r>
            <a:r>
              <a:rPr lang="en-US" sz="2300" dirty="0" err="1"/>
              <a:t>dan</a:t>
            </a:r>
            <a:r>
              <a:rPr lang="en-US" sz="2300" dirty="0"/>
              <a:t> GNP per </a:t>
            </a:r>
            <a:r>
              <a:rPr lang="en-US" sz="2300" dirty="0" err="1"/>
              <a:t>kapitamelonjak</a:t>
            </a:r>
            <a:r>
              <a:rPr lang="en-US" sz="2300" dirty="0"/>
              <a:t> </a:t>
            </a:r>
            <a:r>
              <a:rPr lang="en-US" sz="2300" dirty="0" err="1"/>
              <a:t>dari</a:t>
            </a:r>
            <a:r>
              <a:rPr lang="en-US" sz="2300" dirty="0"/>
              <a:t> $ 85 </a:t>
            </a:r>
            <a:r>
              <a:rPr lang="en-US" sz="2300" dirty="0" err="1"/>
              <a:t>pada</a:t>
            </a:r>
            <a:r>
              <a:rPr lang="en-US" sz="2300" dirty="0"/>
              <a:t> </a:t>
            </a:r>
            <a:r>
              <a:rPr lang="en-US" sz="2300" dirty="0" err="1"/>
              <a:t>tahun</a:t>
            </a:r>
            <a:r>
              <a:rPr lang="en-US" sz="2300" dirty="0"/>
              <a:t> 1960 </a:t>
            </a:r>
            <a:r>
              <a:rPr lang="en-US" sz="2300" dirty="0" err="1"/>
              <a:t>menjadi</a:t>
            </a:r>
            <a:r>
              <a:rPr lang="en-US" sz="2300" dirty="0"/>
              <a:t> $ 257 </a:t>
            </a:r>
            <a:r>
              <a:rPr lang="en-US" sz="2300" dirty="0" err="1"/>
              <a:t>pada</a:t>
            </a:r>
            <a:r>
              <a:rPr lang="en-US" sz="2300" dirty="0"/>
              <a:t> </a:t>
            </a:r>
            <a:r>
              <a:rPr lang="en-US" sz="2300" dirty="0" err="1"/>
              <a:t>tahun</a:t>
            </a:r>
            <a:r>
              <a:rPr lang="en-US" sz="2300" dirty="0"/>
              <a:t> </a:t>
            </a:r>
            <a:r>
              <a:rPr lang="en-US" sz="2300" dirty="0" smtClean="0"/>
              <a:t>1970.</a:t>
            </a:r>
          </a:p>
          <a:p>
            <a:pPr>
              <a:lnSpc>
                <a:spcPct val="120000"/>
              </a:lnSpc>
            </a:pPr>
            <a:r>
              <a:rPr lang="en-US" sz="2300" dirty="0" err="1" smtClean="0"/>
              <a:t>Namun</a:t>
            </a:r>
            <a:r>
              <a:rPr lang="en-US" sz="2300" dirty="0"/>
              <a:t>, di </a:t>
            </a:r>
            <a:r>
              <a:rPr lang="en-US" sz="2300" dirty="0" err="1"/>
              <a:t>sisi</a:t>
            </a:r>
            <a:r>
              <a:rPr lang="en-US" sz="2300" dirty="0"/>
              <a:t> lain </a:t>
            </a:r>
            <a:r>
              <a:rPr lang="en-US" sz="2300" dirty="0" err="1"/>
              <a:t>problemnya</a:t>
            </a:r>
            <a:r>
              <a:rPr lang="en-US" sz="2300" dirty="0"/>
              <a:t> </a:t>
            </a:r>
            <a:r>
              <a:rPr lang="en-US" sz="2300" dirty="0" err="1"/>
              <a:t>adalah</a:t>
            </a:r>
            <a:r>
              <a:rPr lang="en-US" sz="2300" dirty="0"/>
              <a:t> </a:t>
            </a:r>
            <a:r>
              <a:rPr lang="en-US" sz="2300" dirty="0" err="1"/>
              <a:t>tertinggalnya</a:t>
            </a:r>
            <a:r>
              <a:rPr lang="en-US" sz="2300" dirty="0"/>
              <a:t> </a:t>
            </a:r>
            <a:r>
              <a:rPr lang="en-US" sz="2300" dirty="0" err="1"/>
              <a:t>masyarakat</a:t>
            </a:r>
            <a:r>
              <a:rPr lang="en-US" sz="2300" dirty="0"/>
              <a:t> </a:t>
            </a:r>
            <a:r>
              <a:rPr lang="en-US" sz="2300" dirty="0" err="1"/>
              <a:t>desa</a:t>
            </a:r>
            <a:r>
              <a:rPr lang="en-US" sz="2300" dirty="0"/>
              <a:t>, </a:t>
            </a:r>
            <a:r>
              <a:rPr lang="en-US" sz="2300" dirty="0" err="1"/>
              <a:t>khususnya</a:t>
            </a:r>
            <a:r>
              <a:rPr lang="en-US" sz="2300" dirty="0"/>
              <a:t> </a:t>
            </a:r>
            <a:r>
              <a:rPr lang="en-US" sz="2300" dirty="0" err="1"/>
              <a:t>kaum</a:t>
            </a:r>
            <a:r>
              <a:rPr lang="en-US" sz="2300" dirty="0"/>
              <a:t> </a:t>
            </a:r>
            <a:r>
              <a:rPr lang="en-US" sz="2300" dirty="0" err="1"/>
              <a:t>petani</a:t>
            </a:r>
            <a:r>
              <a:rPr lang="en-US" sz="2300" dirty="0"/>
              <a:t>. </a:t>
            </a:r>
            <a:r>
              <a:rPr lang="en-US" sz="2300" dirty="0" err="1"/>
              <a:t>Sehingga</a:t>
            </a:r>
            <a:r>
              <a:rPr lang="en-US" sz="2300" dirty="0" smtClean="0"/>
              <a:t>, </a:t>
            </a:r>
            <a:r>
              <a:rPr lang="en-US" sz="2300" dirty="0" err="1" smtClean="0"/>
              <a:t>kenyataan</a:t>
            </a:r>
            <a:r>
              <a:rPr lang="en-US" sz="2300" dirty="0" smtClean="0"/>
              <a:t> </a:t>
            </a:r>
            <a:r>
              <a:rPr lang="en-US" sz="2300" dirty="0" err="1"/>
              <a:t>inilah</a:t>
            </a:r>
            <a:r>
              <a:rPr lang="en-US" sz="2300" dirty="0"/>
              <a:t> yang </a:t>
            </a:r>
            <a:r>
              <a:rPr lang="en-US" sz="2300" dirty="0" err="1"/>
              <a:t>menyadarkan</a:t>
            </a:r>
            <a:r>
              <a:rPr lang="en-US" sz="2300" dirty="0"/>
              <a:t> Park Chung </a:t>
            </a:r>
            <a:r>
              <a:rPr lang="en-US" sz="2300" dirty="0" err="1"/>
              <a:t>Hee</a:t>
            </a:r>
            <a:r>
              <a:rPr lang="en-US" sz="2300" dirty="0"/>
              <a:t> </a:t>
            </a:r>
            <a:r>
              <a:rPr lang="en-US" sz="2300" dirty="0" err="1"/>
              <a:t>bahwa</a:t>
            </a:r>
            <a:r>
              <a:rPr lang="en-US" sz="2300" dirty="0"/>
              <a:t> </a:t>
            </a:r>
            <a:r>
              <a:rPr lang="en-US" sz="2300" dirty="0" err="1"/>
              <a:t>ada</a:t>
            </a:r>
            <a:r>
              <a:rPr lang="en-US" sz="2300" dirty="0"/>
              <a:t> </a:t>
            </a:r>
            <a:r>
              <a:rPr lang="en-US" sz="2300" dirty="0" err="1"/>
              <a:t>sesuatu</a:t>
            </a:r>
            <a:r>
              <a:rPr lang="en-US" sz="2300" dirty="0"/>
              <a:t> yang </a:t>
            </a:r>
            <a:r>
              <a:rPr lang="en-US" sz="2300" dirty="0" err="1"/>
              <a:t>salah</a:t>
            </a:r>
            <a:r>
              <a:rPr lang="en-US" sz="2300" dirty="0"/>
              <a:t> </a:t>
            </a:r>
            <a:r>
              <a:rPr lang="en-US" sz="2300" dirty="0" err="1"/>
              <a:t>dalam</a:t>
            </a:r>
            <a:r>
              <a:rPr lang="en-US" sz="2300" dirty="0"/>
              <a:t> </a:t>
            </a:r>
            <a:r>
              <a:rPr lang="en-US" sz="2300" dirty="0" err="1"/>
              <a:t>strategi</a:t>
            </a:r>
            <a:r>
              <a:rPr lang="en-US" sz="2300" dirty="0"/>
              <a:t> </a:t>
            </a:r>
            <a:r>
              <a:rPr lang="en-US" sz="2300" dirty="0" err="1"/>
              <a:t>pembangunannya</a:t>
            </a:r>
            <a:r>
              <a:rPr lang="en-US" sz="2300" dirty="0"/>
              <a:t>, </a:t>
            </a:r>
            <a:r>
              <a:rPr lang="en-US" sz="2300" dirty="0" err="1"/>
              <a:t>dan</a:t>
            </a:r>
            <a:r>
              <a:rPr lang="en-US" sz="2300" dirty="0"/>
              <a:t> </a:t>
            </a:r>
            <a:r>
              <a:rPr lang="en-US" sz="2300" dirty="0" err="1"/>
              <a:t>lalu</a:t>
            </a:r>
            <a:r>
              <a:rPr lang="en-US" sz="2300" dirty="0"/>
              <a:t> </a:t>
            </a:r>
            <a:r>
              <a:rPr lang="en-US" sz="2300" dirty="0" err="1"/>
              <a:t>segera</a:t>
            </a:r>
            <a:r>
              <a:rPr lang="en-US" sz="2300" dirty="0"/>
              <a:t> </a:t>
            </a:r>
            <a:r>
              <a:rPr lang="en-US" sz="2300" dirty="0" err="1"/>
              <a:t>dicanangkanlah</a:t>
            </a:r>
            <a:r>
              <a:rPr lang="en-US" sz="2300" dirty="0"/>
              <a:t> </a:t>
            </a:r>
            <a:r>
              <a:rPr lang="en-US" sz="2300" dirty="0" err="1"/>
              <a:t>suatu</a:t>
            </a:r>
            <a:r>
              <a:rPr lang="en-US" sz="2300" dirty="0"/>
              <a:t> program </a:t>
            </a:r>
            <a:r>
              <a:rPr lang="en-US" sz="2300" dirty="0" err="1"/>
              <a:t>pembangunan</a:t>
            </a:r>
            <a:r>
              <a:rPr lang="en-US" sz="2300" dirty="0"/>
              <a:t> </a:t>
            </a:r>
            <a:r>
              <a:rPr lang="en-US" sz="2300" dirty="0" err="1"/>
              <a:t>pedesaan</a:t>
            </a:r>
            <a:r>
              <a:rPr lang="en-US" sz="2300" dirty="0"/>
              <a:t> </a:t>
            </a:r>
            <a:r>
              <a:rPr lang="en-US" sz="2300" dirty="0" err="1"/>
              <a:t>dengan</a:t>
            </a:r>
            <a:r>
              <a:rPr lang="en-US" sz="2300" dirty="0"/>
              <a:t> </a:t>
            </a:r>
            <a:r>
              <a:rPr lang="en-US" sz="2300" dirty="0" err="1"/>
              <a:t>nama</a:t>
            </a:r>
            <a:r>
              <a:rPr lang="en-US" sz="2300" dirty="0"/>
              <a:t> </a:t>
            </a:r>
            <a:r>
              <a:rPr lang="en-US" sz="2300" dirty="0" err="1"/>
              <a:t>Saemaul</a:t>
            </a:r>
            <a:r>
              <a:rPr lang="en-US" sz="2300" dirty="0"/>
              <a:t> </a:t>
            </a:r>
            <a:r>
              <a:rPr lang="en-US" sz="2300" dirty="0" err="1"/>
              <a:t>Undong</a:t>
            </a:r>
            <a:r>
              <a:rPr lang="en-US" sz="2300" dirty="0"/>
              <a:t> (Satria:2002</a:t>
            </a:r>
            <a:r>
              <a:rPr lang="en-US" sz="2300" dirty="0" smtClean="0"/>
              <a:t>).</a:t>
            </a:r>
            <a:endParaRPr lang="en-US" dirty="0"/>
          </a:p>
        </p:txBody>
      </p:sp>
      <p:pic>
        <p:nvPicPr>
          <p:cNvPr id="5" name="Picture 4"/>
          <p:cNvPicPr>
            <a:picLocks noChangeAspect="1"/>
          </p:cNvPicPr>
          <p:nvPr/>
        </p:nvPicPr>
        <p:blipFill>
          <a:blip r:embed="rId2"/>
          <a:stretch>
            <a:fillRect/>
          </a:stretch>
        </p:blipFill>
        <p:spPr>
          <a:xfrm>
            <a:off x="10006690" y="311590"/>
            <a:ext cx="1933575" cy="2362200"/>
          </a:xfrm>
          <a:prstGeom prst="rect">
            <a:avLst/>
          </a:prstGeom>
        </p:spPr>
      </p:pic>
    </p:spTree>
    <p:extLst>
      <p:ext uri="{BB962C8B-B14F-4D97-AF65-F5344CB8AC3E}">
        <p14:creationId xmlns:p14="http://schemas.microsoft.com/office/powerpoint/2010/main" val="322034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002" y="498764"/>
            <a:ext cx="10554574" cy="6109854"/>
          </a:xfrm>
        </p:spPr>
        <p:txBody>
          <a:bodyPr>
            <a:normAutofit fontScale="92500" lnSpcReduction="20000"/>
          </a:bodyPr>
          <a:lstStyle/>
          <a:p>
            <a:pPr>
              <a:lnSpc>
                <a:spcPct val="160000"/>
              </a:lnSpc>
            </a:pPr>
            <a:r>
              <a:rPr lang="en-US" sz="2400" dirty="0" err="1"/>
              <a:t>Konsep</a:t>
            </a:r>
            <a:r>
              <a:rPr lang="en-US" sz="2400" dirty="0"/>
              <a:t> </a:t>
            </a:r>
            <a:r>
              <a:rPr lang="en-US" sz="2400" dirty="0" err="1"/>
              <a:t>Saemaul</a:t>
            </a:r>
            <a:r>
              <a:rPr lang="en-US" sz="2400" dirty="0"/>
              <a:t> </a:t>
            </a:r>
            <a:r>
              <a:rPr lang="en-US" sz="2400" dirty="0" err="1"/>
              <a:t>Undong</a:t>
            </a:r>
            <a:r>
              <a:rPr lang="en-US" sz="2400" dirty="0"/>
              <a:t>  </a:t>
            </a:r>
            <a:r>
              <a:rPr lang="en-US" sz="2400" dirty="0" err="1"/>
              <a:t>diperkenalkan</a:t>
            </a:r>
            <a:r>
              <a:rPr lang="en-US" sz="2400" dirty="0"/>
              <a:t> </a:t>
            </a:r>
            <a:r>
              <a:rPr lang="en-US" sz="2400" dirty="0" err="1"/>
              <a:t>pada</a:t>
            </a:r>
            <a:r>
              <a:rPr lang="en-US" sz="2400" dirty="0"/>
              <a:t> </a:t>
            </a:r>
            <a:r>
              <a:rPr lang="en-US" sz="2400" dirty="0" err="1"/>
              <a:t>tahun</a:t>
            </a:r>
            <a:r>
              <a:rPr lang="en-US" sz="2400" dirty="0"/>
              <a:t> 1971 </a:t>
            </a:r>
            <a:r>
              <a:rPr lang="en-US" sz="2400" dirty="0" err="1"/>
              <a:t>ketika</a:t>
            </a:r>
            <a:r>
              <a:rPr lang="en-US" sz="2400" dirty="0"/>
              <a:t> Korea </a:t>
            </a:r>
            <a:r>
              <a:rPr lang="en-US" sz="2400" dirty="0" err="1"/>
              <a:t>Selatanmenghadapi</a:t>
            </a:r>
            <a:r>
              <a:rPr lang="en-US" sz="2400" dirty="0"/>
              <a:t> </a:t>
            </a:r>
            <a:r>
              <a:rPr lang="en-US" sz="2400" dirty="0" err="1"/>
              <a:t>permasalahan</a:t>
            </a:r>
            <a:r>
              <a:rPr lang="en-US" sz="2400" dirty="0"/>
              <a:t> </a:t>
            </a:r>
            <a:r>
              <a:rPr lang="en-US" sz="2400" dirty="0" err="1"/>
              <a:t>disparitas</a:t>
            </a:r>
            <a:r>
              <a:rPr lang="en-US" sz="2400" dirty="0"/>
              <a:t> </a:t>
            </a:r>
            <a:r>
              <a:rPr lang="en-US" sz="2400" dirty="0" err="1"/>
              <a:t>pedesaan-perkotaan</a:t>
            </a:r>
            <a:r>
              <a:rPr lang="en-US" sz="2400" dirty="0"/>
              <a:t> </a:t>
            </a:r>
            <a:r>
              <a:rPr lang="en-US" sz="2400" dirty="0" err="1"/>
              <a:t>akibat</a:t>
            </a:r>
            <a:r>
              <a:rPr lang="en-US" sz="2400" dirty="0"/>
              <a:t> </a:t>
            </a:r>
            <a:r>
              <a:rPr lang="en-US" sz="2400" dirty="0" err="1"/>
              <a:t>prioritas</a:t>
            </a:r>
            <a:r>
              <a:rPr lang="en-US" sz="2400" dirty="0"/>
              <a:t> </a:t>
            </a:r>
            <a:r>
              <a:rPr lang="en-US" sz="2400" dirty="0" err="1"/>
              <a:t>pembangunanyang</a:t>
            </a:r>
            <a:r>
              <a:rPr lang="en-US" sz="2400" dirty="0"/>
              <a:t> </a:t>
            </a:r>
            <a:r>
              <a:rPr lang="en-US" sz="2400" dirty="0" err="1"/>
              <a:t>selalu</a:t>
            </a:r>
            <a:r>
              <a:rPr lang="en-US" sz="2400" dirty="0"/>
              <a:t> </a:t>
            </a:r>
            <a:r>
              <a:rPr lang="en-US" sz="2400" dirty="0" err="1"/>
              <a:t>menekankan</a:t>
            </a:r>
            <a:r>
              <a:rPr lang="en-US" sz="2400" dirty="0"/>
              <a:t> </a:t>
            </a:r>
            <a:r>
              <a:rPr lang="en-US" sz="2400" dirty="0" err="1"/>
              <a:t>industrialisasi</a:t>
            </a:r>
            <a:r>
              <a:rPr lang="en-US" sz="2400" dirty="0"/>
              <a:t> </a:t>
            </a:r>
            <a:r>
              <a:rPr lang="en-US" sz="2400" dirty="0" err="1"/>
              <a:t>berorientasi</a:t>
            </a:r>
            <a:r>
              <a:rPr lang="en-US" sz="2400" dirty="0"/>
              <a:t> </a:t>
            </a:r>
            <a:r>
              <a:rPr lang="en-US" sz="2400" dirty="0" err="1"/>
              <a:t>ekspor</a:t>
            </a:r>
            <a:r>
              <a:rPr lang="en-US" sz="2400" dirty="0"/>
              <a:t>. </a:t>
            </a:r>
            <a:endParaRPr lang="en-US" sz="2400" dirty="0" smtClean="0"/>
          </a:p>
          <a:p>
            <a:pPr>
              <a:lnSpc>
                <a:spcPct val="160000"/>
              </a:lnSpc>
            </a:pPr>
            <a:r>
              <a:rPr lang="en-US" sz="2400" dirty="0" err="1" smtClean="0"/>
              <a:t>Untuk</a:t>
            </a:r>
            <a:r>
              <a:rPr lang="en-US" sz="2400" dirty="0" smtClean="0"/>
              <a:t> </a:t>
            </a:r>
            <a:r>
              <a:rPr lang="en-US" sz="2400" dirty="0" err="1" smtClean="0"/>
              <a:t>mengurangi</a:t>
            </a:r>
            <a:r>
              <a:rPr lang="en-US" sz="2400" dirty="0" smtClean="0"/>
              <a:t> </a:t>
            </a:r>
            <a:r>
              <a:rPr lang="en-US" sz="2400" dirty="0" err="1" smtClean="0"/>
              <a:t>kesenjangan</a:t>
            </a:r>
            <a:r>
              <a:rPr lang="en-US" sz="2400" dirty="0" smtClean="0"/>
              <a:t> </a:t>
            </a:r>
            <a:r>
              <a:rPr lang="en-US" sz="2400" dirty="0" err="1"/>
              <a:t>ekonomi</a:t>
            </a:r>
            <a:r>
              <a:rPr lang="en-US" sz="2400" dirty="0"/>
              <a:t> </a:t>
            </a:r>
            <a:r>
              <a:rPr lang="en-US" sz="2400" dirty="0" err="1"/>
              <a:t>antara</a:t>
            </a:r>
            <a:r>
              <a:rPr lang="en-US" sz="2400" dirty="0"/>
              <a:t> </a:t>
            </a:r>
            <a:r>
              <a:rPr lang="en-US" sz="2400" dirty="0" err="1"/>
              <a:t>desa</a:t>
            </a:r>
            <a:r>
              <a:rPr lang="en-US" sz="2400" dirty="0"/>
              <a:t> </a:t>
            </a:r>
            <a:r>
              <a:rPr lang="en-US" sz="2400" dirty="0" err="1"/>
              <a:t>dengan</a:t>
            </a:r>
            <a:r>
              <a:rPr lang="en-US" sz="2400" dirty="0"/>
              <a:t> </a:t>
            </a:r>
            <a:r>
              <a:rPr lang="en-US" sz="2400" dirty="0" err="1"/>
              <a:t>kota</a:t>
            </a:r>
            <a:r>
              <a:rPr lang="en-US" sz="2400" dirty="0"/>
              <a:t> </a:t>
            </a:r>
            <a:r>
              <a:rPr lang="en-US" sz="2400" dirty="0" err="1"/>
              <a:t>tersebut</a:t>
            </a:r>
            <a:r>
              <a:rPr lang="en-US" sz="2400" dirty="0"/>
              <a:t>, </a:t>
            </a:r>
            <a:r>
              <a:rPr lang="en-US" sz="2400" dirty="0" err="1"/>
              <a:t>Presiden</a:t>
            </a:r>
            <a:r>
              <a:rPr lang="en-US" sz="2400" dirty="0"/>
              <a:t> Park </a:t>
            </a:r>
            <a:r>
              <a:rPr lang="en-US" sz="2400" dirty="0" err="1"/>
              <a:t>mencanangkan</a:t>
            </a:r>
            <a:r>
              <a:rPr lang="en-US" sz="2400" dirty="0"/>
              <a:t> </a:t>
            </a:r>
            <a:r>
              <a:rPr lang="en-US" sz="2400" dirty="0" err="1"/>
              <a:t>Gerakan</a:t>
            </a:r>
            <a:r>
              <a:rPr lang="en-US" sz="2400" dirty="0"/>
              <a:t> </a:t>
            </a:r>
            <a:r>
              <a:rPr lang="en-US" sz="2400" dirty="0" err="1"/>
              <a:t>Masyarakat</a:t>
            </a:r>
            <a:r>
              <a:rPr lang="en-US" sz="2400" dirty="0"/>
              <a:t> </a:t>
            </a:r>
            <a:r>
              <a:rPr lang="en-US" sz="2400" dirty="0" err="1"/>
              <a:t>Baru</a:t>
            </a:r>
            <a:r>
              <a:rPr lang="en-US" sz="2400" dirty="0"/>
              <a:t> </a:t>
            </a:r>
            <a:r>
              <a:rPr lang="en-US" sz="2400" dirty="0" err="1"/>
              <a:t>dengan</a:t>
            </a:r>
            <a:r>
              <a:rPr lang="en-US" sz="2400" dirty="0"/>
              <a:t> </a:t>
            </a:r>
            <a:r>
              <a:rPr lang="en-US" sz="2400" dirty="0" err="1"/>
              <a:t>tujuannya</a:t>
            </a:r>
            <a:r>
              <a:rPr lang="en-US" sz="2400" dirty="0"/>
              <a:t> </a:t>
            </a:r>
            <a:r>
              <a:rPr lang="en-US" sz="2400" dirty="0" err="1"/>
              <a:t>sebagai</a:t>
            </a:r>
            <a:r>
              <a:rPr lang="en-US" sz="2400" dirty="0"/>
              <a:t> </a:t>
            </a:r>
            <a:r>
              <a:rPr lang="en-US" sz="2400" dirty="0" err="1"/>
              <a:t>pencerahan</a:t>
            </a:r>
            <a:r>
              <a:rPr lang="en-US" sz="2400" dirty="0"/>
              <a:t> </a:t>
            </a:r>
            <a:r>
              <a:rPr lang="en-US" sz="2400" dirty="0" err="1"/>
              <a:t>rakyat</a:t>
            </a:r>
            <a:r>
              <a:rPr lang="en-US" sz="2400" dirty="0"/>
              <a:t> </a:t>
            </a:r>
            <a:r>
              <a:rPr lang="en-US" sz="2400" dirty="0" err="1"/>
              <a:t>pedesaan</a:t>
            </a:r>
            <a:r>
              <a:rPr lang="en-US" sz="2400" dirty="0"/>
              <a:t> </a:t>
            </a:r>
            <a:r>
              <a:rPr lang="en-US" sz="2400" dirty="0" err="1" smtClean="0"/>
              <a:t>melalui</a:t>
            </a:r>
            <a:r>
              <a:rPr lang="en-US" sz="2400" dirty="0" smtClean="0"/>
              <a:t> </a:t>
            </a:r>
            <a:r>
              <a:rPr lang="en-US" sz="2400" dirty="0" err="1" smtClean="0"/>
              <a:t>pendidikan</a:t>
            </a:r>
            <a:r>
              <a:rPr lang="en-US" sz="2400" dirty="0" smtClean="0"/>
              <a:t> </a:t>
            </a:r>
            <a:r>
              <a:rPr lang="en-US" sz="2400" dirty="0" err="1"/>
              <a:t>masyarakat</a:t>
            </a:r>
            <a:r>
              <a:rPr lang="en-US" sz="2400" dirty="0"/>
              <a:t> </a:t>
            </a:r>
            <a:r>
              <a:rPr lang="en-US" sz="2400" dirty="0" err="1" smtClean="0"/>
              <a:t>baru</a:t>
            </a:r>
            <a:r>
              <a:rPr lang="en-US" sz="2400" dirty="0" smtClean="0"/>
              <a:t> </a:t>
            </a:r>
            <a:r>
              <a:rPr lang="en-US" sz="2400" dirty="0" err="1"/>
              <a:t>untuk</a:t>
            </a:r>
            <a:r>
              <a:rPr lang="en-US" sz="2400" dirty="0"/>
              <a:t> </a:t>
            </a:r>
            <a:r>
              <a:rPr lang="en-US" sz="2400" dirty="0" err="1"/>
              <a:t>mengubah</a:t>
            </a:r>
            <a:r>
              <a:rPr lang="en-US" sz="2400" dirty="0"/>
              <a:t> </a:t>
            </a:r>
            <a:r>
              <a:rPr lang="en-US" sz="2400" dirty="0" err="1"/>
              <a:t>bentuk</a:t>
            </a:r>
            <a:r>
              <a:rPr lang="en-US" sz="2400" dirty="0"/>
              <a:t> </a:t>
            </a:r>
            <a:r>
              <a:rPr lang="en-US" sz="2400" dirty="0" err="1"/>
              <a:t>pandangan</a:t>
            </a:r>
            <a:r>
              <a:rPr lang="en-US" sz="2400" dirty="0"/>
              <a:t> </a:t>
            </a:r>
            <a:r>
              <a:rPr lang="en-US" sz="2400" dirty="0" err="1"/>
              <a:t>dan</a:t>
            </a:r>
            <a:r>
              <a:rPr lang="en-US" sz="2400" dirty="0"/>
              <a:t> </a:t>
            </a:r>
            <a:r>
              <a:rPr lang="en-US" sz="2400" dirty="0" err="1"/>
              <a:t>tingkah</a:t>
            </a:r>
            <a:r>
              <a:rPr lang="en-US" sz="2400" dirty="0"/>
              <a:t> </a:t>
            </a:r>
            <a:r>
              <a:rPr lang="en-US" sz="2400" dirty="0" err="1"/>
              <a:t>laku</a:t>
            </a:r>
            <a:r>
              <a:rPr lang="en-US" sz="2400" dirty="0"/>
              <a:t> </a:t>
            </a:r>
            <a:r>
              <a:rPr lang="en-US" sz="2400" dirty="0" err="1"/>
              <a:t>ikatan</a:t>
            </a:r>
            <a:r>
              <a:rPr lang="en-US" sz="2400" dirty="0"/>
              <a:t> </a:t>
            </a:r>
            <a:r>
              <a:rPr lang="en-US" sz="2400" dirty="0" err="1"/>
              <a:t>tradisional</a:t>
            </a:r>
            <a:r>
              <a:rPr lang="en-US" sz="2400" dirty="0"/>
              <a:t> </a:t>
            </a:r>
            <a:r>
              <a:rPr lang="en-US" sz="2400" dirty="0" err="1"/>
              <a:t>dan</a:t>
            </a:r>
            <a:r>
              <a:rPr lang="en-US" sz="2400" dirty="0"/>
              <a:t> </a:t>
            </a:r>
            <a:r>
              <a:rPr lang="en-US" sz="2400" dirty="0" err="1"/>
              <a:t>jeratan</a:t>
            </a:r>
            <a:r>
              <a:rPr lang="en-US" sz="2400" dirty="0"/>
              <a:t> </a:t>
            </a:r>
            <a:r>
              <a:rPr lang="en-US" sz="2400" dirty="0" err="1"/>
              <a:t>kemiskinan</a:t>
            </a:r>
            <a:r>
              <a:rPr lang="en-US" sz="2400" dirty="0"/>
              <a:t> </a:t>
            </a:r>
            <a:r>
              <a:rPr lang="en-US" sz="2400" dirty="0" err="1"/>
              <a:t>masyarakat</a:t>
            </a:r>
            <a:r>
              <a:rPr lang="en-US" sz="2400" dirty="0"/>
              <a:t> </a:t>
            </a:r>
            <a:r>
              <a:rPr lang="en-US" sz="2400" dirty="0" err="1"/>
              <a:t>desa</a:t>
            </a:r>
            <a:r>
              <a:rPr lang="en-US" sz="2400" dirty="0" smtClean="0"/>
              <a:t>,</a:t>
            </a:r>
          </a:p>
          <a:p>
            <a:pPr>
              <a:lnSpc>
                <a:spcPct val="160000"/>
              </a:lnSpc>
            </a:pPr>
            <a:r>
              <a:rPr lang="en-US" sz="2400" dirty="0" smtClean="0"/>
              <a:t> </a:t>
            </a:r>
            <a:r>
              <a:rPr lang="en-US" sz="2400" dirty="0" err="1"/>
              <a:t>M</a:t>
            </a:r>
            <a:r>
              <a:rPr lang="en-US" sz="2400" dirty="0" err="1" smtClean="0"/>
              <a:t>embantu</a:t>
            </a:r>
            <a:r>
              <a:rPr lang="en-US" sz="2400" dirty="0" smtClean="0"/>
              <a:t> </a:t>
            </a:r>
            <a:r>
              <a:rPr lang="en-US" sz="2400" dirty="0" err="1"/>
              <a:t>mengembangkan</a:t>
            </a:r>
            <a:r>
              <a:rPr lang="en-US" sz="2400" dirty="0"/>
              <a:t> </a:t>
            </a:r>
            <a:r>
              <a:rPr lang="en-US" sz="2400" dirty="0" err="1"/>
              <a:t>kerajinandan</a:t>
            </a:r>
            <a:r>
              <a:rPr lang="en-US" sz="2400" dirty="0"/>
              <a:t> </a:t>
            </a:r>
            <a:r>
              <a:rPr lang="en-US" sz="2400" dirty="0" err="1"/>
              <a:t>penghematan</a:t>
            </a:r>
            <a:r>
              <a:rPr lang="en-US" sz="2400" dirty="0"/>
              <a:t>, </a:t>
            </a:r>
            <a:r>
              <a:rPr lang="en-US" sz="2400" dirty="0" err="1"/>
              <a:t>semangat</a:t>
            </a:r>
            <a:r>
              <a:rPr lang="en-US" sz="2400" dirty="0"/>
              <a:t> </a:t>
            </a:r>
            <a:r>
              <a:rPr lang="en-US" sz="2400" dirty="0" err="1"/>
              <a:t>untuk</a:t>
            </a:r>
            <a:r>
              <a:rPr lang="en-US" sz="2400" dirty="0"/>
              <a:t> </a:t>
            </a:r>
            <a:r>
              <a:rPr lang="en-US" sz="2400" dirty="0" err="1"/>
              <a:t>kerja</a:t>
            </a:r>
            <a:r>
              <a:rPr lang="en-US" sz="2400" dirty="0"/>
              <a:t> </a:t>
            </a:r>
            <a:r>
              <a:rPr lang="en-US" sz="2400" dirty="0" err="1"/>
              <a:t>sama</a:t>
            </a:r>
            <a:r>
              <a:rPr lang="en-US" sz="2400" dirty="0"/>
              <a:t> </a:t>
            </a:r>
            <a:r>
              <a:rPr lang="en-US" sz="2400" dirty="0" err="1"/>
              <a:t>dan</a:t>
            </a:r>
            <a:r>
              <a:rPr lang="en-US" sz="2400" dirty="0"/>
              <a:t> </a:t>
            </a:r>
            <a:r>
              <a:rPr lang="en-US" sz="2400" dirty="0" err="1"/>
              <a:t>menolong</a:t>
            </a:r>
            <a:r>
              <a:rPr lang="en-US" sz="2400" dirty="0"/>
              <a:t> </a:t>
            </a:r>
            <a:r>
              <a:rPr lang="en-US" sz="2400" dirty="0" err="1"/>
              <a:t>diri</a:t>
            </a:r>
            <a:r>
              <a:rPr lang="en-US" sz="2400" dirty="0"/>
              <a:t> </a:t>
            </a:r>
            <a:r>
              <a:rPr lang="en-US" sz="2400" dirty="0" err="1"/>
              <a:t>sendiri</a:t>
            </a:r>
            <a:r>
              <a:rPr lang="en-US" sz="2400" dirty="0"/>
              <a:t>, </a:t>
            </a:r>
            <a:r>
              <a:rPr lang="en-US" sz="2400" dirty="0" err="1"/>
              <a:t>dan</a:t>
            </a:r>
            <a:r>
              <a:rPr lang="en-US" sz="2400" dirty="0"/>
              <a:t> </a:t>
            </a:r>
            <a:r>
              <a:rPr lang="en-US" sz="2400" dirty="0" err="1"/>
              <a:t>memodernisasi</a:t>
            </a:r>
            <a:r>
              <a:rPr lang="en-US" sz="2400" dirty="0"/>
              <a:t> </a:t>
            </a:r>
            <a:r>
              <a:rPr lang="en-US" sz="2400" dirty="0" err="1"/>
              <a:t>masyarakat</a:t>
            </a:r>
            <a:r>
              <a:rPr lang="en-US" sz="2400" dirty="0"/>
              <a:t> </a:t>
            </a:r>
            <a:r>
              <a:rPr lang="en-US" sz="2400" dirty="0" err="1"/>
              <a:t>pedesaan</a:t>
            </a:r>
            <a:r>
              <a:rPr lang="en-US" dirty="0"/>
              <a:t>. </a:t>
            </a:r>
          </a:p>
          <a:p>
            <a:endParaRPr lang="en-US" dirty="0"/>
          </a:p>
        </p:txBody>
      </p:sp>
    </p:spTree>
    <p:extLst>
      <p:ext uri="{BB962C8B-B14F-4D97-AF65-F5344CB8AC3E}">
        <p14:creationId xmlns:p14="http://schemas.microsoft.com/office/powerpoint/2010/main" val="130553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1518" y="399245"/>
            <a:ext cx="3580330" cy="2272010"/>
          </a:xfrm>
          <a:prstGeom prst="rect">
            <a:avLst/>
          </a:prstGeom>
          <a:ln>
            <a:noFill/>
          </a:ln>
          <a:effectLst>
            <a:softEdge rad="112500"/>
          </a:effectLst>
        </p:spPr>
      </p:pic>
      <p:sp>
        <p:nvSpPr>
          <p:cNvPr id="4" name="Rectangle 3"/>
          <p:cNvSpPr/>
          <p:nvPr/>
        </p:nvSpPr>
        <p:spPr>
          <a:xfrm>
            <a:off x="103027" y="2793846"/>
            <a:ext cx="11354682" cy="3724096"/>
          </a:xfrm>
          <a:prstGeom prst="rect">
            <a:avLst/>
          </a:prstGeom>
        </p:spPr>
        <p:txBody>
          <a:bodyPr wrap="square">
            <a:spAutoFit/>
          </a:bodyPr>
          <a:lstStyle/>
          <a:p>
            <a:pPr algn="just"/>
            <a:r>
              <a:rPr lang="en-US" sz="2400" dirty="0" err="1" smtClean="0"/>
              <a:t>Gerakan</a:t>
            </a:r>
            <a:r>
              <a:rPr lang="en-US" sz="2400" dirty="0" smtClean="0"/>
              <a:t> </a:t>
            </a:r>
            <a:r>
              <a:rPr lang="en-US" sz="2400" dirty="0" err="1"/>
              <a:t>dimulai</a:t>
            </a:r>
            <a:r>
              <a:rPr lang="en-US" sz="2400" dirty="0"/>
              <a:t> </a:t>
            </a:r>
            <a:r>
              <a:rPr lang="en-US" sz="2400" dirty="0" err="1"/>
              <a:t>dengan</a:t>
            </a:r>
            <a:r>
              <a:rPr lang="en-US" sz="2400" dirty="0"/>
              <a:t> </a:t>
            </a:r>
            <a:r>
              <a:rPr lang="en-US" sz="2400" dirty="0" err="1"/>
              <a:t>menginventarisasi</a:t>
            </a:r>
            <a:r>
              <a:rPr lang="en-US" sz="2400" dirty="0"/>
              <a:t> </a:t>
            </a:r>
            <a:r>
              <a:rPr lang="en-US" sz="2400" dirty="0" err="1"/>
              <a:t>aset</a:t>
            </a:r>
            <a:r>
              <a:rPr lang="en-US" sz="2400" dirty="0"/>
              <a:t> </a:t>
            </a:r>
            <a:r>
              <a:rPr lang="en-US" sz="2400" dirty="0" err="1"/>
              <a:t>lokal</a:t>
            </a:r>
            <a:r>
              <a:rPr lang="en-US" sz="2400" dirty="0"/>
              <a:t> yang </a:t>
            </a:r>
            <a:r>
              <a:rPr lang="en-US" sz="2400" dirty="0" err="1"/>
              <a:t>jarang</a:t>
            </a:r>
            <a:r>
              <a:rPr lang="en-US" sz="2400" dirty="0"/>
              <a:t> </a:t>
            </a:r>
            <a:r>
              <a:rPr lang="en-US" sz="2400" dirty="0" err="1"/>
              <a:t>dimanfaatkan</a:t>
            </a:r>
            <a:r>
              <a:rPr lang="en-US" sz="2400" dirty="0"/>
              <a:t> </a:t>
            </a:r>
            <a:r>
              <a:rPr lang="en-US" sz="2400" dirty="0" err="1"/>
              <a:t>dan</a:t>
            </a:r>
            <a:r>
              <a:rPr lang="en-US" sz="2400" dirty="0"/>
              <a:t> </a:t>
            </a:r>
            <a:r>
              <a:rPr lang="en-US" sz="2400" dirty="0" err="1"/>
              <a:t>diolah</a:t>
            </a:r>
            <a:r>
              <a:rPr lang="en-US" sz="2400" dirty="0"/>
              <a:t> </a:t>
            </a:r>
            <a:r>
              <a:rPr lang="en-US" sz="2400" dirty="0" err="1"/>
              <a:t>menjadi</a:t>
            </a:r>
            <a:r>
              <a:rPr lang="en-US" sz="2400" dirty="0"/>
              <a:t> </a:t>
            </a:r>
            <a:r>
              <a:rPr lang="en-US" sz="2400" dirty="0" err="1"/>
              <a:t>sesuatu</a:t>
            </a:r>
            <a:r>
              <a:rPr lang="en-US" sz="2400" dirty="0"/>
              <a:t> yang </a:t>
            </a:r>
            <a:r>
              <a:rPr lang="en-US" sz="2400" dirty="0" err="1"/>
              <a:t>dapat</a:t>
            </a:r>
            <a:r>
              <a:rPr lang="en-US" sz="2400" dirty="0"/>
              <a:t> </a:t>
            </a:r>
            <a:r>
              <a:rPr lang="en-US" sz="2400" dirty="0" err="1"/>
              <a:t>memperbaiki</a:t>
            </a:r>
            <a:r>
              <a:rPr lang="en-US" sz="2400" dirty="0"/>
              <a:t> </a:t>
            </a:r>
            <a:r>
              <a:rPr lang="en-US" sz="2400" dirty="0" err="1"/>
              <a:t>standar</a:t>
            </a:r>
            <a:r>
              <a:rPr lang="en-US" sz="2400" dirty="0"/>
              <a:t> </a:t>
            </a:r>
            <a:r>
              <a:rPr lang="en-US" sz="2400" dirty="0" err="1"/>
              <a:t>hidup</a:t>
            </a:r>
            <a:r>
              <a:rPr lang="en-US" sz="2400" dirty="0"/>
              <a:t> </a:t>
            </a:r>
            <a:r>
              <a:rPr lang="en-US" sz="2400" dirty="0" err="1"/>
              <a:t>setempat</a:t>
            </a:r>
            <a:r>
              <a:rPr lang="en-US" sz="2400" dirty="0"/>
              <a:t> </a:t>
            </a:r>
            <a:r>
              <a:rPr lang="en-US" sz="2400" dirty="0" err="1"/>
              <a:t>dan</a:t>
            </a:r>
            <a:r>
              <a:rPr lang="en-US" sz="2400" dirty="0"/>
              <a:t> </a:t>
            </a:r>
            <a:r>
              <a:rPr lang="en-US" sz="2400" dirty="0" err="1"/>
              <a:t>memperbesar</a:t>
            </a:r>
            <a:r>
              <a:rPr lang="en-US" sz="2400" dirty="0"/>
              <a:t> </a:t>
            </a:r>
            <a:r>
              <a:rPr lang="en-US" sz="2400" dirty="0" err="1"/>
              <a:t>keuntungan</a:t>
            </a:r>
            <a:r>
              <a:rPr lang="en-US" sz="2400" dirty="0"/>
              <a:t> yang </a:t>
            </a:r>
            <a:r>
              <a:rPr lang="en-US" sz="2400" dirty="0" err="1"/>
              <a:t>diperoleh</a:t>
            </a:r>
            <a:r>
              <a:rPr lang="en-US" sz="2400" dirty="0"/>
              <a:t> </a:t>
            </a:r>
            <a:r>
              <a:rPr lang="en-US" sz="2400" dirty="0" err="1" smtClean="0"/>
              <a:t>warga</a:t>
            </a:r>
            <a:r>
              <a:rPr lang="en-US" sz="2400" dirty="0" smtClean="0"/>
              <a:t>.</a:t>
            </a:r>
          </a:p>
          <a:p>
            <a:pPr algn="just"/>
            <a:endParaRPr lang="en-US" sz="2000" dirty="0"/>
          </a:p>
          <a:p>
            <a:pPr algn="just"/>
            <a:r>
              <a:rPr lang="en-US" sz="2400" dirty="0" err="1" smtClean="0"/>
              <a:t>Esensi</a:t>
            </a:r>
            <a:r>
              <a:rPr lang="en-US" sz="2400" dirty="0" smtClean="0"/>
              <a:t> </a:t>
            </a:r>
            <a:r>
              <a:rPr lang="en-US" sz="2400" dirty="0"/>
              <a:t>lain </a:t>
            </a:r>
            <a:r>
              <a:rPr lang="en-US" sz="2400" dirty="0" err="1"/>
              <a:t>dari</a:t>
            </a:r>
            <a:r>
              <a:rPr lang="en-US" sz="2400" dirty="0"/>
              <a:t> </a:t>
            </a:r>
            <a:r>
              <a:rPr lang="en-US" sz="2400" dirty="0" err="1"/>
              <a:t>Saemaul</a:t>
            </a:r>
            <a:r>
              <a:rPr lang="en-US" sz="2400" dirty="0"/>
              <a:t> </a:t>
            </a:r>
            <a:r>
              <a:rPr lang="en-US" sz="2400" dirty="0" err="1"/>
              <a:t>Undong</a:t>
            </a:r>
            <a:r>
              <a:rPr lang="en-US" sz="2400" dirty="0"/>
              <a:t> </a:t>
            </a:r>
            <a:r>
              <a:rPr lang="en-US" sz="2400" dirty="0" err="1" smtClean="0"/>
              <a:t>Adalah</a:t>
            </a:r>
            <a:r>
              <a:rPr lang="en-US" sz="2400" dirty="0"/>
              <a:t> </a:t>
            </a:r>
            <a:r>
              <a:rPr lang="en-US" sz="2400" dirty="0" err="1" smtClean="0"/>
              <a:t>wujud</a:t>
            </a:r>
            <a:r>
              <a:rPr lang="en-US" sz="2400" dirty="0" smtClean="0"/>
              <a:t> </a:t>
            </a:r>
            <a:r>
              <a:rPr lang="en-US" sz="2400" dirty="0" err="1"/>
              <a:t>pembangunan</a:t>
            </a:r>
            <a:r>
              <a:rPr lang="en-US" sz="2400" dirty="0"/>
              <a:t> </a:t>
            </a:r>
            <a:r>
              <a:rPr lang="en-US" sz="2400" dirty="0" err="1"/>
              <a:t>dari</a:t>
            </a:r>
            <a:r>
              <a:rPr lang="en-US" sz="2400" dirty="0"/>
              <a:t> </a:t>
            </a:r>
            <a:r>
              <a:rPr lang="en-US" sz="2400" dirty="0" err="1" smtClean="0"/>
              <a:t>bawah</a:t>
            </a:r>
            <a:r>
              <a:rPr lang="en-US" sz="2400" dirty="0" smtClean="0"/>
              <a:t> </a:t>
            </a:r>
            <a:r>
              <a:rPr lang="en-US" sz="2400" dirty="0" err="1" smtClean="0"/>
              <a:t>berdasarkan</a:t>
            </a:r>
            <a:r>
              <a:rPr lang="en-US" sz="2400" dirty="0" smtClean="0"/>
              <a:t> </a:t>
            </a:r>
            <a:r>
              <a:rPr lang="en-US" sz="2400" dirty="0" err="1" smtClean="0"/>
              <a:t>inisiatif</a:t>
            </a:r>
            <a:r>
              <a:rPr lang="en-US" sz="2400" dirty="0" smtClean="0"/>
              <a:t> </a:t>
            </a:r>
            <a:r>
              <a:rPr lang="en-US" sz="2400" dirty="0" err="1" smtClean="0"/>
              <a:t>dan</a:t>
            </a:r>
            <a:r>
              <a:rPr lang="en-US" sz="2400" dirty="0"/>
              <a:t> </a:t>
            </a:r>
            <a:r>
              <a:rPr lang="en-US" sz="2400" dirty="0" err="1" smtClean="0"/>
              <a:t>partisipasi</a:t>
            </a:r>
            <a:r>
              <a:rPr lang="en-US" sz="2400" dirty="0" smtClean="0"/>
              <a:t> </a:t>
            </a:r>
            <a:r>
              <a:rPr lang="en-US" sz="2400" dirty="0" err="1"/>
              <a:t>lokal</a:t>
            </a:r>
            <a:r>
              <a:rPr lang="en-US" sz="2400" dirty="0"/>
              <a:t>. </a:t>
            </a:r>
          </a:p>
          <a:p>
            <a:pPr algn="just"/>
            <a:endParaRPr lang="en-US" sz="2400" dirty="0" smtClean="0"/>
          </a:p>
          <a:p>
            <a:pPr algn="just"/>
            <a:r>
              <a:rPr lang="en-US" sz="2400" dirty="0" err="1" smtClean="0"/>
              <a:t>Proyek</a:t>
            </a:r>
            <a:r>
              <a:rPr lang="en-US" sz="2400" dirty="0" smtClean="0"/>
              <a:t> </a:t>
            </a:r>
            <a:r>
              <a:rPr lang="en-US" sz="2400" dirty="0" err="1"/>
              <a:t>ini</a:t>
            </a:r>
            <a:r>
              <a:rPr lang="en-US" sz="2400" dirty="0"/>
              <a:t> </a:t>
            </a:r>
            <a:r>
              <a:rPr lang="en-US" sz="2400" dirty="0" err="1"/>
              <a:t>diwujudkan</a:t>
            </a:r>
            <a:r>
              <a:rPr lang="en-US" sz="2400" dirty="0"/>
              <a:t> </a:t>
            </a:r>
            <a:r>
              <a:rPr lang="en-US" sz="2400" dirty="0" err="1"/>
              <a:t>melalui</a:t>
            </a:r>
            <a:r>
              <a:rPr lang="en-US" sz="2400" dirty="0"/>
              <a:t> </a:t>
            </a:r>
            <a:r>
              <a:rPr lang="en-US" sz="2400" dirty="0" err="1" smtClean="0"/>
              <a:t>pembentukan</a:t>
            </a:r>
            <a:r>
              <a:rPr lang="en-US" sz="2400" dirty="0"/>
              <a:t> </a:t>
            </a:r>
            <a:r>
              <a:rPr lang="en-US" sz="2400" dirty="0" err="1" smtClean="0"/>
              <a:t>koperasi</a:t>
            </a:r>
            <a:r>
              <a:rPr lang="en-US" sz="2400" dirty="0" smtClean="0"/>
              <a:t> </a:t>
            </a:r>
            <a:r>
              <a:rPr lang="en-US" sz="2400" dirty="0" err="1"/>
              <a:t>warga</a:t>
            </a:r>
            <a:r>
              <a:rPr lang="en-US" sz="2400" dirty="0"/>
              <a:t> </a:t>
            </a:r>
            <a:r>
              <a:rPr lang="en-US" sz="2400" dirty="0" err="1"/>
              <a:t>setempat</a:t>
            </a:r>
            <a:r>
              <a:rPr lang="en-US" sz="2400" dirty="0"/>
              <a:t> yang </a:t>
            </a:r>
            <a:r>
              <a:rPr lang="en-US" sz="2400" dirty="0" err="1" smtClean="0"/>
              <a:t>berpedoman</a:t>
            </a:r>
            <a:r>
              <a:rPr lang="en-US" sz="2400" dirty="0"/>
              <a:t> </a:t>
            </a:r>
            <a:r>
              <a:rPr lang="en-US" sz="2400" dirty="0" err="1" smtClean="0"/>
              <a:t>pada</a:t>
            </a:r>
            <a:r>
              <a:rPr lang="en-US" sz="2400" dirty="0" smtClean="0"/>
              <a:t> </a:t>
            </a:r>
            <a:r>
              <a:rPr lang="en-US" sz="2400" dirty="0" err="1"/>
              <a:t>inisiatif</a:t>
            </a:r>
            <a:r>
              <a:rPr lang="en-US" sz="2400" dirty="0"/>
              <a:t> </a:t>
            </a:r>
            <a:r>
              <a:rPr lang="en-US" sz="2400" dirty="0" err="1"/>
              <a:t>lokal</a:t>
            </a:r>
            <a:r>
              <a:rPr lang="en-US" sz="2400" dirty="0"/>
              <a:t>, </a:t>
            </a:r>
            <a:r>
              <a:rPr lang="en-US" sz="2400" dirty="0" err="1"/>
              <a:t>pemanfaatan</a:t>
            </a:r>
            <a:r>
              <a:rPr lang="en-US" sz="2400" dirty="0"/>
              <a:t> </a:t>
            </a:r>
            <a:r>
              <a:rPr lang="en-US" sz="2400" dirty="0" err="1"/>
              <a:t>tenaga</a:t>
            </a:r>
            <a:r>
              <a:rPr lang="en-US" sz="2400" dirty="0"/>
              <a:t> </a:t>
            </a:r>
            <a:r>
              <a:rPr lang="en-US" sz="2400" dirty="0" err="1" smtClean="0"/>
              <a:t>kerja</a:t>
            </a:r>
            <a:r>
              <a:rPr lang="en-US" sz="2400" dirty="0"/>
              <a:t> </a:t>
            </a:r>
            <a:r>
              <a:rPr lang="en-US" sz="2400" dirty="0" err="1" smtClean="0"/>
              <a:t>serta</a:t>
            </a:r>
            <a:r>
              <a:rPr lang="en-US" sz="2400" dirty="0" smtClean="0"/>
              <a:t> </a:t>
            </a:r>
            <a:r>
              <a:rPr lang="en-US" sz="2400" dirty="0"/>
              <a:t>material </a:t>
            </a:r>
            <a:r>
              <a:rPr lang="en-US" sz="2400" dirty="0" err="1"/>
              <a:t>dan</a:t>
            </a:r>
            <a:r>
              <a:rPr lang="en-US" sz="2400" dirty="0"/>
              <a:t> </a:t>
            </a:r>
            <a:r>
              <a:rPr lang="en-US" sz="2400" dirty="0" err="1"/>
              <a:t>ketrampilan</a:t>
            </a:r>
            <a:r>
              <a:rPr lang="en-US" sz="2400" dirty="0"/>
              <a:t> </a:t>
            </a:r>
            <a:r>
              <a:rPr lang="en-US" sz="2400" dirty="0" err="1"/>
              <a:t>mereka</a:t>
            </a:r>
            <a:r>
              <a:rPr lang="en-US" sz="2400" dirty="0"/>
              <a:t>.</a:t>
            </a:r>
          </a:p>
        </p:txBody>
      </p:sp>
      <p:sp>
        <p:nvSpPr>
          <p:cNvPr id="5" name="Rectangle 4"/>
          <p:cNvSpPr/>
          <p:nvPr/>
        </p:nvSpPr>
        <p:spPr>
          <a:xfrm>
            <a:off x="4829578" y="242762"/>
            <a:ext cx="6980350" cy="1938992"/>
          </a:xfrm>
          <a:prstGeom prst="rect">
            <a:avLst/>
          </a:prstGeom>
        </p:spPr>
        <p:txBody>
          <a:bodyPr wrap="square">
            <a:spAutoFit/>
          </a:bodyPr>
          <a:lstStyle/>
          <a:p>
            <a:pPr algn="ctr"/>
            <a:r>
              <a:rPr lang="en-US" sz="2400" dirty="0" err="1"/>
              <a:t>Selain</a:t>
            </a:r>
            <a:r>
              <a:rPr lang="en-US" sz="2400" dirty="0"/>
              <a:t> </a:t>
            </a:r>
            <a:r>
              <a:rPr lang="en-US" sz="2400" dirty="0" err="1"/>
              <a:t>mencegah</a:t>
            </a:r>
            <a:r>
              <a:rPr lang="en-US" sz="2400" dirty="0"/>
              <a:t> </a:t>
            </a:r>
            <a:r>
              <a:rPr lang="en-US" sz="2400" dirty="0" err="1"/>
              <a:t>kecenderungan</a:t>
            </a:r>
            <a:r>
              <a:rPr lang="en-US" sz="2400" dirty="0"/>
              <a:t> </a:t>
            </a:r>
            <a:r>
              <a:rPr lang="en-US" sz="2400" dirty="0" err="1"/>
              <a:t>tak</a:t>
            </a:r>
            <a:r>
              <a:rPr lang="en-US" sz="2400" dirty="0"/>
              <a:t> </a:t>
            </a:r>
            <a:r>
              <a:rPr lang="en-US" sz="2400" dirty="0" err="1"/>
              <a:t>seimbang</a:t>
            </a:r>
            <a:r>
              <a:rPr lang="en-US" sz="2400" dirty="0"/>
              <a:t> </a:t>
            </a:r>
            <a:r>
              <a:rPr lang="en-US" sz="2400" dirty="0" err="1"/>
              <a:t>antara</a:t>
            </a:r>
            <a:r>
              <a:rPr lang="en-US" sz="2400" dirty="0"/>
              <a:t> </a:t>
            </a:r>
            <a:r>
              <a:rPr lang="en-US" sz="2400" dirty="0" err="1"/>
              <a:t>industri-perkotaan</a:t>
            </a:r>
            <a:r>
              <a:rPr lang="en-US" sz="2400" dirty="0"/>
              <a:t> </a:t>
            </a:r>
            <a:r>
              <a:rPr lang="en-US" sz="2400" dirty="0" err="1"/>
              <a:t>dengan</a:t>
            </a:r>
            <a:r>
              <a:rPr lang="en-US" sz="2400" dirty="0"/>
              <a:t> </a:t>
            </a:r>
            <a:r>
              <a:rPr lang="en-US" sz="2400" dirty="0" err="1"/>
              <a:t>pertanian-pedesaan</a:t>
            </a:r>
            <a:r>
              <a:rPr lang="en-US" sz="2400" dirty="0"/>
              <a:t>, </a:t>
            </a:r>
            <a:r>
              <a:rPr lang="en-US" sz="2400" dirty="0" err="1"/>
              <a:t>konsep</a:t>
            </a:r>
            <a:r>
              <a:rPr lang="en-US" sz="2400" dirty="0"/>
              <a:t> </a:t>
            </a:r>
            <a:r>
              <a:rPr lang="en-US" sz="2400" dirty="0" err="1"/>
              <a:t>ini</a:t>
            </a:r>
            <a:r>
              <a:rPr lang="en-US" sz="2400" dirty="0"/>
              <a:t> </a:t>
            </a:r>
            <a:r>
              <a:rPr lang="en-US" sz="2400" dirty="0" err="1"/>
              <a:t>berupaya</a:t>
            </a:r>
            <a:r>
              <a:rPr lang="en-US" sz="2400" dirty="0"/>
              <a:t> </a:t>
            </a:r>
            <a:r>
              <a:rPr lang="en-US" sz="2400" dirty="0" err="1"/>
              <a:t>memperbesar</a:t>
            </a:r>
            <a:r>
              <a:rPr lang="en-US" sz="2400" dirty="0"/>
              <a:t> </a:t>
            </a:r>
            <a:r>
              <a:rPr lang="en-US" sz="2400" dirty="0" err="1"/>
              <a:t>saluran</a:t>
            </a:r>
            <a:r>
              <a:rPr lang="en-US" sz="2400" dirty="0"/>
              <a:t> </a:t>
            </a:r>
            <a:r>
              <a:rPr lang="en-US" sz="2400" dirty="0" err="1"/>
              <a:t>pembangunan</a:t>
            </a:r>
            <a:r>
              <a:rPr lang="en-US" sz="2400" dirty="0"/>
              <a:t> </a:t>
            </a:r>
            <a:r>
              <a:rPr lang="en-US" sz="2400" dirty="0" err="1"/>
              <a:t>sektor</a:t>
            </a:r>
            <a:r>
              <a:rPr lang="en-US" sz="2400" dirty="0"/>
              <a:t> </a:t>
            </a:r>
            <a:r>
              <a:rPr lang="en-US" sz="2400" dirty="0" err="1"/>
              <a:t>ekonomi</a:t>
            </a:r>
            <a:r>
              <a:rPr lang="en-US" sz="2400" dirty="0"/>
              <a:t> </a:t>
            </a:r>
            <a:r>
              <a:rPr lang="en-US" sz="2400" dirty="0" err="1"/>
              <a:t>pertanian-pedesaan</a:t>
            </a:r>
            <a:r>
              <a:rPr lang="en-US" sz="2400" dirty="0"/>
              <a:t>. </a:t>
            </a:r>
          </a:p>
        </p:txBody>
      </p:sp>
    </p:spTree>
    <p:extLst>
      <p:ext uri="{BB962C8B-B14F-4D97-AF65-F5344CB8AC3E}">
        <p14:creationId xmlns:p14="http://schemas.microsoft.com/office/powerpoint/2010/main" val="192073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148" y="759854"/>
            <a:ext cx="9603701" cy="824246"/>
          </a:xfrm>
        </p:spPr>
        <p:txBody>
          <a:bodyPr>
            <a:normAutofit/>
          </a:bodyPr>
          <a:lstStyle/>
          <a:p>
            <a:pPr algn="ctr"/>
            <a:r>
              <a:rPr lang="en-US" sz="4000" dirty="0" err="1" smtClean="0"/>
              <a:t>Tujuan</a:t>
            </a:r>
            <a:r>
              <a:rPr lang="en-US" sz="4000" dirty="0" smtClean="0"/>
              <a:t> </a:t>
            </a:r>
            <a:r>
              <a:rPr lang="en-US" sz="4000" dirty="0" err="1" smtClean="0"/>
              <a:t>Saemaul</a:t>
            </a:r>
            <a:r>
              <a:rPr lang="en-US" sz="4000" dirty="0" smtClean="0"/>
              <a:t> </a:t>
            </a:r>
            <a:r>
              <a:rPr lang="en-US" sz="4000" dirty="0" err="1" smtClean="0"/>
              <a:t>Undong</a:t>
            </a:r>
            <a:endParaRPr lang="en-US" sz="4000" dirty="0"/>
          </a:p>
        </p:txBody>
      </p:sp>
      <p:sp>
        <p:nvSpPr>
          <p:cNvPr id="3" name="Content Placeholder 2"/>
          <p:cNvSpPr>
            <a:spLocks noGrp="1"/>
          </p:cNvSpPr>
          <p:nvPr>
            <p:ph idx="1"/>
          </p:nvPr>
        </p:nvSpPr>
        <p:spPr>
          <a:xfrm>
            <a:off x="1307028" y="2060620"/>
            <a:ext cx="9603701" cy="3401096"/>
          </a:xfrm>
        </p:spPr>
        <p:txBody>
          <a:bodyPr/>
          <a:lstStyle/>
          <a:p>
            <a:r>
              <a:rPr lang="en-US" sz="2800" dirty="0" err="1" smtClean="0"/>
              <a:t>Tujuan</a:t>
            </a:r>
            <a:r>
              <a:rPr lang="en-US" sz="2800" dirty="0" smtClean="0"/>
              <a:t> </a:t>
            </a:r>
            <a:r>
              <a:rPr lang="en-US" sz="2800" dirty="0" err="1"/>
              <a:t>jangka</a:t>
            </a:r>
            <a:r>
              <a:rPr lang="en-US" sz="2800" dirty="0"/>
              <a:t> </a:t>
            </a:r>
            <a:r>
              <a:rPr lang="en-US" sz="2800" dirty="0" err="1"/>
              <a:t>menengah</a:t>
            </a:r>
            <a:r>
              <a:rPr lang="en-US" sz="2800" dirty="0"/>
              <a:t> </a:t>
            </a:r>
            <a:r>
              <a:rPr lang="en-US" sz="2800" dirty="0" smtClean="0"/>
              <a:t>: </a:t>
            </a:r>
            <a:r>
              <a:rPr lang="en-US" sz="2800" dirty="0" err="1" smtClean="0"/>
              <a:t>mencapai</a:t>
            </a:r>
            <a:r>
              <a:rPr lang="en-US" sz="2800" dirty="0" smtClean="0"/>
              <a:t> </a:t>
            </a:r>
            <a:r>
              <a:rPr lang="en-US" sz="2800" dirty="0" err="1"/>
              <a:t>kondisi</a:t>
            </a:r>
            <a:r>
              <a:rPr lang="en-US" sz="2800" dirty="0"/>
              <a:t> </a:t>
            </a:r>
            <a:r>
              <a:rPr lang="en-US" sz="2800" dirty="0" err="1"/>
              <a:t>kehidupan</a:t>
            </a:r>
            <a:r>
              <a:rPr lang="en-US" sz="2800" dirty="0"/>
              <a:t> yang </a:t>
            </a:r>
            <a:r>
              <a:rPr lang="en-US" sz="2800" dirty="0" err="1"/>
              <a:t>baik</a:t>
            </a:r>
            <a:r>
              <a:rPr lang="en-US" sz="2800" dirty="0"/>
              <a:t>, </a:t>
            </a:r>
            <a:endParaRPr lang="en-US" sz="2800" dirty="0" smtClean="0"/>
          </a:p>
          <a:p>
            <a:r>
              <a:rPr lang="en-US" sz="2800" dirty="0" err="1"/>
              <a:t>T</a:t>
            </a:r>
            <a:r>
              <a:rPr lang="en-US" sz="2800" dirty="0" err="1" smtClean="0"/>
              <a:t>ujuan</a:t>
            </a:r>
            <a:r>
              <a:rPr lang="en-US" sz="2800" dirty="0" smtClean="0"/>
              <a:t> </a:t>
            </a:r>
            <a:r>
              <a:rPr lang="en-US" sz="2800" dirty="0" err="1"/>
              <a:t>jangka</a:t>
            </a:r>
            <a:r>
              <a:rPr lang="en-US" sz="2800" dirty="0"/>
              <a:t> </a:t>
            </a:r>
            <a:r>
              <a:rPr lang="en-US" sz="2800" dirty="0" err="1" smtClean="0"/>
              <a:t>panjang</a:t>
            </a:r>
            <a:r>
              <a:rPr lang="en-US" sz="2800" dirty="0" smtClean="0"/>
              <a:t> : </a:t>
            </a:r>
            <a:r>
              <a:rPr lang="en-US" sz="2800" dirty="0" err="1" smtClean="0"/>
              <a:t>membangun</a:t>
            </a:r>
            <a:r>
              <a:rPr lang="en-US" sz="2800" dirty="0" smtClean="0"/>
              <a:t> </a:t>
            </a:r>
            <a:r>
              <a:rPr lang="en-US" sz="2800" dirty="0" err="1"/>
              <a:t>komunitas</a:t>
            </a:r>
            <a:r>
              <a:rPr lang="en-US" sz="2800" dirty="0"/>
              <a:t> </a:t>
            </a:r>
            <a:r>
              <a:rPr lang="en-US" sz="2800" dirty="0" err="1"/>
              <a:t>masyarakat</a:t>
            </a:r>
            <a:r>
              <a:rPr lang="en-US" sz="2800" dirty="0"/>
              <a:t> yang </a:t>
            </a:r>
            <a:r>
              <a:rPr lang="en-US" sz="2800" dirty="0" err="1"/>
              <a:t>baik</a:t>
            </a:r>
            <a:r>
              <a:rPr lang="en-US" sz="2800" dirty="0"/>
              <a:t> </a:t>
            </a:r>
            <a:r>
              <a:rPr lang="en-US" sz="2800" dirty="0" err="1"/>
              <a:t>dan</a:t>
            </a:r>
            <a:r>
              <a:rPr lang="en-US" sz="2800" dirty="0"/>
              <a:t> modern, </a:t>
            </a:r>
            <a:r>
              <a:rPr lang="en-US" sz="2800" dirty="0" err="1"/>
              <a:t>sehingga</a:t>
            </a:r>
            <a:r>
              <a:rPr lang="en-US" sz="2800" dirty="0"/>
              <a:t> </a:t>
            </a:r>
            <a:r>
              <a:rPr lang="en-US" sz="2800" dirty="0" err="1"/>
              <a:t>akhirnya</a:t>
            </a:r>
            <a:r>
              <a:rPr lang="en-US" sz="2800" dirty="0"/>
              <a:t> </a:t>
            </a:r>
            <a:r>
              <a:rPr lang="en-US" sz="2800" dirty="0" err="1"/>
              <a:t>dapat</a:t>
            </a:r>
            <a:r>
              <a:rPr lang="en-US" sz="2800" dirty="0"/>
              <a:t> </a:t>
            </a:r>
            <a:r>
              <a:rPr lang="en-US" sz="2800" dirty="0" err="1"/>
              <a:t>membangun</a:t>
            </a:r>
            <a:r>
              <a:rPr lang="en-US" sz="2800" dirty="0"/>
              <a:t> </a:t>
            </a:r>
            <a:r>
              <a:rPr lang="en-US" sz="2800" dirty="0" err="1"/>
              <a:t>bangsa</a:t>
            </a:r>
            <a:r>
              <a:rPr lang="en-US" sz="2800" dirty="0"/>
              <a:t> yang </a:t>
            </a:r>
            <a:r>
              <a:rPr lang="en-US" sz="2800" dirty="0" err="1"/>
              <a:t>kuat</a:t>
            </a:r>
            <a:r>
              <a:rPr lang="en-US" sz="2800" dirty="0"/>
              <a:t>.</a:t>
            </a:r>
          </a:p>
          <a:p>
            <a:endParaRPr lang="en-US" dirty="0"/>
          </a:p>
        </p:txBody>
      </p:sp>
    </p:spTree>
    <p:extLst>
      <p:ext uri="{BB962C8B-B14F-4D97-AF65-F5344CB8AC3E}">
        <p14:creationId xmlns:p14="http://schemas.microsoft.com/office/powerpoint/2010/main" val="291483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171977" y="862886"/>
            <a:ext cx="9955369" cy="5228822"/>
          </a:xfrm>
        </p:spPr>
        <p:txBody>
          <a:bodyPr/>
          <a:lstStyle/>
          <a:p>
            <a:r>
              <a:rPr lang="en-US" dirty="0" err="1">
                <a:latin typeface="Times New Roman" panose="02020603050405020304" pitchFamily="18" charset="0"/>
                <a:ea typeface="Times New Roman" panose="02020603050405020304" pitchFamily="18" charset="0"/>
              </a:rPr>
              <a:t>Tujuan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tersebut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dicapai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melalui</a:t>
            </a:r>
            <a:r>
              <a:rPr lang="en-US" dirty="0">
                <a:latin typeface="Times New Roman" panose="02020603050405020304" pitchFamily="18" charset="0"/>
                <a:ea typeface="Times New Roman" panose="02020603050405020304" pitchFamily="18" charset="0"/>
              </a:rPr>
              <a:t> : </a:t>
            </a:r>
          </a:p>
          <a:p>
            <a:pPr marL="457200" indent="-457200">
              <a:buAutoNum type="arabicParenR"/>
            </a:pPr>
            <a:r>
              <a:rPr lang="en-US" dirty="0" err="1">
                <a:latin typeface="Times New Roman" panose="02020603050405020304" pitchFamily="18" charset="0"/>
                <a:ea typeface="Times New Roman" panose="02020603050405020304" pitchFamily="18" charset="0"/>
              </a:rPr>
              <a:t>peningkatan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pendapatan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rumah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tangga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petani</a:t>
            </a:r>
            <a:r>
              <a:rPr lang="en-US" dirty="0">
                <a:latin typeface="Times New Roman" panose="02020603050405020304" pitchFamily="18" charset="0"/>
                <a:ea typeface="Times New Roman" panose="02020603050405020304" pitchFamily="18" charset="0"/>
              </a:rPr>
              <a:t>;</a:t>
            </a:r>
          </a:p>
          <a:p>
            <a:pPr marL="457200" indent="-457200">
              <a:buAutoNum type="arabicParenR"/>
            </a:pPr>
            <a:r>
              <a:rPr lang="en-US" dirty="0" err="1">
                <a:latin typeface="Times New Roman" panose="02020603050405020304" pitchFamily="18" charset="0"/>
                <a:ea typeface="Times New Roman" panose="02020603050405020304" pitchFamily="18" charset="0"/>
              </a:rPr>
              <a:t>pembangunan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infrastruktur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desa</a:t>
            </a:r>
            <a:r>
              <a:rPr lang="en-US" dirty="0">
                <a:latin typeface="Times New Roman" panose="02020603050405020304" pitchFamily="18" charset="0"/>
                <a:ea typeface="Times New Roman" panose="02020603050405020304" pitchFamily="18" charset="0"/>
              </a:rPr>
              <a:t>; </a:t>
            </a:r>
            <a:endParaRPr lang="en-US" dirty="0" smtClean="0">
              <a:latin typeface="Times New Roman" panose="02020603050405020304" pitchFamily="18" charset="0"/>
              <a:ea typeface="Times New Roman" panose="02020603050405020304" pitchFamily="18" charset="0"/>
            </a:endParaRPr>
          </a:p>
          <a:p>
            <a:r>
              <a:rPr lang="en-US" dirty="0" smtClean="0">
                <a:latin typeface="Times New Roman" panose="02020603050405020304" pitchFamily="18" charset="0"/>
                <a:ea typeface="Times New Roman" panose="02020603050405020304" pitchFamily="18" charset="0"/>
              </a:rPr>
              <a:t>3)   </a:t>
            </a:r>
            <a:r>
              <a:rPr lang="en-US" dirty="0" err="1" smtClean="0">
                <a:latin typeface="Times New Roman" panose="02020603050405020304" pitchFamily="18" charset="0"/>
                <a:ea typeface="Times New Roman" panose="02020603050405020304" pitchFamily="18" charset="0"/>
              </a:rPr>
              <a:t>perbaikan</a:t>
            </a:r>
            <a:r>
              <a:rPr lang="en-US" dirty="0" smtClean="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lingkungan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tempat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tinggal</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dan</a:t>
            </a:r>
            <a:endParaRPr lang="en-US" dirty="0">
              <a:latin typeface="Times New Roman" panose="02020603050405020304" pitchFamily="18" charset="0"/>
              <a:ea typeface="Times New Roman" panose="02020603050405020304" pitchFamily="18" charset="0"/>
            </a:endParaRPr>
          </a:p>
          <a:p>
            <a:pPr marL="457200" indent="-457200">
              <a:buAutoNum type="arabicParenR" startAt="4"/>
            </a:pPr>
            <a:r>
              <a:rPr lang="en-US" dirty="0" err="1">
                <a:latin typeface="Times New Roman" panose="02020603050405020304" pitchFamily="18" charset="0"/>
                <a:ea typeface="Times New Roman" panose="02020603050405020304" pitchFamily="18" charset="0"/>
              </a:rPr>
              <a:t>pencerahan</a:t>
            </a:r>
            <a:r>
              <a:rPr lang="en-US" dirty="0">
                <a:latin typeface="Times New Roman" panose="02020603050405020304" pitchFamily="18" charset="0"/>
                <a:ea typeface="Times New Roman" panose="02020603050405020304" pitchFamily="18" charset="0"/>
              </a:rPr>
              <a:t> spiritual </a:t>
            </a:r>
            <a:r>
              <a:rPr lang="en-US" dirty="0" err="1">
                <a:latin typeface="Times New Roman" panose="02020603050405020304" pitchFamily="18" charset="0"/>
                <a:ea typeface="Times New Roman" panose="02020603050405020304" pitchFamily="18" charset="0"/>
              </a:rPr>
              <a:t>serta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perbaikan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sistem</a:t>
            </a:r>
            <a:r>
              <a:rPr lang="en-US" dirty="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sosial</a:t>
            </a:r>
            <a:r>
              <a:rPr lang="en-US" dirty="0">
                <a:latin typeface="Times New Roman" panose="02020603050405020304" pitchFamily="18" charset="0"/>
                <a:ea typeface="Times New Roman" panose="02020603050405020304" pitchFamily="18" charset="0"/>
              </a:rPr>
              <a:t>.  </a:t>
            </a:r>
          </a:p>
          <a:p>
            <a:pPr marL="457200" indent="-457200">
              <a:buAutoNum type="arabicParenR"/>
            </a:pPr>
            <a:endParaRPr lang="en-US" dirty="0"/>
          </a:p>
          <a:p>
            <a:endParaRPr lang="en-US" dirty="0"/>
          </a:p>
        </p:txBody>
      </p:sp>
    </p:spTree>
    <p:extLst>
      <p:ext uri="{BB962C8B-B14F-4D97-AF65-F5344CB8AC3E}">
        <p14:creationId xmlns:p14="http://schemas.microsoft.com/office/powerpoint/2010/main" val="105377201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255" y="161352"/>
            <a:ext cx="9603701" cy="685800"/>
          </a:xfrm>
        </p:spPr>
        <p:txBody>
          <a:bodyPr>
            <a:normAutofit/>
          </a:bodyPr>
          <a:lstStyle/>
          <a:p>
            <a:r>
              <a:rPr lang="en-US" dirty="0"/>
              <a:t>STRATEGI SAEMAUL UNDONG</a:t>
            </a:r>
          </a:p>
        </p:txBody>
      </p:sp>
      <p:sp>
        <p:nvSpPr>
          <p:cNvPr id="5" name="Rectangle 4"/>
          <p:cNvSpPr/>
          <p:nvPr/>
        </p:nvSpPr>
        <p:spPr>
          <a:xfrm>
            <a:off x="928255" y="847152"/>
            <a:ext cx="11014363" cy="5509200"/>
          </a:xfrm>
          <a:prstGeom prst="rect">
            <a:avLst/>
          </a:prstGeom>
        </p:spPr>
        <p:txBody>
          <a:bodyPr wrap="square">
            <a:spAutoFit/>
          </a:bodyPr>
          <a:lstStyle/>
          <a:p>
            <a:r>
              <a:rPr lang="en-US" sz="2000" dirty="0" smtClean="0"/>
              <a:t>Ada </a:t>
            </a:r>
            <a:r>
              <a:rPr lang="en-US" sz="2000" dirty="0" err="1"/>
              <a:t>tiga</a:t>
            </a:r>
            <a:r>
              <a:rPr lang="en-US" sz="2000" dirty="0"/>
              <a:t> </a:t>
            </a:r>
            <a:r>
              <a:rPr lang="en-US" sz="2000" dirty="0" err="1"/>
              <a:t>pendekatan</a:t>
            </a:r>
            <a:r>
              <a:rPr lang="en-US" sz="2000" dirty="0"/>
              <a:t> </a:t>
            </a:r>
            <a:r>
              <a:rPr lang="en-US" sz="2000" dirty="0" err="1"/>
              <a:t>mendasar</a:t>
            </a:r>
            <a:r>
              <a:rPr lang="en-US" sz="2000" dirty="0"/>
              <a:t> </a:t>
            </a:r>
            <a:r>
              <a:rPr lang="en-US" sz="2000" dirty="0" err="1"/>
              <a:t>dalam</a:t>
            </a:r>
            <a:r>
              <a:rPr lang="en-US" sz="2000" dirty="0"/>
              <a:t> SMU, </a:t>
            </a:r>
            <a:r>
              <a:rPr lang="en-US" sz="2000" dirty="0" err="1"/>
              <a:t>yaitu</a:t>
            </a:r>
            <a:r>
              <a:rPr lang="en-US" sz="2000" dirty="0"/>
              <a:t> : </a:t>
            </a:r>
            <a:endParaRPr lang="en-US" sz="2000" dirty="0" smtClean="0"/>
          </a:p>
          <a:p>
            <a:endParaRPr lang="en-US" sz="2000" dirty="0" smtClean="0"/>
          </a:p>
          <a:p>
            <a:pPr marL="342900" indent="-342900">
              <a:buAutoNum type="arabicParenR"/>
            </a:pPr>
            <a:r>
              <a:rPr lang="en-US" sz="2000" dirty="0" err="1" smtClean="0">
                <a:solidFill>
                  <a:srgbClr val="002060"/>
                </a:solidFill>
              </a:rPr>
              <a:t>Pendekatan</a:t>
            </a:r>
            <a:r>
              <a:rPr lang="en-US" sz="2000" dirty="0" smtClean="0">
                <a:solidFill>
                  <a:srgbClr val="002060"/>
                </a:solidFill>
              </a:rPr>
              <a:t> </a:t>
            </a:r>
            <a:r>
              <a:rPr lang="en-US" sz="2000" dirty="0">
                <a:solidFill>
                  <a:srgbClr val="002060"/>
                </a:solidFill>
              </a:rPr>
              <a:t>Top Down - Community Based (</a:t>
            </a:r>
            <a:r>
              <a:rPr lang="en-US" sz="2000" dirty="0" err="1">
                <a:solidFill>
                  <a:srgbClr val="002060"/>
                </a:solidFill>
              </a:rPr>
              <a:t>pendekatan</a:t>
            </a:r>
            <a:r>
              <a:rPr lang="en-US" sz="2000" dirty="0">
                <a:solidFill>
                  <a:srgbClr val="002060"/>
                </a:solidFill>
              </a:rPr>
              <a:t> top down </a:t>
            </a:r>
            <a:r>
              <a:rPr lang="en-US" sz="2000" dirty="0" err="1">
                <a:solidFill>
                  <a:srgbClr val="002060"/>
                </a:solidFill>
              </a:rPr>
              <a:t>bersama</a:t>
            </a:r>
            <a:r>
              <a:rPr lang="en-US" sz="2000" dirty="0">
                <a:solidFill>
                  <a:srgbClr val="002060"/>
                </a:solidFill>
              </a:rPr>
              <a:t> </a:t>
            </a:r>
            <a:r>
              <a:rPr lang="en-US" sz="2000" dirty="0" err="1" smtClean="0">
                <a:solidFill>
                  <a:srgbClr val="002060"/>
                </a:solidFill>
              </a:rPr>
              <a:t>Masyarakat</a:t>
            </a:r>
            <a:r>
              <a:rPr lang="en-US" sz="2000" dirty="0" smtClean="0">
                <a:solidFill>
                  <a:srgbClr val="002060"/>
                </a:solidFill>
              </a:rPr>
              <a:t>).</a:t>
            </a:r>
          </a:p>
          <a:p>
            <a:r>
              <a:rPr lang="en-US" sz="2000" dirty="0" err="1"/>
              <a:t>M</a:t>
            </a:r>
            <a:r>
              <a:rPr lang="en-US" sz="2000" dirty="0" err="1" smtClean="0"/>
              <a:t>asyarakat</a:t>
            </a:r>
            <a:r>
              <a:rPr lang="en-US" sz="2000" dirty="0" smtClean="0"/>
              <a:t> </a:t>
            </a:r>
            <a:r>
              <a:rPr lang="en-US" sz="2000" dirty="0" err="1"/>
              <a:t>harus</a:t>
            </a:r>
            <a:r>
              <a:rPr lang="en-US" sz="2000" dirty="0"/>
              <a:t> </a:t>
            </a:r>
            <a:r>
              <a:rPr lang="en-US" sz="2000" dirty="0" err="1"/>
              <a:t>menidentifikasi</a:t>
            </a:r>
            <a:r>
              <a:rPr lang="en-US" sz="2000" dirty="0"/>
              <a:t> </a:t>
            </a:r>
            <a:r>
              <a:rPr lang="en-US" sz="2000" dirty="0" err="1"/>
              <a:t>sendiri</a:t>
            </a:r>
            <a:r>
              <a:rPr lang="en-US" sz="2000" dirty="0"/>
              <a:t> </a:t>
            </a:r>
            <a:r>
              <a:rPr lang="en-US" sz="2000" dirty="0" err="1"/>
              <a:t>masalahnya</a:t>
            </a:r>
            <a:r>
              <a:rPr lang="en-US" sz="2000" dirty="0"/>
              <a:t> </a:t>
            </a:r>
            <a:r>
              <a:rPr lang="en-US" sz="2000" dirty="0" err="1"/>
              <a:t>dan</a:t>
            </a:r>
            <a:r>
              <a:rPr lang="en-US" sz="2000" dirty="0"/>
              <a:t> </a:t>
            </a:r>
            <a:r>
              <a:rPr lang="en-US" sz="2000" dirty="0" err="1"/>
              <a:t>sekaligus</a:t>
            </a:r>
            <a:r>
              <a:rPr lang="en-US" sz="2000" dirty="0"/>
              <a:t> </a:t>
            </a:r>
            <a:r>
              <a:rPr lang="en-US" sz="2000" dirty="0" err="1"/>
              <a:t>menemukan</a:t>
            </a:r>
            <a:r>
              <a:rPr lang="en-US" sz="2000" dirty="0"/>
              <a:t> </a:t>
            </a:r>
            <a:r>
              <a:rPr lang="en-US" sz="2000" dirty="0" err="1"/>
              <a:t>sendiri</a:t>
            </a:r>
            <a:r>
              <a:rPr lang="en-US" sz="2000" dirty="0"/>
              <a:t> </a:t>
            </a:r>
            <a:r>
              <a:rPr lang="en-US" sz="2000" dirty="0" err="1"/>
              <a:t>solusi</a:t>
            </a:r>
            <a:r>
              <a:rPr lang="en-US" sz="2000" dirty="0"/>
              <a:t> </a:t>
            </a:r>
            <a:r>
              <a:rPr lang="en-US" sz="2000" dirty="0" smtClean="0"/>
              <a:t>yang </a:t>
            </a:r>
            <a:r>
              <a:rPr lang="en-US" sz="2000" dirty="0" err="1"/>
              <a:t>terbaik</a:t>
            </a:r>
            <a:r>
              <a:rPr lang="en-US" sz="2000" dirty="0"/>
              <a:t> </a:t>
            </a:r>
            <a:r>
              <a:rPr lang="en-US" sz="2000" dirty="0" err="1"/>
              <a:t>bagi</a:t>
            </a:r>
            <a:r>
              <a:rPr lang="en-US" sz="2000" dirty="0"/>
              <a:t> </a:t>
            </a:r>
            <a:r>
              <a:rPr lang="en-US" sz="2000" dirty="0" err="1"/>
              <a:t>mereka</a:t>
            </a:r>
            <a:r>
              <a:rPr lang="en-US" sz="2000" dirty="0"/>
              <a:t>. </a:t>
            </a:r>
            <a:r>
              <a:rPr lang="en-US" sz="2000" dirty="0" err="1"/>
              <a:t>Masyarakat</a:t>
            </a:r>
            <a:r>
              <a:rPr lang="en-US" sz="2000" dirty="0"/>
              <a:t> </a:t>
            </a:r>
            <a:r>
              <a:rPr lang="en-US" sz="2000" dirty="0" err="1"/>
              <a:t>tidak</a:t>
            </a:r>
            <a:r>
              <a:rPr lang="en-US" sz="2000" dirty="0"/>
              <a:t> </a:t>
            </a:r>
            <a:r>
              <a:rPr lang="en-US" sz="2000" dirty="0" err="1"/>
              <a:t>akan</a:t>
            </a:r>
            <a:r>
              <a:rPr lang="en-US" sz="2000" dirty="0"/>
              <a:t> </a:t>
            </a:r>
            <a:r>
              <a:rPr lang="en-US" sz="2000" dirty="0" err="1"/>
              <a:t>berpartisipasi</a:t>
            </a:r>
            <a:r>
              <a:rPr lang="en-US" sz="2000" dirty="0"/>
              <a:t> </a:t>
            </a:r>
            <a:r>
              <a:rPr lang="en-US" sz="2000" dirty="0" err="1"/>
              <a:t>pada</a:t>
            </a:r>
            <a:r>
              <a:rPr lang="en-US" sz="2000" dirty="0"/>
              <a:t> program </a:t>
            </a:r>
            <a:r>
              <a:rPr lang="en-US" sz="2000" dirty="0" err="1"/>
              <a:t>pembangunan</a:t>
            </a:r>
            <a:r>
              <a:rPr lang="en-US" sz="2000" dirty="0"/>
              <a:t> </a:t>
            </a:r>
            <a:r>
              <a:rPr lang="en-US" sz="2000" dirty="0" err="1"/>
              <a:t>apabila</a:t>
            </a:r>
            <a:r>
              <a:rPr lang="en-US" sz="2000" dirty="0"/>
              <a:t> </a:t>
            </a:r>
            <a:r>
              <a:rPr lang="en-US" sz="2000" dirty="0" err="1"/>
              <a:t>kegiatan</a:t>
            </a:r>
            <a:r>
              <a:rPr lang="en-US" sz="2000" dirty="0"/>
              <a:t> </a:t>
            </a:r>
            <a:r>
              <a:rPr lang="en-US" sz="2000" dirty="0" err="1"/>
              <a:t>tersebut</a:t>
            </a:r>
            <a:r>
              <a:rPr lang="en-US" sz="2000" dirty="0"/>
              <a:t> </a:t>
            </a:r>
            <a:r>
              <a:rPr lang="en-US" sz="2000" dirty="0" err="1"/>
              <a:t>tidak</a:t>
            </a:r>
            <a:r>
              <a:rPr lang="en-US" sz="2000" dirty="0"/>
              <a:t> </a:t>
            </a:r>
            <a:r>
              <a:rPr lang="en-US" sz="2000" dirty="0" err="1"/>
              <a:t>menjadi</a:t>
            </a:r>
            <a:r>
              <a:rPr lang="en-US" sz="2000" dirty="0"/>
              <a:t> </a:t>
            </a:r>
            <a:r>
              <a:rPr lang="en-US" sz="2000" dirty="0" err="1"/>
              <a:t>kebutuhan</a:t>
            </a:r>
            <a:r>
              <a:rPr lang="en-US" sz="2000" dirty="0"/>
              <a:t> </a:t>
            </a:r>
            <a:r>
              <a:rPr lang="en-US" sz="2000" dirty="0" err="1"/>
              <a:t>mereka</a:t>
            </a:r>
            <a:r>
              <a:rPr lang="en-US" sz="2000" dirty="0">
                <a:solidFill>
                  <a:srgbClr val="FFFF00"/>
                </a:solidFill>
              </a:rPr>
              <a:t>.</a:t>
            </a:r>
          </a:p>
          <a:p>
            <a:r>
              <a:rPr lang="en-US" sz="2000" dirty="0" smtClean="0">
                <a:solidFill>
                  <a:srgbClr val="FFFF00"/>
                </a:solidFill>
              </a:rPr>
              <a:t> </a:t>
            </a:r>
          </a:p>
          <a:p>
            <a:r>
              <a:rPr lang="en-US" sz="2000" dirty="0" smtClean="0">
                <a:solidFill>
                  <a:srgbClr val="002060"/>
                </a:solidFill>
              </a:rPr>
              <a:t>2) </a:t>
            </a:r>
            <a:r>
              <a:rPr lang="en-US" sz="2000" dirty="0" err="1" smtClean="0">
                <a:solidFill>
                  <a:srgbClr val="002060"/>
                </a:solidFill>
              </a:rPr>
              <a:t>Pendekatan</a:t>
            </a:r>
            <a:r>
              <a:rPr lang="en-US" sz="2000" dirty="0" smtClean="0">
                <a:solidFill>
                  <a:srgbClr val="002060"/>
                </a:solidFill>
              </a:rPr>
              <a:t> </a:t>
            </a:r>
            <a:r>
              <a:rPr lang="en-US" sz="2000" dirty="0" err="1" smtClean="0">
                <a:solidFill>
                  <a:srgbClr val="002060"/>
                </a:solidFill>
              </a:rPr>
              <a:t>Terpadu</a:t>
            </a:r>
            <a:endParaRPr lang="en-US" sz="2000" dirty="0" smtClean="0">
              <a:solidFill>
                <a:srgbClr val="002060"/>
              </a:solidFill>
            </a:endParaRPr>
          </a:p>
          <a:p>
            <a:r>
              <a:rPr lang="en-US" sz="2000" dirty="0" smtClean="0"/>
              <a:t>Pembangunan </a:t>
            </a:r>
            <a:r>
              <a:rPr lang="en-US" sz="2000" dirty="0" err="1"/>
              <a:t>masyarakat</a:t>
            </a:r>
            <a:r>
              <a:rPr lang="en-US" sz="2000" dirty="0"/>
              <a:t> </a:t>
            </a:r>
            <a:r>
              <a:rPr lang="en-US" sz="2000" dirty="0" err="1"/>
              <a:t>harus</a:t>
            </a:r>
            <a:r>
              <a:rPr lang="en-US" sz="2000" dirty="0"/>
              <a:t> </a:t>
            </a:r>
            <a:r>
              <a:rPr lang="en-US" sz="2000" dirty="0" err="1"/>
              <a:t>dipadukan</a:t>
            </a:r>
            <a:r>
              <a:rPr lang="en-US" sz="2000" dirty="0"/>
              <a:t> </a:t>
            </a:r>
            <a:r>
              <a:rPr lang="en-US" sz="2000" dirty="0" err="1"/>
              <a:t>secara</a:t>
            </a:r>
            <a:r>
              <a:rPr lang="en-US" sz="2000" dirty="0"/>
              <a:t> </a:t>
            </a:r>
            <a:r>
              <a:rPr lang="en-US" sz="2000" dirty="0" err="1"/>
              <a:t>vertikal</a:t>
            </a:r>
            <a:r>
              <a:rPr lang="en-US" sz="2000" dirty="0"/>
              <a:t> </a:t>
            </a:r>
            <a:r>
              <a:rPr lang="en-US" sz="2000" dirty="0" err="1"/>
              <a:t>dan</a:t>
            </a:r>
            <a:r>
              <a:rPr lang="en-US" sz="2000" dirty="0"/>
              <a:t> </a:t>
            </a:r>
            <a:r>
              <a:rPr lang="en-US" sz="2000" dirty="0" err="1"/>
              <a:t>horisontal</a:t>
            </a:r>
            <a:r>
              <a:rPr lang="en-US" sz="2000" dirty="0"/>
              <a:t> </a:t>
            </a:r>
            <a:r>
              <a:rPr lang="en-US" sz="2000" dirty="0" err="1"/>
              <a:t>pada</a:t>
            </a:r>
            <a:r>
              <a:rPr lang="en-US" sz="2000" dirty="0"/>
              <a:t> </a:t>
            </a:r>
            <a:r>
              <a:rPr lang="en-US" sz="2000" dirty="0" err="1"/>
              <a:t>tingkat</a:t>
            </a:r>
            <a:r>
              <a:rPr lang="en-US" sz="2000" dirty="0"/>
              <a:t> </a:t>
            </a:r>
            <a:r>
              <a:rPr lang="en-US" sz="2000" dirty="0" err="1"/>
              <a:t>masyarakat</a:t>
            </a:r>
            <a:r>
              <a:rPr lang="en-US" sz="2000" dirty="0"/>
              <a:t>. </a:t>
            </a:r>
            <a:r>
              <a:rPr lang="en-US" sz="2000" dirty="0" err="1"/>
              <a:t>Integrasi</a:t>
            </a:r>
            <a:r>
              <a:rPr lang="en-US" sz="2000" dirty="0"/>
              <a:t> </a:t>
            </a:r>
            <a:r>
              <a:rPr lang="en-US" sz="2000" dirty="0" err="1"/>
              <a:t>vertikal</a:t>
            </a:r>
            <a:r>
              <a:rPr lang="en-US" sz="2000" dirty="0"/>
              <a:t> </a:t>
            </a:r>
            <a:r>
              <a:rPr lang="en-US" sz="2000" dirty="0" err="1"/>
              <a:t>berarti</a:t>
            </a:r>
            <a:r>
              <a:rPr lang="en-US" sz="2000" dirty="0"/>
              <a:t> </a:t>
            </a:r>
            <a:r>
              <a:rPr lang="en-US" sz="2000" dirty="0" err="1"/>
              <a:t>koordinasi</a:t>
            </a:r>
            <a:r>
              <a:rPr lang="en-US" sz="2000" dirty="0"/>
              <a:t> </a:t>
            </a:r>
            <a:r>
              <a:rPr lang="en-US" sz="2000" dirty="0" err="1"/>
              <a:t>antara</a:t>
            </a:r>
            <a:r>
              <a:rPr lang="en-US" sz="2000" dirty="0"/>
              <a:t> </a:t>
            </a:r>
            <a:r>
              <a:rPr lang="en-US" sz="2000" dirty="0" err="1"/>
              <a:t>pembangunan</a:t>
            </a:r>
            <a:r>
              <a:rPr lang="en-US" sz="2000" dirty="0"/>
              <a:t> </a:t>
            </a:r>
            <a:r>
              <a:rPr lang="en-US" sz="2000" dirty="0" err="1"/>
              <a:t>tingkat</a:t>
            </a:r>
            <a:r>
              <a:rPr lang="en-US" sz="2000" dirty="0"/>
              <a:t> </a:t>
            </a:r>
            <a:r>
              <a:rPr lang="en-US" sz="2000" dirty="0" err="1"/>
              <a:t>masyarakat</a:t>
            </a:r>
            <a:r>
              <a:rPr lang="en-US" sz="2000" dirty="0"/>
              <a:t> </a:t>
            </a:r>
            <a:r>
              <a:rPr lang="en-US" sz="2000" dirty="0" err="1"/>
              <a:t>dan</a:t>
            </a:r>
            <a:r>
              <a:rPr lang="en-US" sz="2000" dirty="0"/>
              <a:t> </a:t>
            </a:r>
            <a:r>
              <a:rPr lang="en-US" sz="2000" dirty="0" err="1"/>
              <a:t>kebijakan</a:t>
            </a:r>
            <a:r>
              <a:rPr lang="en-US" sz="2000" dirty="0"/>
              <a:t> </a:t>
            </a:r>
            <a:r>
              <a:rPr lang="en-US" sz="2000" dirty="0" err="1"/>
              <a:t>pembangunan</a:t>
            </a:r>
            <a:r>
              <a:rPr lang="en-US" sz="2000" dirty="0"/>
              <a:t> </a:t>
            </a:r>
            <a:r>
              <a:rPr lang="en-US" sz="2000" dirty="0" err="1"/>
              <a:t>Pemerintah</a:t>
            </a:r>
            <a:r>
              <a:rPr lang="en-US" sz="2000" dirty="0"/>
              <a:t> </a:t>
            </a:r>
            <a:r>
              <a:rPr lang="en-US" sz="2000" dirty="0" err="1"/>
              <a:t>Pusat</a:t>
            </a:r>
            <a:r>
              <a:rPr lang="en-US" sz="2000" dirty="0"/>
              <a:t>. </a:t>
            </a:r>
            <a:r>
              <a:rPr lang="en-US" sz="2000" dirty="0" err="1"/>
              <a:t>Integrasi</a:t>
            </a:r>
            <a:r>
              <a:rPr lang="en-US" sz="2000" dirty="0"/>
              <a:t> </a:t>
            </a:r>
            <a:r>
              <a:rPr lang="en-US" sz="2000" dirty="0" err="1"/>
              <a:t>horisontal</a:t>
            </a:r>
            <a:r>
              <a:rPr lang="en-US" sz="2000" dirty="0"/>
              <a:t> </a:t>
            </a:r>
            <a:r>
              <a:rPr lang="en-US" sz="2000" dirty="0" err="1"/>
              <a:t>berarti</a:t>
            </a:r>
            <a:r>
              <a:rPr lang="en-US" sz="2000" dirty="0"/>
              <a:t> </a:t>
            </a:r>
            <a:r>
              <a:rPr lang="en-US" sz="2000" dirty="0" err="1"/>
              <a:t>integrasi</a:t>
            </a:r>
            <a:r>
              <a:rPr lang="en-US" sz="2000" dirty="0"/>
              <a:t> di </a:t>
            </a:r>
            <a:r>
              <a:rPr lang="en-US" sz="2000" dirty="0" err="1"/>
              <a:t>antara</a:t>
            </a:r>
            <a:r>
              <a:rPr lang="en-US" sz="2000" dirty="0"/>
              <a:t> </a:t>
            </a:r>
            <a:r>
              <a:rPr lang="en-US" sz="2000" dirty="0" err="1"/>
              <a:t>sektor</a:t>
            </a:r>
            <a:r>
              <a:rPr lang="en-US" sz="2000" dirty="0"/>
              <a:t> </a:t>
            </a:r>
            <a:r>
              <a:rPr lang="en-US" sz="2000" dirty="0" err="1"/>
              <a:t>pada</a:t>
            </a:r>
            <a:r>
              <a:rPr lang="en-US" sz="2000" dirty="0"/>
              <a:t> </a:t>
            </a:r>
            <a:r>
              <a:rPr lang="en-US" sz="2000" dirty="0" err="1"/>
              <a:t>tingkat</a:t>
            </a:r>
            <a:r>
              <a:rPr lang="en-US" sz="2000" dirty="0"/>
              <a:t> </a:t>
            </a:r>
            <a:r>
              <a:rPr lang="en-US" sz="2000" dirty="0" err="1"/>
              <a:t>masyarakat</a:t>
            </a:r>
            <a:r>
              <a:rPr lang="en-US" sz="2000" dirty="0"/>
              <a:t>.</a:t>
            </a:r>
          </a:p>
          <a:p>
            <a:endParaRPr lang="en-US" sz="2000" dirty="0" smtClean="0"/>
          </a:p>
          <a:p>
            <a:r>
              <a:rPr lang="en-US" sz="2000" dirty="0" smtClean="0">
                <a:solidFill>
                  <a:srgbClr val="002060"/>
                </a:solidFill>
              </a:rPr>
              <a:t>3) </a:t>
            </a:r>
            <a:r>
              <a:rPr lang="en-US" sz="2000" dirty="0" err="1" smtClean="0">
                <a:solidFill>
                  <a:srgbClr val="002060"/>
                </a:solidFill>
              </a:rPr>
              <a:t>Pendekatan</a:t>
            </a:r>
            <a:r>
              <a:rPr lang="en-US" sz="2000" dirty="0" smtClean="0">
                <a:solidFill>
                  <a:srgbClr val="002060"/>
                </a:solidFill>
              </a:rPr>
              <a:t> </a:t>
            </a:r>
            <a:r>
              <a:rPr lang="en-US" sz="2000" dirty="0">
                <a:solidFill>
                  <a:srgbClr val="002060"/>
                </a:solidFill>
              </a:rPr>
              <a:t>The More The Better</a:t>
            </a:r>
            <a:r>
              <a:rPr lang="en-US" sz="2000" dirty="0" smtClean="0">
                <a:solidFill>
                  <a:srgbClr val="002060"/>
                </a:solidFill>
              </a:rPr>
              <a:t>.</a:t>
            </a:r>
          </a:p>
          <a:p>
            <a:r>
              <a:rPr lang="en-US" dirty="0" err="1" smtClean="0"/>
              <a:t>Untuk</a:t>
            </a:r>
            <a:r>
              <a:rPr lang="en-US" dirty="0" smtClean="0"/>
              <a:t> </a:t>
            </a:r>
            <a:r>
              <a:rPr lang="en-US" dirty="0" err="1"/>
              <a:t>pelaksanaan</a:t>
            </a:r>
            <a:r>
              <a:rPr lang="en-US" dirty="0"/>
              <a:t> SMU yang </a:t>
            </a:r>
            <a:r>
              <a:rPr lang="en-US" dirty="0" err="1"/>
              <a:t>lebih</a:t>
            </a:r>
            <a:r>
              <a:rPr lang="en-US" dirty="0"/>
              <a:t> </a:t>
            </a:r>
            <a:r>
              <a:rPr lang="en-US" dirty="0" err="1"/>
              <a:t>baik</a:t>
            </a:r>
            <a:r>
              <a:rPr lang="en-US" dirty="0"/>
              <a:t>, </a:t>
            </a:r>
            <a:r>
              <a:rPr lang="en-US" dirty="0" err="1"/>
              <a:t>peran</a:t>
            </a:r>
            <a:r>
              <a:rPr lang="en-US" dirty="0"/>
              <a:t> </a:t>
            </a:r>
            <a:r>
              <a:rPr lang="en-US" dirty="0" err="1"/>
              <a:t>pemerintah</a:t>
            </a:r>
            <a:r>
              <a:rPr lang="en-US" dirty="0"/>
              <a:t> </a:t>
            </a:r>
            <a:r>
              <a:rPr lang="en-US" dirty="0" err="1"/>
              <a:t>daerah</a:t>
            </a:r>
            <a:r>
              <a:rPr lang="en-US" dirty="0"/>
              <a:t> </a:t>
            </a:r>
            <a:r>
              <a:rPr lang="en-US" dirty="0" err="1"/>
              <a:t>dan</a:t>
            </a:r>
            <a:r>
              <a:rPr lang="en-US" dirty="0"/>
              <a:t> </a:t>
            </a:r>
            <a:r>
              <a:rPr lang="en-US" dirty="0" err="1"/>
              <a:t>pemimpin</a:t>
            </a:r>
            <a:r>
              <a:rPr lang="en-US" dirty="0"/>
              <a:t> SMU </a:t>
            </a:r>
            <a:r>
              <a:rPr lang="en-US" dirty="0" err="1"/>
              <a:t>perlu</a:t>
            </a:r>
            <a:r>
              <a:rPr lang="en-US" dirty="0"/>
              <a:t> </a:t>
            </a:r>
            <a:r>
              <a:rPr lang="en-US" dirty="0" err="1"/>
              <a:t>ditingkatkan</a:t>
            </a:r>
            <a:r>
              <a:rPr lang="en-US" dirty="0"/>
              <a:t>. </a:t>
            </a:r>
            <a:r>
              <a:rPr lang="en-US" dirty="0" err="1"/>
              <a:t>Oleh</a:t>
            </a:r>
            <a:r>
              <a:rPr lang="en-US" dirty="0"/>
              <a:t> </a:t>
            </a:r>
            <a:r>
              <a:rPr lang="en-US" dirty="0" err="1"/>
              <a:t>karena</a:t>
            </a:r>
            <a:r>
              <a:rPr lang="en-US" dirty="0"/>
              <a:t> </a:t>
            </a:r>
            <a:r>
              <a:rPr lang="en-US" dirty="0" err="1"/>
              <a:t>itu</a:t>
            </a:r>
            <a:r>
              <a:rPr lang="en-US" dirty="0"/>
              <a:t> </a:t>
            </a:r>
            <a:r>
              <a:rPr lang="en-US" dirty="0" err="1"/>
              <a:t>Pemerintah</a:t>
            </a:r>
            <a:r>
              <a:rPr lang="en-US" dirty="0"/>
              <a:t> </a:t>
            </a:r>
            <a:r>
              <a:rPr lang="en-US" dirty="0" err="1"/>
              <a:t>Pusat</a:t>
            </a:r>
            <a:r>
              <a:rPr lang="en-US" dirty="0"/>
              <a:t> </a:t>
            </a:r>
            <a:r>
              <a:rPr lang="en-US" dirty="0" err="1"/>
              <a:t>mendirikan</a:t>
            </a:r>
            <a:r>
              <a:rPr lang="en-US" dirty="0"/>
              <a:t> </a:t>
            </a:r>
            <a:r>
              <a:rPr lang="en-US" dirty="0" err="1"/>
              <a:t>Saemaul</a:t>
            </a:r>
            <a:r>
              <a:rPr lang="en-US" dirty="0"/>
              <a:t> </a:t>
            </a:r>
            <a:r>
              <a:rPr lang="en-US" dirty="0" err="1"/>
              <a:t>Traning</a:t>
            </a:r>
            <a:r>
              <a:rPr lang="en-US" dirty="0"/>
              <a:t> Institute </a:t>
            </a:r>
            <a:r>
              <a:rPr lang="en-US" dirty="0" err="1"/>
              <a:t>untuk</a:t>
            </a:r>
            <a:r>
              <a:rPr lang="en-US" dirty="0"/>
              <a:t> </a:t>
            </a:r>
            <a:r>
              <a:rPr lang="en-US" dirty="0" err="1"/>
              <a:t>melatih</a:t>
            </a:r>
            <a:r>
              <a:rPr lang="en-US" dirty="0"/>
              <a:t> </a:t>
            </a:r>
            <a:r>
              <a:rPr lang="en-US" dirty="0" err="1"/>
              <a:t>pemimpin</a:t>
            </a:r>
            <a:r>
              <a:rPr lang="en-US" dirty="0"/>
              <a:t> </a:t>
            </a:r>
            <a:r>
              <a:rPr lang="en-US" dirty="0" err="1"/>
              <a:t>lokal</a:t>
            </a:r>
            <a:r>
              <a:rPr lang="en-US" dirty="0"/>
              <a:t> </a:t>
            </a:r>
            <a:r>
              <a:rPr lang="en-US" dirty="0" err="1"/>
              <a:t>dan</a:t>
            </a:r>
            <a:r>
              <a:rPr lang="en-US" dirty="0"/>
              <a:t> </a:t>
            </a:r>
            <a:r>
              <a:rPr lang="en-US" dirty="0" err="1"/>
              <a:t>pemimpin</a:t>
            </a:r>
            <a:r>
              <a:rPr lang="en-US" dirty="0"/>
              <a:t> </a:t>
            </a:r>
            <a:r>
              <a:rPr lang="en-US" dirty="0" err="1"/>
              <a:t>Saemaul</a:t>
            </a:r>
            <a:r>
              <a:rPr lang="en-US" dirty="0"/>
              <a:t> </a:t>
            </a:r>
            <a:r>
              <a:rPr lang="en-US" dirty="0" err="1"/>
              <a:t>tentang</a:t>
            </a:r>
            <a:r>
              <a:rPr lang="en-US" dirty="0"/>
              <a:t> spirit </a:t>
            </a:r>
            <a:r>
              <a:rPr lang="en-US" dirty="0" err="1"/>
              <a:t>Saemaul</a:t>
            </a:r>
            <a:r>
              <a:rPr lang="en-US" dirty="0"/>
              <a:t>, </a:t>
            </a:r>
            <a:r>
              <a:rPr lang="en-US" dirty="0" err="1"/>
              <a:t>membangun</a:t>
            </a:r>
            <a:r>
              <a:rPr lang="en-US" dirty="0"/>
              <a:t> </a:t>
            </a:r>
            <a:r>
              <a:rPr lang="en-US" dirty="0" err="1"/>
              <a:t>kepemimpinan</a:t>
            </a:r>
            <a:r>
              <a:rPr lang="en-US" dirty="0"/>
              <a:t>, </a:t>
            </a:r>
            <a:r>
              <a:rPr lang="en-US" dirty="0" err="1"/>
              <a:t>administrasi</a:t>
            </a:r>
            <a:r>
              <a:rPr lang="en-US" dirty="0"/>
              <a:t> public, </a:t>
            </a:r>
            <a:r>
              <a:rPr lang="en-US" dirty="0" err="1"/>
              <a:t>organisasi</a:t>
            </a:r>
            <a:r>
              <a:rPr lang="en-US" dirty="0"/>
              <a:t> </a:t>
            </a:r>
            <a:r>
              <a:rPr lang="en-US" dirty="0" err="1"/>
              <a:t>masyarakat</a:t>
            </a:r>
            <a:r>
              <a:rPr lang="en-US" dirty="0"/>
              <a:t> </a:t>
            </a:r>
            <a:r>
              <a:rPr lang="en-US" dirty="0" err="1"/>
              <a:t>dan</a:t>
            </a:r>
            <a:r>
              <a:rPr lang="en-US" dirty="0"/>
              <a:t> </a:t>
            </a:r>
            <a:r>
              <a:rPr lang="en-US" dirty="0" err="1"/>
              <a:t>teknologi</a:t>
            </a:r>
            <a:r>
              <a:rPr lang="en-US" dirty="0"/>
              <a:t> professional </a:t>
            </a:r>
            <a:r>
              <a:rPr lang="en-US" dirty="0" err="1"/>
              <a:t>dalam</a:t>
            </a:r>
            <a:r>
              <a:rPr lang="en-US" dirty="0"/>
              <a:t> </a:t>
            </a:r>
            <a:r>
              <a:rPr lang="en-US" dirty="0" err="1"/>
              <a:t>pertanian</a:t>
            </a:r>
            <a:r>
              <a:rPr lang="en-US" dirty="0"/>
              <a:t>, </a:t>
            </a:r>
            <a:r>
              <a:rPr lang="en-US" dirty="0" err="1"/>
              <a:t>kehutanan</a:t>
            </a:r>
            <a:r>
              <a:rPr lang="en-US" dirty="0"/>
              <a:t>, </a:t>
            </a:r>
            <a:r>
              <a:rPr lang="en-US" dirty="0" err="1"/>
              <a:t>perinakan</a:t>
            </a:r>
            <a:r>
              <a:rPr lang="en-US" dirty="0"/>
              <a:t> </a:t>
            </a:r>
            <a:r>
              <a:rPr lang="en-US" dirty="0" err="1"/>
              <a:t>dan</a:t>
            </a:r>
            <a:r>
              <a:rPr lang="en-US" dirty="0"/>
              <a:t> </a:t>
            </a:r>
            <a:r>
              <a:rPr lang="en-US" dirty="0" err="1"/>
              <a:t>lainnya</a:t>
            </a:r>
            <a:r>
              <a:rPr lang="en-US" dirty="0" smtClean="0"/>
              <a:t>.</a:t>
            </a:r>
            <a:endParaRPr lang="en-US" dirty="0"/>
          </a:p>
        </p:txBody>
      </p:sp>
    </p:spTree>
    <p:extLst>
      <p:ext uri="{BB962C8B-B14F-4D97-AF65-F5344CB8AC3E}">
        <p14:creationId xmlns:p14="http://schemas.microsoft.com/office/powerpoint/2010/main" val="399189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7148" y="110837"/>
            <a:ext cx="10554574" cy="6636326"/>
          </a:xfrm>
        </p:spPr>
        <p:txBody>
          <a:bodyPr>
            <a:normAutofit/>
          </a:bodyPr>
          <a:lstStyle/>
          <a:p>
            <a:pPr marL="0" indent="0">
              <a:lnSpc>
                <a:spcPct val="110000"/>
              </a:lnSpc>
              <a:buNone/>
            </a:pPr>
            <a:endParaRPr lang="en-US" sz="2000" dirty="0" smtClean="0"/>
          </a:p>
          <a:p>
            <a:pPr marL="0" indent="0">
              <a:lnSpc>
                <a:spcPct val="110000"/>
              </a:lnSpc>
              <a:buNone/>
            </a:pPr>
            <a:r>
              <a:rPr lang="id-ID" sz="2000" dirty="0" smtClean="0"/>
              <a:t>Masyarakat </a:t>
            </a:r>
            <a:r>
              <a:rPr lang="id-ID" sz="2000" dirty="0"/>
              <a:t>diajak untuk membangun kemampuan diri sendiri dan kemandirian serta kerja sama yang baik dengan lingkungan. Gerakan ini berhasil membangkitkan keinginanmasyarakat untuk maju dan menghidupkan potensi yang dimiliki untuk mendukung inisiatif pembangunan yang dilaksanakan pemerintah. </a:t>
            </a:r>
            <a:endParaRPr lang="en-US" sz="2000" dirty="0"/>
          </a:p>
          <a:p>
            <a:pPr marL="0" indent="0">
              <a:lnSpc>
                <a:spcPct val="110000"/>
              </a:lnSpc>
              <a:buNone/>
            </a:pPr>
            <a:r>
              <a:rPr lang="id-ID" sz="2000" dirty="0"/>
              <a:t>Gerakan Saemaul Undong difokuskan </a:t>
            </a:r>
            <a:r>
              <a:rPr lang="id-ID" sz="2000" dirty="0" smtClean="0"/>
              <a:t>pada</a:t>
            </a:r>
            <a:r>
              <a:rPr lang="en-US" sz="2000" dirty="0" smtClean="0"/>
              <a:t> </a:t>
            </a:r>
            <a:r>
              <a:rPr lang="id-ID" sz="2000" dirty="0" smtClean="0"/>
              <a:t>proyek </a:t>
            </a:r>
            <a:r>
              <a:rPr lang="id-ID" sz="2000" dirty="0"/>
              <a:t>pembangunan dan perbaikan infrastruktur (jalan, air minum, listrik, dan sarana komunikasi) di pedesaan serta penghijauan. Adapun daftar proyek terdiri </a:t>
            </a:r>
            <a:r>
              <a:rPr lang="id-ID" sz="2000" dirty="0" smtClean="0"/>
              <a:t>dari</a:t>
            </a:r>
            <a:r>
              <a:rPr lang="en-US" sz="2000" dirty="0" smtClean="0"/>
              <a:t> </a:t>
            </a:r>
            <a:r>
              <a:rPr lang="id-ID" sz="2000" dirty="0" smtClean="0"/>
              <a:t>:</a:t>
            </a:r>
            <a:endParaRPr lang="en-US" sz="2000" dirty="0" smtClean="0"/>
          </a:p>
          <a:p>
            <a:pPr marL="0" indent="0">
              <a:lnSpc>
                <a:spcPct val="110000"/>
              </a:lnSpc>
              <a:buNone/>
            </a:pPr>
            <a:endParaRPr lang="en-US" dirty="0"/>
          </a:p>
          <a:p>
            <a:pPr lvl="0">
              <a:lnSpc>
                <a:spcPct val="110000"/>
              </a:lnSpc>
              <a:buFont typeface="Wingdings" panose="05000000000000000000" pitchFamily="2" charset="2"/>
              <a:buChar char="v"/>
            </a:pPr>
            <a:r>
              <a:rPr lang="id-ID" sz="2000" dirty="0"/>
              <a:t>Penanaman pohon sekitar desa</a:t>
            </a:r>
            <a:endParaRPr lang="en-US" sz="2000" dirty="0"/>
          </a:p>
          <a:p>
            <a:pPr lvl="0">
              <a:lnSpc>
                <a:spcPct val="110000"/>
              </a:lnSpc>
              <a:buFont typeface="Wingdings" panose="05000000000000000000" pitchFamily="2" charset="2"/>
              <a:buChar char="v"/>
            </a:pPr>
            <a:r>
              <a:rPr lang="id-ID" sz="2000" dirty="0" smtClean="0"/>
              <a:t>Pembangunan septi</a:t>
            </a:r>
            <a:r>
              <a:rPr lang="en-US" sz="2000" dirty="0" smtClean="0"/>
              <a:t>c</a:t>
            </a:r>
            <a:r>
              <a:rPr lang="id-ID" sz="2000" dirty="0" smtClean="0"/>
              <a:t> </a:t>
            </a:r>
            <a:r>
              <a:rPr lang="id-ID" sz="2000" dirty="0"/>
              <a:t>tank desa </a:t>
            </a:r>
            <a:endParaRPr lang="en-US" sz="2000" dirty="0"/>
          </a:p>
          <a:p>
            <a:pPr lvl="0">
              <a:lnSpc>
                <a:spcPct val="110000"/>
              </a:lnSpc>
              <a:buFont typeface="Wingdings" panose="05000000000000000000" pitchFamily="2" charset="2"/>
              <a:buChar char="v"/>
            </a:pPr>
            <a:r>
              <a:rPr lang="id-ID" sz="2000" dirty="0"/>
              <a:t>Perbaikan kolam-kolam kecil</a:t>
            </a:r>
            <a:endParaRPr lang="en-US" sz="2000" dirty="0"/>
          </a:p>
          <a:p>
            <a:pPr>
              <a:lnSpc>
                <a:spcPct val="110000"/>
              </a:lnSpc>
              <a:buFont typeface="Wingdings" panose="05000000000000000000" pitchFamily="2" charset="2"/>
              <a:buChar char="v"/>
            </a:pPr>
            <a:r>
              <a:rPr lang="id-ID" sz="2000" dirty="0" smtClean="0"/>
              <a:t>Pembangunan </a:t>
            </a:r>
            <a:r>
              <a:rPr lang="id-ID" sz="2000" dirty="0"/>
              <a:t>sumur </a:t>
            </a:r>
            <a:r>
              <a:rPr lang="id-ID" sz="2000" dirty="0" smtClean="0"/>
              <a:t>bersama</a:t>
            </a:r>
            <a:endParaRPr lang="en-US" sz="2000" dirty="0" smtClean="0"/>
          </a:p>
          <a:p>
            <a:pPr>
              <a:lnSpc>
                <a:spcPct val="110000"/>
              </a:lnSpc>
              <a:buFont typeface="Wingdings" panose="05000000000000000000" pitchFamily="2" charset="2"/>
              <a:buChar char="v"/>
            </a:pPr>
            <a:r>
              <a:rPr lang="id-ID" sz="2000" dirty="0" smtClean="0"/>
              <a:t>Perbaikan </a:t>
            </a:r>
            <a:r>
              <a:rPr lang="id-ID" sz="2000" dirty="0"/>
              <a:t>tambak sungai sekitar </a:t>
            </a:r>
            <a:r>
              <a:rPr lang="id-ID" sz="2000" dirty="0" smtClean="0"/>
              <a:t>desa</a:t>
            </a:r>
            <a:endParaRPr lang="en-US" sz="2000" dirty="0"/>
          </a:p>
          <a:p>
            <a:pPr marL="0" lvl="0" indent="0">
              <a:lnSpc>
                <a:spcPct val="110000"/>
              </a:lnSpc>
              <a:buNone/>
            </a:pPr>
            <a:endParaRPr lang="en-US" sz="1600" dirty="0"/>
          </a:p>
          <a:p>
            <a:endParaRPr lang="en-US" dirty="0"/>
          </a:p>
        </p:txBody>
      </p:sp>
      <p:sp>
        <p:nvSpPr>
          <p:cNvPr id="4" name="Rectangle 3"/>
          <p:cNvSpPr/>
          <p:nvPr/>
        </p:nvSpPr>
        <p:spPr>
          <a:xfrm>
            <a:off x="5721928" y="3678383"/>
            <a:ext cx="5907695" cy="2400657"/>
          </a:xfrm>
          <a:prstGeom prst="rect">
            <a:avLst/>
          </a:prstGeom>
        </p:spPr>
        <p:txBody>
          <a:bodyPr wrap="square">
            <a:spAutoFit/>
          </a:bodyPr>
          <a:lstStyle/>
          <a:p>
            <a:pPr marL="285750" indent="-285750">
              <a:lnSpc>
                <a:spcPct val="150000"/>
              </a:lnSpc>
              <a:buFont typeface="Wingdings" panose="05000000000000000000" pitchFamily="2" charset="2"/>
              <a:buChar char="v"/>
            </a:pPr>
            <a:r>
              <a:rPr lang="en-US" sz="2000" dirty="0"/>
              <a:t>Pembangunan </a:t>
            </a:r>
            <a:r>
              <a:rPr lang="en-US" sz="2000" dirty="0" err="1"/>
              <a:t>tempat</a:t>
            </a:r>
            <a:r>
              <a:rPr lang="en-US" sz="2000" dirty="0"/>
              <a:t> </a:t>
            </a:r>
            <a:r>
              <a:rPr lang="en-US" sz="2000" dirty="0" err="1"/>
              <a:t>cuci</a:t>
            </a:r>
            <a:r>
              <a:rPr lang="en-US" sz="2000" dirty="0"/>
              <a:t> </a:t>
            </a:r>
            <a:r>
              <a:rPr lang="en-US" sz="2000" dirty="0" err="1" smtClean="0"/>
              <a:t>bersama</a:t>
            </a:r>
            <a:endParaRPr lang="en-US" sz="2000" dirty="0" smtClean="0"/>
          </a:p>
          <a:p>
            <a:pPr marL="285750" indent="-285750">
              <a:lnSpc>
                <a:spcPct val="150000"/>
              </a:lnSpc>
              <a:buFont typeface="Wingdings" panose="05000000000000000000" pitchFamily="2" charset="2"/>
              <a:buChar char="v"/>
            </a:pPr>
            <a:r>
              <a:rPr lang="en-US" sz="2000" dirty="0" smtClean="0"/>
              <a:t>Pembangunan </a:t>
            </a:r>
            <a:r>
              <a:rPr lang="en-US" sz="2000" dirty="0" err="1"/>
              <a:t>peralatan</a:t>
            </a:r>
            <a:r>
              <a:rPr lang="en-US" sz="2000" dirty="0"/>
              <a:t> </a:t>
            </a:r>
            <a:r>
              <a:rPr lang="en-US" sz="2000" dirty="0" err="1"/>
              <a:t>penangkap</a:t>
            </a:r>
            <a:r>
              <a:rPr lang="en-US" sz="2000" dirty="0"/>
              <a:t> </a:t>
            </a:r>
            <a:r>
              <a:rPr lang="en-US" sz="2000" dirty="0" err="1" smtClean="0"/>
              <a:t>tikus</a:t>
            </a:r>
            <a:endParaRPr lang="en-US" sz="2000" dirty="0" smtClean="0"/>
          </a:p>
          <a:p>
            <a:pPr marL="285750" indent="-285750">
              <a:lnSpc>
                <a:spcPct val="150000"/>
              </a:lnSpc>
              <a:buFont typeface="Wingdings" panose="05000000000000000000" pitchFamily="2" charset="2"/>
              <a:buChar char="v"/>
            </a:pPr>
            <a:r>
              <a:rPr lang="en-US" sz="2000" dirty="0" err="1" smtClean="0"/>
              <a:t>Pelebaran</a:t>
            </a:r>
            <a:r>
              <a:rPr lang="en-US" sz="2000" dirty="0" smtClean="0"/>
              <a:t> </a:t>
            </a:r>
            <a:r>
              <a:rPr lang="en-US" sz="2000" dirty="0" err="1" smtClean="0"/>
              <a:t>jalan</a:t>
            </a:r>
            <a:r>
              <a:rPr lang="en-US" sz="2000" dirty="0" smtClean="0"/>
              <a:t> </a:t>
            </a:r>
            <a:r>
              <a:rPr lang="en-US" sz="2000" dirty="0" err="1" smtClean="0"/>
              <a:t>akses</a:t>
            </a:r>
            <a:r>
              <a:rPr lang="en-US" sz="2000" dirty="0" smtClean="0"/>
              <a:t> </a:t>
            </a:r>
            <a:r>
              <a:rPr lang="en-US" sz="2000" dirty="0" err="1"/>
              <a:t>desa</a:t>
            </a:r>
            <a:r>
              <a:rPr lang="en-US" sz="2000" dirty="0"/>
              <a:t> </a:t>
            </a:r>
            <a:r>
              <a:rPr lang="en-US" sz="2000" dirty="0" err="1"/>
              <a:t>dari</a:t>
            </a:r>
            <a:r>
              <a:rPr lang="en-US" sz="2000" dirty="0"/>
              <a:t> </a:t>
            </a:r>
            <a:r>
              <a:rPr lang="en-US" sz="2000" dirty="0" err="1"/>
              <a:t>jalan</a:t>
            </a:r>
            <a:r>
              <a:rPr lang="en-US" sz="2000" dirty="0"/>
              <a:t> </a:t>
            </a:r>
            <a:r>
              <a:rPr lang="en-US" sz="2000" dirty="0" err="1" smtClean="0"/>
              <a:t>utama</a:t>
            </a:r>
            <a:endParaRPr lang="en-US" sz="2000" dirty="0" smtClean="0"/>
          </a:p>
          <a:p>
            <a:pPr marL="285750" indent="-285750">
              <a:lnSpc>
                <a:spcPct val="150000"/>
              </a:lnSpc>
              <a:buFont typeface="Wingdings" panose="05000000000000000000" pitchFamily="2" charset="2"/>
              <a:buChar char="v"/>
            </a:pPr>
            <a:r>
              <a:rPr lang="en-US" sz="2000" dirty="0" err="1" smtClean="0"/>
              <a:t>Perbaikan</a:t>
            </a:r>
            <a:r>
              <a:rPr lang="en-US" sz="2000" dirty="0" smtClean="0"/>
              <a:t> </a:t>
            </a:r>
            <a:r>
              <a:rPr lang="en-US" sz="2000" dirty="0" err="1" smtClean="0"/>
              <a:t>waduk</a:t>
            </a:r>
            <a:r>
              <a:rPr lang="en-US" sz="2000" dirty="0" smtClean="0"/>
              <a:t>/ </a:t>
            </a:r>
            <a:r>
              <a:rPr lang="en-US" sz="2000" dirty="0" err="1" smtClean="0"/>
              <a:t>sal</a:t>
            </a:r>
            <a:r>
              <a:rPr lang="en-US" sz="2000" dirty="0" smtClean="0"/>
              <a:t>. </a:t>
            </a:r>
            <a:r>
              <a:rPr lang="en-US" sz="2000" dirty="0" err="1" smtClean="0"/>
              <a:t>irigasi</a:t>
            </a:r>
            <a:endParaRPr lang="en-US" sz="2000" dirty="0" smtClean="0"/>
          </a:p>
          <a:p>
            <a:pPr marL="285750" indent="-285750">
              <a:lnSpc>
                <a:spcPct val="150000"/>
              </a:lnSpc>
              <a:buFont typeface="Wingdings" panose="05000000000000000000" pitchFamily="2" charset="2"/>
              <a:buChar char="v"/>
            </a:pPr>
            <a:r>
              <a:rPr lang="en-US" sz="2000" dirty="0" err="1" smtClean="0"/>
              <a:t>Penataan</a:t>
            </a:r>
            <a:r>
              <a:rPr lang="en-US" sz="2000" dirty="0" smtClean="0"/>
              <a:t> </a:t>
            </a:r>
            <a:r>
              <a:rPr lang="en-US" sz="2000" dirty="0" err="1" smtClean="0"/>
              <a:t>jalan</a:t>
            </a:r>
            <a:r>
              <a:rPr lang="en-US" sz="2000" dirty="0"/>
              <a:t> </a:t>
            </a:r>
            <a:r>
              <a:rPr lang="en-US" sz="2000" dirty="0" err="1" smtClean="0"/>
              <a:t>desa</a:t>
            </a:r>
            <a:r>
              <a:rPr lang="en-US" sz="2000" dirty="0" smtClean="0"/>
              <a:t> + </a:t>
            </a:r>
            <a:r>
              <a:rPr lang="en-US" sz="2000" dirty="0" err="1"/>
              <a:t>parit</a:t>
            </a:r>
            <a:r>
              <a:rPr lang="en-US" sz="2000" dirty="0"/>
              <a:t> </a:t>
            </a:r>
            <a:r>
              <a:rPr lang="en-US" sz="2000" dirty="0" err="1"/>
              <a:t>lingkungan</a:t>
            </a:r>
            <a:endParaRPr lang="en-US" sz="2000" dirty="0"/>
          </a:p>
        </p:txBody>
      </p:sp>
    </p:spTree>
    <p:extLst>
      <p:ext uri="{BB962C8B-B14F-4D97-AF65-F5344CB8AC3E}">
        <p14:creationId xmlns:p14="http://schemas.microsoft.com/office/powerpoint/2010/main" val="278477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186" y="117763"/>
            <a:ext cx="9603701" cy="879764"/>
          </a:xfrm>
        </p:spPr>
        <p:txBody>
          <a:bodyPr>
            <a:normAutofit fontScale="90000"/>
          </a:bodyPr>
          <a:lstStyle/>
          <a:p>
            <a:r>
              <a:rPr lang="en-US" dirty="0" smtClean="0"/>
              <a:t>FAKTOR PENDORONG KEBERHASILAN SAEMAUL UNDONG </a:t>
            </a:r>
            <a:endParaRPr lang="en-US" dirty="0"/>
          </a:p>
        </p:txBody>
      </p:sp>
      <p:pic>
        <p:nvPicPr>
          <p:cNvPr id="4" name="Picture 3"/>
          <p:cNvPicPr>
            <a:picLocks noChangeAspect="1"/>
          </p:cNvPicPr>
          <p:nvPr/>
        </p:nvPicPr>
        <p:blipFill>
          <a:blip r:embed="rId2"/>
          <a:stretch>
            <a:fillRect/>
          </a:stretch>
        </p:blipFill>
        <p:spPr>
          <a:xfrm>
            <a:off x="469510" y="1113284"/>
            <a:ext cx="3688400" cy="3569552"/>
          </a:xfrm>
          <a:prstGeom prst="rect">
            <a:avLst/>
          </a:prstGeom>
        </p:spPr>
      </p:pic>
      <p:sp>
        <p:nvSpPr>
          <p:cNvPr id="5" name="Rectangle 4"/>
          <p:cNvSpPr/>
          <p:nvPr/>
        </p:nvSpPr>
        <p:spPr>
          <a:xfrm>
            <a:off x="338186" y="4919008"/>
            <a:ext cx="11043617" cy="1938992"/>
          </a:xfrm>
          <a:prstGeom prst="rect">
            <a:avLst/>
          </a:prstGeom>
        </p:spPr>
        <p:txBody>
          <a:bodyPr wrap="square">
            <a:spAutoFit/>
          </a:bodyPr>
          <a:lstStyle/>
          <a:p>
            <a:pPr lvl="0"/>
            <a:r>
              <a:rPr lang="en-US" sz="2000" dirty="0" err="1" smtClean="0">
                <a:solidFill>
                  <a:srgbClr val="002060"/>
                </a:solidFill>
              </a:rPr>
              <a:t>Menurut</a:t>
            </a:r>
            <a:r>
              <a:rPr lang="en-US" sz="2000" dirty="0" smtClean="0">
                <a:solidFill>
                  <a:srgbClr val="002060"/>
                </a:solidFill>
              </a:rPr>
              <a:t> </a:t>
            </a:r>
            <a:r>
              <a:rPr lang="en-US" sz="2000" dirty="0">
                <a:solidFill>
                  <a:srgbClr val="002060"/>
                </a:solidFill>
              </a:rPr>
              <a:t>Lee (2008) </a:t>
            </a:r>
            <a:r>
              <a:rPr lang="en-US" sz="2000" dirty="0" err="1">
                <a:solidFill>
                  <a:srgbClr val="002060"/>
                </a:solidFill>
              </a:rPr>
              <a:t>dan</a:t>
            </a:r>
            <a:r>
              <a:rPr lang="en-US" sz="2000" dirty="0">
                <a:solidFill>
                  <a:srgbClr val="002060"/>
                </a:solidFill>
              </a:rPr>
              <a:t> Chung (</a:t>
            </a:r>
            <a:r>
              <a:rPr lang="en-US" sz="2000" dirty="0" smtClean="0">
                <a:solidFill>
                  <a:srgbClr val="002060"/>
                </a:solidFill>
              </a:rPr>
              <a:t>2008)</a:t>
            </a:r>
            <a:r>
              <a:rPr lang="en-US" sz="2000" dirty="0" smtClean="0">
                <a:solidFill>
                  <a:srgbClr val="FFFF00"/>
                </a:solidFill>
              </a:rPr>
              <a:t>), </a:t>
            </a:r>
            <a:r>
              <a:rPr lang="en-US" sz="2000" dirty="0" err="1"/>
              <a:t>pemilihan</a:t>
            </a:r>
            <a:r>
              <a:rPr lang="en-US" sz="2000" dirty="0"/>
              <a:t> orang yang </a:t>
            </a:r>
            <a:r>
              <a:rPr lang="en-US" sz="2000" dirty="0" err="1"/>
              <a:t>tepat</a:t>
            </a:r>
            <a:r>
              <a:rPr lang="en-US" sz="2000" dirty="0"/>
              <a:t> </a:t>
            </a:r>
            <a:r>
              <a:rPr lang="en-US" sz="2000" dirty="0" err="1"/>
              <a:t>sebagai</a:t>
            </a:r>
            <a:r>
              <a:rPr lang="en-US" sz="2000" dirty="0"/>
              <a:t> </a:t>
            </a:r>
            <a:r>
              <a:rPr lang="en-US" sz="2000" dirty="0" err="1"/>
              <a:t>pimpinan</a:t>
            </a:r>
            <a:r>
              <a:rPr lang="en-US" sz="2000" dirty="0"/>
              <a:t> </a:t>
            </a:r>
            <a:r>
              <a:rPr lang="en-US" sz="2000" dirty="0" err="1"/>
              <a:t>gerakanSaemaul</a:t>
            </a:r>
            <a:r>
              <a:rPr lang="en-US" sz="2000" dirty="0"/>
              <a:t> </a:t>
            </a:r>
            <a:r>
              <a:rPr lang="en-US" sz="2000" dirty="0" err="1"/>
              <a:t>Undong</a:t>
            </a:r>
            <a:r>
              <a:rPr lang="en-US" sz="2000" dirty="0"/>
              <a:t> di </a:t>
            </a:r>
            <a:r>
              <a:rPr lang="en-US" sz="2000" dirty="0" err="1"/>
              <a:t>tingkat</a:t>
            </a:r>
            <a:r>
              <a:rPr lang="en-US" sz="2000" dirty="0"/>
              <a:t> </a:t>
            </a:r>
            <a:r>
              <a:rPr lang="en-US" sz="2000" dirty="0" err="1"/>
              <a:t>desa</a:t>
            </a:r>
            <a:r>
              <a:rPr lang="en-US" sz="2000" dirty="0"/>
              <a:t> </a:t>
            </a:r>
            <a:r>
              <a:rPr lang="en-US" sz="2000" dirty="0" err="1"/>
              <a:t>menjadi</a:t>
            </a:r>
            <a:r>
              <a:rPr lang="en-US" sz="2000" dirty="0"/>
              <a:t> </a:t>
            </a:r>
            <a:r>
              <a:rPr lang="en-US" sz="2000" dirty="0" err="1"/>
              <a:t>penentu</a:t>
            </a:r>
            <a:r>
              <a:rPr lang="en-US" sz="2000" dirty="0"/>
              <a:t> </a:t>
            </a:r>
            <a:r>
              <a:rPr lang="en-US" sz="2000" dirty="0" err="1"/>
              <a:t>keberhasilan</a:t>
            </a:r>
            <a:r>
              <a:rPr lang="en-US" sz="2000" dirty="0"/>
              <a:t> di </a:t>
            </a:r>
            <a:r>
              <a:rPr lang="en-US" sz="2000" dirty="0" err="1"/>
              <a:t>sampingdukungan</a:t>
            </a:r>
            <a:r>
              <a:rPr lang="en-US" sz="2000" dirty="0"/>
              <a:t> </a:t>
            </a:r>
            <a:r>
              <a:rPr lang="en-US" sz="2000" dirty="0" err="1"/>
              <a:t>secara</a:t>
            </a:r>
            <a:r>
              <a:rPr lang="en-US" sz="2000" dirty="0"/>
              <a:t> </a:t>
            </a:r>
            <a:r>
              <a:rPr lang="en-US" sz="2000" dirty="0" err="1"/>
              <a:t>terus-menerus</a:t>
            </a:r>
            <a:r>
              <a:rPr lang="en-US" sz="2000" dirty="0"/>
              <a:t> </a:t>
            </a:r>
            <a:r>
              <a:rPr lang="en-US" sz="2000" dirty="0" err="1"/>
              <a:t>dari</a:t>
            </a:r>
            <a:r>
              <a:rPr lang="en-US" sz="2000" dirty="0"/>
              <a:t> </a:t>
            </a:r>
            <a:r>
              <a:rPr lang="en-US" sz="2000" dirty="0" err="1"/>
              <a:t>pemerintah</a:t>
            </a:r>
            <a:r>
              <a:rPr lang="en-US" sz="2000" dirty="0"/>
              <a:t>.</a:t>
            </a:r>
          </a:p>
          <a:p>
            <a:pPr lvl="0"/>
            <a:r>
              <a:rPr lang="en-US" sz="2000" dirty="0" err="1"/>
              <a:t>Jaringan</a:t>
            </a:r>
            <a:r>
              <a:rPr lang="en-US" sz="2000" dirty="0"/>
              <a:t> </a:t>
            </a:r>
            <a:r>
              <a:rPr lang="en-US" sz="2000" dirty="0" err="1"/>
              <a:t>kerja</a:t>
            </a:r>
            <a:r>
              <a:rPr lang="en-US" sz="2000" dirty="0"/>
              <a:t> yang solid </a:t>
            </a:r>
            <a:r>
              <a:rPr lang="en-US" sz="2000" dirty="0" err="1"/>
              <a:t>pada</a:t>
            </a:r>
            <a:r>
              <a:rPr lang="en-US" sz="2000" dirty="0"/>
              <a:t> </a:t>
            </a:r>
            <a:r>
              <a:rPr lang="en-US" sz="2000" dirty="0" err="1"/>
              <a:t>berbagai</a:t>
            </a:r>
            <a:r>
              <a:rPr lang="en-US" sz="2000" dirty="0"/>
              <a:t> </a:t>
            </a:r>
            <a:r>
              <a:rPr lang="en-US" sz="2000" dirty="0" err="1"/>
              <a:t>tingkatan</a:t>
            </a:r>
            <a:r>
              <a:rPr lang="en-US" sz="2000" dirty="0"/>
              <a:t> </a:t>
            </a:r>
            <a:r>
              <a:rPr lang="en-US" sz="2000" dirty="0" err="1" smtClean="0"/>
              <a:t>dan</a:t>
            </a:r>
            <a:r>
              <a:rPr lang="en-US" sz="2000" dirty="0" smtClean="0"/>
              <a:t> </a:t>
            </a:r>
            <a:r>
              <a:rPr lang="en-US" sz="2000" dirty="0" err="1" smtClean="0"/>
              <a:t>kampanye</a:t>
            </a:r>
            <a:r>
              <a:rPr lang="en-US" sz="2000" dirty="0" smtClean="0"/>
              <a:t> </a:t>
            </a:r>
            <a:r>
              <a:rPr lang="en-US" sz="2000" dirty="0" err="1"/>
              <a:t>secara</a:t>
            </a:r>
            <a:r>
              <a:rPr lang="en-US" sz="2000" dirty="0"/>
              <a:t> </a:t>
            </a:r>
            <a:r>
              <a:rPr lang="en-US" sz="2000" dirty="0" err="1"/>
              <a:t>terus-menerus</a:t>
            </a:r>
            <a:r>
              <a:rPr lang="en-US" sz="2000" dirty="0"/>
              <a:t> </a:t>
            </a:r>
            <a:r>
              <a:rPr lang="en-US" sz="2000" dirty="0" err="1"/>
              <a:t>dengan</a:t>
            </a:r>
            <a:r>
              <a:rPr lang="en-US" sz="2000" dirty="0"/>
              <a:t> </a:t>
            </a:r>
            <a:r>
              <a:rPr lang="en-US" sz="2000" dirty="0" err="1"/>
              <a:t>mengedepankan</a:t>
            </a:r>
            <a:r>
              <a:rPr lang="en-US" sz="2000" dirty="0"/>
              <a:t> </a:t>
            </a:r>
            <a:r>
              <a:rPr lang="en-US" sz="2000" dirty="0" err="1"/>
              <a:t>masyarakat</a:t>
            </a:r>
            <a:r>
              <a:rPr lang="en-US" sz="2000" dirty="0"/>
              <a:t> </a:t>
            </a:r>
            <a:r>
              <a:rPr lang="en-US" sz="2000" dirty="0" err="1"/>
              <a:t>yangtelah</a:t>
            </a:r>
            <a:r>
              <a:rPr lang="en-US" sz="2000" dirty="0"/>
              <a:t> </a:t>
            </a:r>
            <a:r>
              <a:rPr lang="en-US" sz="2000" dirty="0" err="1"/>
              <a:t>berhasil</a:t>
            </a:r>
            <a:r>
              <a:rPr lang="en-US" sz="2000" dirty="0"/>
              <a:t> </a:t>
            </a:r>
            <a:r>
              <a:rPr lang="en-US" sz="2000" dirty="0" err="1"/>
              <a:t>memberi</a:t>
            </a:r>
            <a:r>
              <a:rPr lang="en-US" sz="2000" dirty="0"/>
              <a:t> </a:t>
            </a:r>
            <a:r>
              <a:rPr lang="en-US" sz="2000" dirty="0" err="1"/>
              <a:t>motivasi</a:t>
            </a:r>
            <a:r>
              <a:rPr lang="en-US" sz="2000" dirty="0"/>
              <a:t> yang </a:t>
            </a:r>
            <a:r>
              <a:rPr lang="en-US" sz="2000" dirty="0" err="1"/>
              <a:t>permanen</a:t>
            </a:r>
            <a:r>
              <a:rPr lang="en-US" sz="2000" dirty="0"/>
              <a:t> </a:t>
            </a:r>
            <a:r>
              <a:rPr lang="en-US" sz="2000" dirty="0" err="1"/>
              <a:t>pada</a:t>
            </a:r>
            <a:r>
              <a:rPr lang="en-US" sz="2000" dirty="0"/>
              <a:t> </a:t>
            </a:r>
            <a:r>
              <a:rPr lang="en-US" sz="2000" dirty="0" err="1"/>
              <a:t>hampir</a:t>
            </a:r>
            <a:r>
              <a:rPr lang="en-US" sz="2000" dirty="0"/>
              <a:t> </a:t>
            </a:r>
            <a:r>
              <a:rPr lang="en-US" sz="2000" dirty="0" err="1"/>
              <a:t>sebagian</a:t>
            </a:r>
            <a:r>
              <a:rPr lang="en-US" sz="2000" dirty="0"/>
              <a:t> </a:t>
            </a:r>
            <a:r>
              <a:rPr lang="en-US" sz="2000" dirty="0" err="1"/>
              <a:t>besar</a:t>
            </a:r>
            <a:r>
              <a:rPr lang="en-US" sz="2000" dirty="0"/>
              <a:t> </a:t>
            </a:r>
            <a:r>
              <a:rPr lang="en-US" sz="2000" dirty="0" err="1"/>
              <a:t>masyarakat</a:t>
            </a:r>
            <a:r>
              <a:rPr lang="en-US" sz="2000" dirty="0"/>
              <a:t> </a:t>
            </a:r>
            <a:r>
              <a:rPr lang="en-US" sz="2000" dirty="0" err="1"/>
              <a:t>desa</a:t>
            </a:r>
            <a:r>
              <a:rPr lang="en-US" sz="2000" dirty="0" smtClean="0"/>
              <a:t>.</a:t>
            </a:r>
            <a:endParaRPr lang="en-US" sz="2000" dirty="0"/>
          </a:p>
        </p:txBody>
      </p:sp>
      <p:sp>
        <p:nvSpPr>
          <p:cNvPr id="6" name="Rectangle 5"/>
          <p:cNvSpPr/>
          <p:nvPr/>
        </p:nvSpPr>
        <p:spPr>
          <a:xfrm>
            <a:off x="4404575" y="1007439"/>
            <a:ext cx="7276563" cy="1323439"/>
          </a:xfrm>
          <a:prstGeom prst="rect">
            <a:avLst/>
          </a:prstGeom>
        </p:spPr>
        <p:txBody>
          <a:bodyPr wrap="square">
            <a:spAutoFit/>
          </a:bodyPr>
          <a:lstStyle/>
          <a:p>
            <a:r>
              <a:rPr lang="en-US" sz="2000" dirty="0" err="1"/>
              <a:t>Faktor</a:t>
            </a:r>
            <a:r>
              <a:rPr lang="en-US" sz="2000" dirty="0"/>
              <a:t> </a:t>
            </a:r>
            <a:r>
              <a:rPr lang="en-US" sz="2000" dirty="0" err="1"/>
              <a:t>utama</a:t>
            </a:r>
            <a:r>
              <a:rPr lang="en-US" sz="2000" dirty="0"/>
              <a:t> yang </a:t>
            </a:r>
            <a:r>
              <a:rPr lang="en-US" sz="2000" dirty="0" err="1"/>
              <a:t>menentukan</a:t>
            </a:r>
            <a:r>
              <a:rPr lang="en-US" sz="2000" dirty="0"/>
              <a:t> </a:t>
            </a:r>
            <a:r>
              <a:rPr lang="en-US" sz="2000" dirty="0" err="1"/>
              <a:t>keberhasilan</a:t>
            </a:r>
            <a:r>
              <a:rPr lang="en-US" sz="2000" dirty="0"/>
              <a:t> </a:t>
            </a:r>
            <a:r>
              <a:rPr lang="en-US" sz="2000" dirty="0" err="1"/>
              <a:t>Saemaul</a:t>
            </a:r>
            <a:r>
              <a:rPr lang="en-US" sz="2000" dirty="0"/>
              <a:t> </a:t>
            </a:r>
            <a:r>
              <a:rPr lang="en-US" sz="2000" dirty="0" err="1"/>
              <a:t>Undong</a:t>
            </a:r>
            <a:r>
              <a:rPr lang="en-US" sz="2000" dirty="0"/>
              <a:t> </a:t>
            </a:r>
            <a:r>
              <a:rPr lang="en-US" sz="2000" dirty="0" err="1"/>
              <a:t>adalah</a:t>
            </a:r>
            <a:r>
              <a:rPr lang="en-US" sz="2000" dirty="0"/>
              <a:t> </a:t>
            </a:r>
            <a:r>
              <a:rPr lang="en-US" sz="2000" dirty="0" err="1"/>
              <a:t>keberhasilan</a:t>
            </a:r>
            <a:r>
              <a:rPr lang="en-US" sz="2000" dirty="0"/>
              <a:t> </a:t>
            </a:r>
            <a:r>
              <a:rPr lang="en-US" sz="2000" dirty="0" err="1"/>
              <a:t>mengubah</a:t>
            </a:r>
            <a:r>
              <a:rPr lang="en-US" sz="2000" dirty="0"/>
              <a:t> </a:t>
            </a:r>
            <a:r>
              <a:rPr lang="en-US" sz="2000" dirty="0" err="1"/>
              <a:t>pola</a:t>
            </a:r>
            <a:r>
              <a:rPr lang="en-US" sz="2000" dirty="0"/>
              <a:t> </a:t>
            </a:r>
            <a:r>
              <a:rPr lang="en-US" sz="2000" dirty="0" err="1"/>
              <a:t>pikir</a:t>
            </a:r>
            <a:r>
              <a:rPr lang="en-US" sz="2000" dirty="0"/>
              <a:t> </a:t>
            </a:r>
            <a:r>
              <a:rPr lang="en-US" sz="2000" dirty="0" err="1"/>
              <a:t>masyarakat</a:t>
            </a:r>
            <a:r>
              <a:rPr lang="en-US" sz="2000" dirty="0"/>
              <a:t> </a:t>
            </a:r>
            <a:r>
              <a:rPr lang="en-US" sz="2000" dirty="0" err="1"/>
              <a:t>dalam</a:t>
            </a:r>
            <a:r>
              <a:rPr lang="en-US" sz="2000" dirty="0"/>
              <a:t> </a:t>
            </a:r>
            <a:r>
              <a:rPr lang="en-US" sz="2000" dirty="0" err="1"/>
              <a:t>memandang</a:t>
            </a:r>
            <a:r>
              <a:rPr lang="en-US" sz="2000" dirty="0"/>
              <a:t> </a:t>
            </a:r>
            <a:r>
              <a:rPr lang="en-US" sz="2000" dirty="0" err="1"/>
              <a:t>berbagai</a:t>
            </a:r>
            <a:r>
              <a:rPr lang="en-US" sz="2000" dirty="0"/>
              <a:t> </a:t>
            </a:r>
            <a:r>
              <a:rPr lang="en-US" sz="2000" dirty="0" err="1"/>
              <a:t>peluang</a:t>
            </a:r>
            <a:r>
              <a:rPr lang="en-US" sz="2000" dirty="0"/>
              <a:t> yang </a:t>
            </a:r>
            <a:r>
              <a:rPr lang="en-US" sz="2000" dirty="0" err="1"/>
              <a:t>ada</a:t>
            </a:r>
            <a:r>
              <a:rPr lang="en-US" sz="2000" dirty="0"/>
              <a:t> </a:t>
            </a:r>
            <a:r>
              <a:rPr lang="en-US" sz="2000" dirty="0" err="1"/>
              <a:t>disekitarnya</a:t>
            </a:r>
            <a:r>
              <a:rPr lang="en-US" sz="2000" dirty="0"/>
              <a:t>, </a:t>
            </a:r>
            <a:r>
              <a:rPr lang="en-US" sz="2000" dirty="0" err="1"/>
              <a:t>baik</a:t>
            </a:r>
            <a:r>
              <a:rPr lang="en-US" sz="2000" dirty="0"/>
              <a:t> </a:t>
            </a:r>
            <a:r>
              <a:rPr lang="en-US" sz="2000" dirty="0" err="1"/>
              <a:t>sebagai</a:t>
            </a:r>
            <a:r>
              <a:rPr lang="en-US" sz="2000" dirty="0"/>
              <a:t> </a:t>
            </a:r>
            <a:r>
              <a:rPr lang="en-US" sz="2000" dirty="0" err="1"/>
              <a:t>individu</a:t>
            </a:r>
            <a:r>
              <a:rPr lang="en-US" sz="2000" dirty="0"/>
              <a:t> </a:t>
            </a:r>
            <a:r>
              <a:rPr lang="en-US" sz="2000" dirty="0" err="1"/>
              <a:t>maupun</a:t>
            </a:r>
            <a:r>
              <a:rPr lang="en-US" sz="2000" dirty="0"/>
              <a:t> </a:t>
            </a:r>
            <a:r>
              <a:rPr lang="en-US" sz="2000" dirty="0" err="1"/>
              <a:t>sebagai</a:t>
            </a:r>
            <a:r>
              <a:rPr lang="en-US" sz="2000" dirty="0"/>
              <a:t> </a:t>
            </a:r>
            <a:r>
              <a:rPr lang="en-US" sz="2000" dirty="0" err="1"/>
              <a:t>komunitas</a:t>
            </a:r>
            <a:r>
              <a:rPr lang="en-US" sz="2000" dirty="0"/>
              <a:t>. </a:t>
            </a:r>
          </a:p>
        </p:txBody>
      </p:sp>
      <p:sp>
        <p:nvSpPr>
          <p:cNvPr id="7" name="Rectangle 6"/>
          <p:cNvSpPr/>
          <p:nvPr/>
        </p:nvSpPr>
        <p:spPr>
          <a:xfrm>
            <a:off x="4289234" y="2451626"/>
            <a:ext cx="7570257" cy="2215991"/>
          </a:xfrm>
          <a:prstGeom prst="rect">
            <a:avLst/>
          </a:prstGeom>
        </p:spPr>
        <p:txBody>
          <a:bodyPr wrap="square">
            <a:spAutoFit/>
          </a:bodyPr>
          <a:lstStyle/>
          <a:p>
            <a:r>
              <a:rPr lang="en-US" dirty="0" err="1">
                <a:solidFill>
                  <a:srgbClr val="002060"/>
                </a:solidFill>
              </a:rPr>
              <a:t>Selain</a:t>
            </a:r>
            <a:r>
              <a:rPr lang="en-US" dirty="0">
                <a:solidFill>
                  <a:srgbClr val="002060"/>
                </a:solidFill>
              </a:rPr>
              <a:t> </a:t>
            </a:r>
            <a:r>
              <a:rPr lang="en-US" dirty="0" err="1">
                <a:solidFill>
                  <a:srgbClr val="002060"/>
                </a:solidFill>
              </a:rPr>
              <a:t>itu</a:t>
            </a:r>
            <a:r>
              <a:rPr lang="en-US" dirty="0">
                <a:solidFill>
                  <a:srgbClr val="002060"/>
                </a:solidFill>
              </a:rPr>
              <a:t> </a:t>
            </a:r>
            <a:r>
              <a:rPr lang="en-US" dirty="0" err="1">
                <a:solidFill>
                  <a:srgbClr val="002060"/>
                </a:solidFill>
              </a:rPr>
              <a:t>beberapa</a:t>
            </a:r>
            <a:r>
              <a:rPr lang="en-US" dirty="0">
                <a:solidFill>
                  <a:srgbClr val="002060"/>
                </a:solidFill>
              </a:rPr>
              <a:t> </a:t>
            </a:r>
            <a:r>
              <a:rPr lang="en-US" dirty="0" err="1">
                <a:solidFill>
                  <a:srgbClr val="002060"/>
                </a:solidFill>
              </a:rPr>
              <a:t>faktor</a:t>
            </a:r>
            <a:r>
              <a:rPr lang="en-US" dirty="0">
                <a:solidFill>
                  <a:srgbClr val="002060"/>
                </a:solidFill>
              </a:rPr>
              <a:t> </a:t>
            </a:r>
            <a:r>
              <a:rPr lang="en-US" dirty="0" err="1">
                <a:solidFill>
                  <a:srgbClr val="002060"/>
                </a:solidFill>
              </a:rPr>
              <a:t>keberhasilan</a:t>
            </a:r>
            <a:r>
              <a:rPr lang="en-US" dirty="0">
                <a:solidFill>
                  <a:srgbClr val="002060"/>
                </a:solidFill>
              </a:rPr>
              <a:t> </a:t>
            </a:r>
            <a:r>
              <a:rPr lang="en-US" dirty="0" err="1">
                <a:solidFill>
                  <a:srgbClr val="002060"/>
                </a:solidFill>
              </a:rPr>
              <a:t>lainnya</a:t>
            </a:r>
            <a:r>
              <a:rPr lang="en-US" dirty="0">
                <a:solidFill>
                  <a:srgbClr val="002060"/>
                </a:solidFill>
              </a:rPr>
              <a:t> </a:t>
            </a:r>
            <a:r>
              <a:rPr lang="en-US" dirty="0" err="1">
                <a:solidFill>
                  <a:srgbClr val="002060"/>
                </a:solidFill>
              </a:rPr>
              <a:t>adalah</a:t>
            </a:r>
            <a:r>
              <a:rPr lang="en-US" dirty="0">
                <a:solidFill>
                  <a:srgbClr val="002060"/>
                </a:solidFill>
              </a:rPr>
              <a:t> </a:t>
            </a:r>
            <a:r>
              <a:rPr lang="en-US" dirty="0" err="1">
                <a:solidFill>
                  <a:srgbClr val="002060"/>
                </a:solidFill>
              </a:rPr>
              <a:t>sebagai</a:t>
            </a:r>
            <a:r>
              <a:rPr lang="en-US" dirty="0">
                <a:solidFill>
                  <a:srgbClr val="002060"/>
                </a:solidFill>
              </a:rPr>
              <a:t> </a:t>
            </a:r>
            <a:r>
              <a:rPr lang="en-US" dirty="0" err="1">
                <a:solidFill>
                  <a:srgbClr val="002060"/>
                </a:solidFill>
              </a:rPr>
              <a:t>berikut</a:t>
            </a:r>
            <a:r>
              <a:rPr lang="en-US" dirty="0">
                <a:solidFill>
                  <a:srgbClr val="002060"/>
                </a:solidFill>
              </a:rPr>
              <a:t>:</a:t>
            </a:r>
          </a:p>
          <a:p>
            <a:pPr marL="342900" lvl="0" indent="-342900">
              <a:buFont typeface="Arial" panose="020B0604020202020204" pitchFamily="34" charset="0"/>
              <a:buChar char="•"/>
            </a:pPr>
            <a:r>
              <a:rPr lang="en-US" sz="2000" dirty="0" err="1" smtClean="0"/>
              <a:t>Dukungan</a:t>
            </a:r>
            <a:r>
              <a:rPr lang="en-US" sz="2000" dirty="0" smtClean="0"/>
              <a:t> </a:t>
            </a:r>
            <a:r>
              <a:rPr lang="en-US" sz="2000" dirty="0" err="1"/>
              <a:t>konsistensi</a:t>
            </a:r>
            <a:r>
              <a:rPr lang="en-US" sz="2000" dirty="0"/>
              <a:t> </a:t>
            </a:r>
            <a:r>
              <a:rPr lang="en-US" sz="2000" dirty="0" err="1"/>
              <a:t>pemerintah</a:t>
            </a:r>
            <a:r>
              <a:rPr lang="en-US" sz="2000" dirty="0"/>
              <a:t> </a:t>
            </a:r>
            <a:r>
              <a:rPr lang="en-US" sz="2000" dirty="0" err="1"/>
              <a:t>pada</a:t>
            </a:r>
            <a:r>
              <a:rPr lang="en-US" sz="2000" dirty="0"/>
              <a:t> </a:t>
            </a:r>
            <a:r>
              <a:rPr lang="en-US" sz="2000" dirty="0" err="1"/>
              <a:t>berbagai</a:t>
            </a:r>
            <a:r>
              <a:rPr lang="en-US" sz="2000" dirty="0"/>
              <a:t> </a:t>
            </a:r>
            <a:r>
              <a:rPr lang="en-US" sz="2000" dirty="0" err="1"/>
              <a:t>lapisan</a:t>
            </a:r>
            <a:r>
              <a:rPr lang="en-US" sz="2000" dirty="0"/>
              <a:t>, </a:t>
            </a:r>
            <a:r>
              <a:rPr lang="en-US" sz="2000" dirty="0" smtClean="0"/>
              <a:t>   </a:t>
            </a:r>
            <a:r>
              <a:rPr lang="en-US" sz="2000" dirty="0" err="1" smtClean="0"/>
              <a:t>dan</a:t>
            </a:r>
            <a:r>
              <a:rPr lang="en-US" sz="2000" dirty="0" smtClean="0"/>
              <a:t> </a:t>
            </a:r>
            <a:r>
              <a:rPr lang="en-US" sz="2000" dirty="0" err="1"/>
              <a:t>perannya</a:t>
            </a:r>
            <a:r>
              <a:rPr lang="en-US" sz="2000" dirty="0"/>
              <a:t> </a:t>
            </a:r>
            <a:r>
              <a:rPr lang="en-US" sz="2000" dirty="0" err="1"/>
              <a:t>sebagai</a:t>
            </a:r>
            <a:r>
              <a:rPr lang="en-US" sz="2000" dirty="0"/>
              <a:t> </a:t>
            </a:r>
            <a:r>
              <a:rPr lang="en-US" sz="2000" dirty="0" err="1"/>
              <a:t>pelayan</a:t>
            </a:r>
            <a:r>
              <a:rPr lang="en-US" sz="2000" dirty="0"/>
              <a:t> </a:t>
            </a:r>
            <a:r>
              <a:rPr lang="en-US" sz="2000" dirty="0" err="1"/>
              <a:t>masyarakat</a:t>
            </a:r>
            <a:r>
              <a:rPr lang="en-US" sz="2000" dirty="0"/>
              <a:t>.</a:t>
            </a:r>
          </a:p>
          <a:p>
            <a:pPr marL="342900" lvl="0" indent="-342900">
              <a:buFont typeface="Arial" panose="020B0604020202020204" pitchFamily="34" charset="0"/>
              <a:buChar char="•"/>
            </a:pPr>
            <a:r>
              <a:rPr lang="en-US" sz="2000" dirty="0" err="1" smtClean="0"/>
              <a:t>Ketepatan</a:t>
            </a:r>
            <a:r>
              <a:rPr lang="en-US" sz="2000" dirty="0" smtClean="0"/>
              <a:t> </a:t>
            </a:r>
            <a:r>
              <a:rPr lang="en-US" sz="2000" dirty="0" err="1"/>
              <a:t>dalam</a:t>
            </a:r>
            <a:r>
              <a:rPr lang="en-US" sz="2000" dirty="0"/>
              <a:t> </a:t>
            </a:r>
            <a:r>
              <a:rPr lang="en-US" sz="2000" dirty="0" err="1"/>
              <a:t>memilih</a:t>
            </a:r>
            <a:r>
              <a:rPr lang="en-US" sz="2000" dirty="0"/>
              <a:t> </a:t>
            </a:r>
            <a:r>
              <a:rPr lang="en-US" sz="2000" dirty="0" err="1"/>
              <a:t>pimpinan</a:t>
            </a:r>
            <a:r>
              <a:rPr lang="en-US" sz="2000" dirty="0"/>
              <a:t> di </a:t>
            </a:r>
            <a:r>
              <a:rPr lang="en-US" sz="2000" dirty="0" err="1"/>
              <a:t>tingkat</a:t>
            </a:r>
            <a:r>
              <a:rPr lang="en-US" sz="2000" dirty="0"/>
              <a:t> </a:t>
            </a:r>
            <a:r>
              <a:rPr lang="en-US" sz="2000" dirty="0" err="1"/>
              <a:t>desa</a:t>
            </a:r>
            <a:r>
              <a:rPr lang="en-US" sz="2000" dirty="0"/>
              <a:t>, </a:t>
            </a:r>
            <a:r>
              <a:rPr lang="en-US" sz="2000" dirty="0" err="1"/>
              <a:t>yaitu</a:t>
            </a:r>
            <a:r>
              <a:rPr lang="en-US" sz="2000" dirty="0"/>
              <a:t> </a:t>
            </a:r>
            <a:r>
              <a:rPr lang="en-US" sz="2000" dirty="0" err="1"/>
              <a:t>pada</a:t>
            </a:r>
            <a:r>
              <a:rPr lang="en-US" sz="2000" dirty="0"/>
              <a:t> personal </a:t>
            </a:r>
            <a:r>
              <a:rPr lang="en-US" sz="2000" dirty="0" err="1"/>
              <a:t>yangmau</a:t>
            </a:r>
            <a:r>
              <a:rPr lang="en-US" sz="2000" dirty="0"/>
              <a:t> </a:t>
            </a:r>
            <a:r>
              <a:rPr lang="en-US" sz="2000" dirty="0" err="1"/>
              <a:t>mengorbankan</a:t>
            </a:r>
            <a:r>
              <a:rPr lang="en-US" sz="2000" dirty="0"/>
              <a:t> </a:t>
            </a:r>
            <a:r>
              <a:rPr lang="en-US" sz="2000" dirty="0" err="1"/>
              <a:t>waktu</a:t>
            </a:r>
            <a:r>
              <a:rPr lang="en-US" sz="2000" dirty="0"/>
              <a:t> </a:t>
            </a:r>
            <a:r>
              <a:rPr lang="en-US" sz="2000" dirty="0" err="1"/>
              <a:t>dan</a:t>
            </a:r>
            <a:r>
              <a:rPr lang="en-US" sz="2000" dirty="0"/>
              <a:t> </a:t>
            </a:r>
            <a:r>
              <a:rPr lang="en-US" sz="2000" dirty="0" err="1"/>
              <a:t>pikirannya</a:t>
            </a:r>
            <a:r>
              <a:rPr lang="en-US" sz="2000" dirty="0"/>
              <a:t> </a:t>
            </a:r>
            <a:r>
              <a:rPr lang="en-US" sz="2000" dirty="0" err="1"/>
              <a:t>bagi</a:t>
            </a:r>
            <a:r>
              <a:rPr lang="en-US" sz="2000" dirty="0"/>
              <a:t> </a:t>
            </a:r>
            <a:r>
              <a:rPr lang="en-US" sz="2000" dirty="0" err="1"/>
              <a:t>kemakmuran</a:t>
            </a:r>
            <a:r>
              <a:rPr lang="en-US" sz="2000" dirty="0"/>
              <a:t> </a:t>
            </a:r>
            <a:r>
              <a:rPr lang="en-US" sz="2000" dirty="0" err="1"/>
              <a:t>masyarakat</a:t>
            </a:r>
            <a:r>
              <a:rPr lang="en-US" sz="2000" dirty="0"/>
              <a:t>, juga </a:t>
            </a:r>
            <a:r>
              <a:rPr lang="en-US" sz="2000" dirty="0" err="1"/>
              <a:t>menentukan</a:t>
            </a:r>
            <a:r>
              <a:rPr lang="en-US" sz="2000" dirty="0"/>
              <a:t> </a:t>
            </a:r>
            <a:r>
              <a:rPr lang="en-US" sz="2000" dirty="0" err="1"/>
              <a:t>keberhasilan</a:t>
            </a:r>
            <a:r>
              <a:rPr lang="en-US" sz="2000" dirty="0"/>
              <a:t> </a:t>
            </a:r>
            <a:r>
              <a:rPr lang="en-US" sz="2000" dirty="0" err="1"/>
              <a:t>Saemaul</a:t>
            </a:r>
            <a:r>
              <a:rPr lang="en-US" sz="2000" dirty="0"/>
              <a:t> </a:t>
            </a:r>
            <a:r>
              <a:rPr lang="en-US" sz="2000" dirty="0" err="1"/>
              <a:t>Undong</a:t>
            </a:r>
            <a:r>
              <a:rPr lang="en-US" sz="2000" dirty="0"/>
              <a:t>. </a:t>
            </a:r>
          </a:p>
        </p:txBody>
      </p:sp>
    </p:spTree>
    <p:extLst>
      <p:ext uri="{BB962C8B-B14F-4D97-AF65-F5344CB8AC3E}">
        <p14:creationId xmlns:p14="http://schemas.microsoft.com/office/powerpoint/2010/main" val="148861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436</TotalTime>
  <Words>1384</Words>
  <Application>Microsoft Office PowerPoint</Application>
  <PresentationFormat>Custom</PresentationFormat>
  <Paragraphs>86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Essential</vt:lpstr>
      <vt:lpstr>Saemaul Undong</vt:lpstr>
      <vt:lpstr>PowerPoint Presentation</vt:lpstr>
      <vt:lpstr>PowerPoint Presentation</vt:lpstr>
      <vt:lpstr>PowerPoint Presentation</vt:lpstr>
      <vt:lpstr>Tujuan Saemaul Undong</vt:lpstr>
      <vt:lpstr>PowerPoint Presentation</vt:lpstr>
      <vt:lpstr>STRATEGI SAEMAUL UNDONG</vt:lpstr>
      <vt:lpstr>PowerPoint Presentation</vt:lpstr>
      <vt:lpstr>FAKTOR PENDORONG KEBERHASILAN SAEMAUL UNDONG </vt:lpstr>
      <vt:lpstr>PowerPoint Presentation</vt:lpstr>
      <vt:lpstr>Empowering </vt:lpstr>
      <vt:lpstr>PENERAPAN PROGRAM SAEMAUL UNDONG DI INDONESIA : DESA KAMPUNG, KECAMATAN NGAWEN, KABUPATEN GUNUNG KIDUL</vt:lpstr>
      <vt:lpstr>PowerPoint Presentation</vt:lpstr>
      <vt:lpstr>PowerPoint Presentation</vt:lpstr>
      <vt:lpstr>PowerPoint Presentation</vt:lpstr>
      <vt:lpstr>KESIMPULAN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Saemaul Undong</dc:title>
  <dc:creator>aris</dc:creator>
  <cp:lastModifiedBy>PAK OELIN</cp:lastModifiedBy>
  <cp:revision>37</cp:revision>
  <cp:lastPrinted>2018-10-25T00:11:00Z</cp:lastPrinted>
  <dcterms:created xsi:type="dcterms:W3CDTF">2015-11-08T13:25:30Z</dcterms:created>
  <dcterms:modified xsi:type="dcterms:W3CDTF">2019-10-02T03:05:49Z</dcterms:modified>
</cp:coreProperties>
</file>