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78" r:id="rId7"/>
    <p:sldId id="279" r:id="rId8"/>
    <p:sldId id="280" r:id="rId9"/>
    <p:sldId id="281" r:id="rId10"/>
    <p:sldId id="282" r:id="rId11"/>
    <p:sldId id="260" r:id="rId12"/>
    <p:sldId id="262" r:id="rId13"/>
    <p:sldId id="261" r:id="rId14"/>
    <p:sldId id="270" r:id="rId15"/>
    <p:sldId id="263" r:id="rId16"/>
    <p:sldId id="264" r:id="rId17"/>
    <p:sldId id="265" r:id="rId18"/>
    <p:sldId id="266" r:id="rId19"/>
    <p:sldId id="283" r:id="rId20"/>
    <p:sldId id="284" r:id="rId21"/>
    <p:sldId id="267" r:id="rId22"/>
    <p:sldId id="271" r:id="rId23"/>
    <p:sldId id="268" r:id="rId24"/>
    <p:sldId id="269" r:id="rId25"/>
    <p:sldId id="272" r:id="rId26"/>
    <p:sldId id="286" r:id="rId27"/>
    <p:sldId id="287" r:id="rId28"/>
    <p:sldId id="288" r:id="rId29"/>
    <p:sldId id="289" r:id="rId30"/>
    <p:sldId id="291" r:id="rId31"/>
    <p:sldId id="290" r:id="rId32"/>
    <p:sldId id="275" r:id="rId33"/>
    <p:sldId id="292" r:id="rId34"/>
    <p:sldId id="274" r:id="rId3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C9AAC8D-8281-4438-8BB5-5F36423A4FF0}" type="datetimeFigureOut">
              <a:rPr lang="id-ID" smtClean="0"/>
              <a:t>23/12/2020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1030634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C9AAC8D-8281-4438-8BB5-5F36423A4FF0}" type="datetimeFigureOut">
              <a:rPr lang="id-ID" smtClean="0"/>
              <a:t>23/12/2020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2545688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C9AAC8D-8281-4438-8BB5-5F36423A4FF0}" type="datetimeFigureOut">
              <a:rPr lang="id-ID" smtClean="0"/>
              <a:t>23/12/2020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2796920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C9AAC8D-8281-4438-8BB5-5F36423A4FF0}" type="datetimeFigureOut">
              <a:rPr lang="id-ID" smtClean="0"/>
              <a:t>23/12/2020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2890022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9AAC8D-8281-4438-8BB5-5F36423A4FF0}" type="datetimeFigureOut">
              <a:rPr lang="id-ID" smtClean="0"/>
              <a:t>23/12/2020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3024174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C9AAC8D-8281-4438-8BB5-5F36423A4FF0}" type="datetimeFigureOut">
              <a:rPr lang="id-ID" smtClean="0"/>
              <a:t>23/12/2020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339592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C9AAC8D-8281-4438-8BB5-5F36423A4FF0}" type="datetimeFigureOut">
              <a:rPr lang="id-ID" smtClean="0"/>
              <a:t>23/12/2020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272331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C9AAC8D-8281-4438-8BB5-5F36423A4FF0}" type="datetimeFigureOut">
              <a:rPr lang="id-ID" smtClean="0"/>
              <a:t>23/12/2020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758821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AAC8D-8281-4438-8BB5-5F36423A4FF0}" type="datetimeFigureOut">
              <a:rPr lang="id-ID" smtClean="0"/>
              <a:t>23/12/2020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3436998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AAC8D-8281-4438-8BB5-5F36423A4FF0}" type="datetimeFigureOut">
              <a:rPr lang="id-ID" smtClean="0"/>
              <a:t>23/12/2020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3074456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AAC8D-8281-4438-8BB5-5F36423A4FF0}" type="datetimeFigureOut">
              <a:rPr lang="id-ID" smtClean="0"/>
              <a:t>23/12/2020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AC580A7-A434-483C-AFAD-F41C5646BCF4}" type="slidenum">
              <a:rPr lang="id-ID" smtClean="0"/>
              <a:t>‹#›</a:t>
            </a:fld>
            <a:endParaRPr lang="id-ID"/>
          </a:p>
        </p:txBody>
      </p:sp>
    </p:spTree>
    <p:extLst>
      <p:ext uri="{BB962C8B-B14F-4D97-AF65-F5344CB8AC3E}">
        <p14:creationId xmlns:p14="http://schemas.microsoft.com/office/powerpoint/2010/main" val="181376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AAC8D-8281-4438-8BB5-5F36423A4FF0}" type="datetimeFigureOut">
              <a:rPr lang="id-ID" smtClean="0"/>
              <a:t>23/12/2020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580A7-A434-483C-AFAD-F41C5646BCF4}" type="slidenum">
              <a:rPr lang="id-ID" smtClean="0"/>
              <a:t>‹#›</a:t>
            </a:fld>
            <a:endParaRPr lang="id-ID"/>
          </a:p>
        </p:txBody>
      </p:sp>
    </p:spTree>
    <p:extLst>
      <p:ext uri="{BB962C8B-B14F-4D97-AF65-F5344CB8AC3E}">
        <p14:creationId xmlns:p14="http://schemas.microsoft.com/office/powerpoint/2010/main" val="432635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PEMBINAAN DAN PENGAWASAN </a:t>
            </a:r>
            <a:r>
              <a:rPr lang="id-ID" dirty="0" smtClean="0"/>
              <a:t>PEMERINTAHAN DAERAH</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3289127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Penelitian dan Pengembangan</a:t>
            </a:r>
            <a:endParaRPr lang="id-ID" dirty="0"/>
          </a:p>
        </p:txBody>
      </p:sp>
      <p:sp>
        <p:nvSpPr>
          <p:cNvPr id="3" name="Content Placeholder 2"/>
          <p:cNvSpPr>
            <a:spLocks noGrp="1"/>
          </p:cNvSpPr>
          <p:nvPr>
            <p:ph idx="1"/>
          </p:nvPr>
        </p:nvSpPr>
        <p:spPr/>
        <p:txBody>
          <a:bodyPr>
            <a:normAutofit fontScale="62500" lnSpcReduction="20000"/>
          </a:bodyPr>
          <a:lstStyle/>
          <a:p>
            <a:pPr lvl="0"/>
            <a:r>
              <a:rPr lang="id-ID" dirty="0"/>
              <a:t>Penelitian dan pengembangan dilakukan dalam rangka meningkatkan kualitas kebijakan dan program penyelenggaraan Pemerintahan Daerah.</a:t>
            </a:r>
          </a:p>
          <a:p>
            <a:pPr lvl="0"/>
            <a:r>
              <a:rPr lang="id-ID" dirty="0"/>
              <a:t>Penelitian dan pengembangan </a:t>
            </a:r>
            <a:r>
              <a:rPr lang="id-ID" dirty="0" smtClean="0"/>
              <a:t>termasuk </a:t>
            </a:r>
            <a:r>
              <a:rPr lang="id-ID" dirty="0"/>
              <a:t>pengkajian, penerapan, perekayasaan, dan pengoperasian.</a:t>
            </a:r>
          </a:p>
          <a:p>
            <a:pPr lvl="0"/>
            <a:r>
              <a:rPr lang="id-ID" dirty="0"/>
              <a:t>Penelitian dan pengembangan </a:t>
            </a:r>
            <a:r>
              <a:rPr lang="id-ID" dirty="0" smtClean="0"/>
              <a:t>dapat </a:t>
            </a:r>
            <a:r>
              <a:rPr lang="id-ID" dirty="0"/>
              <a:t>dilakukan melalui kerja sama antarkementerian/lembaga pemerintah nonkementerian, antar-Pemerintah Daerah, dan/atau dengan perguruan tinggi serta lembaga penelitian dan pengembangan lainnya.</a:t>
            </a:r>
          </a:p>
          <a:p>
            <a:pPr lvl="0"/>
            <a:r>
              <a:rPr lang="id-ID" dirty="0"/>
              <a:t>Hasil penelitian dan pengembangan dijadikan dasar perumusan kebijakan penyelenggaraan Pemerintahan Daerah.</a:t>
            </a:r>
          </a:p>
          <a:p>
            <a:r>
              <a:rPr lang="id-ID" dirty="0"/>
              <a:t> </a:t>
            </a:r>
            <a:r>
              <a:rPr lang="id-ID" dirty="0" smtClean="0"/>
              <a:t>Menteri </a:t>
            </a:r>
            <a:r>
              <a:rPr lang="id-ID" dirty="0"/>
              <a:t>menetapkan standardisasi program penelitian dan pengembangan untuk pembinaan umum.</a:t>
            </a:r>
          </a:p>
          <a:p>
            <a:pPr lvl="0"/>
            <a:r>
              <a:rPr lang="id-ID" dirty="0"/>
              <a:t>Menteri teknis/kepala lembaga pemerintah nonkementerian menetapkan standardisasi program penelitian dan pengembangan untuk pembinaan teknis sesuai dengan kewenangannya.</a:t>
            </a:r>
          </a:p>
          <a:p>
            <a:endParaRPr lang="id-ID" dirty="0"/>
          </a:p>
        </p:txBody>
      </p:sp>
    </p:spTree>
    <p:extLst>
      <p:ext uri="{BB962C8B-B14F-4D97-AF65-F5344CB8AC3E}">
        <p14:creationId xmlns:p14="http://schemas.microsoft.com/office/powerpoint/2010/main" val="2159089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Pembinaan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smtClean="0"/>
              <a:t>Kabupaten</a:t>
            </a:r>
            <a:r>
              <a:rPr lang="en-US" dirty="0" smtClean="0"/>
              <a:t>/Kota </a:t>
            </a:r>
            <a:r>
              <a:rPr lang="id-ID" dirty="0"/>
              <a:t/>
            </a:r>
            <a:br>
              <a:rPr lang="id-ID" dirty="0"/>
            </a:br>
            <a:endParaRPr lang="id-ID" dirty="0"/>
          </a:p>
        </p:txBody>
      </p:sp>
      <p:sp>
        <p:nvSpPr>
          <p:cNvPr id="3" name="Content Placeholder 2"/>
          <p:cNvSpPr>
            <a:spLocks noGrp="1"/>
          </p:cNvSpPr>
          <p:nvPr>
            <p:ph idx="1"/>
          </p:nvPr>
        </p:nvSpPr>
        <p:spPr/>
        <p:txBody>
          <a:bodyPr>
            <a:normAutofit fontScale="62500" lnSpcReduction="20000"/>
          </a:bodyPr>
          <a:lstStyle/>
          <a:p>
            <a:pPr lvl="0" fontAlgn="base"/>
            <a:r>
              <a:rPr lang="en-US" dirty="0" err="1"/>
              <a:t>Pembinaan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kabupaten</a:t>
            </a:r>
            <a:r>
              <a:rPr lang="en-US" dirty="0"/>
              <a:t>/</a:t>
            </a:r>
            <a:r>
              <a:rPr lang="en-US" dirty="0" err="1"/>
              <a:t>kota</a:t>
            </a:r>
            <a:r>
              <a:rPr lang="en-US" dirty="0"/>
              <a:t> </a:t>
            </a:r>
            <a:r>
              <a:rPr lang="en-US" dirty="0" err="1"/>
              <a:t>dilaksanakan</a:t>
            </a:r>
            <a:r>
              <a:rPr lang="en-US" dirty="0"/>
              <a:t> </a:t>
            </a:r>
            <a:r>
              <a:rPr lang="en-US" dirty="0" err="1"/>
              <a:t>oleh</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endParaRPr lang="id-ID" dirty="0"/>
          </a:p>
          <a:p>
            <a:pPr lvl="0" fontAlgn="base"/>
            <a:r>
              <a:rPr lang="en-US" dirty="0" err="1" smtClean="0"/>
              <a:t>Gubernur</a:t>
            </a:r>
            <a:r>
              <a:rPr lang="en-US" dirty="0" smtClean="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melakukan</a:t>
            </a:r>
            <a:r>
              <a:rPr lang="en-US" dirty="0"/>
              <a:t> </a:t>
            </a:r>
            <a:r>
              <a:rPr lang="en-US" dirty="0" err="1"/>
              <a:t>pembinaan</a:t>
            </a:r>
            <a:r>
              <a:rPr lang="en-US" dirty="0"/>
              <a:t> yang </a:t>
            </a:r>
            <a:r>
              <a:rPr lang="en-US" dirty="0" err="1"/>
              <a:t>bersifat</a:t>
            </a:r>
            <a:r>
              <a:rPr lang="en-US" dirty="0"/>
              <a:t> </a:t>
            </a:r>
            <a:r>
              <a:rPr lang="en-US" dirty="0" err="1"/>
              <a:t>umum</a:t>
            </a:r>
            <a:r>
              <a:rPr lang="en-US" dirty="0"/>
              <a:t> </a:t>
            </a:r>
            <a:r>
              <a:rPr lang="en-US" dirty="0" err="1"/>
              <a:t>meliputi</a:t>
            </a:r>
            <a:r>
              <a:rPr lang="en-US" dirty="0"/>
              <a:t>: </a:t>
            </a:r>
            <a:endParaRPr lang="id-ID" dirty="0"/>
          </a:p>
          <a:p>
            <a:pPr lvl="1" fontAlgn="base"/>
            <a:r>
              <a:rPr lang="en-US" dirty="0" err="1"/>
              <a:t>pembagian</a:t>
            </a:r>
            <a:r>
              <a:rPr lang="en-US" dirty="0"/>
              <a:t> </a:t>
            </a:r>
            <a:r>
              <a:rPr lang="en-US" dirty="0" err="1"/>
              <a:t>Urusan</a:t>
            </a:r>
            <a:r>
              <a:rPr lang="en-US" dirty="0"/>
              <a:t> </a:t>
            </a:r>
            <a:r>
              <a:rPr lang="en-US" dirty="0" err="1"/>
              <a:t>Pemerintahan</a:t>
            </a:r>
            <a:r>
              <a:rPr lang="en-US" dirty="0"/>
              <a:t>; </a:t>
            </a:r>
            <a:endParaRPr lang="id-ID" dirty="0"/>
          </a:p>
          <a:p>
            <a:pPr lvl="1" fontAlgn="base"/>
            <a:r>
              <a:rPr lang="en-US" dirty="0" err="1"/>
              <a:t>kelembagaan</a:t>
            </a:r>
            <a:r>
              <a:rPr lang="en-US" dirty="0"/>
              <a:t> Daerah; </a:t>
            </a:r>
            <a:endParaRPr lang="id-ID" dirty="0"/>
          </a:p>
          <a:p>
            <a:pPr lvl="1" fontAlgn="base"/>
            <a:r>
              <a:rPr lang="en-US" dirty="0" err="1"/>
              <a:t>kepegawaian</a:t>
            </a:r>
            <a:r>
              <a:rPr lang="en-US" dirty="0"/>
              <a:t> </a:t>
            </a:r>
            <a:r>
              <a:rPr lang="en-US" dirty="0" err="1"/>
              <a:t>pada</a:t>
            </a:r>
            <a:r>
              <a:rPr lang="en-US" dirty="0"/>
              <a:t> </a:t>
            </a:r>
            <a:r>
              <a:rPr lang="en-US" dirty="0" err="1"/>
              <a:t>Perangkat</a:t>
            </a:r>
            <a:r>
              <a:rPr lang="en-US" dirty="0"/>
              <a:t> Daerah; </a:t>
            </a:r>
            <a:endParaRPr lang="id-ID" dirty="0"/>
          </a:p>
          <a:p>
            <a:pPr lvl="1" fontAlgn="base"/>
            <a:r>
              <a:rPr lang="en-US" dirty="0" err="1"/>
              <a:t>keuangan</a:t>
            </a:r>
            <a:r>
              <a:rPr lang="en-US" dirty="0"/>
              <a:t> Daerah; </a:t>
            </a:r>
            <a:endParaRPr lang="id-ID" dirty="0"/>
          </a:p>
          <a:p>
            <a:pPr lvl="1" fontAlgn="base"/>
            <a:r>
              <a:rPr lang="en-US" dirty="0" err="1"/>
              <a:t>pembangunan</a:t>
            </a:r>
            <a:r>
              <a:rPr lang="en-US" dirty="0"/>
              <a:t> Daerah; </a:t>
            </a:r>
            <a:endParaRPr lang="id-ID" dirty="0"/>
          </a:p>
          <a:p>
            <a:pPr lvl="1" fontAlgn="base"/>
            <a:r>
              <a:rPr lang="en-US" dirty="0" err="1"/>
              <a:t>pelayanan</a:t>
            </a:r>
            <a:r>
              <a:rPr lang="en-US" dirty="0"/>
              <a:t> </a:t>
            </a:r>
            <a:r>
              <a:rPr lang="en-US" dirty="0" err="1"/>
              <a:t>publik</a:t>
            </a:r>
            <a:r>
              <a:rPr lang="en-US" dirty="0"/>
              <a:t> di Daerah; </a:t>
            </a:r>
            <a:endParaRPr lang="id-ID" dirty="0"/>
          </a:p>
          <a:p>
            <a:pPr lvl="1" fontAlgn="base"/>
            <a:r>
              <a:rPr lang="en-US" dirty="0" err="1"/>
              <a:t>kerja</a:t>
            </a:r>
            <a:r>
              <a:rPr lang="en-US" dirty="0"/>
              <a:t> </a:t>
            </a:r>
            <a:r>
              <a:rPr lang="en-US" dirty="0" err="1"/>
              <a:t>sama</a:t>
            </a:r>
            <a:r>
              <a:rPr lang="en-US" dirty="0"/>
              <a:t> Daerah;  </a:t>
            </a:r>
            <a:endParaRPr lang="id-ID" dirty="0"/>
          </a:p>
          <a:p>
            <a:pPr lvl="1" fontAlgn="base"/>
            <a:r>
              <a:rPr lang="en-US" dirty="0" err="1"/>
              <a:t>kebijakan</a:t>
            </a:r>
            <a:r>
              <a:rPr lang="en-US" dirty="0"/>
              <a:t> Daerah;  </a:t>
            </a:r>
            <a:endParaRPr lang="id-ID" dirty="0"/>
          </a:p>
          <a:p>
            <a:pPr lvl="1" fontAlgn="base"/>
            <a:r>
              <a:rPr lang="en-US" dirty="0" err="1"/>
              <a:t>kepala</a:t>
            </a:r>
            <a:r>
              <a:rPr lang="en-US" dirty="0"/>
              <a:t> </a:t>
            </a:r>
            <a:r>
              <a:rPr lang="en-US" dirty="0" err="1"/>
              <a:t>daerah</a:t>
            </a:r>
            <a:r>
              <a:rPr lang="en-US" dirty="0"/>
              <a:t> </a:t>
            </a:r>
            <a:r>
              <a:rPr lang="en-US" dirty="0" err="1"/>
              <a:t>dan</a:t>
            </a:r>
            <a:r>
              <a:rPr lang="en-US" dirty="0"/>
              <a:t> DPRD; </a:t>
            </a:r>
            <a:r>
              <a:rPr lang="en-US" dirty="0" err="1"/>
              <a:t>dan</a:t>
            </a:r>
            <a:r>
              <a:rPr lang="en-US" dirty="0"/>
              <a:t> </a:t>
            </a:r>
            <a:endParaRPr lang="id-ID" dirty="0"/>
          </a:p>
          <a:p>
            <a:pPr lvl="1" fontAlgn="base"/>
            <a:r>
              <a:rPr lang="en-US" dirty="0" err="1"/>
              <a:t>bentuk</a:t>
            </a:r>
            <a:r>
              <a:rPr lang="en-US" dirty="0"/>
              <a:t> </a:t>
            </a:r>
            <a:r>
              <a:rPr lang="en-US" dirty="0" err="1"/>
              <a:t>pembinaan</a:t>
            </a:r>
            <a:r>
              <a:rPr lang="en-US" dirty="0"/>
              <a:t> lain </a:t>
            </a:r>
            <a:r>
              <a:rPr lang="en-US" dirty="0" err="1"/>
              <a:t>sesuai</a:t>
            </a:r>
            <a:r>
              <a:rPr lang="en-US" dirty="0"/>
              <a:t> </a:t>
            </a:r>
            <a:r>
              <a:rPr lang="en-US" dirty="0" err="1"/>
              <a:t>dengan</a:t>
            </a:r>
            <a:r>
              <a:rPr lang="en-US" dirty="0"/>
              <a:t> </a:t>
            </a:r>
            <a:r>
              <a:rPr lang="en-US" dirty="0" err="1"/>
              <a:t>ketentuan</a:t>
            </a:r>
            <a:r>
              <a:rPr lang="en-US" dirty="0"/>
              <a:t> </a:t>
            </a:r>
            <a:endParaRPr lang="id-ID" dirty="0" smtClean="0"/>
          </a:p>
          <a:p>
            <a:pPr lvl="1" fontAlgn="base"/>
            <a:r>
              <a:rPr lang="en-US" dirty="0" err="1" smtClean="0"/>
              <a:t>peraturan</a:t>
            </a:r>
            <a:r>
              <a:rPr lang="en-US" dirty="0" smtClean="0"/>
              <a:t> </a:t>
            </a:r>
            <a:r>
              <a:rPr lang="en-US" dirty="0" err="1"/>
              <a:t>perundang-undangan</a:t>
            </a:r>
            <a:r>
              <a:rPr lang="en-US" dirty="0"/>
              <a:t>. </a:t>
            </a:r>
            <a:endParaRPr lang="id-ID" dirty="0"/>
          </a:p>
          <a:p>
            <a:endParaRPr lang="id-ID" dirty="0"/>
          </a:p>
        </p:txBody>
      </p:sp>
    </p:spTree>
    <p:extLst>
      <p:ext uri="{BB962C8B-B14F-4D97-AF65-F5344CB8AC3E}">
        <p14:creationId xmlns:p14="http://schemas.microsoft.com/office/powerpoint/2010/main" val="4161907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fontAlgn="base"/>
            <a:r>
              <a:rPr lang="en-US" dirty="0" err="1" smtClean="0"/>
              <a:t>Dalam</a:t>
            </a:r>
            <a:r>
              <a:rPr lang="en-US" dirty="0" smtClean="0"/>
              <a:t> </a:t>
            </a:r>
            <a:r>
              <a:rPr lang="en-US" dirty="0" err="1" smtClean="0"/>
              <a:t>melakukan</a:t>
            </a:r>
            <a:r>
              <a:rPr lang="en-US" dirty="0" smtClean="0"/>
              <a:t> </a:t>
            </a:r>
            <a:r>
              <a:rPr lang="en-US" dirty="0" err="1" smtClean="0"/>
              <a:t>pembinaan</a:t>
            </a:r>
            <a:r>
              <a:rPr lang="en-US" dirty="0" smtClean="0"/>
              <a:t> </a:t>
            </a:r>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dibantu</a:t>
            </a:r>
            <a:r>
              <a:rPr lang="en-US" dirty="0" smtClean="0"/>
              <a:t> </a:t>
            </a:r>
            <a:r>
              <a:rPr lang="en-US" dirty="0" err="1" smtClean="0"/>
              <a:t>oleh</a:t>
            </a:r>
            <a:r>
              <a:rPr lang="en-US" dirty="0" smtClean="0"/>
              <a:t> </a:t>
            </a:r>
            <a:r>
              <a:rPr lang="en-US" dirty="0" err="1" smtClean="0"/>
              <a:t>perangkat</a:t>
            </a:r>
            <a:r>
              <a:rPr lang="en-US" dirty="0" smtClean="0"/>
              <a:t> </a:t>
            </a:r>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endParaRPr lang="id-ID" dirty="0" smtClean="0"/>
          </a:p>
          <a:p>
            <a:pPr lvl="0" fontAlgn="base"/>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melakukan</a:t>
            </a:r>
            <a:r>
              <a:rPr lang="en-US" dirty="0" smtClean="0"/>
              <a:t> </a:t>
            </a:r>
            <a:r>
              <a:rPr lang="en-US" dirty="0" err="1" smtClean="0"/>
              <a:t>pembinaan</a:t>
            </a:r>
            <a:r>
              <a:rPr lang="en-US" dirty="0" smtClean="0"/>
              <a:t> yang </a:t>
            </a:r>
            <a:r>
              <a:rPr lang="en-US" dirty="0" err="1" smtClean="0"/>
              <a:t>bersifat</a:t>
            </a:r>
            <a:r>
              <a:rPr lang="en-US" dirty="0" smtClean="0"/>
              <a:t> </a:t>
            </a:r>
            <a:r>
              <a:rPr lang="en-US" dirty="0" err="1" smtClean="0"/>
              <a:t>umum</a:t>
            </a:r>
            <a:r>
              <a:rPr lang="en-US" dirty="0" smtClean="0"/>
              <a:t> </a:t>
            </a:r>
            <a:r>
              <a:rPr lang="en-US" dirty="0" err="1" smtClean="0"/>
              <a:t>dan</a:t>
            </a:r>
            <a:r>
              <a:rPr lang="en-US" dirty="0" smtClean="0"/>
              <a:t> </a:t>
            </a:r>
            <a:r>
              <a:rPr lang="en-US" dirty="0" err="1" smtClean="0"/>
              <a:t>bersifat</a:t>
            </a:r>
            <a:r>
              <a:rPr lang="en-US" dirty="0" smtClean="0"/>
              <a:t> </a:t>
            </a:r>
            <a:r>
              <a:rPr lang="en-US" dirty="0" err="1" smtClean="0"/>
              <a:t>teknis</a:t>
            </a:r>
            <a:r>
              <a:rPr lang="en-US" dirty="0" smtClean="0"/>
              <a:t>. </a:t>
            </a:r>
            <a:endParaRPr lang="id-ID" dirty="0" smtClean="0"/>
          </a:p>
          <a:p>
            <a:endParaRPr lang="id-ID" dirty="0"/>
          </a:p>
        </p:txBody>
      </p:sp>
    </p:spTree>
    <p:extLst>
      <p:ext uri="{BB962C8B-B14F-4D97-AF65-F5344CB8AC3E}">
        <p14:creationId xmlns:p14="http://schemas.microsoft.com/office/powerpoint/2010/main" val="2262144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lvl="0" fontAlgn="base"/>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melakukan</a:t>
            </a:r>
            <a:r>
              <a:rPr lang="en-US" dirty="0" smtClean="0"/>
              <a:t> </a:t>
            </a:r>
            <a:r>
              <a:rPr lang="en-US" dirty="0" err="1" smtClean="0"/>
              <a:t>pembinaan</a:t>
            </a:r>
            <a:r>
              <a:rPr lang="en-US" dirty="0" smtClean="0"/>
              <a:t> yang </a:t>
            </a:r>
            <a:r>
              <a:rPr lang="en-US" dirty="0" err="1" smtClean="0"/>
              <a:t>bersifat</a:t>
            </a:r>
            <a:r>
              <a:rPr lang="en-US" dirty="0" smtClean="0"/>
              <a:t> </a:t>
            </a:r>
            <a:r>
              <a:rPr lang="en-US" dirty="0" err="1" smtClean="0"/>
              <a:t>teknis</a:t>
            </a:r>
            <a:r>
              <a:rPr lang="en-US" dirty="0" smtClean="0"/>
              <a:t> </a:t>
            </a:r>
            <a:r>
              <a:rPr lang="en-US" dirty="0" err="1" smtClean="0"/>
              <a:t>terhadap</a:t>
            </a:r>
            <a:r>
              <a:rPr lang="en-US" dirty="0" smtClean="0"/>
              <a:t> </a:t>
            </a:r>
            <a:r>
              <a:rPr lang="en-US" dirty="0" err="1" smtClean="0"/>
              <a:t>teknis</a:t>
            </a:r>
            <a:r>
              <a:rPr lang="en-US" dirty="0" smtClean="0"/>
              <a:t> </a:t>
            </a:r>
            <a:r>
              <a:rPr lang="en-US" dirty="0" err="1" smtClean="0"/>
              <a:t>penyelenggaraan</a:t>
            </a:r>
            <a:r>
              <a:rPr lang="en-US" dirty="0" smtClean="0"/>
              <a:t> </a:t>
            </a:r>
            <a:r>
              <a:rPr lang="en-US" dirty="0" err="1" smtClean="0"/>
              <a:t>Urusan</a:t>
            </a:r>
            <a:r>
              <a:rPr lang="en-US" dirty="0" smtClean="0"/>
              <a:t> </a:t>
            </a:r>
            <a:r>
              <a:rPr lang="en-US" dirty="0" err="1" smtClean="0"/>
              <a:t>Pemerintahan</a:t>
            </a:r>
            <a:r>
              <a:rPr lang="en-US" dirty="0" smtClean="0"/>
              <a:t> yang </a:t>
            </a:r>
            <a:r>
              <a:rPr lang="en-US" dirty="0" err="1" smtClean="0"/>
              <a:t>diserahkan</a:t>
            </a:r>
            <a:r>
              <a:rPr lang="en-US" dirty="0" smtClean="0"/>
              <a:t> </a:t>
            </a:r>
            <a:r>
              <a:rPr lang="en-US" dirty="0" err="1" smtClean="0"/>
              <a:t>ke</a:t>
            </a:r>
            <a:r>
              <a:rPr lang="en-US" dirty="0" smtClean="0"/>
              <a:t> Daerah </a:t>
            </a:r>
            <a:r>
              <a:rPr lang="en-US" dirty="0" err="1" smtClean="0"/>
              <a:t>kabupaten</a:t>
            </a:r>
            <a:r>
              <a:rPr lang="en-US" dirty="0" smtClean="0"/>
              <a:t>/</a:t>
            </a:r>
            <a:r>
              <a:rPr lang="en-US" dirty="0" err="1" smtClean="0"/>
              <a:t>kota</a:t>
            </a:r>
            <a:r>
              <a:rPr lang="en-US" dirty="0" smtClean="0"/>
              <a:t>. </a:t>
            </a:r>
            <a:endParaRPr lang="id-ID" dirty="0" smtClean="0"/>
          </a:p>
          <a:p>
            <a:pPr lvl="0" fontAlgn="base"/>
            <a:r>
              <a:rPr lang="en-US" dirty="0" err="1" smtClean="0"/>
              <a:t>Pembinaan</a:t>
            </a:r>
            <a:r>
              <a:rPr lang="en-US" dirty="0" smtClean="0"/>
              <a:t> yang </a:t>
            </a:r>
            <a:r>
              <a:rPr lang="en-US" dirty="0" err="1" smtClean="0"/>
              <a:t>bersifat</a:t>
            </a:r>
            <a:r>
              <a:rPr lang="en-US" dirty="0" smtClean="0"/>
              <a:t> </a:t>
            </a:r>
            <a:r>
              <a:rPr lang="en-US" dirty="0" err="1" smtClean="0"/>
              <a:t>umum</a:t>
            </a:r>
            <a:r>
              <a:rPr lang="en-US" dirty="0" smtClean="0"/>
              <a:t> </a:t>
            </a:r>
            <a:r>
              <a:rPr lang="en-US" dirty="0" err="1" smtClean="0"/>
              <a:t>dan</a:t>
            </a:r>
            <a:r>
              <a:rPr lang="en-US" dirty="0" smtClean="0"/>
              <a:t> </a:t>
            </a:r>
            <a:r>
              <a:rPr lang="en-US" dirty="0" err="1" smtClean="0"/>
              <a:t>teknis</a:t>
            </a:r>
            <a:r>
              <a:rPr lang="en-US" dirty="0" smtClean="0"/>
              <a:t> </a:t>
            </a:r>
            <a:r>
              <a:rPr lang="en-US" dirty="0" err="1" smtClean="0"/>
              <a:t>dilakukan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fasilitasi</a:t>
            </a:r>
            <a:r>
              <a:rPr lang="en-US" dirty="0" smtClean="0"/>
              <a:t>, </a:t>
            </a:r>
            <a:r>
              <a:rPr lang="en-US" dirty="0" err="1" smtClean="0"/>
              <a:t>konsultasi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pelatihan</a:t>
            </a:r>
            <a:r>
              <a:rPr lang="en-US" dirty="0" smtClean="0"/>
              <a:t> </a:t>
            </a:r>
            <a:r>
              <a:rPr lang="en-US" dirty="0" err="1" smtClean="0"/>
              <a:t>serta</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pengembangan</a:t>
            </a:r>
            <a:r>
              <a:rPr lang="en-US" dirty="0" smtClean="0"/>
              <a:t> </a:t>
            </a:r>
            <a:r>
              <a:rPr lang="en-US" dirty="0" err="1" smtClean="0"/>
              <a:t>dalam</a:t>
            </a:r>
            <a:r>
              <a:rPr lang="en-US" dirty="0" smtClean="0"/>
              <a:t> </a:t>
            </a:r>
            <a:r>
              <a:rPr lang="en-US" dirty="0" err="1" smtClean="0"/>
              <a:t>kebijakan</a:t>
            </a:r>
            <a:r>
              <a:rPr lang="en-US" dirty="0" smtClean="0"/>
              <a:t> yang </a:t>
            </a:r>
            <a:r>
              <a:rPr lang="en-US" dirty="0" err="1" smtClean="0"/>
              <a:t>terkait</a:t>
            </a:r>
            <a:r>
              <a:rPr lang="en-US" dirty="0" smtClean="0"/>
              <a:t> </a:t>
            </a:r>
            <a:r>
              <a:rPr lang="en-US" dirty="0" err="1" smtClean="0"/>
              <a:t>dengan</a:t>
            </a:r>
            <a:r>
              <a:rPr lang="en-US" dirty="0" smtClean="0"/>
              <a:t> </a:t>
            </a:r>
            <a:r>
              <a:rPr lang="en-US" dirty="0" err="1" smtClean="0"/>
              <a:t>Otonomi</a:t>
            </a:r>
            <a:r>
              <a:rPr lang="en-US" dirty="0" smtClean="0"/>
              <a:t> Daerah. </a:t>
            </a:r>
            <a:endParaRPr lang="id-ID" dirty="0" smtClean="0"/>
          </a:p>
          <a:p>
            <a:endParaRPr lang="id-ID" dirty="0"/>
          </a:p>
        </p:txBody>
      </p:sp>
    </p:spTree>
    <p:extLst>
      <p:ext uri="{BB962C8B-B14F-4D97-AF65-F5344CB8AC3E}">
        <p14:creationId xmlns:p14="http://schemas.microsoft.com/office/powerpoint/2010/main" val="4021319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en-US" dirty="0" err="1" smtClean="0"/>
              <a:t>Dalam</a:t>
            </a:r>
            <a:r>
              <a:rPr lang="en-US" dirty="0" smtClean="0"/>
              <a:t> </a:t>
            </a:r>
            <a:r>
              <a:rPr lang="en-US" dirty="0" err="1" smtClean="0"/>
              <a:t>hal</a:t>
            </a:r>
            <a:r>
              <a:rPr lang="en-US" dirty="0" smtClean="0"/>
              <a:t> </a:t>
            </a:r>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belum</a:t>
            </a:r>
            <a:r>
              <a:rPr lang="en-US" dirty="0" smtClean="0"/>
              <a:t> </a:t>
            </a:r>
            <a:r>
              <a:rPr lang="en-US" dirty="0" err="1" smtClean="0"/>
              <a:t>mampu</a:t>
            </a:r>
            <a:r>
              <a:rPr lang="en-US" dirty="0" smtClean="0"/>
              <a:t> </a:t>
            </a:r>
            <a:r>
              <a:rPr lang="en-US" dirty="0" err="1" smtClean="0"/>
              <a:t>melakukan</a:t>
            </a:r>
            <a:r>
              <a:rPr lang="en-US" dirty="0" smtClean="0"/>
              <a:t> </a:t>
            </a:r>
            <a:r>
              <a:rPr lang="en-US" dirty="0" err="1" smtClean="0"/>
              <a:t>pembinaan</a:t>
            </a:r>
            <a:r>
              <a:rPr lang="id-ID" dirty="0" smtClean="0"/>
              <a:t>,</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melaksanakan</a:t>
            </a:r>
            <a:r>
              <a:rPr lang="en-US" dirty="0" smtClean="0"/>
              <a:t> </a:t>
            </a:r>
            <a:r>
              <a:rPr lang="en-US" dirty="0" err="1" smtClean="0"/>
              <a:t>pembinaan</a:t>
            </a:r>
            <a:r>
              <a:rPr lang="en-US" dirty="0" smtClean="0"/>
              <a:t> </a:t>
            </a:r>
            <a:r>
              <a:rPr lang="en-US" dirty="0" err="1" smtClean="0"/>
              <a:t>kepada</a:t>
            </a:r>
            <a:r>
              <a:rPr lang="en-US" dirty="0" smtClean="0"/>
              <a:t> Daerah </a:t>
            </a:r>
            <a:r>
              <a:rPr lang="en-US" dirty="0" err="1" smtClean="0"/>
              <a:t>kabupaten</a:t>
            </a:r>
            <a:r>
              <a:rPr lang="en-US" dirty="0" smtClean="0"/>
              <a:t>/</a:t>
            </a:r>
            <a:r>
              <a:rPr lang="en-US" dirty="0" err="1" smtClean="0"/>
              <a:t>kota</a:t>
            </a:r>
            <a:r>
              <a:rPr lang="en-US" dirty="0" smtClean="0"/>
              <a:t> </a:t>
            </a:r>
            <a:r>
              <a:rPr lang="en-US" dirty="0" err="1" smtClean="0"/>
              <a:t>dengan</a:t>
            </a:r>
            <a:r>
              <a:rPr lang="en-US" dirty="0" smtClean="0"/>
              <a:t> </a:t>
            </a:r>
            <a:r>
              <a:rPr lang="en-US" dirty="0" err="1" smtClean="0"/>
              <a:t>berkoordinasi</a:t>
            </a:r>
            <a:r>
              <a:rPr lang="en-US" dirty="0" smtClean="0"/>
              <a:t> </a:t>
            </a:r>
            <a:r>
              <a:rPr lang="en-US" dirty="0" err="1" smtClean="0"/>
              <a:t>kepada</a:t>
            </a:r>
            <a:r>
              <a:rPr lang="en-US" dirty="0" smtClean="0"/>
              <a:t> </a:t>
            </a:r>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endParaRPr lang="id-ID" dirty="0" smtClean="0"/>
          </a:p>
          <a:p>
            <a:endParaRPr lang="id-ID" dirty="0"/>
          </a:p>
        </p:txBody>
      </p:sp>
    </p:spTree>
    <p:extLst>
      <p:ext uri="{BB962C8B-B14F-4D97-AF65-F5344CB8AC3E}">
        <p14:creationId xmlns:p14="http://schemas.microsoft.com/office/powerpoint/2010/main" val="1134062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Pendidikan</a:t>
            </a:r>
            <a:r>
              <a:rPr lang="en-US" dirty="0" smtClean="0"/>
              <a:t> </a:t>
            </a:r>
            <a:r>
              <a:rPr lang="en-US" dirty="0" err="1" smtClean="0"/>
              <a:t>dan</a:t>
            </a:r>
            <a:r>
              <a:rPr lang="en-US" dirty="0" smtClean="0"/>
              <a:t> </a:t>
            </a:r>
            <a:r>
              <a:rPr lang="en-US" dirty="0" err="1" smtClean="0"/>
              <a:t>Pelatihan</a:t>
            </a:r>
            <a:r>
              <a:rPr lang="en-US" dirty="0" smtClean="0"/>
              <a:t> </a:t>
            </a:r>
            <a:r>
              <a:rPr lang="en-US" dirty="0" err="1" smtClean="0"/>
              <a:t>Kepamongprajaan</a:t>
            </a:r>
            <a:r>
              <a:rPr lang="en-US" dirty="0" smtClean="0"/>
              <a:t> </a:t>
            </a:r>
            <a:endParaRPr lang="id-ID" dirty="0"/>
          </a:p>
        </p:txBody>
      </p:sp>
      <p:sp>
        <p:nvSpPr>
          <p:cNvPr id="3" name="Content Placeholder 2"/>
          <p:cNvSpPr>
            <a:spLocks noGrp="1"/>
          </p:cNvSpPr>
          <p:nvPr>
            <p:ph idx="1"/>
          </p:nvPr>
        </p:nvSpPr>
        <p:spPr/>
        <p:txBody>
          <a:bodyPr>
            <a:normAutofit fontScale="70000" lnSpcReduction="20000"/>
          </a:bodyPr>
          <a:lstStyle/>
          <a:p>
            <a:pPr lvl="0" fontAlgn="base"/>
            <a:r>
              <a:rPr lang="en-US" dirty="0" err="1" smtClean="0"/>
              <a:t>Untuk</a:t>
            </a:r>
            <a:r>
              <a:rPr lang="en-US" dirty="0" smtClean="0"/>
              <a:t> </a:t>
            </a:r>
            <a:r>
              <a:rPr lang="en-US" dirty="0" err="1"/>
              <a:t>pembinaan</a:t>
            </a:r>
            <a:r>
              <a:rPr lang="en-US" dirty="0"/>
              <a:t> </a:t>
            </a:r>
            <a:r>
              <a:rPr lang="en-US" dirty="0" err="1"/>
              <a:t>penyelenggaraan</a:t>
            </a:r>
            <a:r>
              <a:rPr lang="en-US" dirty="0"/>
              <a:t> </a:t>
            </a:r>
            <a:r>
              <a:rPr lang="en-US" dirty="0" err="1"/>
              <a:t>Pemerintahan</a:t>
            </a:r>
            <a:r>
              <a:rPr lang="en-US" dirty="0"/>
              <a:t> Daerah, </a:t>
            </a:r>
            <a:r>
              <a:rPr lang="en-US" dirty="0" err="1"/>
              <a:t>Kementerian</a:t>
            </a:r>
            <a:r>
              <a:rPr lang="en-US" dirty="0"/>
              <a:t> </a:t>
            </a:r>
            <a:r>
              <a:rPr lang="en-US" dirty="0" err="1"/>
              <a:t>menyelenggarakan</a:t>
            </a:r>
            <a:r>
              <a:rPr lang="en-US" dirty="0"/>
              <a:t> </a:t>
            </a:r>
            <a:r>
              <a:rPr lang="en-US" dirty="0" err="1"/>
              <a:t>pendidikan</a:t>
            </a:r>
            <a:r>
              <a:rPr lang="en-US" dirty="0"/>
              <a:t> </a:t>
            </a:r>
            <a:r>
              <a:rPr lang="en-US" dirty="0" err="1"/>
              <a:t>dan</a:t>
            </a:r>
            <a:r>
              <a:rPr lang="en-US" dirty="0"/>
              <a:t> </a:t>
            </a:r>
            <a:r>
              <a:rPr lang="en-US" dirty="0" err="1"/>
              <a:t>pelatihan</a:t>
            </a:r>
            <a:r>
              <a:rPr lang="en-US" dirty="0"/>
              <a:t> </a:t>
            </a:r>
            <a:r>
              <a:rPr lang="en-US" dirty="0" err="1"/>
              <a:t>kepamongprajaan</a:t>
            </a:r>
            <a:r>
              <a:rPr lang="en-US" dirty="0"/>
              <a:t>.  </a:t>
            </a:r>
            <a:endParaRPr lang="id-ID" dirty="0"/>
          </a:p>
          <a:p>
            <a:pPr lvl="0" fontAlgn="base"/>
            <a:r>
              <a:rPr lang="en-US" dirty="0" err="1"/>
              <a:t>Pendidikan</a:t>
            </a:r>
            <a:r>
              <a:rPr lang="en-US" dirty="0"/>
              <a:t> </a:t>
            </a:r>
            <a:r>
              <a:rPr lang="en-US" dirty="0" err="1"/>
              <a:t>dan</a:t>
            </a:r>
            <a:r>
              <a:rPr lang="en-US" dirty="0"/>
              <a:t> </a:t>
            </a:r>
            <a:r>
              <a:rPr lang="en-US" dirty="0" err="1"/>
              <a:t>pelatihan</a:t>
            </a:r>
            <a:r>
              <a:rPr lang="en-US" dirty="0"/>
              <a:t> </a:t>
            </a:r>
            <a:r>
              <a:rPr lang="en-US" dirty="0" err="1" smtClean="0"/>
              <a:t>kepamongprajaan</a:t>
            </a:r>
            <a:r>
              <a:rPr lang="en-US" dirty="0" smtClean="0"/>
              <a:t> </a:t>
            </a:r>
            <a:r>
              <a:rPr lang="en-US" dirty="0" err="1"/>
              <a:t>ditujukan</a:t>
            </a:r>
            <a:r>
              <a:rPr lang="en-US" dirty="0"/>
              <a:t> </a:t>
            </a:r>
            <a:r>
              <a:rPr lang="en-US" dirty="0" err="1"/>
              <a:t>untuk</a:t>
            </a:r>
            <a:r>
              <a:rPr lang="en-US" dirty="0"/>
              <a:t> </a:t>
            </a:r>
            <a:r>
              <a:rPr lang="en-US" dirty="0" err="1"/>
              <a:t>menghasilkan</a:t>
            </a:r>
            <a:r>
              <a:rPr lang="en-US" dirty="0"/>
              <a:t> </a:t>
            </a:r>
            <a:r>
              <a:rPr lang="en-US" dirty="0" err="1"/>
              <a:t>lulusan</a:t>
            </a:r>
            <a:r>
              <a:rPr lang="en-US" dirty="0"/>
              <a:t> </a:t>
            </a:r>
            <a:r>
              <a:rPr lang="en-US" dirty="0" err="1"/>
              <a:t>sebagai</a:t>
            </a:r>
            <a:r>
              <a:rPr lang="en-US" dirty="0"/>
              <a:t> </a:t>
            </a:r>
            <a:r>
              <a:rPr lang="en-US" dirty="0" err="1"/>
              <a:t>abdi</a:t>
            </a:r>
            <a:r>
              <a:rPr lang="en-US" dirty="0"/>
              <a:t> </a:t>
            </a:r>
            <a:r>
              <a:rPr lang="en-US" dirty="0" err="1"/>
              <a:t>negara</a:t>
            </a:r>
            <a:r>
              <a:rPr lang="en-US" dirty="0"/>
              <a:t> </a:t>
            </a:r>
            <a:r>
              <a:rPr lang="en-US" dirty="0" err="1"/>
              <a:t>dengan</a:t>
            </a:r>
            <a:r>
              <a:rPr lang="en-US" dirty="0"/>
              <a:t> </a:t>
            </a:r>
            <a:r>
              <a:rPr lang="en-US" dirty="0" err="1"/>
              <a:t>karakteristik</a:t>
            </a:r>
            <a:r>
              <a:rPr lang="en-US" dirty="0"/>
              <a:t> </a:t>
            </a:r>
            <a:r>
              <a:rPr lang="en-US" dirty="0" err="1"/>
              <a:t>khusus</a:t>
            </a:r>
            <a:r>
              <a:rPr lang="en-US" dirty="0"/>
              <a:t>: </a:t>
            </a:r>
            <a:endParaRPr lang="id-ID" dirty="0"/>
          </a:p>
          <a:p>
            <a:pPr lvl="1" fontAlgn="base"/>
            <a:r>
              <a:rPr lang="en-US" dirty="0" err="1"/>
              <a:t>memiliki</a:t>
            </a:r>
            <a:r>
              <a:rPr lang="en-US" dirty="0"/>
              <a:t> </a:t>
            </a:r>
            <a:r>
              <a:rPr lang="en-US" dirty="0" err="1"/>
              <a:t>keahlian</a:t>
            </a:r>
            <a:r>
              <a:rPr lang="en-US" dirty="0"/>
              <a:t> </a:t>
            </a:r>
            <a:r>
              <a:rPr lang="en-US" dirty="0" err="1"/>
              <a:t>dan</a:t>
            </a:r>
            <a:r>
              <a:rPr lang="en-US" dirty="0"/>
              <a:t> </a:t>
            </a:r>
            <a:r>
              <a:rPr lang="en-US" dirty="0" err="1"/>
              <a:t>keterampilan</a:t>
            </a:r>
            <a:r>
              <a:rPr lang="en-US" dirty="0"/>
              <a:t> </a:t>
            </a:r>
            <a:r>
              <a:rPr lang="en-US" dirty="0" err="1"/>
              <a:t>teknis</a:t>
            </a:r>
            <a:r>
              <a:rPr lang="en-US" dirty="0"/>
              <a:t> </a:t>
            </a:r>
            <a:r>
              <a:rPr lang="en-US" dirty="0" err="1"/>
              <a:t>penyelenggaraan</a:t>
            </a:r>
            <a:r>
              <a:rPr lang="en-US" dirty="0"/>
              <a:t> </a:t>
            </a:r>
            <a:r>
              <a:rPr lang="en-US" dirty="0" err="1"/>
              <a:t>pemerintahan</a:t>
            </a:r>
            <a:r>
              <a:rPr lang="en-US" dirty="0"/>
              <a:t>; </a:t>
            </a:r>
            <a:endParaRPr lang="id-ID" dirty="0"/>
          </a:p>
          <a:p>
            <a:pPr lvl="1" fontAlgn="base"/>
            <a:r>
              <a:rPr lang="en-US" dirty="0" err="1"/>
              <a:t>memiliki</a:t>
            </a:r>
            <a:r>
              <a:rPr lang="en-US" dirty="0"/>
              <a:t> </a:t>
            </a:r>
            <a:r>
              <a:rPr lang="en-US" dirty="0" err="1"/>
              <a:t>kepribadian</a:t>
            </a:r>
            <a:r>
              <a:rPr lang="en-US" dirty="0"/>
              <a:t> </a:t>
            </a:r>
            <a:r>
              <a:rPr lang="en-US" dirty="0" err="1"/>
              <a:t>dan</a:t>
            </a:r>
            <a:r>
              <a:rPr lang="en-US" dirty="0"/>
              <a:t> </a:t>
            </a:r>
            <a:r>
              <a:rPr lang="en-US" dirty="0" err="1"/>
              <a:t>keahlian</a:t>
            </a:r>
            <a:r>
              <a:rPr lang="en-US" dirty="0"/>
              <a:t> </a:t>
            </a:r>
            <a:r>
              <a:rPr lang="en-US" dirty="0" err="1"/>
              <a:t>kepemimpinan</a:t>
            </a:r>
            <a:r>
              <a:rPr lang="en-US" dirty="0"/>
              <a:t> </a:t>
            </a:r>
            <a:r>
              <a:rPr lang="en-US" dirty="0" err="1"/>
              <a:t>kepamongprajaan</a:t>
            </a:r>
            <a:r>
              <a:rPr lang="en-US" dirty="0"/>
              <a:t>; </a:t>
            </a:r>
            <a:r>
              <a:rPr lang="en-US" dirty="0" err="1"/>
              <a:t>dan</a:t>
            </a:r>
            <a:r>
              <a:rPr lang="en-US" dirty="0"/>
              <a:t> </a:t>
            </a:r>
            <a:endParaRPr lang="id-ID" dirty="0"/>
          </a:p>
          <a:p>
            <a:pPr lvl="1" fontAlgn="base"/>
            <a:r>
              <a:rPr lang="en-US" dirty="0" err="1"/>
              <a:t>berwawasan</a:t>
            </a:r>
            <a:r>
              <a:rPr lang="en-US" dirty="0"/>
              <a:t> </a:t>
            </a:r>
            <a:r>
              <a:rPr lang="en-US" dirty="0" err="1"/>
              <a:t>nusantara</a:t>
            </a:r>
            <a:r>
              <a:rPr lang="en-US" dirty="0"/>
              <a:t>, </a:t>
            </a:r>
            <a:r>
              <a:rPr lang="en-US" dirty="0" err="1"/>
              <a:t>berkode</a:t>
            </a:r>
            <a:r>
              <a:rPr lang="en-US" dirty="0"/>
              <a:t> </a:t>
            </a:r>
            <a:r>
              <a:rPr lang="en-US" dirty="0" err="1"/>
              <a:t>etik</a:t>
            </a:r>
            <a:r>
              <a:rPr lang="en-US" dirty="0"/>
              <a:t>, </a:t>
            </a:r>
            <a:r>
              <a:rPr lang="en-US" dirty="0" err="1"/>
              <a:t>dan</a:t>
            </a:r>
            <a:r>
              <a:rPr lang="en-US" dirty="0"/>
              <a:t> </a:t>
            </a:r>
            <a:r>
              <a:rPr lang="en-US" dirty="0" err="1"/>
              <a:t>berlandaskan</a:t>
            </a:r>
            <a:r>
              <a:rPr lang="en-US" dirty="0"/>
              <a:t> </a:t>
            </a:r>
            <a:r>
              <a:rPr lang="en-US" dirty="0" err="1"/>
              <a:t>pada</a:t>
            </a:r>
            <a:r>
              <a:rPr lang="en-US" dirty="0"/>
              <a:t> </a:t>
            </a:r>
            <a:r>
              <a:rPr lang="en-US" dirty="0" err="1"/>
              <a:t>Bhinneka</a:t>
            </a:r>
            <a:r>
              <a:rPr lang="en-US" dirty="0"/>
              <a:t> Tunggal </a:t>
            </a:r>
            <a:r>
              <a:rPr lang="en-US" dirty="0" err="1"/>
              <a:t>Ika</a:t>
            </a:r>
            <a:r>
              <a:rPr lang="en-US" dirty="0"/>
              <a:t>. </a:t>
            </a:r>
            <a:endParaRPr lang="id-ID" dirty="0"/>
          </a:p>
          <a:p>
            <a:pPr lvl="0" fontAlgn="base"/>
            <a:r>
              <a:rPr lang="en-US" dirty="0" err="1"/>
              <a:t>Untuk</a:t>
            </a:r>
            <a:r>
              <a:rPr lang="en-US" dirty="0"/>
              <a:t> </a:t>
            </a:r>
            <a:r>
              <a:rPr lang="en-US" dirty="0" err="1"/>
              <a:t>menghasilkan</a:t>
            </a:r>
            <a:r>
              <a:rPr lang="en-US" dirty="0"/>
              <a:t> </a:t>
            </a:r>
            <a:r>
              <a:rPr lang="en-US" dirty="0" err="1" smtClean="0"/>
              <a:t>lulusan</a:t>
            </a:r>
            <a:r>
              <a:rPr lang="en-US" dirty="0" smtClean="0"/>
              <a:t> </a:t>
            </a:r>
            <a:r>
              <a:rPr lang="en-US" dirty="0" err="1" smtClean="0"/>
              <a:t>metode</a:t>
            </a:r>
            <a:r>
              <a:rPr lang="en-US" dirty="0" smtClean="0"/>
              <a:t> </a:t>
            </a:r>
            <a:r>
              <a:rPr lang="en-US" dirty="0" err="1"/>
              <a:t>pendidikan</a:t>
            </a:r>
            <a:r>
              <a:rPr lang="en-US" dirty="0"/>
              <a:t> </a:t>
            </a:r>
            <a:r>
              <a:rPr lang="en-US" dirty="0" err="1"/>
              <a:t>dan</a:t>
            </a:r>
            <a:r>
              <a:rPr lang="en-US" dirty="0"/>
              <a:t> </a:t>
            </a:r>
            <a:r>
              <a:rPr lang="en-US" dirty="0" err="1"/>
              <a:t>latihan</a:t>
            </a:r>
            <a:r>
              <a:rPr lang="en-US" dirty="0"/>
              <a:t> </a:t>
            </a:r>
            <a:r>
              <a:rPr lang="en-US" dirty="0" err="1"/>
              <a:t>kepamongprajaan</a:t>
            </a:r>
            <a:r>
              <a:rPr lang="en-US" dirty="0"/>
              <a:t> </a:t>
            </a:r>
            <a:r>
              <a:rPr lang="en-US" dirty="0" err="1"/>
              <a:t>dilakukan</a:t>
            </a:r>
            <a:r>
              <a:rPr lang="en-US" dirty="0"/>
              <a:t> </a:t>
            </a:r>
            <a:r>
              <a:rPr lang="en-US" dirty="0" err="1"/>
              <a:t>dengan</a:t>
            </a:r>
            <a:r>
              <a:rPr lang="en-US" dirty="0"/>
              <a:t> </a:t>
            </a:r>
            <a:r>
              <a:rPr lang="en-US" dirty="0" err="1"/>
              <a:t>menerapkan</a:t>
            </a:r>
            <a:r>
              <a:rPr lang="en-US" dirty="0"/>
              <a:t> </a:t>
            </a:r>
            <a:r>
              <a:rPr lang="en-US" dirty="0" err="1"/>
              <a:t>kombinasi</a:t>
            </a:r>
            <a:r>
              <a:rPr lang="en-US" dirty="0"/>
              <a:t> </a:t>
            </a:r>
            <a:r>
              <a:rPr lang="en-US" dirty="0" err="1"/>
              <a:t>antara</a:t>
            </a:r>
            <a:r>
              <a:rPr lang="en-US" dirty="0"/>
              <a:t> </a:t>
            </a:r>
            <a:r>
              <a:rPr lang="en-US" dirty="0" err="1"/>
              <a:t>pengajaran</a:t>
            </a:r>
            <a:r>
              <a:rPr lang="en-US" dirty="0"/>
              <a:t>, </a:t>
            </a:r>
            <a:r>
              <a:rPr lang="en-US" dirty="0" err="1"/>
              <a:t>pengasuhan</a:t>
            </a:r>
            <a:r>
              <a:rPr lang="en-US" dirty="0"/>
              <a:t>, </a:t>
            </a:r>
            <a:r>
              <a:rPr lang="en-US" dirty="0" err="1"/>
              <a:t>dan</a:t>
            </a:r>
            <a:r>
              <a:rPr lang="en-US" dirty="0"/>
              <a:t> </a:t>
            </a:r>
            <a:r>
              <a:rPr lang="en-US" dirty="0" err="1"/>
              <a:t>pelatihan</a:t>
            </a:r>
            <a:r>
              <a:rPr lang="en-US" dirty="0"/>
              <a:t>. </a:t>
            </a:r>
            <a:endParaRPr lang="id-ID" dirty="0"/>
          </a:p>
          <a:p>
            <a:endParaRPr lang="id-ID" dirty="0"/>
          </a:p>
        </p:txBody>
      </p:sp>
    </p:spTree>
    <p:extLst>
      <p:ext uri="{BB962C8B-B14F-4D97-AF65-F5344CB8AC3E}">
        <p14:creationId xmlns:p14="http://schemas.microsoft.com/office/powerpoint/2010/main" val="435449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Pengawasan</a:t>
            </a:r>
            <a:r>
              <a:rPr lang="en-US" dirty="0" smtClean="0"/>
              <a:t> </a:t>
            </a:r>
            <a:r>
              <a:rPr lang="en-US" dirty="0" err="1" smtClean="0"/>
              <a:t>Penyelenggaraan</a:t>
            </a:r>
            <a:r>
              <a:rPr lang="en-US" dirty="0" smtClean="0"/>
              <a:t> </a:t>
            </a:r>
            <a:r>
              <a:rPr lang="en-US" dirty="0" err="1" smtClean="0"/>
              <a:t>Pemerintahan</a:t>
            </a:r>
            <a:r>
              <a:rPr lang="en-US" dirty="0" smtClean="0"/>
              <a:t> Daerah </a:t>
            </a:r>
            <a:r>
              <a:rPr lang="en-US" dirty="0" err="1" smtClean="0"/>
              <a:t>Provinsi</a:t>
            </a:r>
            <a:r>
              <a:rPr lang="en-US" dirty="0" smtClean="0"/>
              <a:t> </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85000" lnSpcReduction="10000"/>
          </a:bodyPr>
          <a:lstStyle/>
          <a:p>
            <a:pPr lvl="0" fontAlgn="base"/>
            <a:r>
              <a:rPr lang="en-US" dirty="0" err="1" smtClean="0"/>
              <a:t>Menteri</a:t>
            </a:r>
            <a:r>
              <a:rPr lang="en-US" dirty="0" smtClean="0"/>
              <a:t> </a:t>
            </a:r>
            <a:r>
              <a:rPr lang="en-US" dirty="0"/>
              <a:t>	</a:t>
            </a:r>
            <a:r>
              <a:rPr lang="en-US" dirty="0" err="1"/>
              <a:t>melakukan</a:t>
            </a:r>
            <a:r>
              <a:rPr lang="en-US" dirty="0"/>
              <a:t> 	</a:t>
            </a:r>
            <a:r>
              <a:rPr lang="en-US" dirty="0" err="1"/>
              <a:t>pengawasan</a:t>
            </a:r>
            <a:r>
              <a:rPr lang="en-US" dirty="0"/>
              <a:t> 	</a:t>
            </a:r>
            <a:r>
              <a:rPr lang="en-US" dirty="0" err="1"/>
              <a:t>umum</a:t>
            </a:r>
            <a:r>
              <a:rPr lang="en-US" dirty="0"/>
              <a:t> </a:t>
            </a:r>
            <a:r>
              <a:rPr lang="en-US" dirty="0" err="1" smtClean="0"/>
              <a:t>terhadap</a:t>
            </a:r>
            <a:r>
              <a:rPr lang="en-US" dirty="0" smtClean="0"/>
              <a:t> </a:t>
            </a:r>
            <a:r>
              <a:rPr lang="en-US" dirty="0" err="1"/>
              <a:t>penyelenggaraan</a:t>
            </a:r>
            <a:r>
              <a:rPr lang="en-US" dirty="0"/>
              <a:t> </a:t>
            </a:r>
            <a:r>
              <a:rPr lang="en-US" dirty="0" err="1"/>
              <a:t>Pemerintahan</a:t>
            </a:r>
            <a:r>
              <a:rPr lang="en-US" dirty="0"/>
              <a:t> Daerah </a:t>
            </a:r>
            <a:r>
              <a:rPr lang="en-US" dirty="0" err="1"/>
              <a:t>provinsi</a:t>
            </a:r>
            <a:r>
              <a:rPr lang="en-US" dirty="0"/>
              <a:t>. </a:t>
            </a:r>
            <a:endParaRPr lang="id-ID" dirty="0"/>
          </a:p>
          <a:p>
            <a:pPr lvl="0" fontAlgn="base"/>
            <a:r>
              <a:rPr lang="en-US" dirty="0" err="1"/>
              <a:t>Menteri</a:t>
            </a:r>
            <a:r>
              <a:rPr lang="en-US" dirty="0"/>
              <a:t> </a:t>
            </a:r>
            <a:r>
              <a:rPr lang="en-US" dirty="0" err="1"/>
              <a:t>teknis</a:t>
            </a:r>
            <a:r>
              <a:rPr lang="en-US" dirty="0"/>
              <a:t> </a:t>
            </a:r>
            <a:r>
              <a:rPr lang="en-US" dirty="0" err="1"/>
              <a:t>dan</a:t>
            </a:r>
            <a:r>
              <a:rPr lang="en-US" dirty="0"/>
              <a:t> </a:t>
            </a:r>
            <a:r>
              <a:rPr lang="en-US" dirty="0" err="1"/>
              <a:t>kepala</a:t>
            </a:r>
            <a:r>
              <a:rPr lang="en-US" dirty="0"/>
              <a:t> </a:t>
            </a:r>
            <a:r>
              <a:rPr lang="en-US" dirty="0" err="1"/>
              <a:t>lembaga</a:t>
            </a:r>
            <a:r>
              <a:rPr lang="en-US" dirty="0"/>
              <a:t> </a:t>
            </a:r>
            <a:r>
              <a:rPr lang="en-US" dirty="0" err="1"/>
              <a:t>pemerintah</a:t>
            </a:r>
            <a:r>
              <a:rPr lang="en-US" dirty="0"/>
              <a:t> </a:t>
            </a:r>
            <a:r>
              <a:rPr lang="en-US" dirty="0" err="1"/>
              <a:t>nonkementerian</a:t>
            </a:r>
            <a:r>
              <a:rPr lang="en-US" dirty="0"/>
              <a:t> </a:t>
            </a:r>
            <a:r>
              <a:rPr lang="en-US" dirty="0" err="1"/>
              <a:t>melaksanakan</a:t>
            </a:r>
            <a:r>
              <a:rPr lang="en-US" dirty="0"/>
              <a:t> </a:t>
            </a:r>
            <a:r>
              <a:rPr lang="en-US" dirty="0" err="1"/>
              <a:t>pengawasan</a:t>
            </a:r>
            <a:r>
              <a:rPr lang="en-US" dirty="0"/>
              <a:t> </a:t>
            </a:r>
            <a:r>
              <a:rPr lang="en-US" dirty="0" err="1"/>
              <a:t>teknis</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provinsi</a:t>
            </a:r>
            <a:r>
              <a:rPr lang="en-US" dirty="0"/>
              <a:t> </a:t>
            </a:r>
            <a:r>
              <a:rPr lang="en-US" dirty="0" err="1"/>
              <a:t>sesuai</a:t>
            </a:r>
            <a:r>
              <a:rPr lang="en-US" dirty="0"/>
              <a:t> </a:t>
            </a:r>
            <a:r>
              <a:rPr lang="en-US" dirty="0" err="1"/>
              <a:t>dengan</a:t>
            </a:r>
            <a:r>
              <a:rPr lang="en-US" dirty="0"/>
              <a:t> </a:t>
            </a:r>
            <a:r>
              <a:rPr lang="en-US" dirty="0" err="1"/>
              <a:t>bidang</a:t>
            </a:r>
            <a:r>
              <a:rPr lang="en-US" dirty="0"/>
              <a:t> </a:t>
            </a:r>
            <a:r>
              <a:rPr lang="en-US" dirty="0" err="1"/>
              <a:t>tugas</a:t>
            </a:r>
            <a:r>
              <a:rPr lang="en-US" dirty="0"/>
              <a:t> </a:t>
            </a:r>
            <a:r>
              <a:rPr lang="en-US" dirty="0" err="1"/>
              <a:t>masing-masing</a:t>
            </a:r>
            <a:r>
              <a:rPr lang="en-US" dirty="0"/>
              <a:t> </a:t>
            </a:r>
            <a:r>
              <a:rPr lang="en-US" dirty="0" err="1"/>
              <a:t>dan</a:t>
            </a:r>
            <a:r>
              <a:rPr lang="en-US" dirty="0"/>
              <a:t>  </a:t>
            </a:r>
            <a:r>
              <a:rPr lang="en-US" dirty="0" err="1"/>
              <a:t>berkoordinasi</a:t>
            </a:r>
            <a:r>
              <a:rPr lang="en-US" dirty="0"/>
              <a:t> </a:t>
            </a:r>
            <a:r>
              <a:rPr lang="en-US" dirty="0" err="1"/>
              <a:t>dengan</a:t>
            </a:r>
            <a:r>
              <a:rPr lang="en-US" dirty="0"/>
              <a:t> </a:t>
            </a:r>
            <a:r>
              <a:rPr lang="en-US" dirty="0" err="1"/>
              <a:t>Menteri</a:t>
            </a:r>
            <a:r>
              <a:rPr lang="en-US" dirty="0"/>
              <a:t>. </a:t>
            </a:r>
            <a:endParaRPr lang="id-ID" dirty="0"/>
          </a:p>
          <a:p>
            <a:pPr lvl="0" fontAlgn="base"/>
            <a:r>
              <a:rPr lang="en-US" dirty="0" err="1" smtClean="0"/>
              <a:t>Pengawasan</a:t>
            </a:r>
            <a:r>
              <a:rPr lang="en-US" dirty="0" smtClean="0"/>
              <a:t> </a:t>
            </a:r>
            <a:r>
              <a:rPr lang="en-US" dirty="0" err="1" smtClean="0"/>
              <a:t>dilaksanakan</a:t>
            </a:r>
            <a:r>
              <a:rPr lang="en-US" dirty="0" smtClean="0"/>
              <a:t> </a:t>
            </a:r>
            <a:r>
              <a:rPr lang="en-US" dirty="0" err="1"/>
              <a:t>oleh</a:t>
            </a:r>
            <a:r>
              <a:rPr lang="en-US" dirty="0"/>
              <a:t> </a:t>
            </a:r>
            <a:r>
              <a:rPr lang="en-US" dirty="0" err="1"/>
              <a:t>Aparat</a:t>
            </a:r>
            <a:r>
              <a:rPr lang="en-US" dirty="0"/>
              <a:t> </a:t>
            </a:r>
            <a:r>
              <a:rPr lang="en-US" dirty="0" err="1"/>
              <a:t>Pengawas</a:t>
            </a:r>
            <a:r>
              <a:rPr lang="en-US" dirty="0"/>
              <a:t> Internal </a:t>
            </a:r>
            <a:r>
              <a:rPr lang="en-US" dirty="0" err="1"/>
              <a:t>Pemerintah</a:t>
            </a:r>
            <a:r>
              <a:rPr lang="en-US" dirty="0"/>
              <a:t> </a:t>
            </a:r>
            <a:r>
              <a:rPr lang="en-US" dirty="0" err="1"/>
              <a:t>sesuai</a:t>
            </a:r>
            <a:r>
              <a:rPr lang="en-US" dirty="0"/>
              <a:t> </a:t>
            </a:r>
            <a:r>
              <a:rPr lang="en-US" dirty="0" err="1"/>
              <a:t>dengan</a:t>
            </a:r>
            <a:r>
              <a:rPr lang="en-US" dirty="0"/>
              <a:t> </a:t>
            </a:r>
            <a:r>
              <a:rPr lang="en-US" dirty="0" err="1"/>
              <a:t>fungsi</a:t>
            </a:r>
            <a:r>
              <a:rPr lang="en-US" dirty="0"/>
              <a:t> </a:t>
            </a:r>
            <a:r>
              <a:rPr lang="en-US" dirty="0" err="1"/>
              <a:t>dan</a:t>
            </a:r>
            <a:r>
              <a:rPr lang="en-US" dirty="0"/>
              <a:t> </a:t>
            </a:r>
            <a:r>
              <a:rPr lang="en-US" dirty="0" err="1"/>
              <a:t>kewenangannya</a:t>
            </a:r>
            <a:r>
              <a:rPr lang="en-US" dirty="0"/>
              <a:t>. </a:t>
            </a:r>
            <a:endParaRPr lang="id-ID" dirty="0"/>
          </a:p>
          <a:p>
            <a:endParaRPr lang="id-ID" dirty="0"/>
          </a:p>
        </p:txBody>
      </p:sp>
    </p:spTree>
    <p:extLst>
      <p:ext uri="{BB962C8B-B14F-4D97-AF65-F5344CB8AC3E}">
        <p14:creationId xmlns:p14="http://schemas.microsoft.com/office/powerpoint/2010/main" val="2734683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Pengawasan</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Kabupaten</a:t>
            </a:r>
            <a:r>
              <a:rPr lang="en-US" dirty="0" smtClean="0"/>
              <a:t>/Kota </a:t>
            </a:r>
            <a:endParaRPr lang="id-ID" dirty="0"/>
          </a:p>
        </p:txBody>
      </p:sp>
      <p:sp>
        <p:nvSpPr>
          <p:cNvPr id="3" name="Content Placeholder 2"/>
          <p:cNvSpPr>
            <a:spLocks noGrp="1"/>
          </p:cNvSpPr>
          <p:nvPr>
            <p:ph idx="1"/>
          </p:nvPr>
        </p:nvSpPr>
        <p:spPr/>
        <p:txBody>
          <a:bodyPr>
            <a:normAutofit fontScale="85000" lnSpcReduction="20000"/>
          </a:bodyPr>
          <a:lstStyle/>
          <a:p>
            <a:pPr lvl="0" fontAlgn="base"/>
            <a:r>
              <a:rPr lang="en-US" dirty="0" err="1" smtClean="0"/>
              <a:t>Gubernur</a:t>
            </a:r>
            <a:r>
              <a:rPr lang="en-US" dirty="0" smtClean="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melakukan</a:t>
            </a:r>
            <a:r>
              <a:rPr lang="en-US" dirty="0"/>
              <a:t> </a:t>
            </a:r>
            <a:r>
              <a:rPr lang="en-US" dirty="0" err="1"/>
              <a:t>pengawasan</a:t>
            </a:r>
            <a:r>
              <a:rPr lang="en-US" dirty="0"/>
              <a:t> </a:t>
            </a:r>
            <a:r>
              <a:rPr lang="en-US" dirty="0" err="1"/>
              <a:t>umum</a:t>
            </a:r>
            <a:r>
              <a:rPr lang="en-US" dirty="0"/>
              <a:t> </a:t>
            </a:r>
            <a:r>
              <a:rPr lang="en-US" dirty="0" err="1"/>
              <a:t>dan</a:t>
            </a:r>
            <a:r>
              <a:rPr lang="en-US" dirty="0"/>
              <a:t> </a:t>
            </a:r>
            <a:r>
              <a:rPr lang="en-US" dirty="0" err="1"/>
              <a:t>pengawasan</a:t>
            </a:r>
            <a:r>
              <a:rPr lang="en-US" dirty="0"/>
              <a:t> </a:t>
            </a:r>
            <a:r>
              <a:rPr lang="en-US" dirty="0" err="1"/>
              <a:t>teknis</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kabupaten</a:t>
            </a:r>
            <a:r>
              <a:rPr lang="en-US" dirty="0"/>
              <a:t>/</a:t>
            </a:r>
            <a:r>
              <a:rPr lang="en-US" dirty="0" err="1"/>
              <a:t>kota</a:t>
            </a:r>
            <a:r>
              <a:rPr lang="en-US" dirty="0"/>
              <a:t>. </a:t>
            </a:r>
            <a:endParaRPr lang="id-ID" dirty="0"/>
          </a:p>
          <a:p>
            <a:pPr lvl="0" fontAlgn="base"/>
            <a:r>
              <a:rPr lang="en-US" dirty="0" err="1"/>
              <a:t>Dalam</a:t>
            </a:r>
            <a:r>
              <a:rPr lang="en-US" dirty="0"/>
              <a:t> </a:t>
            </a:r>
            <a:r>
              <a:rPr lang="en-US" dirty="0" err="1"/>
              <a:t>melaksanakan</a:t>
            </a:r>
            <a:r>
              <a:rPr lang="en-US" dirty="0"/>
              <a:t> </a:t>
            </a:r>
            <a:r>
              <a:rPr lang="en-US" dirty="0" err="1" smtClean="0"/>
              <a:t>pengawasan</a:t>
            </a:r>
            <a:r>
              <a:rPr lang="en-US" dirty="0" smtClean="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dibantu</a:t>
            </a:r>
            <a:r>
              <a:rPr lang="en-US" dirty="0"/>
              <a:t> </a:t>
            </a:r>
            <a:r>
              <a:rPr lang="en-US" dirty="0" err="1"/>
              <a:t>oleh</a:t>
            </a:r>
            <a:r>
              <a:rPr lang="en-US" dirty="0"/>
              <a:t> </a:t>
            </a:r>
            <a:r>
              <a:rPr lang="en-US" dirty="0" err="1"/>
              <a:t>perangkat</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endParaRPr lang="id-ID" dirty="0"/>
          </a:p>
          <a:p>
            <a:pPr lvl="0" fontAlgn="base"/>
            <a:r>
              <a:rPr lang="en-US" dirty="0" err="1"/>
              <a:t>Dalam</a:t>
            </a:r>
            <a:r>
              <a:rPr lang="en-US" dirty="0"/>
              <a:t> </a:t>
            </a:r>
            <a:r>
              <a:rPr lang="en-US" dirty="0" err="1"/>
              <a:t>hal</a:t>
            </a:r>
            <a:r>
              <a:rPr lang="en-US" dirty="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belum</a:t>
            </a:r>
            <a:r>
              <a:rPr lang="en-US" dirty="0"/>
              <a:t> </a:t>
            </a:r>
            <a:r>
              <a:rPr lang="en-US" dirty="0" err="1"/>
              <a:t>mampu</a:t>
            </a:r>
            <a:r>
              <a:rPr lang="en-US" dirty="0"/>
              <a:t> </a:t>
            </a:r>
            <a:r>
              <a:rPr lang="en-US" dirty="0" err="1"/>
              <a:t>melakukan</a:t>
            </a:r>
            <a:r>
              <a:rPr lang="en-US" dirty="0"/>
              <a:t> </a:t>
            </a:r>
            <a:r>
              <a:rPr lang="en-US" dirty="0" err="1" smtClean="0"/>
              <a:t>pengawasan</a:t>
            </a:r>
            <a:r>
              <a:rPr lang="en-US" dirty="0" smtClean="0"/>
              <a:t>, </a:t>
            </a:r>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meminta</a:t>
            </a:r>
            <a:r>
              <a:rPr lang="en-US" dirty="0"/>
              <a:t> </a:t>
            </a:r>
            <a:r>
              <a:rPr lang="en-US" dirty="0" err="1"/>
              <a:t>bantuan</a:t>
            </a:r>
            <a:r>
              <a:rPr lang="en-US" dirty="0"/>
              <a:t> </a:t>
            </a:r>
            <a:r>
              <a:rPr lang="en-US" dirty="0" err="1"/>
              <a:t>untuk</a:t>
            </a:r>
            <a:r>
              <a:rPr lang="en-US" dirty="0"/>
              <a:t> </a:t>
            </a:r>
            <a:r>
              <a:rPr lang="en-US" dirty="0" err="1"/>
              <a:t>melaksanakan</a:t>
            </a:r>
            <a:r>
              <a:rPr lang="en-US" dirty="0"/>
              <a:t> </a:t>
            </a:r>
            <a:r>
              <a:rPr lang="en-US" dirty="0" err="1"/>
              <a:t>pengawasan</a:t>
            </a:r>
            <a:r>
              <a:rPr lang="en-US" dirty="0"/>
              <a:t> </a:t>
            </a:r>
            <a:r>
              <a:rPr lang="en-US" dirty="0" err="1"/>
              <a:t>kepada</a:t>
            </a:r>
            <a:r>
              <a:rPr lang="en-US" dirty="0"/>
              <a:t> </a:t>
            </a:r>
            <a:r>
              <a:rPr lang="en-US" dirty="0" err="1"/>
              <a:t>Pemerintah</a:t>
            </a:r>
            <a:r>
              <a:rPr lang="en-US" dirty="0"/>
              <a:t> </a:t>
            </a:r>
            <a:r>
              <a:rPr lang="en-US" dirty="0" err="1"/>
              <a:t>Pusat</a:t>
            </a:r>
            <a:r>
              <a:rPr lang="en-US" dirty="0"/>
              <a:t>. </a:t>
            </a:r>
            <a:endParaRPr lang="id-ID" dirty="0"/>
          </a:p>
          <a:p>
            <a:endParaRPr lang="id-ID" dirty="0"/>
          </a:p>
        </p:txBody>
      </p:sp>
    </p:spTree>
    <p:extLst>
      <p:ext uri="{BB962C8B-B14F-4D97-AF65-F5344CB8AC3E}">
        <p14:creationId xmlns:p14="http://schemas.microsoft.com/office/powerpoint/2010/main" val="521670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Pembinaan</a:t>
            </a:r>
            <a:r>
              <a:rPr lang="en-US" dirty="0" smtClean="0"/>
              <a:t> </a:t>
            </a:r>
            <a:r>
              <a:rPr lang="en-US" dirty="0" err="1" smtClean="0"/>
              <a:t>dan</a:t>
            </a:r>
            <a:r>
              <a:rPr lang="en-US" dirty="0" smtClean="0"/>
              <a:t> </a:t>
            </a:r>
            <a:r>
              <a:rPr lang="en-US" dirty="0" err="1" smtClean="0"/>
              <a:t>Pengawasan</a:t>
            </a:r>
            <a:r>
              <a:rPr lang="en-US" dirty="0" smtClean="0"/>
              <a:t> </a:t>
            </a:r>
            <a:r>
              <a:rPr lang="en-US" dirty="0" err="1" smtClean="0"/>
              <a:t>Kepala</a:t>
            </a:r>
            <a:r>
              <a:rPr lang="en-US" dirty="0" smtClean="0"/>
              <a:t> Daerah </a:t>
            </a:r>
            <a:r>
              <a:rPr lang="en-US" dirty="0" err="1" smtClean="0"/>
              <a:t>Terhadap</a:t>
            </a:r>
            <a:r>
              <a:rPr lang="en-US" dirty="0" smtClean="0"/>
              <a:t> </a:t>
            </a:r>
            <a:r>
              <a:rPr lang="en-US" dirty="0" err="1" smtClean="0"/>
              <a:t>Perangkat</a:t>
            </a:r>
            <a:r>
              <a:rPr lang="en-US" dirty="0" smtClean="0"/>
              <a:t> Daerah </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85000" lnSpcReduction="20000"/>
          </a:bodyPr>
          <a:lstStyle/>
          <a:p>
            <a:pPr lvl="0" fontAlgn="base"/>
            <a:r>
              <a:rPr lang="en-US" dirty="0" err="1" smtClean="0"/>
              <a:t>Gubernur</a:t>
            </a:r>
            <a:r>
              <a:rPr lang="en-US" dirty="0" smtClean="0"/>
              <a:t> </a:t>
            </a:r>
            <a:r>
              <a:rPr lang="en-US" dirty="0" err="1"/>
              <a:t>sebagai</a:t>
            </a:r>
            <a:r>
              <a:rPr lang="en-US" dirty="0"/>
              <a:t> </a:t>
            </a:r>
            <a:r>
              <a:rPr lang="en-US" dirty="0" err="1"/>
              <a:t>kepala</a:t>
            </a:r>
            <a:r>
              <a:rPr lang="en-US" dirty="0"/>
              <a:t> </a:t>
            </a:r>
            <a:r>
              <a:rPr lang="en-US" dirty="0" err="1"/>
              <a:t>daerah</a:t>
            </a:r>
            <a:r>
              <a:rPr lang="en-US" dirty="0"/>
              <a:t> </a:t>
            </a:r>
            <a:r>
              <a:rPr lang="en-US" dirty="0" err="1"/>
              <a:t>provinsi</a:t>
            </a:r>
            <a:r>
              <a:rPr lang="en-US" dirty="0"/>
              <a:t> </a:t>
            </a:r>
            <a:r>
              <a:rPr lang="en-US" dirty="0" err="1"/>
              <a:t>berkewajiban</a:t>
            </a:r>
            <a:r>
              <a:rPr lang="en-US" dirty="0"/>
              <a:t> </a:t>
            </a:r>
            <a:r>
              <a:rPr lang="en-US" dirty="0" err="1"/>
              <a:t>melaksanakan</a:t>
            </a:r>
            <a:r>
              <a:rPr lang="en-US" dirty="0"/>
              <a:t> </a:t>
            </a:r>
            <a:r>
              <a:rPr lang="en-US" dirty="0" err="1"/>
              <a:t>pembinaan</a:t>
            </a:r>
            <a:r>
              <a:rPr lang="en-US" dirty="0"/>
              <a:t> </a:t>
            </a:r>
            <a:r>
              <a:rPr lang="en-US" dirty="0" err="1"/>
              <a:t>dan</a:t>
            </a:r>
            <a:r>
              <a:rPr lang="en-US" dirty="0"/>
              <a:t> </a:t>
            </a:r>
            <a:r>
              <a:rPr lang="en-US" dirty="0" err="1"/>
              <a:t>pengawasan</a:t>
            </a:r>
            <a:r>
              <a:rPr lang="en-US" dirty="0"/>
              <a:t> </a:t>
            </a:r>
            <a:r>
              <a:rPr lang="en-US" dirty="0" err="1"/>
              <a:t>terhadap</a:t>
            </a:r>
            <a:r>
              <a:rPr lang="en-US" dirty="0"/>
              <a:t> </a:t>
            </a:r>
            <a:r>
              <a:rPr lang="en-US" dirty="0" err="1" smtClean="0"/>
              <a:t>Perangkat</a:t>
            </a:r>
            <a:r>
              <a:rPr lang="en-US" dirty="0" smtClean="0"/>
              <a:t> </a:t>
            </a:r>
            <a:r>
              <a:rPr lang="en-US" dirty="0"/>
              <a:t>Daerah </a:t>
            </a:r>
            <a:r>
              <a:rPr lang="en-US" dirty="0" err="1"/>
              <a:t>provinsi</a:t>
            </a:r>
            <a:r>
              <a:rPr lang="en-US" dirty="0"/>
              <a:t>. </a:t>
            </a:r>
            <a:endParaRPr lang="id-ID" dirty="0"/>
          </a:p>
          <a:p>
            <a:r>
              <a:rPr lang="en-US" dirty="0" err="1" smtClean="0"/>
              <a:t>Dalam</a:t>
            </a:r>
            <a:r>
              <a:rPr lang="en-US" dirty="0" smtClean="0"/>
              <a:t> </a:t>
            </a:r>
            <a:r>
              <a:rPr lang="en-US" dirty="0" err="1"/>
              <a:t>melaksanakan</a:t>
            </a:r>
            <a:r>
              <a:rPr lang="en-US" dirty="0"/>
              <a:t> </a:t>
            </a:r>
            <a:r>
              <a:rPr lang="en-US" dirty="0" err="1"/>
              <a:t>pembinaan</a:t>
            </a:r>
            <a:r>
              <a:rPr lang="en-US" dirty="0"/>
              <a:t> </a:t>
            </a:r>
            <a:r>
              <a:rPr lang="en-US" dirty="0" err="1"/>
              <a:t>dan</a:t>
            </a:r>
            <a:r>
              <a:rPr lang="en-US" dirty="0"/>
              <a:t> </a:t>
            </a:r>
            <a:r>
              <a:rPr lang="en-US" dirty="0" err="1" smtClean="0"/>
              <a:t>pengawasan</a:t>
            </a:r>
            <a:r>
              <a:rPr lang="en-US" dirty="0" smtClean="0"/>
              <a:t>, </a:t>
            </a:r>
            <a:r>
              <a:rPr lang="en-US" dirty="0" err="1"/>
              <a:t>gubernur</a:t>
            </a:r>
            <a:r>
              <a:rPr lang="en-US" dirty="0"/>
              <a:t> </a:t>
            </a:r>
            <a:r>
              <a:rPr lang="en-US" dirty="0" err="1"/>
              <a:t>dibantu</a:t>
            </a:r>
            <a:r>
              <a:rPr lang="en-US" dirty="0"/>
              <a:t> </a:t>
            </a:r>
            <a:r>
              <a:rPr lang="en-US" dirty="0" err="1"/>
              <a:t>oleh</a:t>
            </a:r>
            <a:r>
              <a:rPr lang="en-US" dirty="0"/>
              <a:t> </a:t>
            </a:r>
            <a:r>
              <a:rPr lang="en-US" dirty="0" err="1"/>
              <a:t>inspektorat</a:t>
            </a:r>
            <a:r>
              <a:rPr lang="en-US" dirty="0"/>
              <a:t> </a:t>
            </a:r>
            <a:r>
              <a:rPr lang="en-US" dirty="0" err="1"/>
              <a:t>provinsi</a:t>
            </a:r>
            <a:r>
              <a:rPr lang="en-US" dirty="0"/>
              <a:t>. </a:t>
            </a:r>
            <a:endParaRPr lang="id-ID" dirty="0"/>
          </a:p>
          <a:p>
            <a:pPr lvl="0" fontAlgn="base"/>
            <a:r>
              <a:rPr lang="en-US" dirty="0" err="1" smtClean="0"/>
              <a:t>Bupati</a:t>
            </a:r>
            <a:r>
              <a:rPr lang="en-US" dirty="0" smtClean="0"/>
              <a:t>/</a:t>
            </a:r>
            <a:r>
              <a:rPr lang="en-US" dirty="0" err="1" smtClean="0"/>
              <a:t>wali</a:t>
            </a:r>
            <a:r>
              <a:rPr lang="en-US" dirty="0" smtClean="0"/>
              <a:t> </a:t>
            </a:r>
            <a:r>
              <a:rPr lang="en-US" dirty="0" err="1"/>
              <a:t>kota</a:t>
            </a:r>
            <a:r>
              <a:rPr lang="en-US" dirty="0"/>
              <a:t> </a:t>
            </a:r>
            <a:r>
              <a:rPr lang="en-US" dirty="0" err="1"/>
              <a:t>sebagai</a:t>
            </a:r>
            <a:r>
              <a:rPr lang="en-US" dirty="0"/>
              <a:t> </a:t>
            </a:r>
            <a:r>
              <a:rPr lang="en-US" dirty="0" err="1"/>
              <a:t>kepala</a:t>
            </a:r>
            <a:r>
              <a:rPr lang="en-US" dirty="0"/>
              <a:t> </a:t>
            </a:r>
            <a:r>
              <a:rPr lang="en-US" dirty="0" err="1"/>
              <a:t>daerah</a:t>
            </a:r>
            <a:r>
              <a:rPr lang="en-US" dirty="0"/>
              <a:t> </a:t>
            </a:r>
            <a:r>
              <a:rPr lang="en-US" dirty="0" err="1"/>
              <a:t>kabupaten</a:t>
            </a:r>
            <a:r>
              <a:rPr lang="en-US" dirty="0"/>
              <a:t>/</a:t>
            </a:r>
            <a:r>
              <a:rPr lang="en-US" dirty="0" err="1"/>
              <a:t>kota</a:t>
            </a:r>
            <a:r>
              <a:rPr lang="en-US" dirty="0"/>
              <a:t> </a:t>
            </a:r>
            <a:r>
              <a:rPr lang="en-US" dirty="0" err="1"/>
              <a:t>berkewajiban</a:t>
            </a:r>
            <a:r>
              <a:rPr lang="en-US" dirty="0"/>
              <a:t> </a:t>
            </a:r>
            <a:r>
              <a:rPr lang="en-US" dirty="0" err="1"/>
              <a:t>melaksanakan</a:t>
            </a:r>
            <a:r>
              <a:rPr lang="en-US" dirty="0"/>
              <a:t> </a:t>
            </a:r>
            <a:r>
              <a:rPr lang="en-US" dirty="0" err="1"/>
              <a:t>pembinaan</a:t>
            </a:r>
            <a:r>
              <a:rPr lang="en-US" dirty="0"/>
              <a:t> </a:t>
            </a:r>
            <a:r>
              <a:rPr lang="en-US" dirty="0" err="1"/>
              <a:t>dan</a:t>
            </a:r>
            <a:r>
              <a:rPr lang="en-US" dirty="0"/>
              <a:t> </a:t>
            </a:r>
            <a:r>
              <a:rPr lang="en-US" dirty="0" err="1"/>
              <a:t>pengawasan</a:t>
            </a:r>
            <a:r>
              <a:rPr lang="en-US" dirty="0"/>
              <a:t> </a:t>
            </a:r>
            <a:r>
              <a:rPr lang="en-US" dirty="0" err="1"/>
              <a:t>terhadap</a:t>
            </a:r>
            <a:r>
              <a:rPr lang="en-US" dirty="0"/>
              <a:t> </a:t>
            </a:r>
            <a:r>
              <a:rPr lang="en-US" dirty="0" err="1"/>
              <a:t>Perangkat</a:t>
            </a:r>
            <a:r>
              <a:rPr lang="en-US" dirty="0"/>
              <a:t> Daerah </a:t>
            </a:r>
            <a:r>
              <a:rPr lang="en-US" dirty="0" err="1"/>
              <a:t>kabupaten</a:t>
            </a:r>
            <a:r>
              <a:rPr lang="en-US" dirty="0"/>
              <a:t>/</a:t>
            </a:r>
            <a:r>
              <a:rPr lang="en-US" dirty="0" err="1"/>
              <a:t>kota</a:t>
            </a:r>
            <a:r>
              <a:rPr lang="en-US" dirty="0"/>
              <a:t>. </a:t>
            </a:r>
            <a:endParaRPr lang="id-ID" dirty="0"/>
          </a:p>
          <a:p>
            <a:pPr lvl="0" fontAlgn="base"/>
            <a:r>
              <a:rPr lang="en-US" dirty="0" err="1"/>
              <a:t>Dalam</a:t>
            </a:r>
            <a:r>
              <a:rPr lang="en-US" dirty="0"/>
              <a:t> </a:t>
            </a:r>
            <a:r>
              <a:rPr lang="en-US" dirty="0" err="1"/>
              <a:t>melaksanakan</a:t>
            </a:r>
            <a:r>
              <a:rPr lang="en-US" dirty="0"/>
              <a:t> </a:t>
            </a:r>
            <a:r>
              <a:rPr lang="en-US" dirty="0" err="1"/>
              <a:t>pembinaan</a:t>
            </a:r>
            <a:r>
              <a:rPr lang="en-US" dirty="0"/>
              <a:t> </a:t>
            </a:r>
            <a:r>
              <a:rPr lang="en-US" dirty="0" err="1"/>
              <a:t>dan</a:t>
            </a:r>
            <a:r>
              <a:rPr lang="en-US" dirty="0"/>
              <a:t> </a:t>
            </a:r>
            <a:r>
              <a:rPr lang="en-US" dirty="0" err="1" smtClean="0"/>
              <a:t>pengawasan</a:t>
            </a:r>
            <a:r>
              <a:rPr lang="en-US" dirty="0" smtClean="0"/>
              <a:t>, </a:t>
            </a:r>
            <a:r>
              <a:rPr lang="en-US" dirty="0" err="1"/>
              <a:t>bupati</a:t>
            </a:r>
            <a:r>
              <a:rPr lang="en-US" dirty="0"/>
              <a:t>/</a:t>
            </a:r>
            <a:r>
              <a:rPr lang="en-US" dirty="0" err="1"/>
              <a:t>wali</a:t>
            </a:r>
            <a:r>
              <a:rPr lang="en-US" dirty="0"/>
              <a:t> </a:t>
            </a:r>
            <a:r>
              <a:rPr lang="en-US" dirty="0" err="1"/>
              <a:t>kota</a:t>
            </a:r>
            <a:r>
              <a:rPr lang="en-US" dirty="0"/>
              <a:t> </a:t>
            </a:r>
            <a:r>
              <a:rPr lang="en-US" dirty="0" err="1"/>
              <a:t>dibantu</a:t>
            </a:r>
            <a:r>
              <a:rPr lang="en-US" dirty="0"/>
              <a:t> </a:t>
            </a:r>
            <a:r>
              <a:rPr lang="en-US" dirty="0" err="1"/>
              <a:t>oleh</a:t>
            </a:r>
            <a:r>
              <a:rPr lang="en-US" dirty="0"/>
              <a:t> </a:t>
            </a:r>
            <a:r>
              <a:rPr lang="en-US" dirty="0" err="1"/>
              <a:t>inspektorat</a:t>
            </a:r>
            <a:r>
              <a:rPr lang="en-US" dirty="0"/>
              <a:t> </a:t>
            </a:r>
            <a:r>
              <a:rPr lang="en-US" dirty="0" err="1"/>
              <a:t>kabupaten</a:t>
            </a:r>
            <a:r>
              <a:rPr lang="en-US" dirty="0"/>
              <a:t>/</a:t>
            </a:r>
            <a:r>
              <a:rPr lang="en-US" dirty="0" err="1"/>
              <a:t>kota</a:t>
            </a:r>
            <a:r>
              <a:rPr lang="en-US" dirty="0"/>
              <a:t>. </a:t>
            </a:r>
            <a:endParaRPr lang="id-ID" dirty="0"/>
          </a:p>
          <a:p>
            <a:endParaRPr lang="id-ID" dirty="0"/>
          </a:p>
        </p:txBody>
      </p:sp>
    </p:spTree>
    <p:extLst>
      <p:ext uri="{BB962C8B-B14F-4D97-AF65-F5344CB8AC3E}">
        <p14:creationId xmlns:p14="http://schemas.microsoft.com/office/powerpoint/2010/main" val="2684993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Pengawasan Umum</a:t>
            </a:r>
            <a:endParaRPr lang="id-ID" dirty="0"/>
          </a:p>
        </p:txBody>
      </p:sp>
      <p:sp>
        <p:nvSpPr>
          <p:cNvPr id="3" name="Content Placeholder 2"/>
          <p:cNvSpPr>
            <a:spLocks noGrp="1"/>
          </p:cNvSpPr>
          <p:nvPr>
            <p:ph idx="1"/>
          </p:nvPr>
        </p:nvSpPr>
        <p:spPr/>
        <p:txBody>
          <a:bodyPr>
            <a:normAutofit fontScale="85000" lnSpcReduction="20000"/>
          </a:bodyPr>
          <a:lstStyle/>
          <a:p>
            <a:pPr lvl="0"/>
            <a:r>
              <a:rPr lang="id-ID" dirty="0"/>
              <a:t>Pengawasan umum </a:t>
            </a:r>
            <a:r>
              <a:rPr lang="id-ID" dirty="0" smtClean="0"/>
              <a:t>meliputi</a:t>
            </a:r>
            <a:r>
              <a:rPr lang="id-ID" dirty="0"/>
              <a:t>:</a:t>
            </a:r>
            <a:endParaRPr lang="id-ID" sz="2800" dirty="0"/>
          </a:p>
          <a:p>
            <a:pPr lvl="1"/>
            <a:r>
              <a:rPr lang="id-ID" dirty="0"/>
              <a:t>pembagian urusan pemerintahan;</a:t>
            </a:r>
            <a:endParaRPr lang="id-ID" sz="2400" dirty="0"/>
          </a:p>
          <a:p>
            <a:pPr lvl="1"/>
            <a:r>
              <a:rPr lang="id-ID" dirty="0"/>
              <a:t>kelembagaan daerah;</a:t>
            </a:r>
            <a:endParaRPr lang="id-ID" sz="2400" dirty="0"/>
          </a:p>
          <a:p>
            <a:pPr lvl="1"/>
            <a:r>
              <a:rPr lang="id-ID" dirty="0"/>
              <a:t>kepegawaian pada Perangkat Daerah;</a:t>
            </a:r>
            <a:endParaRPr lang="id-ID" sz="2400" dirty="0"/>
          </a:p>
          <a:p>
            <a:pPr lvl="1"/>
            <a:r>
              <a:rPr lang="id-ID" dirty="0"/>
              <a:t>keuangan daerah;</a:t>
            </a:r>
            <a:endParaRPr lang="id-ID" sz="2400" dirty="0"/>
          </a:p>
          <a:p>
            <a:pPr lvl="1"/>
            <a:r>
              <a:rPr lang="id-ID" dirty="0"/>
              <a:t>pembangunan daerah;</a:t>
            </a:r>
            <a:endParaRPr lang="id-ID" sz="2400" dirty="0"/>
          </a:p>
          <a:p>
            <a:pPr lvl="1"/>
            <a:r>
              <a:rPr lang="id-ID" dirty="0"/>
              <a:t>pelayanan publik di daerah;</a:t>
            </a:r>
            <a:endParaRPr lang="id-ID" sz="2400" dirty="0"/>
          </a:p>
          <a:p>
            <a:pPr lvl="1"/>
            <a:r>
              <a:rPr lang="id-ID" dirty="0"/>
              <a:t>kerja sama daerah;</a:t>
            </a:r>
            <a:endParaRPr lang="id-ID" sz="2400" dirty="0"/>
          </a:p>
          <a:p>
            <a:pPr lvl="1"/>
            <a:r>
              <a:rPr lang="id-ID" dirty="0"/>
              <a:t>kebijakan daerah;</a:t>
            </a:r>
            <a:endParaRPr lang="id-ID" sz="2400" dirty="0"/>
          </a:p>
          <a:p>
            <a:pPr lvl="1"/>
            <a:r>
              <a:rPr lang="id-ID" dirty="0"/>
              <a:t>kepala daerah dan DPRD; dan</a:t>
            </a:r>
            <a:endParaRPr lang="id-ID" sz="2400" dirty="0"/>
          </a:p>
          <a:p>
            <a:pPr lvl="1"/>
            <a:r>
              <a:rPr lang="id-ID" dirty="0"/>
              <a:t>bentuk pengawasan lain sesuai dengan ketentuan peraturan perundang-undangan.</a:t>
            </a:r>
            <a:endParaRPr lang="id-ID" sz="2400" dirty="0"/>
          </a:p>
          <a:p>
            <a:endParaRPr lang="id-ID" dirty="0"/>
          </a:p>
        </p:txBody>
      </p:sp>
    </p:spTree>
    <p:extLst>
      <p:ext uri="{BB962C8B-B14F-4D97-AF65-F5344CB8AC3E}">
        <p14:creationId xmlns:p14="http://schemas.microsoft.com/office/powerpoint/2010/main" val="639598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a:t>
            </a:r>
            <a:endParaRPr lang="id-ID" dirty="0"/>
          </a:p>
        </p:txBody>
      </p:sp>
      <p:sp>
        <p:nvSpPr>
          <p:cNvPr id="3" name="Content Placeholder 2"/>
          <p:cNvSpPr>
            <a:spLocks noGrp="1"/>
          </p:cNvSpPr>
          <p:nvPr>
            <p:ph idx="1"/>
          </p:nvPr>
        </p:nvSpPr>
        <p:spPr/>
        <p:txBody>
          <a:bodyPr>
            <a:normAutofit fontScale="85000" lnSpcReduction="10000"/>
          </a:bodyPr>
          <a:lstStyle/>
          <a:p>
            <a:pPr lvl="0"/>
            <a:r>
              <a:rPr lang="id-ID" dirty="0"/>
              <a:t>Pembinaan Penyelenggaraan Pemerintahan Daerah adalah usaha, tindakan, dan kegiatan yang ditujukan untuk mewujudkan tercapainya tujuan penyelenggaraan Pemerintahan Daerah dalam kerangka Negara Kesatuan Republik Indonesia.</a:t>
            </a:r>
          </a:p>
          <a:p>
            <a:pPr lvl="0"/>
            <a:r>
              <a:rPr lang="id-ID" dirty="0"/>
              <a:t>Pengawasan Penyelenggaraan Pemerintahan Daerah adalah usaha, tindakan, dan kegiatan yang ditujukan untuk menjamin penyelenggaraan Pemerintahan Daerah berjalan secara efisien dan efektif sesuai dengan ketentuan peraturan perundang-undangan.</a:t>
            </a:r>
          </a:p>
          <a:p>
            <a:endParaRPr lang="id-ID" dirty="0"/>
          </a:p>
        </p:txBody>
      </p:sp>
    </p:spTree>
    <p:extLst>
      <p:ext uri="{BB962C8B-B14F-4D97-AF65-F5344CB8AC3E}">
        <p14:creationId xmlns:p14="http://schemas.microsoft.com/office/powerpoint/2010/main" val="4014339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Pengawasan teknis</a:t>
            </a:r>
          </a:p>
        </p:txBody>
      </p:sp>
      <p:sp>
        <p:nvSpPr>
          <p:cNvPr id="3" name="Content Placeholder 2"/>
          <p:cNvSpPr>
            <a:spLocks noGrp="1"/>
          </p:cNvSpPr>
          <p:nvPr>
            <p:ph idx="1"/>
          </p:nvPr>
        </p:nvSpPr>
        <p:spPr/>
        <p:txBody>
          <a:bodyPr>
            <a:normAutofit fontScale="85000" lnSpcReduction="10000"/>
          </a:bodyPr>
          <a:lstStyle/>
          <a:p>
            <a:pPr lvl="0"/>
            <a:r>
              <a:rPr lang="id-ID" dirty="0"/>
              <a:t>Pengawasan teknis </a:t>
            </a:r>
            <a:r>
              <a:rPr lang="id-ID" dirty="0" smtClean="0"/>
              <a:t>meliputi</a:t>
            </a:r>
            <a:r>
              <a:rPr lang="id-ID" dirty="0"/>
              <a:t>:</a:t>
            </a:r>
            <a:endParaRPr lang="id-ID" sz="2800" dirty="0"/>
          </a:p>
          <a:p>
            <a:pPr lvl="1"/>
            <a:r>
              <a:rPr lang="id-ID" dirty="0"/>
              <a:t>capaian standar pelayanan minimal atas pelayanan dasar;</a:t>
            </a:r>
            <a:endParaRPr lang="id-ID" sz="2400" dirty="0"/>
          </a:p>
          <a:p>
            <a:pPr lvl="1"/>
            <a:r>
              <a:rPr lang="id-ID" dirty="0"/>
              <a:t>ketaatan terhadap ketentuan peraturan perundang- undangan termasuk ketaatan pelaksanaan norma, standar, prosedur, dan kriteria, yang ditetapkan oleh Pemerintah Pusat dalam pelaksanaan urusan pemerintahan konkuren;</a:t>
            </a:r>
            <a:endParaRPr lang="id-ID" sz="2400" dirty="0"/>
          </a:p>
          <a:p>
            <a:pPr lvl="1"/>
            <a:r>
              <a:rPr lang="id-ID" dirty="0"/>
              <a:t>dampak pelaksanaan urusan pemerintahan konkuren yang dilakukan oleh Pemerintah Daerah; dan</a:t>
            </a:r>
            <a:endParaRPr lang="id-ID" sz="2400" dirty="0"/>
          </a:p>
          <a:p>
            <a:pPr lvl="1"/>
            <a:r>
              <a:rPr lang="id-ID" dirty="0" smtClean="0"/>
              <a:t>akuntabilitas </a:t>
            </a:r>
            <a:r>
              <a:rPr lang="id-ID" dirty="0"/>
              <a:t>pengelolaan anggaran pendapatan dan belanja negara dalam pelaksanaan urusan pemerintahan konkuren di daerah.</a:t>
            </a:r>
            <a:endParaRPr lang="id-ID" sz="2400" dirty="0"/>
          </a:p>
          <a:p>
            <a:endParaRPr lang="id-ID" dirty="0"/>
          </a:p>
        </p:txBody>
      </p:sp>
    </p:spTree>
    <p:extLst>
      <p:ext uri="{BB962C8B-B14F-4D97-AF65-F5344CB8AC3E}">
        <p14:creationId xmlns:p14="http://schemas.microsoft.com/office/powerpoint/2010/main" val="2678520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Penghargaan</a:t>
            </a:r>
            <a:r>
              <a:rPr lang="en-US" dirty="0" smtClean="0"/>
              <a:t> </a:t>
            </a:r>
            <a:r>
              <a:rPr lang="en-US" dirty="0" err="1" smtClean="0"/>
              <a:t>dan</a:t>
            </a:r>
            <a:r>
              <a:rPr lang="en-US" dirty="0" smtClean="0"/>
              <a:t> </a:t>
            </a:r>
            <a:r>
              <a:rPr lang="en-US" dirty="0" err="1" smtClean="0"/>
              <a:t>Fasilitasi</a:t>
            </a:r>
            <a:r>
              <a:rPr lang="en-US" dirty="0" smtClean="0"/>
              <a:t> </a:t>
            </a:r>
            <a:r>
              <a:rPr lang="en-US" dirty="0" err="1" smtClean="0"/>
              <a:t>Khusus</a:t>
            </a:r>
            <a:r>
              <a:rPr lang="en-US" dirty="0" smtClean="0"/>
              <a:t> </a:t>
            </a:r>
            <a:endParaRPr lang="id-ID" dirty="0"/>
          </a:p>
        </p:txBody>
      </p:sp>
      <p:sp>
        <p:nvSpPr>
          <p:cNvPr id="3" name="Content Placeholder 2"/>
          <p:cNvSpPr>
            <a:spLocks noGrp="1"/>
          </p:cNvSpPr>
          <p:nvPr>
            <p:ph idx="1"/>
          </p:nvPr>
        </p:nvSpPr>
        <p:spPr/>
        <p:txBody>
          <a:bodyPr>
            <a:normAutofit fontScale="77500" lnSpcReduction="20000"/>
          </a:bodyPr>
          <a:lstStyle/>
          <a:p>
            <a:pPr marL="0" indent="0">
              <a:buNone/>
            </a:pPr>
            <a:endParaRPr lang="id-ID" dirty="0"/>
          </a:p>
          <a:p>
            <a:pPr lvl="0" fontAlgn="base"/>
            <a:r>
              <a:rPr lang="en-US" dirty="0" err="1" smtClean="0"/>
              <a:t>Pemerintah</a:t>
            </a:r>
            <a:r>
              <a:rPr lang="en-US" dirty="0" smtClean="0"/>
              <a:t> </a:t>
            </a:r>
            <a:r>
              <a:rPr lang="en-US" dirty="0" err="1"/>
              <a:t>Pusat</a:t>
            </a:r>
            <a:r>
              <a:rPr lang="en-US" dirty="0"/>
              <a:t> </a:t>
            </a:r>
            <a:r>
              <a:rPr lang="en-US" dirty="0" err="1"/>
              <a:t>menyusun</a:t>
            </a:r>
            <a:r>
              <a:rPr lang="en-US" dirty="0"/>
              <a:t> </a:t>
            </a:r>
            <a:r>
              <a:rPr lang="en-US" dirty="0" err="1"/>
              <a:t>indeks</a:t>
            </a:r>
            <a:r>
              <a:rPr lang="en-US" dirty="0"/>
              <a:t> </a:t>
            </a:r>
            <a:r>
              <a:rPr lang="en-US" dirty="0" err="1"/>
              <a:t>dan</a:t>
            </a:r>
            <a:r>
              <a:rPr lang="en-US" dirty="0"/>
              <a:t> </a:t>
            </a:r>
            <a:r>
              <a:rPr lang="en-US" dirty="0" err="1"/>
              <a:t>peringkat</a:t>
            </a:r>
            <a:r>
              <a:rPr lang="en-US" dirty="0"/>
              <a:t> </a:t>
            </a:r>
            <a:r>
              <a:rPr lang="en-US" dirty="0" err="1"/>
              <a:t>kinerja</a:t>
            </a:r>
            <a:r>
              <a:rPr lang="en-US" dirty="0"/>
              <a:t> </a:t>
            </a:r>
            <a:r>
              <a:rPr lang="en-US" dirty="0" err="1"/>
              <a:t>penyelenggaraan</a:t>
            </a:r>
            <a:r>
              <a:rPr lang="en-US" dirty="0"/>
              <a:t> </a:t>
            </a:r>
            <a:r>
              <a:rPr lang="en-US" dirty="0" err="1"/>
              <a:t>Pemerintah</a:t>
            </a:r>
            <a:r>
              <a:rPr lang="en-US" dirty="0"/>
              <a:t> Daerah </a:t>
            </a:r>
            <a:r>
              <a:rPr lang="en-US" dirty="0" err="1"/>
              <a:t>setiap</a:t>
            </a:r>
            <a:r>
              <a:rPr lang="en-US" dirty="0"/>
              <a:t> </a:t>
            </a:r>
            <a:r>
              <a:rPr lang="en-US" dirty="0" err="1"/>
              <a:t>tahun</a:t>
            </a:r>
            <a:r>
              <a:rPr lang="en-US" dirty="0"/>
              <a:t> </a:t>
            </a:r>
            <a:r>
              <a:rPr lang="en-US" dirty="0" err="1"/>
              <a:t>untuk</a:t>
            </a:r>
            <a:r>
              <a:rPr lang="en-US" dirty="0"/>
              <a:t> </a:t>
            </a:r>
            <a:r>
              <a:rPr lang="en-US" dirty="0" err="1"/>
              <a:t>bahan</a:t>
            </a:r>
            <a:r>
              <a:rPr lang="en-US" dirty="0"/>
              <a:t> </a:t>
            </a:r>
            <a:r>
              <a:rPr lang="en-US" dirty="0" err="1"/>
              <a:t>evaluasi</a:t>
            </a:r>
            <a:r>
              <a:rPr lang="en-US" dirty="0"/>
              <a:t>.  </a:t>
            </a:r>
            <a:endParaRPr lang="id-ID" dirty="0"/>
          </a:p>
          <a:p>
            <a:pPr lvl="0" fontAlgn="base"/>
            <a:r>
              <a:rPr lang="en-US" dirty="0" err="1"/>
              <a:t>Presiden</a:t>
            </a:r>
            <a:r>
              <a:rPr lang="en-US" dirty="0"/>
              <a:t> </a:t>
            </a:r>
            <a:r>
              <a:rPr lang="en-US" dirty="0" err="1"/>
              <a:t>memberikan</a:t>
            </a:r>
            <a:r>
              <a:rPr lang="en-US" dirty="0"/>
              <a:t> </a:t>
            </a:r>
            <a:r>
              <a:rPr lang="en-US" dirty="0" err="1"/>
              <a:t>penghargaan</a:t>
            </a:r>
            <a:r>
              <a:rPr lang="en-US" dirty="0"/>
              <a:t> </a:t>
            </a:r>
            <a:r>
              <a:rPr lang="en-US" dirty="0" err="1"/>
              <a:t>kepada</a:t>
            </a:r>
            <a:r>
              <a:rPr lang="en-US" dirty="0"/>
              <a:t> </a:t>
            </a:r>
            <a:r>
              <a:rPr lang="en-US" dirty="0" err="1"/>
              <a:t>Pemerintah</a:t>
            </a:r>
            <a:r>
              <a:rPr lang="en-US" dirty="0"/>
              <a:t> Daerah yang </a:t>
            </a:r>
            <a:r>
              <a:rPr lang="en-US" dirty="0" err="1"/>
              <a:t>mencapai</a:t>
            </a:r>
            <a:r>
              <a:rPr lang="en-US" dirty="0"/>
              <a:t> </a:t>
            </a:r>
            <a:r>
              <a:rPr lang="en-US" dirty="0" err="1"/>
              <a:t>peringkat</a:t>
            </a:r>
            <a:r>
              <a:rPr lang="en-US" dirty="0"/>
              <a:t> </a:t>
            </a:r>
            <a:r>
              <a:rPr lang="en-US" dirty="0" err="1"/>
              <a:t>kinerja</a:t>
            </a:r>
            <a:r>
              <a:rPr lang="en-US" dirty="0"/>
              <a:t> </a:t>
            </a:r>
            <a:r>
              <a:rPr lang="en-US" dirty="0" err="1"/>
              <a:t>tertinggi</a:t>
            </a:r>
            <a:r>
              <a:rPr lang="en-US" dirty="0"/>
              <a:t> </a:t>
            </a:r>
            <a:r>
              <a:rPr lang="en-US" dirty="0" err="1"/>
              <a:t>secara</a:t>
            </a:r>
            <a:r>
              <a:rPr lang="en-US" dirty="0"/>
              <a:t> </a:t>
            </a:r>
            <a:r>
              <a:rPr lang="en-US" dirty="0" err="1"/>
              <a:t>nasional</a:t>
            </a:r>
            <a:r>
              <a:rPr lang="en-US" dirty="0"/>
              <a:t> </a:t>
            </a:r>
            <a:r>
              <a:rPr lang="en-US" dirty="0" err="1"/>
              <a:t>dalam</a:t>
            </a:r>
            <a:r>
              <a:rPr lang="en-US" dirty="0"/>
              <a:t> </a:t>
            </a:r>
            <a:r>
              <a:rPr lang="en-US" dirty="0" err="1"/>
              <a:t>penyelenggaraan</a:t>
            </a:r>
            <a:r>
              <a:rPr lang="en-US" dirty="0"/>
              <a:t> </a:t>
            </a:r>
            <a:r>
              <a:rPr lang="en-US" dirty="0" err="1"/>
              <a:t>Pemerintahan</a:t>
            </a:r>
            <a:r>
              <a:rPr lang="en-US" dirty="0"/>
              <a:t> Daerah. </a:t>
            </a:r>
            <a:endParaRPr lang="id-ID" dirty="0"/>
          </a:p>
          <a:p>
            <a:pPr lvl="0" fontAlgn="base"/>
            <a:r>
              <a:rPr lang="en-US" dirty="0" err="1" smtClean="0"/>
              <a:t>Dalam</a:t>
            </a:r>
            <a:r>
              <a:rPr lang="en-US" dirty="0" smtClean="0"/>
              <a:t> </a:t>
            </a:r>
            <a:r>
              <a:rPr lang="en-US" dirty="0" err="1"/>
              <a:t>hal</a:t>
            </a:r>
            <a:r>
              <a:rPr lang="en-US" dirty="0"/>
              <a:t> Daerah </a:t>
            </a:r>
            <a:r>
              <a:rPr lang="en-US" dirty="0" err="1"/>
              <a:t>provinsi</a:t>
            </a:r>
            <a:r>
              <a:rPr lang="en-US" dirty="0"/>
              <a:t> </a:t>
            </a:r>
            <a:r>
              <a:rPr lang="en-US" dirty="0" err="1"/>
              <a:t>berdasarkan</a:t>
            </a:r>
            <a:r>
              <a:rPr lang="en-US" dirty="0"/>
              <a:t> </a:t>
            </a:r>
            <a:r>
              <a:rPr lang="en-US" dirty="0" err="1"/>
              <a:t>hasil</a:t>
            </a:r>
            <a:r>
              <a:rPr lang="en-US" dirty="0"/>
              <a:t> </a:t>
            </a:r>
            <a:r>
              <a:rPr lang="en-US" dirty="0" err="1"/>
              <a:t>evaluasi</a:t>
            </a:r>
            <a:r>
              <a:rPr lang="en-US" dirty="0"/>
              <a:t> </a:t>
            </a:r>
            <a:r>
              <a:rPr lang="en-US" dirty="0" err="1"/>
              <a:t>penyelenggaraan</a:t>
            </a:r>
            <a:r>
              <a:rPr lang="en-US" dirty="0"/>
              <a:t> </a:t>
            </a:r>
            <a:r>
              <a:rPr lang="en-US" dirty="0" err="1"/>
              <a:t>Pemerintahan</a:t>
            </a:r>
            <a:r>
              <a:rPr lang="en-US" dirty="0"/>
              <a:t> Daerah </a:t>
            </a:r>
            <a:r>
              <a:rPr lang="en-US" dirty="0" err="1"/>
              <a:t>berkinerja</a:t>
            </a:r>
            <a:r>
              <a:rPr lang="en-US" dirty="0"/>
              <a:t> </a:t>
            </a:r>
            <a:r>
              <a:rPr lang="en-US" dirty="0" err="1"/>
              <a:t>rendah</a:t>
            </a:r>
            <a:r>
              <a:rPr lang="en-US" dirty="0"/>
              <a:t>, </a:t>
            </a:r>
            <a:r>
              <a:rPr lang="en-US" dirty="0" err="1"/>
              <a:t>Menteri</a:t>
            </a:r>
            <a:r>
              <a:rPr lang="en-US" dirty="0"/>
              <a:t>, </a:t>
            </a:r>
            <a:r>
              <a:rPr lang="en-US" dirty="0" err="1"/>
              <a:t>menteri</a:t>
            </a:r>
            <a:r>
              <a:rPr lang="en-US" dirty="0"/>
              <a:t> </a:t>
            </a:r>
            <a:r>
              <a:rPr lang="en-US" dirty="0" err="1"/>
              <a:t>teknis</a:t>
            </a:r>
            <a:r>
              <a:rPr lang="en-US" dirty="0"/>
              <a:t>, </a:t>
            </a:r>
            <a:r>
              <a:rPr lang="en-US" dirty="0" err="1"/>
              <a:t>dan</a:t>
            </a:r>
            <a:r>
              <a:rPr lang="en-US" dirty="0"/>
              <a:t> </a:t>
            </a:r>
            <a:r>
              <a:rPr lang="en-US" dirty="0" err="1"/>
              <a:t>kepala</a:t>
            </a:r>
            <a:r>
              <a:rPr lang="en-US" dirty="0"/>
              <a:t> </a:t>
            </a:r>
            <a:r>
              <a:rPr lang="en-US" dirty="0" err="1"/>
              <a:t>lembaga</a:t>
            </a:r>
            <a:r>
              <a:rPr lang="en-US" dirty="0"/>
              <a:t> </a:t>
            </a:r>
            <a:r>
              <a:rPr lang="en-US" dirty="0" err="1"/>
              <a:t>pemerintah</a:t>
            </a:r>
            <a:r>
              <a:rPr lang="en-US" dirty="0"/>
              <a:t> </a:t>
            </a:r>
            <a:r>
              <a:rPr lang="en-US" dirty="0" err="1"/>
              <a:t>nonkementerian</a:t>
            </a:r>
            <a:r>
              <a:rPr lang="en-US" dirty="0"/>
              <a:t> </a:t>
            </a:r>
            <a:r>
              <a:rPr lang="en-US" dirty="0" err="1"/>
              <a:t>melakukan</a:t>
            </a:r>
            <a:r>
              <a:rPr lang="en-US" dirty="0"/>
              <a:t> </a:t>
            </a:r>
            <a:r>
              <a:rPr lang="en-US" dirty="0" err="1"/>
              <a:t>pembinaan</a:t>
            </a:r>
            <a:r>
              <a:rPr lang="en-US" dirty="0"/>
              <a:t> </a:t>
            </a:r>
            <a:r>
              <a:rPr lang="en-US" dirty="0" err="1"/>
              <a:t>terhadap</a:t>
            </a:r>
            <a:r>
              <a:rPr lang="en-US" dirty="0"/>
              <a:t> </a:t>
            </a:r>
            <a:r>
              <a:rPr lang="en-US" dirty="0" err="1"/>
              <a:t>penyelenggaraan</a:t>
            </a:r>
            <a:r>
              <a:rPr lang="en-US" dirty="0"/>
              <a:t> </a:t>
            </a:r>
            <a:r>
              <a:rPr lang="en-US" dirty="0" err="1"/>
              <a:t>Urusan</a:t>
            </a:r>
            <a:r>
              <a:rPr lang="en-US" dirty="0"/>
              <a:t> </a:t>
            </a:r>
            <a:r>
              <a:rPr lang="en-US" dirty="0" err="1"/>
              <a:t>Pemerintahan</a:t>
            </a:r>
            <a:r>
              <a:rPr lang="en-US" dirty="0"/>
              <a:t> </a:t>
            </a:r>
            <a:r>
              <a:rPr lang="en-US" dirty="0" err="1"/>
              <a:t>tertentu</a:t>
            </a:r>
            <a:r>
              <a:rPr lang="en-US" dirty="0"/>
              <a:t> yang </a:t>
            </a:r>
            <a:r>
              <a:rPr lang="en-US" dirty="0" err="1"/>
              <a:t>menjadi</a:t>
            </a:r>
            <a:r>
              <a:rPr lang="en-US" dirty="0"/>
              <a:t> </a:t>
            </a:r>
            <a:r>
              <a:rPr lang="en-US" dirty="0" err="1"/>
              <a:t>kewenangan</a:t>
            </a:r>
            <a:r>
              <a:rPr lang="en-US" dirty="0"/>
              <a:t> Daerah.  </a:t>
            </a:r>
            <a:endParaRPr lang="id-ID" dirty="0"/>
          </a:p>
          <a:p>
            <a:endParaRPr lang="id-ID" dirty="0"/>
          </a:p>
        </p:txBody>
      </p:sp>
    </p:spTree>
    <p:extLst>
      <p:ext uri="{BB962C8B-B14F-4D97-AF65-F5344CB8AC3E}">
        <p14:creationId xmlns:p14="http://schemas.microsoft.com/office/powerpoint/2010/main" val="550736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a:bodyPr>
          <a:lstStyle/>
          <a:p>
            <a:pPr lvl="0" fontAlgn="base"/>
            <a:r>
              <a:rPr lang="en-US" dirty="0" err="1" smtClean="0"/>
              <a:t>Menteri</a:t>
            </a:r>
            <a:r>
              <a:rPr lang="en-US" dirty="0" smtClean="0"/>
              <a:t> </a:t>
            </a:r>
            <a:r>
              <a:rPr lang="en-US" dirty="0" err="1" smtClean="0"/>
              <a:t>melakukan</a:t>
            </a:r>
            <a:r>
              <a:rPr lang="en-US" dirty="0" smtClean="0"/>
              <a:t> </a:t>
            </a:r>
            <a:r>
              <a:rPr lang="en-US" dirty="0" err="1" smtClean="0"/>
              <a:t>fasilitasi</a:t>
            </a:r>
            <a:r>
              <a:rPr lang="en-US" dirty="0" smtClean="0"/>
              <a:t> </a:t>
            </a:r>
            <a:r>
              <a:rPr lang="en-US" dirty="0" err="1" smtClean="0"/>
              <a:t>khusus</a:t>
            </a:r>
            <a:r>
              <a:rPr lang="en-US" dirty="0" smtClean="0"/>
              <a:t> </a:t>
            </a:r>
            <a:r>
              <a:rPr lang="en-US" dirty="0" err="1" smtClean="0"/>
              <a:t>terhadap</a:t>
            </a:r>
            <a:r>
              <a:rPr lang="en-US" dirty="0" smtClean="0"/>
              <a:t> </a:t>
            </a:r>
            <a:r>
              <a:rPr lang="en-US" dirty="0" err="1" smtClean="0"/>
              <a:t>penyelenggaraan</a:t>
            </a:r>
            <a:r>
              <a:rPr lang="en-US" dirty="0" smtClean="0"/>
              <a:t> </a:t>
            </a:r>
            <a:r>
              <a:rPr lang="en-US" dirty="0" err="1" smtClean="0"/>
              <a:t>Pemerintahan</a:t>
            </a:r>
            <a:r>
              <a:rPr lang="en-US" dirty="0" smtClean="0"/>
              <a:t> Daerah </a:t>
            </a:r>
            <a:r>
              <a:rPr lang="en-US" dirty="0" err="1" smtClean="0"/>
              <a:t>provinsi</a:t>
            </a:r>
            <a:r>
              <a:rPr lang="en-US" dirty="0" smtClean="0"/>
              <a:t> yang </a:t>
            </a:r>
            <a:r>
              <a:rPr lang="en-US" dirty="0" err="1" smtClean="0"/>
              <a:t>telah</a:t>
            </a:r>
            <a:r>
              <a:rPr lang="en-US" dirty="0" smtClean="0"/>
              <a:t> </a:t>
            </a:r>
            <a:r>
              <a:rPr lang="en-US" dirty="0" err="1" smtClean="0"/>
              <a:t>dibina</a:t>
            </a:r>
            <a:r>
              <a:rPr lang="en-US" dirty="0" smtClean="0"/>
              <a:t> </a:t>
            </a:r>
            <a:r>
              <a:rPr lang="en-US" dirty="0" err="1" smtClean="0"/>
              <a:t>namun</a:t>
            </a:r>
            <a:r>
              <a:rPr lang="en-US" dirty="0" smtClean="0"/>
              <a:t> </a:t>
            </a:r>
            <a:r>
              <a:rPr lang="en-US" dirty="0" err="1" smtClean="0"/>
              <a:t>tidak</a:t>
            </a:r>
            <a:r>
              <a:rPr lang="en-US" dirty="0" smtClean="0"/>
              <a:t> </a:t>
            </a:r>
            <a:r>
              <a:rPr lang="en-US" dirty="0" err="1" smtClean="0"/>
              <a:t>menunjukkan</a:t>
            </a:r>
            <a:r>
              <a:rPr lang="en-US" dirty="0" smtClean="0"/>
              <a:t> </a:t>
            </a:r>
            <a:r>
              <a:rPr lang="en-US" dirty="0" err="1" smtClean="0"/>
              <a:t>perbaikan</a:t>
            </a:r>
            <a:r>
              <a:rPr lang="en-US" dirty="0" smtClean="0"/>
              <a:t> </a:t>
            </a:r>
            <a:r>
              <a:rPr lang="en-US" dirty="0" err="1" smtClean="0"/>
              <a:t>kinerja</a:t>
            </a:r>
            <a:r>
              <a:rPr lang="en-US" dirty="0" smtClean="0"/>
              <a:t>. </a:t>
            </a:r>
            <a:endParaRPr lang="id-ID" dirty="0" smtClean="0"/>
          </a:p>
          <a:p>
            <a:pPr lvl="0" fontAlgn="base"/>
            <a:r>
              <a:rPr lang="en-US" dirty="0" err="1" smtClean="0"/>
              <a:t>Fasilitasi</a:t>
            </a:r>
            <a:r>
              <a:rPr lang="en-US" dirty="0" smtClean="0"/>
              <a:t> </a:t>
            </a:r>
            <a:r>
              <a:rPr lang="en-US" dirty="0" err="1" smtClean="0"/>
              <a:t>khusus</a:t>
            </a:r>
            <a:r>
              <a:rPr lang="en-US" dirty="0" smtClean="0"/>
              <a:t> </a:t>
            </a:r>
            <a:r>
              <a:rPr lang="en-US" dirty="0" err="1" smtClean="0"/>
              <a:t>dilakukan</a:t>
            </a:r>
            <a:r>
              <a:rPr lang="en-US" dirty="0" smtClean="0"/>
              <a:t> </a:t>
            </a:r>
            <a:r>
              <a:rPr lang="en-US" dirty="0" err="1" smtClean="0"/>
              <a:t>jika</a:t>
            </a:r>
            <a:r>
              <a:rPr lang="en-US" dirty="0" smtClean="0"/>
              <a:t> </a:t>
            </a:r>
            <a:r>
              <a:rPr lang="en-US" dirty="0" err="1" smtClean="0"/>
              <a:t>penyelenggaraan</a:t>
            </a:r>
            <a:r>
              <a:rPr lang="en-US" dirty="0" smtClean="0"/>
              <a:t> </a:t>
            </a:r>
            <a:r>
              <a:rPr lang="en-US" dirty="0" err="1" smtClean="0"/>
              <a:t>Urusan</a:t>
            </a:r>
            <a:r>
              <a:rPr lang="en-US" dirty="0" smtClean="0"/>
              <a:t> </a:t>
            </a:r>
            <a:r>
              <a:rPr lang="en-US" dirty="0" err="1" smtClean="0"/>
              <a:t>Pemerintahan</a:t>
            </a:r>
            <a:r>
              <a:rPr lang="en-US" dirty="0" smtClean="0"/>
              <a:t> </a:t>
            </a:r>
            <a:r>
              <a:rPr lang="en-US" dirty="0" err="1" smtClean="0"/>
              <a:t>tertentu</a:t>
            </a:r>
            <a:r>
              <a:rPr lang="en-US" dirty="0" smtClean="0"/>
              <a:t> yang </a:t>
            </a:r>
            <a:r>
              <a:rPr lang="en-US" dirty="0" err="1" smtClean="0"/>
              <a:t>menjadi</a:t>
            </a:r>
            <a:r>
              <a:rPr lang="en-US" dirty="0" smtClean="0"/>
              <a:t> </a:t>
            </a:r>
            <a:r>
              <a:rPr lang="en-US" dirty="0" err="1" smtClean="0"/>
              <a:t>kewenangan</a:t>
            </a:r>
            <a:r>
              <a:rPr lang="en-US" dirty="0" smtClean="0"/>
              <a:t> Daerah yang </a:t>
            </a:r>
            <a:r>
              <a:rPr lang="en-US" dirty="0" err="1" smtClean="0"/>
              <a:t>berkinerja</a:t>
            </a:r>
            <a:r>
              <a:rPr lang="en-US" dirty="0" smtClean="0"/>
              <a:t> </a:t>
            </a:r>
            <a:r>
              <a:rPr lang="en-US" dirty="0" err="1" smtClean="0"/>
              <a:t>rendah</a:t>
            </a:r>
            <a:r>
              <a:rPr lang="en-US" dirty="0" smtClean="0"/>
              <a:t> </a:t>
            </a:r>
            <a:r>
              <a:rPr lang="en-US" dirty="0" err="1" smtClean="0"/>
              <a:t>namun</a:t>
            </a:r>
            <a:r>
              <a:rPr lang="en-US" dirty="0" smtClean="0"/>
              <a:t> </a:t>
            </a:r>
            <a:r>
              <a:rPr lang="en-US" dirty="0" err="1" smtClean="0"/>
              <a:t>tidak</a:t>
            </a:r>
            <a:r>
              <a:rPr lang="en-US" dirty="0" smtClean="0"/>
              <a:t> </a:t>
            </a:r>
            <a:r>
              <a:rPr lang="en-US" dirty="0" err="1" smtClean="0"/>
              <a:t>berpotensi</a:t>
            </a:r>
            <a:r>
              <a:rPr lang="en-US" dirty="0" smtClean="0"/>
              <a:t> </a:t>
            </a:r>
            <a:r>
              <a:rPr lang="en-US" dirty="0" err="1" smtClean="0"/>
              <a:t>merugikan</a:t>
            </a:r>
            <a:r>
              <a:rPr lang="en-US" dirty="0" smtClean="0"/>
              <a:t> </a:t>
            </a:r>
            <a:r>
              <a:rPr lang="en-US" dirty="0" err="1" smtClean="0"/>
              <a:t>kepentingan</a:t>
            </a:r>
            <a:r>
              <a:rPr lang="en-US" dirty="0" smtClean="0"/>
              <a:t> </a:t>
            </a:r>
            <a:r>
              <a:rPr lang="en-US" dirty="0" err="1" smtClean="0"/>
              <a:t>umum</a:t>
            </a:r>
            <a:r>
              <a:rPr lang="en-US" dirty="0" smtClean="0"/>
              <a:t> </a:t>
            </a:r>
            <a:r>
              <a:rPr lang="en-US" dirty="0" err="1" smtClean="0"/>
              <a:t>secara</a:t>
            </a:r>
            <a:r>
              <a:rPr lang="en-US" dirty="0" smtClean="0"/>
              <a:t> </a:t>
            </a:r>
            <a:r>
              <a:rPr lang="en-US" dirty="0" err="1" smtClean="0"/>
              <a:t>meluas</a:t>
            </a:r>
            <a:r>
              <a:rPr lang="en-US" dirty="0" smtClean="0"/>
              <a:t>. </a:t>
            </a:r>
            <a:endParaRPr lang="id-ID" dirty="0" smtClean="0"/>
          </a:p>
          <a:p>
            <a:endParaRPr lang="id-ID" dirty="0"/>
          </a:p>
        </p:txBody>
      </p:sp>
    </p:spTree>
    <p:extLst>
      <p:ext uri="{BB962C8B-B14F-4D97-AF65-F5344CB8AC3E}">
        <p14:creationId xmlns:p14="http://schemas.microsoft.com/office/powerpoint/2010/main" val="590288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fontAlgn="base"/>
            <a:r>
              <a:rPr lang="en-US" dirty="0" err="1"/>
              <a:t>Menteri</a:t>
            </a:r>
            <a:r>
              <a:rPr lang="en-US" dirty="0"/>
              <a:t> </a:t>
            </a:r>
            <a:r>
              <a:rPr lang="en-US" dirty="0" err="1"/>
              <a:t>dalam</a:t>
            </a:r>
            <a:r>
              <a:rPr lang="en-US" dirty="0"/>
              <a:t> </a:t>
            </a:r>
            <a:r>
              <a:rPr lang="en-US" dirty="0" err="1"/>
              <a:t>melakukan</a:t>
            </a:r>
            <a:r>
              <a:rPr lang="en-US" dirty="0"/>
              <a:t> </a:t>
            </a:r>
            <a:r>
              <a:rPr lang="en-US" dirty="0" err="1"/>
              <a:t>fasilitasi</a:t>
            </a:r>
            <a:r>
              <a:rPr lang="en-US" dirty="0"/>
              <a:t> </a:t>
            </a:r>
            <a:r>
              <a:rPr lang="en-US" dirty="0" err="1"/>
              <a:t>khusus</a:t>
            </a:r>
            <a:r>
              <a:rPr lang="en-US" dirty="0"/>
              <a:t> </a:t>
            </a:r>
            <a:r>
              <a:rPr lang="en-US" dirty="0" err="1" smtClean="0"/>
              <a:t>berkoordinasi</a:t>
            </a:r>
            <a:r>
              <a:rPr lang="en-US" dirty="0" smtClean="0"/>
              <a:t> </a:t>
            </a:r>
            <a:r>
              <a:rPr lang="en-US" dirty="0" err="1"/>
              <a:t>dengan</a:t>
            </a:r>
            <a:r>
              <a:rPr lang="en-US" dirty="0"/>
              <a:t> </a:t>
            </a:r>
            <a:r>
              <a:rPr lang="en-US" dirty="0" err="1"/>
              <a:t>menteri</a:t>
            </a:r>
            <a:r>
              <a:rPr lang="en-US" dirty="0"/>
              <a:t> </a:t>
            </a:r>
            <a:r>
              <a:rPr lang="en-US" dirty="0" err="1"/>
              <a:t>teknis</a:t>
            </a:r>
            <a:r>
              <a:rPr lang="en-US" dirty="0"/>
              <a:t> </a:t>
            </a:r>
            <a:r>
              <a:rPr lang="en-US" dirty="0" err="1"/>
              <a:t>dan</a:t>
            </a:r>
            <a:r>
              <a:rPr lang="en-US" dirty="0"/>
              <a:t> </a:t>
            </a:r>
            <a:r>
              <a:rPr lang="en-US" dirty="0" err="1"/>
              <a:t>kepala</a:t>
            </a:r>
            <a:r>
              <a:rPr lang="en-US" dirty="0"/>
              <a:t> </a:t>
            </a:r>
            <a:r>
              <a:rPr lang="en-US" dirty="0" err="1"/>
              <a:t>lembaga</a:t>
            </a:r>
            <a:r>
              <a:rPr lang="en-US" dirty="0"/>
              <a:t> </a:t>
            </a:r>
            <a:r>
              <a:rPr lang="en-US" dirty="0" err="1"/>
              <a:t>pemerintah</a:t>
            </a:r>
            <a:r>
              <a:rPr lang="en-US" dirty="0"/>
              <a:t> </a:t>
            </a:r>
            <a:r>
              <a:rPr lang="en-US" dirty="0" err="1"/>
              <a:t>nonkementerian</a:t>
            </a:r>
            <a:r>
              <a:rPr lang="en-US" dirty="0"/>
              <a:t>. </a:t>
            </a:r>
            <a:endParaRPr lang="id-ID" dirty="0"/>
          </a:p>
          <a:p>
            <a:pPr lvl="0" fontAlgn="base"/>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melakukan</a:t>
            </a:r>
            <a:r>
              <a:rPr lang="en-US" dirty="0"/>
              <a:t> </a:t>
            </a:r>
            <a:r>
              <a:rPr lang="en-US" dirty="0" err="1"/>
              <a:t>fasilitasi</a:t>
            </a:r>
            <a:r>
              <a:rPr lang="en-US" dirty="0"/>
              <a:t> </a:t>
            </a:r>
            <a:r>
              <a:rPr lang="en-US" dirty="0" err="1"/>
              <a:t>khusus</a:t>
            </a:r>
            <a:r>
              <a:rPr lang="en-US" dirty="0"/>
              <a:t> </a:t>
            </a:r>
            <a:r>
              <a:rPr lang="en-US" dirty="0" err="1"/>
              <a:t>kepada</a:t>
            </a:r>
            <a:r>
              <a:rPr lang="en-US" dirty="0"/>
              <a:t> </a:t>
            </a:r>
            <a:r>
              <a:rPr lang="en-US" dirty="0" err="1"/>
              <a:t>penyelenggaraan</a:t>
            </a:r>
            <a:r>
              <a:rPr lang="en-US" dirty="0"/>
              <a:t> </a:t>
            </a:r>
            <a:r>
              <a:rPr lang="en-US" dirty="0" err="1"/>
              <a:t>Pemerintah</a:t>
            </a:r>
            <a:r>
              <a:rPr lang="en-US" dirty="0"/>
              <a:t> Daerah </a:t>
            </a:r>
            <a:r>
              <a:rPr lang="en-US" dirty="0" err="1"/>
              <a:t>kabupaten</a:t>
            </a:r>
            <a:r>
              <a:rPr lang="en-US" dirty="0"/>
              <a:t>/</a:t>
            </a:r>
            <a:r>
              <a:rPr lang="en-US" dirty="0" err="1"/>
              <a:t>kota</a:t>
            </a:r>
            <a:r>
              <a:rPr lang="en-US" dirty="0"/>
              <a:t> yang </a:t>
            </a:r>
            <a:r>
              <a:rPr lang="en-US" dirty="0" err="1"/>
              <a:t>telah</a:t>
            </a:r>
            <a:r>
              <a:rPr lang="en-US" dirty="0"/>
              <a:t> </a:t>
            </a:r>
            <a:r>
              <a:rPr lang="en-US" dirty="0" err="1"/>
              <a:t>dibina</a:t>
            </a:r>
            <a:r>
              <a:rPr lang="en-US" dirty="0"/>
              <a:t> </a:t>
            </a:r>
            <a:r>
              <a:rPr lang="en-US" dirty="0" err="1"/>
              <a:t>namun</a:t>
            </a:r>
            <a:r>
              <a:rPr lang="en-US" dirty="0"/>
              <a:t> </a:t>
            </a:r>
            <a:r>
              <a:rPr lang="en-US" dirty="0" err="1"/>
              <a:t>tidak</a:t>
            </a:r>
            <a:r>
              <a:rPr lang="en-US" dirty="0"/>
              <a:t> </a:t>
            </a:r>
            <a:r>
              <a:rPr lang="en-US" dirty="0" err="1"/>
              <a:t>menunjukkan</a:t>
            </a:r>
            <a:r>
              <a:rPr lang="en-US" dirty="0"/>
              <a:t> </a:t>
            </a:r>
            <a:r>
              <a:rPr lang="en-US" dirty="0" err="1"/>
              <a:t>perbaikan</a:t>
            </a:r>
            <a:r>
              <a:rPr lang="en-US" dirty="0"/>
              <a:t> </a:t>
            </a:r>
            <a:r>
              <a:rPr lang="en-US" dirty="0" err="1"/>
              <a:t>kinerja</a:t>
            </a:r>
            <a:r>
              <a:rPr lang="en-US" dirty="0"/>
              <a:t>. </a:t>
            </a:r>
            <a:endParaRPr lang="id-ID" dirty="0"/>
          </a:p>
        </p:txBody>
      </p:sp>
    </p:spTree>
    <p:extLst>
      <p:ext uri="{BB962C8B-B14F-4D97-AF65-F5344CB8AC3E}">
        <p14:creationId xmlns:p14="http://schemas.microsoft.com/office/powerpoint/2010/main" val="2756872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lvl="0" fontAlgn="base"/>
            <a:r>
              <a:rPr lang="en-US" dirty="0" err="1" smtClean="0"/>
              <a:t>Dalam</a:t>
            </a:r>
            <a:r>
              <a:rPr lang="en-US" dirty="0" smtClean="0"/>
              <a:t> </a:t>
            </a:r>
            <a:r>
              <a:rPr lang="en-US" dirty="0" err="1" smtClean="0"/>
              <a:t>hal</a:t>
            </a:r>
            <a:r>
              <a:rPr lang="en-US" dirty="0" smtClean="0"/>
              <a:t> Daerah </a:t>
            </a:r>
            <a:r>
              <a:rPr lang="en-US" dirty="0" err="1" smtClean="0"/>
              <a:t>provinsi</a:t>
            </a:r>
            <a:r>
              <a:rPr lang="en-US" dirty="0" smtClean="0"/>
              <a:t> </a:t>
            </a:r>
            <a:r>
              <a:rPr lang="en-US" dirty="0" err="1" smtClean="0"/>
              <a:t>dan</a:t>
            </a:r>
            <a:r>
              <a:rPr lang="en-US" dirty="0" smtClean="0"/>
              <a:t> Daerah </a:t>
            </a:r>
            <a:r>
              <a:rPr lang="en-US" dirty="0" err="1" smtClean="0"/>
              <a:t>kabupaten</a:t>
            </a:r>
            <a:r>
              <a:rPr lang="en-US" dirty="0" smtClean="0"/>
              <a:t>/</a:t>
            </a:r>
            <a:r>
              <a:rPr lang="en-US" dirty="0" err="1" smtClean="0"/>
              <a:t>kota</a:t>
            </a:r>
            <a:r>
              <a:rPr lang="en-US" dirty="0" smtClean="0"/>
              <a:t> yang </a:t>
            </a:r>
            <a:r>
              <a:rPr lang="en-US" dirty="0" err="1" smtClean="0"/>
              <a:t>sudah</a:t>
            </a:r>
            <a:r>
              <a:rPr lang="en-US" dirty="0" smtClean="0"/>
              <a:t> </a:t>
            </a:r>
            <a:r>
              <a:rPr lang="en-US" dirty="0" err="1" smtClean="0"/>
              <a:t>dibina</a:t>
            </a:r>
            <a:r>
              <a:rPr lang="en-US" dirty="0" smtClean="0"/>
              <a:t> </a:t>
            </a:r>
            <a:r>
              <a:rPr lang="en-US" dirty="0" err="1" smtClean="0"/>
              <a:t>tidak</a:t>
            </a:r>
            <a:r>
              <a:rPr lang="en-US" dirty="0" smtClean="0"/>
              <a:t> </a:t>
            </a:r>
            <a:r>
              <a:rPr lang="en-US" dirty="0" err="1" smtClean="0"/>
              <a:t>menunjukkan</a:t>
            </a:r>
            <a:r>
              <a:rPr lang="en-US" dirty="0" smtClean="0"/>
              <a:t> </a:t>
            </a:r>
            <a:r>
              <a:rPr lang="en-US" dirty="0" err="1" smtClean="0"/>
              <a:t>perbaikan</a:t>
            </a:r>
            <a:r>
              <a:rPr lang="en-US" dirty="0" smtClean="0"/>
              <a:t> </a:t>
            </a:r>
            <a:r>
              <a:rPr lang="en-US" dirty="0" err="1" smtClean="0"/>
              <a:t>kinerja</a:t>
            </a:r>
            <a:r>
              <a:rPr lang="en-US" dirty="0" smtClean="0"/>
              <a:t> </a:t>
            </a:r>
            <a:r>
              <a:rPr lang="en-US" dirty="0" err="1" smtClean="0"/>
              <a:t>dan</a:t>
            </a:r>
            <a:r>
              <a:rPr lang="en-US" dirty="0" smtClean="0"/>
              <a:t> </a:t>
            </a:r>
            <a:r>
              <a:rPr lang="en-US" dirty="0" err="1" smtClean="0"/>
              <a:t>berpotensi</a:t>
            </a:r>
            <a:r>
              <a:rPr lang="en-US" dirty="0" smtClean="0"/>
              <a:t> </a:t>
            </a:r>
            <a:r>
              <a:rPr lang="en-US" dirty="0" err="1" smtClean="0"/>
              <a:t>merugikan</a:t>
            </a:r>
            <a:r>
              <a:rPr lang="en-US" dirty="0" smtClean="0"/>
              <a:t> </a:t>
            </a:r>
            <a:r>
              <a:rPr lang="en-US" dirty="0" err="1" smtClean="0"/>
              <a:t>kepentingan</a:t>
            </a:r>
            <a:r>
              <a:rPr lang="en-US" dirty="0" smtClean="0"/>
              <a:t> </a:t>
            </a:r>
            <a:r>
              <a:rPr lang="en-US" dirty="0" err="1" smtClean="0"/>
              <a:t>umum</a:t>
            </a:r>
            <a:r>
              <a:rPr lang="en-US" dirty="0" smtClean="0"/>
              <a:t> </a:t>
            </a:r>
            <a:r>
              <a:rPr lang="en-US" dirty="0" err="1" smtClean="0"/>
              <a:t>secara</a:t>
            </a:r>
            <a:r>
              <a:rPr lang="en-US" dirty="0" smtClean="0"/>
              <a:t> </a:t>
            </a:r>
            <a:r>
              <a:rPr lang="en-US" dirty="0" err="1" smtClean="0"/>
              <a:t>meluas</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melakukan</a:t>
            </a:r>
            <a:r>
              <a:rPr lang="en-US" dirty="0" smtClean="0"/>
              <a:t> </a:t>
            </a:r>
            <a:r>
              <a:rPr lang="en-US" dirty="0" err="1" smtClean="0"/>
              <a:t>pengambilalihan</a:t>
            </a:r>
            <a:r>
              <a:rPr lang="en-US" dirty="0" smtClean="0"/>
              <a:t> </a:t>
            </a:r>
            <a:r>
              <a:rPr lang="en-US" dirty="0" err="1" smtClean="0"/>
              <a:t>pelaksanaan</a:t>
            </a:r>
            <a:r>
              <a:rPr lang="en-US" dirty="0" smtClean="0"/>
              <a:t> </a:t>
            </a:r>
            <a:r>
              <a:rPr lang="en-US" dirty="0" err="1" smtClean="0"/>
              <a:t>Urusan</a:t>
            </a:r>
            <a:r>
              <a:rPr lang="en-US" dirty="0" smtClean="0"/>
              <a:t> </a:t>
            </a:r>
            <a:r>
              <a:rPr lang="en-US" dirty="0" err="1" smtClean="0"/>
              <a:t>Pemerintahan</a:t>
            </a:r>
            <a:r>
              <a:rPr lang="en-US" dirty="0" smtClean="0"/>
              <a:t> </a:t>
            </a:r>
            <a:r>
              <a:rPr lang="en-US" dirty="0" err="1" smtClean="0"/>
              <a:t>tertentu</a:t>
            </a:r>
            <a:r>
              <a:rPr lang="en-US" dirty="0" smtClean="0"/>
              <a:t> </a:t>
            </a:r>
            <a:r>
              <a:rPr lang="en-US" dirty="0" err="1" smtClean="0"/>
              <a:t>atas</a:t>
            </a:r>
            <a:r>
              <a:rPr lang="en-US" dirty="0" smtClean="0"/>
              <a:t> </a:t>
            </a:r>
            <a:r>
              <a:rPr lang="en-US" dirty="0" err="1" smtClean="0"/>
              <a:t>biaya</a:t>
            </a:r>
            <a:r>
              <a:rPr lang="en-US" dirty="0" smtClean="0"/>
              <a:t> yang </a:t>
            </a:r>
            <a:r>
              <a:rPr lang="en-US" dirty="0" err="1" smtClean="0"/>
              <a:t>diperhitungkan</a:t>
            </a:r>
            <a:r>
              <a:rPr lang="en-US" dirty="0" smtClean="0"/>
              <a:t> </a:t>
            </a:r>
            <a:r>
              <a:rPr lang="en-US" dirty="0" err="1" smtClean="0"/>
              <a:t>dari</a:t>
            </a:r>
            <a:r>
              <a:rPr lang="en-US" dirty="0" smtClean="0"/>
              <a:t> APBD yang </a:t>
            </a:r>
            <a:r>
              <a:rPr lang="en-US" dirty="0" err="1" smtClean="0"/>
              <a:t>bersangkutan</a:t>
            </a:r>
            <a:r>
              <a:rPr lang="en-US" dirty="0" smtClean="0"/>
              <a:t>. </a:t>
            </a:r>
            <a:endParaRPr lang="id-ID" dirty="0" smtClean="0"/>
          </a:p>
        </p:txBody>
      </p:sp>
    </p:spTree>
    <p:extLst>
      <p:ext uri="{BB962C8B-B14F-4D97-AF65-F5344CB8AC3E}">
        <p14:creationId xmlns:p14="http://schemas.microsoft.com/office/powerpoint/2010/main" val="1890577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en-US" dirty="0" err="1" smtClean="0"/>
              <a:t>Pemerintah</a:t>
            </a:r>
            <a:r>
              <a:rPr lang="en-US" dirty="0" smtClean="0"/>
              <a:t> </a:t>
            </a:r>
            <a:r>
              <a:rPr lang="en-US" dirty="0" err="1" smtClean="0"/>
              <a:t>Pusat</a:t>
            </a:r>
            <a:r>
              <a:rPr lang="en-US" dirty="0" smtClean="0"/>
              <a:t> </a:t>
            </a:r>
            <a:r>
              <a:rPr lang="en-US" dirty="0" err="1" smtClean="0"/>
              <a:t>dapat</a:t>
            </a:r>
            <a:r>
              <a:rPr lang="en-US" dirty="0" smtClean="0"/>
              <a:t> </a:t>
            </a:r>
            <a:r>
              <a:rPr lang="en-US" dirty="0" err="1" smtClean="0"/>
              <a:t>melimpahkan</a:t>
            </a:r>
            <a:r>
              <a:rPr lang="en-US" dirty="0" smtClean="0"/>
              <a:t> </a:t>
            </a:r>
            <a:r>
              <a:rPr lang="en-US" dirty="0" err="1" smtClean="0"/>
              <a:t>kepada</a:t>
            </a:r>
            <a:r>
              <a:rPr lang="en-US" dirty="0" smtClean="0"/>
              <a:t> </a:t>
            </a:r>
            <a:r>
              <a:rPr lang="en-US" dirty="0" err="1" smtClean="0"/>
              <a:t>gubernur</a:t>
            </a:r>
            <a:r>
              <a:rPr lang="en-US" dirty="0" smtClean="0"/>
              <a:t> </a:t>
            </a:r>
            <a:r>
              <a:rPr lang="en-US" dirty="0" err="1" smtClean="0"/>
              <a:t>sebagai</a:t>
            </a:r>
            <a:r>
              <a:rPr lang="en-US" dirty="0" smtClean="0"/>
              <a:t> </a:t>
            </a:r>
            <a:r>
              <a:rPr lang="en-US" dirty="0" err="1" smtClean="0"/>
              <a:t>wakil</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untuk</a:t>
            </a:r>
            <a:r>
              <a:rPr lang="en-US" dirty="0" smtClean="0"/>
              <a:t> </a:t>
            </a:r>
            <a:r>
              <a:rPr lang="en-US" dirty="0" err="1" smtClean="0"/>
              <a:t>melaksanakan</a:t>
            </a:r>
            <a:r>
              <a:rPr lang="en-US" dirty="0" smtClean="0"/>
              <a:t> </a:t>
            </a:r>
            <a:r>
              <a:rPr lang="en-US" dirty="0" err="1" smtClean="0"/>
              <a:t>Urusan</a:t>
            </a:r>
            <a:r>
              <a:rPr lang="en-US" dirty="0" smtClean="0"/>
              <a:t> </a:t>
            </a:r>
            <a:r>
              <a:rPr lang="en-US" dirty="0" err="1" smtClean="0"/>
              <a:t>Pemerintahan</a:t>
            </a:r>
            <a:r>
              <a:rPr lang="en-US" dirty="0" smtClean="0"/>
              <a:t> yang </a:t>
            </a:r>
            <a:r>
              <a:rPr lang="en-US" dirty="0" err="1" smtClean="0"/>
              <a:t>menjadi</a:t>
            </a:r>
            <a:r>
              <a:rPr lang="en-US" dirty="0" smtClean="0"/>
              <a:t> </a:t>
            </a:r>
            <a:r>
              <a:rPr lang="en-US" dirty="0" err="1" smtClean="0"/>
              <a:t>kewenangan</a:t>
            </a:r>
            <a:r>
              <a:rPr lang="en-US" dirty="0" smtClean="0"/>
              <a:t> Daerah </a:t>
            </a:r>
            <a:r>
              <a:rPr lang="en-US" dirty="0" err="1" smtClean="0"/>
              <a:t>kabupaten</a:t>
            </a:r>
            <a:r>
              <a:rPr lang="en-US" dirty="0" smtClean="0"/>
              <a:t>/</a:t>
            </a:r>
            <a:r>
              <a:rPr lang="en-US" dirty="0" err="1" smtClean="0"/>
              <a:t>kota</a:t>
            </a:r>
            <a:r>
              <a:rPr lang="en-US" dirty="0" smtClean="0"/>
              <a:t> yang </a:t>
            </a:r>
            <a:r>
              <a:rPr lang="en-US" dirty="0" err="1" smtClean="0"/>
              <a:t>diambil</a:t>
            </a:r>
            <a:r>
              <a:rPr lang="en-US" dirty="0" smtClean="0"/>
              <a:t> </a:t>
            </a:r>
            <a:r>
              <a:rPr lang="en-US" dirty="0" err="1" smtClean="0"/>
              <a:t>alih</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Pusat</a:t>
            </a:r>
            <a:r>
              <a:rPr lang="id-ID" dirty="0" smtClean="0"/>
              <a:t>.</a:t>
            </a:r>
          </a:p>
          <a:p>
            <a:endParaRPr lang="id-ID" dirty="0"/>
          </a:p>
        </p:txBody>
      </p:sp>
    </p:spTree>
    <p:extLst>
      <p:ext uri="{BB962C8B-B14F-4D97-AF65-F5344CB8AC3E}">
        <p14:creationId xmlns:p14="http://schemas.microsoft.com/office/powerpoint/2010/main" val="856252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Aparat Pengawasan</a:t>
            </a:r>
            <a:endParaRPr lang="id-ID" dirty="0"/>
          </a:p>
        </p:txBody>
      </p:sp>
      <p:sp>
        <p:nvSpPr>
          <p:cNvPr id="3" name="Content Placeholder 2"/>
          <p:cNvSpPr>
            <a:spLocks noGrp="1"/>
          </p:cNvSpPr>
          <p:nvPr>
            <p:ph idx="1"/>
          </p:nvPr>
        </p:nvSpPr>
        <p:spPr/>
        <p:txBody>
          <a:bodyPr>
            <a:normAutofit lnSpcReduction="10000"/>
          </a:bodyPr>
          <a:lstStyle/>
          <a:p>
            <a:r>
              <a:rPr lang="id-ID" dirty="0"/>
              <a:t>Aparat Pengawas Internal Pemerintah yang selanjutnya disingkat APIP adalah inspektorat jenderal kementerian, unit pengawasan lembaga pemerintah nonkementerian, inspektorat provinsi, dan inspektorat kabupaten/kota</a:t>
            </a:r>
            <a:r>
              <a:rPr lang="id-ID" dirty="0" smtClean="0"/>
              <a:t>.</a:t>
            </a:r>
          </a:p>
          <a:p>
            <a:r>
              <a:rPr lang="id-ID" dirty="0" smtClean="0"/>
              <a:t>Kepala Daerah</a:t>
            </a:r>
          </a:p>
          <a:p>
            <a:r>
              <a:rPr lang="id-ID" dirty="0" smtClean="0"/>
              <a:t>DPRD</a:t>
            </a:r>
          </a:p>
          <a:p>
            <a:r>
              <a:rPr lang="id-ID" dirty="0" smtClean="0"/>
              <a:t>MAsyarakat</a:t>
            </a:r>
            <a:endParaRPr lang="id-ID" dirty="0"/>
          </a:p>
          <a:p>
            <a:endParaRPr lang="id-ID" dirty="0"/>
          </a:p>
        </p:txBody>
      </p:sp>
    </p:spTree>
    <p:extLst>
      <p:ext uri="{BB962C8B-B14F-4D97-AF65-F5344CB8AC3E}">
        <p14:creationId xmlns:p14="http://schemas.microsoft.com/office/powerpoint/2010/main" val="3801634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Pengawasan APIP</a:t>
            </a:r>
            <a:endParaRPr lang="id-ID" dirty="0"/>
          </a:p>
        </p:txBody>
      </p:sp>
      <p:sp>
        <p:nvSpPr>
          <p:cNvPr id="3" name="Content Placeholder 2"/>
          <p:cNvSpPr>
            <a:spLocks noGrp="1"/>
          </p:cNvSpPr>
          <p:nvPr>
            <p:ph idx="1"/>
          </p:nvPr>
        </p:nvSpPr>
        <p:spPr/>
        <p:txBody>
          <a:bodyPr>
            <a:normAutofit fontScale="47500" lnSpcReduction="20000"/>
          </a:bodyPr>
          <a:lstStyle/>
          <a:p>
            <a:pPr lvl="0"/>
            <a:r>
              <a:rPr lang="id-ID" dirty="0" smtClean="0"/>
              <a:t>Pengawasan </a:t>
            </a:r>
            <a:r>
              <a:rPr lang="id-ID" dirty="0"/>
              <a:t>Penyelenggaraan Pemerintahan Daerah yang dilaksanakan oleh APIP harus berdasarkan kompetensi yang dimiliki terkait dengan pelaksanaan pengawasan urusan pemerintahan yang menjadi kewenangan daerah sesuai fungsi dan kewenangannya serta sesuai dengan ketentuan peraturan perundang-undangan.</a:t>
            </a:r>
            <a:endParaRPr lang="id-ID" sz="2800" dirty="0"/>
          </a:p>
          <a:p>
            <a:pPr lvl="0"/>
            <a:r>
              <a:rPr lang="id-ID" dirty="0"/>
              <a:t>Pengawasan Penyelenggaraan Pemerintahan Daerah yang dilaksanakan oleh APIP </a:t>
            </a:r>
            <a:r>
              <a:rPr lang="id-ID" dirty="0" smtClean="0"/>
              <a:t>dilaksanakan </a:t>
            </a:r>
            <a:r>
              <a:rPr lang="id-ID" dirty="0"/>
              <a:t>berdasarkan prinsip:</a:t>
            </a:r>
            <a:endParaRPr lang="id-ID" sz="2800" dirty="0"/>
          </a:p>
          <a:p>
            <a:pPr lvl="1"/>
            <a:r>
              <a:rPr lang="id-ID" dirty="0"/>
              <a:t>profesional;</a:t>
            </a:r>
            <a:endParaRPr lang="id-ID" sz="2400" dirty="0"/>
          </a:p>
          <a:p>
            <a:pPr lvl="1"/>
            <a:r>
              <a:rPr lang="id-ID" dirty="0"/>
              <a:t>independen;</a:t>
            </a:r>
            <a:endParaRPr lang="id-ID" sz="2400" dirty="0"/>
          </a:p>
          <a:p>
            <a:pPr lvl="1"/>
            <a:r>
              <a:rPr lang="id-ID" dirty="0"/>
              <a:t>objektif;</a:t>
            </a:r>
            <a:endParaRPr lang="id-ID" sz="2400" dirty="0"/>
          </a:p>
          <a:p>
            <a:pPr lvl="1"/>
            <a:r>
              <a:rPr lang="id-ID" dirty="0"/>
              <a:t>tidak tumpang tindih antar-APIP; dan</a:t>
            </a:r>
            <a:endParaRPr lang="id-ID" sz="2400" dirty="0"/>
          </a:p>
          <a:p>
            <a:pPr lvl="1"/>
            <a:r>
              <a:rPr lang="id-ID" dirty="0"/>
              <a:t>berorientasi pada perbaikan dan peringatan dini.</a:t>
            </a:r>
            <a:endParaRPr lang="id-ID" sz="2400" dirty="0"/>
          </a:p>
          <a:p>
            <a:pPr lvl="0"/>
            <a:r>
              <a:rPr lang="id-ID" dirty="0" smtClean="0"/>
              <a:t>Pengawasan </a:t>
            </a:r>
            <a:r>
              <a:rPr lang="id-ID" dirty="0"/>
              <a:t>Penyelenggaraan Pemerintahan Daerah yang dilaksanakan oleh APIP </a:t>
            </a:r>
            <a:r>
              <a:rPr lang="id-ID" dirty="0" smtClean="0"/>
              <a:t>dilakukan </a:t>
            </a:r>
            <a:r>
              <a:rPr lang="id-ID" dirty="0"/>
              <a:t>pada tahapan kegiatan:</a:t>
            </a:r>
            <a:endParaRPr lang="id-ID" sz="2800" dirty="0"/>
          </a:p>
          <a:p>
            <a:pPr lvl="1"/>
            <a:r>
              <a:rPr lang="id-ID" dirty="0"/>
              <a:t>penyusunan	dokumen	perencanaan	dan penganggaran daerah;</a:t>
            </a:r>
            <a:endParaRPr lang="id-ID" sz="2400" dirty="0"/>
          </a:p>
          <a:p>
            <a:pPr lvl="1"/>
            <a:r>
              <a:rPr lang="id-ID" dirty="0"/>
              <a:t>pelaksanaan	Pembinaan	Penyelenggaraan Pemerintahan Daerah;</a:t>
            </a:r>
            <a:endParaRPr lang="id-ID" sz="2400" dirty="0"/>
          </a:p>
          <a:p>
            <a:pPr lvl="1"/>
            <a:r>
              <a:rPr lang="id-ID" dirty="0"/>
              <a:t>pelaksanaan program strategis nasional di daerah;</a:t>
            </a:r>
            <a:endParaRPr lang="id-ID" sz="2400" dirty="0"/>
          </a:p>
          <a:p>
            <a:pPr lvl="1"/>
            <a:r>
              <a:rPr lang="id-ID" dirty="0"/>
              <a:t>berakhirnya masa jabatan kepala daerah untuk mengevaluasi capaian rencana pembangunan jangka menengah daerah; dan</a:t>
            </a:r>
            <a:endParaRPr lang="id-ID" sz="2400" dirty="0"/>
          </a:p>
          <a:p>
            <a:pPr lvl="1"/>
            <a:r>
              <a:rPr lang="id-ID" dirty="0"/>
              <a:t>pengawasan dalam rangka tujuan tertentu sesuai dengan ketentuan peraturan perundang-undangan</a:t>
            </a:r>
            <a:r>
              <a:rPr lang="id-ID" dirty="0" smtClean="0"/>
              <a:t>.</a:t>
            </a:r>
            <a:endParaRPr lang="id-ID" sz="2400" dirty="0"/>
          </a:p>
        </p:txBody>
      </p:sp>
    </p:spTree>
    <p:extLst>
      <p:ext uri="{BB962C8B-B14F-4D97-AF65-F5344CB8AC3E}">
        <p14:creationId xmlns:p14="http://schemas.microsoft.com/office/powerpoint/2010/main" val="953906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Pembinaan dan Pengawasan oleh Kepala </a:t>
            </a:r>
            <a:r>
              <a:rPr lang="id-ID" dirty="0" smtClean="0"/>
              <a:t>Daerah</a:t>
            </a:r>
            <a:endParaRPr lang="id-ID" dirty="0"/>
          </a:p>
        </p:txBody>
      </p:sp>
      <p:sp>
        <p:nvSpPr>
          <p:cNvPr id="3" name="Content Placeholder 2"/>
          <p:cNvSpPr>
            <a:spLocks noGrp="1"/>
          </p:cNvSpPr>
          <p:nvPr>
            <p:ph idx="1"/>
          </p:nvPr>
        </p:nvSpPr>
        <p:spPr>
          <a:xfrm>
            <a:off x="539552" y="1772816"/>
            <a:ext cx="8229600" cy="4525963"/>
          </a:xfrm>
        </p:spPr>
        <p:txBody>
          <a:bodyPr>
            <a:normAutofit fontScale="70000" lnSpcReduction="20000"/>
          </a:bodyPr>
          <a:lstStyle/>
          <a:p>
            <a:pPr lvl="0"/>
            <a:r>
              <a:rPr lang="id-ID" dirty="0" smtClean="0"/>
              <a:t>Pembinaan </a:t>
            </a:r>
            <a:r>
              <a:rPr lang="id-ID" dirty="0"/>
              <a:t>dan pengawasan kepala daerah terhadap Perangkat Daerah dilaksanakan oleh gubernur untuk daerah provinsi dan bupati/wali kota untuk daerah kabupaten/kota.</a:t>
            </a:r>
          </a:p>
          <a:p>
            <a:pPr lvl="0"/>
            <a:r>
              <a:rPr lang="id-ID" dirty="0"/>
              <a:t>Pembinaan dan pengawasan kepala daerah terhadap Perangkat Daerah </a:t>
            </a:r>
            <a:r>
              <a:rPr lang="id-ID" dirty="0" smtClean="0"/>
              <a:t>oleh </a:t>
            </a:r>
            <a:r>
              <a:rPr lang="id-ID" dirty="0"/>
              <a:t>inspektorat daerah.</a:t>
            </a:r>
          </a:p>
          <a:p>
            <a:pPr lvl="0"/>
            <a:r>
              <a:rPr lang="id-ID" dirty="0"/>
              <a:t>Pembinaan dan pengawasan </a:t>
            </a:r>
            <a:r>
              <a:rPr lang="id-ID" dirty="0" smtClean="0"/>
              <a:t>dilaksanakan </a:t>
            </a:r>
            <a:r>
              <a:rPr lang="id-ID" dirty="0"/>
              <a:t>dalam bentuk audit, reviu, monitoring, evaluasi, pemantauan, dan bimbingan teknis serta bentuk pembinaan dan pengawasan lainnya.</a:t>
            </a:r>
          </a:p>
          <a:p>
            <a:pPr lvl="0"/>
            <a:r>
              <a:rPr lang="id-ID" dirty="0"/>
              <a:t>Pembinaan dan pengawasan </a:t>
            </a:r>
            <a:r>
              <a:rPr lang="id-ID" dirty="0" smtClean="0"/>
              <a:t>dilaksanakan </a:t>
            </a:r>
            <a:r>
              <a:rPr lang="id-ID" dirty="0"/>
              <a:t>sejak tahap perencanaan, penganggaran, pengorganisasian, pelaksanaan,	pelaporan,	evaluasi,	dan pertanggungjawaban penyelenggaraan Pemerintahan Daerah</a:t>
            </a:r>
            <a:r>
              <a:rPr lang="id-ID" dirty="0" smtClean="0"/>
              <a:t>.</a:t>
            </a:r>
            <a:r>
              <a:rPr lang="id-ID" dirty="0"/>
              <a:t/>
            </a:r>
            <a:br>
              <a:rPr lang="id-ID" dirty="0"/>
            </a:br>
            <a:endParaRPr lang="id-ID" dirty="0"/>
          </a:p>
        </p:txBody>
      </p:sp>
    </p:spTree>
    <p:extLst>
      <p:ext uri="{BB962C8B-B14F-4D97-AF65-F5344CB8AC3E}">
        <p14:creationId xmlns:p14="http://schemas.microsoft.com/office/powerpoint/2010/main" val="3736030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Pembinaan dan pengawasan kepala daerah terhadap Perangkat Daerah</a:t>
            </a:r>
          </a:p>
        </p:txBody>
      </p:sp>
      <p:sp>
        <p:nvSpPr>
          <p:cNvPr id="3" name="Content Placeholder 2"/>
          <p:cNvSpPr>
            <a:spLocks noGrp="1"/>
          </p:cNvSpPr>
          <p:nvPr>
            <p:ph idx="1"/>
          </p:nvPr>
        </p:nvSpPr>
        <p:spPr/>
        <p:txBody>
          <a:bodyPr>
            <a:normAutofit fontScale="77500" lnSpcReduction="20000"/>
          </a:bodyPr>
          <a:lstStyle/>
          <a:p>
            <a:pPr lvl="0"/>
            <a:r>
              <a:rPr lang="id-ID" dirty="0"/>
              <a:t>Pembinaan dan pengawasan kepala daerah terhadap Perangkat Daerah meliputi:</a:t>
            </a:r>
            <a:endParaRPr lang="id-ID" sz="2800" dirty="0"/>
          </a:p>
          <a:p>
            <a:pPr lvl="1"/>
            <a:r>
              <a:rPr lang="id-ID" dirty="0"/>
              <a:t>pelaksanaan urusan pemerintahan yang menjadi kewenangan daerah;</a:t>
            </a:r>
            <a:endParaRPr lang="id-ID" sz="2400" dirty="0"/>
          </a:p>
          <a:p>
            <a:pPr lvl="1"/>
            <a:r>
              <a:rPr lang="id-ID" dirty="0"/>
              <a:t>pelaksanaan tugas pembantuan yang bersumber dari anggaran pendapatan dan belanja daerah;</a:t>
            </a:r>
            <a:endParaRPr lang="id-ID" sz="2400" dirty="0"/>
          </a:p>
          <a:p>
            <a:pPr lvl="1"/>
            <a:r>
              <a:rPr lang="id-ID" dirty="0"/>
              <a:t>ketaatan terhadap ketentuan peraturan perundang- undangan termasuk ketaatan pelaksanaan norma, standar, prosedur, dan kriteria yang ditetapkan oleh Pemerintah Pusat dalam tahap perencanaan, penganggaran, pengorganisasian, pelaksanaan, pelaporan, evaluasi, dan pertanggungjawaban atas pelaksanaan urusan pemerintahan yang menjadi kewenangan daerah; dan</a:t>
            </a:r>
            <a:endParaRPr lang="id-ID" sz="2400" dirty="0"/>
          </a:p>
          <a:p>
            <a:pPr lvl="1"/>
            <a:r>
              <a:rPr lang="id-ID" dirty="0"/>
              <a:t>akuntabilitas pengelolaan keuangan daerah yang bersumber dari anggaran pendapatan dan belanja daerah.</a:t>
            </a:r>
            <a:endParaRPr lang="id-ID" sz="2400" dirty="0"/>
          </a:p>
          <a:p>
            <a:endParaRPr lang="id-ID" dirty="0"/>
          </a:p>
        </p:txBody>
      </p:sp>
    </p:spTree>
    <p:extLst>
      <p:ext uri="{BB962C8B-B14F-4D97-AF65-F5344CB8AC3E}">
        <p14:creationId xmlns:p14="http://schemas.microsoft.com/office/powerpoint/2010/main" val="32603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Pembinaan dan Pengawasan</a:t>
            </a:r>
            <a:endParaRPr lang="id-ID" dirty="0"/>
          </a:p>
        </p:txBody>
      </p:sp>
      <p:sp>
        <p:nvSpPr>
          <p:cNvPr id="3" name="Content Placeholder 2"/>
          <p:cNvSpPr>
            <a:spLocks noGrp="1"/>
          </p:cNvSpPr>
          <p:nvPr>
            <p:ph idx="1"/>
          </p:nvPr>
        </p:nvSpPr>
        <p:spPr/>
        <p:txBody>
          <a:bodyPr/>
          <a:lstStyle/>
          <a:p>
            <a:pPr lvl="0"/>
            <a:r>
              <a:rPr lang="en-US" dirty="0" err="1"/>
              <a:t>Pemerintah</a:t>
            </a:r>
            <a:r>
              <a:rPr lang="en-US" dirty="0"/>
              <a:t> </a:t>
            </a:r>
            <a:r>
              <a:rPr lang="en-US" dirty="0" err="1"/>
              <a:t>Pusat</a:t>
            </a:r>
            <a:r>
              <a:rPr lang="en-US" dirty="0"/>
              <a:t> </a:t>
            </a:r>
            <a:r>
              <a:rPr lang="en-US" dirty="0" err="1"/>
              <a:t>melakukan</a:t>
            </a:r>
            <a:r>
              <a:rPr lang="en-US" dirty="0"/>
              <a:t> </a:t>
            </a:r>
            <a:r>
              <a:rPr lang="en-US" dirty="0" err="1"/>
              <a:t>pembinaan</a:t>
            </a:r>
            <a:r>
              <a:rPr lang="en-US" dirty="0"/>
              <a:t> </a:t>
            </a:r>
            <a:r>
              <a:rPr lang="en-US" dirty="0" err="1"/>
              <a:t>dan</a:t>
            </a:r>
            <a:r>
              <a:rPr lang="en-US" dirty="0"/>
              <a:t> </a:t>
            </a:r>
            <a:r>
              <a:rPr lang="en-US" dirty="0" err="1"/>
              <a:t>pengawasan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provinsi</a:t>
            </a:r>
            <a:r>
              <a:rPr lang="en-US" dirty="0"/>
              <a:t>. </a:t>
            </a:r>
            <a:endParaRPr lang="id-ID" dirty="0"/>
          </a:p>
          <a:p>
            <a:pPr lvl="0"/>
            <a:r>
              <a:rPr lang="en-US" dirty="0" err="1"/>
              <a:t>Gubernur</a:t>
            </a:r>
            <a:r>
              <a:rPr lang="en-US" dirty="0"/>
              <a:t> </a:t>
            </a:r>
            <a:r>
              <a:rPr lang="en-US" dirty="0" err="1"/>
              <a:t>sebagai</a:t>
            </a:r>
            <a:r>
              <a:rPr lang="en-US" dirty="0"/>
              <a:t> </a:t>
            </a:r>
            <a:r>
              <a:rPr lang="en-US" dirty="0" err="1"/>
              <a:t>wakil</a:t>
            </a:r>
            <a:r>
              <a:rPr lang="en-US" dirty="0"/>
              <a:t> </a:t>
            </a:r>
            <a:r>
              <a:rPr lang="en-US" dirty="0" err="1"/>
              <a:t>Pemerintah</a:t>
            </a:r>
            <a:r>
              <a:rPr lang="en-US" dirty="0"/>
              <a:t> </a:t>
            </a:r>
            <a:r>
              <a:rPr lang="en-US" dirty="0" err="1"/>
              <a:t>Pusat</a:t>
            </a:r>
            <a:r>
              <a:rPr lang="en-US" dirty="0"/>
              <a:t> </a:t>
            </a:r>
            <a:r>
              <a:rPr lang="en-US" dirty="0" err="1"/>
              <a:t>melakukan</a:t>
            </a:r>
            <a:r>
              <a:rPr lang="en-US" dirty="0"/>
              <a:t> </a:t>
            </a:r>
            <a:r>
              <a:rPr lang="en-US" dirty="0" err="1"/>
              <a:t>pembinaan</a:t>
            </a:r>
            <a:r>
              <a:rPr lang="en-US" dirty="0"/>
              <a:t> </a:t>
            </a:r>
            <a:r>
              <a:rPr lang="en-US" dirty="0" err="1"/>
              <a:t>dan</a:t>
            </a:r>
            <a:r>
              <a:rPr lang="en-US" dirty="0"/>
              <a:t> </a:t>
            </a:r>
            <a:r>
              <a:rPr lang="en-US" dirty="0" err="1"/>
              <a:t>pengawasan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kabupaten</a:t>
            </a:r>
            <a:r>
              <a:rPr lang="en-US" dirty="0"/>
              <a:t>/</a:t>
            </a:r>
            <a:r>
              <a:rPr lang="en-US" dirty="0" err="1"/>
              <a:t>kota</a:t>
            </a:r>
            <a:r>
              <a:rPr lang="en-US" dirty="0"/>
              <a:t>. </a:t>
            </a:r>
            <a:endParaRPr lang="id-ID" dirty="0"/>
          </a:p>
          <a:p>
            <a:endParaRPr lang="id-ID" dirty="0"/>
          </a:p>
        </p:txBody>
      </p:sp>
    </p:spTree>
    <p:extLst>
      <p:ext uri="{BB962C8B-B14F-4D97-AF65-F5344CB8AC3E}">
        <p14:creationId xmlns:p14="http://schemas.microsoft.com/office/powerpoint/2010/main" val="13173011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Prinsip Pembinaan dan Pengawasan Kepala Daerah</a:t>
            </a:r>
            <a:endParaRPr lang="id-ID" dirty="0"/>
          </a:p>
        </p:txBody>
      </p:sp>
      <p:sp>
        <p:nvSpPr>
          <p:cNvPr id="3" name="Content Placeholder 2"/>
          <p:cNvSpPr>
            <a:spLocks noGrp="1"/>
          </p:cNvSpPr>
          <p:nvPr>
            <p:ph idx="1"/>
          </p:nvPr>
        </p:nvSpPr>
        <p:spPr/>
        <p:txBody>
          <a:bodyPr>
            <a:normAutofit fontScale="85000" lnSpcReduction="20000"/>
          </a:bodyPr>
          <a:lstStyle/>
          <a:p>
            <a:pPr lvl="0"/>
            <a:r>
              <a:rPr lang="id-ID" dirty="0"/>
              <a:t>Pembinaan dan pengawasan dilaksanakan berdasarkan prinsip </a:t>
            </a:r>
            <a:r>
              <a:rPr lang="id-ID" dirty="0" smtClean="0"/>
              <a:t>meliputi</a:t>
            </a:r>
            <a:r>
              <a:rPr lang="id-ID" dirty="0"/>
              <a:t>:</a:t>
            </a:r>
            <a:endParaRPr lang="id-ID" sz="2800" dirty="0"/>
          </a:p>
          <a:p>
            <a:pPr lvl="1"/>
            <a:r>
              <a:rPr lang="id-ID" dirty="0"/>
              <a:t>pemeriksaan dan penilaian atas manfaat dan keberhasilan kebijakan serta pelaksanaan program dan kegiatan;</a:t>
            </a:r>
            <a:endParaRPr lang="id-ID" sz="2400" dirty="0"/>
          </a:p>
          <a:p>
            <a:pPr lvl="1"/>
            <a:r>
              <a:rPr lang="id-ID" dirty="0"/>
              <a:t>pemeriksaan secara berkala atau sewaktu-waktu maupun pemeriksaan terpadu;</a:t>
            </a:r>
            <a:endParaRPr lang="id-ID" sz="2400" dirty="0"/>
          </a:p>
          <a:p>
            <a:pPr lvl="1"/>
            <a:r>
              <a:rPr lang="id-ID" dirty="0"/>
              <a:t>reviu terhadap dokumen atau laporan secara berkala atau sewaktu-waktu dari Perangkat Daerah;</a:t>
            </a:r>
            <a:endParaRPr lang="id-ID" sz="2400" dirty="0"/>
          </a:p>
          <a:p>
            <a:pPr lvl="1"/>
            <a:r>
              <a:rPr lang="id-ID" dirty="0"/>
              <a:t>pengusutan atas kebenaran laporan mengenai adanya indikasi terjadinya penyimpangan, korupsi, kolusi, dan nepotisme; dan</a:t>
            </a:r>
            <a:endParaRPr lang="id-ID" sz="2400" dirty="0"/>
          </a:p>
          <a:p>
            <a:pPr lvl="1"/>
            <a:r>
              <a:rPr lang="id-ID" dirty="0"/>
              <a:t>monitoring	dan	evaluasi	terhadap	program	dan kegiatan Perangkat Daerah.</a:t>
            </a:r>
            <a:endParaRPr lang="id-ID" sz="2400" dirty="0"/>
          </a:p>
          <a:p>
            <a:endParaRPr lang="id-ID" dirty="0"/>
          </a:p>
        </p:txBody>
      </p:sp>
    </p:spTree>
    <p:extLst>
      <p:ext uri="{BB962C8B-B14F-4D97-AF65-F5344CB8AC3E}">
        <p14:creationId xmlns:p14="http://schemas.microsoft.com/office/powerpoint/2010/main" val="3172826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Pengawasan Kepala Daerah kepada Desa</a:t>
            </a:r>
            <a:endParaRPr lang="id-ID" dirty="0"/>
          </a:p>
        </p:txBody>
      </p:sp>
      <p:sp>
        <p:nvSpPr>
          <p:cNvPr id="3" name="Content Placeholder 2"/>
          <p:cNvSpPr>
            <a:spLocks noGrp="1"/>
          </p:cNvSpPr>
          <p:nvPr>
            <p:ph idx="1"/>
          </p:nvPr>
        </p:nvSpPr>
        <p:spPr/>
        <p:txBody>
          <a:bodyPr>
            <a:normAutofit fontScale="47500" lnSpcReduction="20000"/>
          </a:bodyPr>
          <a:lstStyle/>
          <a:p>
            <a:pPr lvl="0"/>
            <a:r>
              <a:rPr lang="id-ID" dirty="0"/>
              <a:t>Dalam melakukan pembinaan dan </a:t>
            </a:r>
            <a:r>
              <a:rPr lang="id-ID" dirty="0" smtClean="0"/>
              <a:t>pengawasan, </a:t>
            </a:r>
            <a:r>
              <a:rPr lang="id-ID" dirty="0"/>
              <a:t>bupati/wali kota dibantu oleh camat atau sebutan lain dan inspektorat kabupaten/kota.</a:t>
            </a:r>
            <a:endParaRPr lang="id-ID" sz="2800" dirty="0"/>
          </a:p>
          <a:p>
            <a:pPr lvl="0"/>
            <a:r>
              <a:rPr lang="id-ID" dirty="0"/>
              <a:t>Pembinaan dan pengawasan oleh camat atau sebutan lain sebagaimana dimaksud pada ayat (2) dilaksanakan sesuai dengan ketentuan peraturan perundang- undangan dan hasil pembinaan dan pengawasan  tersebut disampaikan kepada bupati/wali kota.</a:t>
            </a:r>
            <a:endParaRPr lang="id-ID" sz="2800" dirty="0"/>
          </a:p>
          <a:p>
            <a:pPr lvl="0"/>
            <a:r>
              <a:rPr lang="id-ID" dirty="0"/>
              <a:t>Berdasarkan hasil pembinaan dan </a:t>
            </a:r>
            <a:r>
              <a:rPr lang="id-ID" dirty="0" smtClean="0"/>
              <a:t>pengawasan,  </a:t>
            </a:r>
            <a:r>
              <a:rPr lang="id-ID" dirty="0"/>
              <a:t>bupati/wali kota menugaskan Perangkat Daerah terkait melaksanakan tindak lanjut hasil pembinaan dan pengawasan serta untuk selanjutnya dilakukan pemantauan oleh inspektorat kabupaten/kota.</a:t>
            </a:r>
            <a:endParaRPr lang="id-ID" sz="2800" dirty="0"/>
          </a:p>
          <a:p>
            <a:pPr lvl="0"/>
            <a:r>
              <a:rPr lang="id-ID" dirty="0"/>
              <a:t>Pembinaan dan pengawasan oleh inspektorat kabupaten/kota sebagaimana dimaksud pada ayat (2) dilaksanakan untuk menjaga akuntabilitas pengelolaan keuangan desa.</a:t>
            </a:r>
            <a:endParaRPr lang="id-ID" sz="2800" dirty="0"/>
          </a:p>
          <a:p>
            <a:pPr lvl="0"/>
            <a:r>
              <a:rPr lang="id-ID" dirty="0"/>
              <a:t>Pembinaan dan pengawasan yang dilaksanakan untuk menjaga akuntabilitas pengelolaan keuangan desa </a:t>
            </a:r>
            <a:r>
              <a:rPr lang="id-ID" dirty="0" smtClean="0"/>
              <a:t>meliputi</a:t>
            </a:r>
            <a:r>
              <a:rPr lang="id-ID" dirty="0"/>
              <a:t>:</a:t>
            </a:r>
            <a:endParaRPr lang="id-ID" sz="2800" dirty="0"/>
          </a:p>
          <a:p>
            <a:pPr lvl="1"/>
            <a:r>
              <a:rPr lang="id-ID" dirty="0"/>
              <a:t>laporan pertanggungjawaban pengelolaan keuangan desa;</a:t>
            </a:r>
            <a:endParaRPr lang="id-ID" sz="2400" dirty="0"/>
          </a:p>
          <a:p>
            <a:pPr lvl="1"/>
            <a:r>
              <a:rPr lang="id-ID" dirty="0"/>
              <a:t>efisiensi dan efektivitas pengelolaan keuangan desa; dan</a:t>
            </a:r>
            <a:endParaRPr lang="id-ID" sz="2400" dirty="0"/>
          </a:p>
          <a:p>
            <a:pPr lvl="1"/>
            <a:r>
              <a:rPr lang="id-ID" dirty="0"/>
              <a:t>pelaksanaan tugas lain sesuai dengan ketentuan peraturan perundang-undangan.</a:t>
            </a:r>
            <a:endParaRPr lang="id-ID" sz="2400" dirty="0"/>
          </a:p>
          <a:p>
            <a:pPr lvl="0"/>
            <a:r>
              <a:rPr lang="id-ID" dirty="0" smtClean="0"/>
              <a:t>Inspektorat </a:t>
            </a:r>
            <a:r>
              <a:rPr lang="id-ID" dirty="0"/>
              <a:t>kabupaten/kota dalam melakukan pembinaan dan pengawasan </a:t>
            </a:r>
            <a:r>
              <a:rPr lang="id-ID" dirty="0" smtClean="0"/>
              <a:t>harus </a:t>
            </a:r>
            <a:r>
              <a:rPr lang="id-ID" dirty="0"/>
              <a:t>berkoordinasi dengan camat atau sebutan lain dan hasil pembinaan dan pengawasan tersebut disampaikan kepada bupati/wali kota.</a:t>
            </a:r>
            <a:endParaRPr lang="id-ID" sz="2800" dirty="0"/>
          </a:p>
          <a:p>
            <a:endParaRPr lang="id-ID" dirty="0"/>
          </a:p>
        </p:txBody>
      </p:sp>
    </p:spTree>
    <p:extLst>
      <p:ext uri="{BB962C8B-B14F-4D97-AF65-F5344CB8AC3E}">
        <p14:creationId xmlns:p14="http://schemas.microsoft.com/office/powerpoint/2010/main" val="2643263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Pengawasan oleh </a:t>
            </a:r>
            <a:r>
              <a:rPr lang="id-ID" dirty="0" smtClean="0"/>
              <a:t>DPRD</a:t>
            </a:r>
            <a:endParaRPr lang="id-ID" dirty="0"/>
          </a:p>
        </p:txBody>
      </p:sp>
      <p:sp>
        <p:nvSpPr>
          <p:cNvPr id="3" name="Content Placeholder 2"/>
          <p:cNvSpPr>
            <a:spLocks noGrp="1"/>
          </p:cNvSpPr>
          <p:nvPr>
            <p:ph idx="1"/>
          </p:nvPr>
        </p:nvSpPr>
        <p:spPr/>
        <p:txBody>
          <a:bodyPr>
            <a:normAutofit fontScale="47500" lnSpcReduction="20000"/>
          </a:bodyPr>
          <a:lstStyle/>
          <a:p>
            <a:pPr lvl="0"/>
            <a:r>
              <a:rPr lang="id-ID" dirty="0" smtClean="0"/>
              <a:t>Pengawasan </a:t>
            </a:r>
            <a:r>
              <a:rPr lang="id-ID" dirty="0"/>
              <a:t>oleh DPRD bersifat kebijakan.</a:t>
            </a:r>
            <a:endParaRPr lang="id-ID" sz="2800" dirty="0"/>
          </a:p>
          <a:p>
            <a:pPr lvl="0"/>
            <a:r>
              <a:rPr lang="id-ID" dirty="0"/>
              <a:t>Pengawasan oleh DPRD </a:t>
            </a:r>
            <a:r>
              <a:rPr lang="id-ID" dirty="0" smtClean="0"/>
              <a:t>meliputi</a:t>
            </a:r>
            <a:r>
              <a:rPr lang="id-ID" dirty="0"/>
              <a:t>:</a:t>
            </a:r>
            <a:endParaRPr lang="id-ID" sz="2800" dirty="0"/>
          </a:p>
          <a:p>
            <a:pPr lvl="1"/>
            <a:r>
              <a:rPr lang="id-ID" dirty="0"/>
              <a:t>pelaksanaan peraturan daerah dan peraturan kepala daerah;</a:t>
            </a:r>
            <a:endParaRPr lang="id-ID" sz="2400" dirty="0"/>
          </a:p>
          <a:p>
            <a:pPr lvl="1"/>
            <a:r>
              <a:rPr lang="id-ID" dirty="0"/>
              <a:t>pelaksanaan peraturan perundang-undangan yang terkait dengan penyelenggaraan Pemerintahan Daerah; dan</a:t>
            </a:r>
            <a:endParaRPr lang="id-ID" sz="2400" dirty="0"/>
          </a:p>
          <a:p>
            <a:pPr lvl="1"/>
            <a:r>
              <a:rPr lang="id-ID" dirty="0"/>
              <a:t>pelaksanaan tindak lanjut hasil pemeriksaan laporan keuangan oleh Badan Pemeriksa Keuangan.</a:t>
            </a:r>
            <a:endParaRPr lang="id-ID" sz="2400" dirty="0"/>
          </a:p>
          <a:p>
            <a:pPr lvl="0"/>
            <a:r>
              <a:rPr lang="id-ID" dirty="0"/>
              <a:t>Dalam melaksanakan </a:t>
            </a:r>
            <a:r>
              <a:rPr lang="id-ID" dirty="0" smtClean="0"/>
              <a:t>pengawasan, </a:t>
            </a:r>
            <a:r>
              <a:rPr lang="id-ID" dirty="0"/>
              <a:t>DPRD mempunyai hak:</a:t>
            </a:r>
            <a:endParaRPr lang="id-ID" sz="2800" dirty="0"/>
          </a:p>
          <a:p>
            <a:pPr lvl="1"/>
            <a:r>
              <a:rPr lang="id-ID" dirty="0"/>
              <a:t>mendapatkan laporan hasil pemeriksaan Badan Pemeriksa Keuangan;</a:t>
            </a:r>
            <a:endParaRPr lang="id-ID" sz="2400" dirty="0"/>
          </a:p>
          <a:p>
            <a:pPr lvl="1"/>
            <a:r>
              <a:rPr lang="id-ID" dirty="0"/>
              <a:t>melakukan pembahasan terhadap laporan hasil pemeriksaan Badan Pemeriksa Keuangan;</a:t>
            </a:r>
            <a:endParaRPr lang="id-ID" sz="2400" dirty="0"/>
          </a:p>
          <a:p>
            <a:pPr lvl="1"/>
            <a:r>
              <a:rPr lang="id-ID" dirty="0"/>
              <a:t>meminta klarifikasi atas temuan laporan hasil pemeriksaan kepada Badan Pemeriksa Keuangan; dan</a:t>
            </a:r>
            <a:endParaRPr lang="id-ID" sz="2400" dirty="0"/>
          </a:p>
          <a:p>
            <a:pPr lvl="1"/>
            <a:r>
              <a:rPr lang="id-ID" dirty="0"/>
              <a:t>meminta kepada Badan Pemeriksa Keuangan untuk melakukan pemeriksaan lanjutan sesuai dengan ketentuan peraturan perundang-undangan.</a:t>
            </a:r>
            <a:endParaRPr lang="id-ID" sz="2400" dirty="0"/>
          </a:p>
          <a:p>
            <a:pPr lvl="0"/>
            <a:r>
              <a:rPr lang="id-ID" dirty="0"/>
              <a:t>Pembahasan dan klarifikasi terhadap laporan hasil pemeriksaan Badan Pemeriksa Keuangan </a:t>
            </a:r>
            <a:r>
              <a:rPr lang="id-ID" dirty="0" smtClean="0"/>
              <a:t>hanya </a:t>
            </a:r>
            <a:r>
              <a:rPr lang="id-ID" dirty="0"/>
              <a:t>dilakukan terhadap laporan keuangan Pemerintah Daerah yang tidak</a:t>
            </a:r>
            <a:endParaRPr lang="id-ID" sz="2800" dirty="0"/>
          </a:p>
          <a:p>
            <a:r>
              <a:rPr lang="id-ID" dirty="0" smtClean="0"/>
              <a:t>memperoleh </a:t>
            </a:r>
            <a:r>
              <a:rPr lang="id-ID" dirty="0"/>
              <a:t>opini wajar tanpa pengecualian.</a:t>
            </a:r>
          </a:p>
          <a:p>
            <a:r>
              <a:rPr lang="id-ID" dirty="0"/>
              <a:t>Ketentuan lebih lanjut mengenai tata cara pengawasan oleh DPRD dilaksanakan sesuai dengan ketentuan peraturan perundang-undangan yang mengatur mengenai tata tertib DPRD.</a:t>
            </a:r>
            <a:endParaRPr lang="id-ID" dirty="0"/>
          </a:p>
        </p:txBody>
      </p:sp>
    </p:spTree>
    <p:extLst>
      <p:ext uri="{BB962C8B-B14F-4D97-AF65-F5344CB8AC3E}">
        <p14:creationId xmlns:p14="http://schemas.microsoft.com/office/powerpoint/2010/main" val="4132412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Pengawasan oleh </a:t>
            </a:r>
            <a:r>
              <a:rPr lang="id-ID" dirty="0" smtClean="0"/>
              <a:t>Masyarakat</a:t>
            </a:r>
            <a:endParaRPr lang="id-ID" dirty="0"/>
          </a:p>
        </p:txBody>
      </p:sp>
      <p:sp>
        <p:nvSpPr>
          <p:cNvPr id="3" name="Content Placeholder 2"/>
          <p:cNvSpPr>
            <a:spLocks noGrp="1"/>
          </p:cNvSpPr>
          <p:nvPr>
            <p:ph idx="1"/>
          </p:nvPr>
        </p:nvSpPr>
        <p:spPr/>
        <p:txBody>
          <a:bodyPr>
            <a:normAutofit fontScale="62500" lnSpcReduction="20000"/>
          </a:bodyPr>
          <a:lstStyle/>
          <a:p>
            <a:pPr lvl="0"/>
            <a:r>
              <a:rPr lang="id-ID" dirty="0" smtClean="0"/>
              <a:t>Pengawasan </a:t>
            </a:r>
            <a:r>
              <a:rPr lang="id-ID" dirty="0"/>
              <a:t>oleh masyarakat merupakan salah satu bentuk partisipasi masyarakat dalam penyelenggaraan Pemerintahan Daerah.</a:t>
            </a:r>
            <a:endParaRPr lang="id-ID" sz="2800" dirty="0"/>
          </a:p>
          <a:p>
            <a:pPr lvl="0"/>
            <a:r>
              <a:rPr lang="id-ID" dirty="0"/>
              <a:t>Pengawasan oleh masyarakat </a:t>
            </a:r>
            <a:r>
              <a:rPr lang="id-ID" dirty="0" smtClean="0"/>
              <a:t>dapat </a:t>
            </a:r>
            <a:r>
              <a:rPr lang="id-ID" dirty="0"/>
              <a:t>dilakukan secara perorangan, perwakilan kelompok pengguna pelayanan, perwakilan kelompok pemerhati, atau perwakilan badan hukum yang mempunyai kepedulian terhadap penyelenggaraan Pemerintahan Daerah.</a:t>
            </a:r>
            <a:endParaRPr lang="id-ID" sz="2800" dirty="0"/>
          </a:p>
          <a:p>
            <a:r>
              <a:rPr lang="id-ID" dirty="0"/>
              <a:t> </a:t>
            </a:r>
            <a:r>
              <a:rPr lang="id-ID" dirty="0" smtClean="0"/>
              <a:t>Masyarakat </a:t>
            </a:r>
            <a:r>
              <a:rPr lang="id-ID" dirty="0"/>
              <a:t>dapat menyampaikan laporan atau pengaduan atas dugaan penyimpangan yang dilakukan oleh kepala daerah, wakil kepala daerah, anggota DPRD, dan/atau aparatur sipil negara di instansi daerah dan perangkat desa kepada APIP dan/atau aparat penegak hukum.</a:t>
            </a:r>
            <a:endParaRPr lang="id-ID" sz="2800" dirty="0"/>
          </a:p>
          <a:p>
            <a:pPr lvl="0"/>
            <a:r>
              <a:rPr lang="id-ID" dirty="0"/>
              <a:t>Laporan atau pengaduan dugaan penyimpangan </a:t>
            </a:r>
            <a:r>
              <a:rPr lang="id-ID" dirty="0" smtClean="0"/>
              <a:t>diajukan </a:t>
            </a:r>
            <a:r>
              <a:rPr lang="id-ID" dirty="0"/>
              <a:t>secara tertulis yang memuat paling sedikit:</a:t>
            </a:r>
            <a:endParaRPr lang="id-ID" sz="2800" dirty="0"/>
          </a:p>
          <a:p>
            <a:pPr lvl="1"/>
            <a:r>
              <a:rPr lang="id-ID" dirty="0"/>
              <a:t>nama dan alamat pihak yang melaporkan;</a:t>
            </a:r>
            <a:endParaRPr lang="id-ID" sz="2400" dirty="0"/>
          </a:p>
          <a:p>
            <a:pPr lvl="1"/>
            <a:r>
              <a:rPr lang="id-ID" dirty="0"/>
              <a:t>nama, jabatan, dan alamat lengkap pihak yang dilaporkan;</a:t>
            </a:r>
            <a:endParaRPr lang="id-ID" sz="2400" dirty="0"/>
          </a:p>
          <a:p>
            <a:pPr lvl="1"/>
            <a:r>
              <a:rPr lang="id-ID" dirty="0"/>
              <a:t>perbuatan	yang	diduga	melanggar	ketentuan peraturan perundang-undangan; dan</a:t>
            </a:r>
            <a:endParaRPr lang="id-ID" sz="2400" dirty="0"/>
          </a:p>
          <a:p>
            <a:pPr lvl="1"/>
            <a:r>
              <a:rPr lang="id-ID" dirty="0"/>
              <a:t>keterangan yang memuat fakta, data, atau petunjuk terjadinya pelanggaran.</a:t>
            </a:r>
            <a:endParaRPr lang="id-ID" sz="2400" dirty="0"/>
          </a:p>
          <a:p>
            <a:endParaRPr lang="id-ID" dirty="0"/>
          </a:p>
        </p:txBody>
      </p:sp>
    </p:spTree>
    <p:extLst>
      <p:ext uri="{BB962C8B-B14F-4D97-AF65-F5344CB8AC3E}">
        <p14:creationId xmlns:p14="http://schemas.microsoft.com/office/powerpoint/2010/main" val="3252786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smtClean="0"/>
              <a:t>MARI BERDISKUSI</a:t>
            </a:r>
            <a:endParaRPr lang="id-ID" dirty="0"/>
          </a:p>
        </p:txBody>
      </p:sp>
      <p:sp>
        <p:nvSpPr>
          <p:cNvPr id="5" name="Subtitle 4"/>
          <p:cNvSpPr>
            <a:spLocks noGrp="1"/>
          </p:cNvSpPr>
          <p:nvPr>
            <p:ph type="subTitle" idx="1"/>
          </p:nvPr>
        </p:nvSpPr>
        <p:spPr/>
        <p:txBody>
          <a:bodyPr/>
          <a:lstStyle/>
          <a:p>
            <a:endParaRPr lang="id-ID"/>
          </a:p>
        </p:txBody>
      </p:sp>
    </p:spTree>
    <p:extLst>
      <p:ext uri="{BB962C8B-B14F-4D97-AF65-F5344CB8AC3E}">
        <p14:creationId xmlns:p14="http://schemas.microsoft.com/office/powerpoint/2010/main" val="4123518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Pembinaan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a:t>
            </a:r>
            <a:r>
              <a:rPr lang="id-ID" dirty="0" smtClean="0"/>
              <a:t> </a:t>
            </a:r>
            <a:r>
              <a:rPr lang="en-US" dirty="0" smtClean="0"/>
              <a:t>Daerah </a:t>
            </a:r>
            <a:r>
              <a:rPr lang="en-US" dirty="0" err="1" smtClean="0"/>
              <a:t>Provinsi</a:t>
            </a:r>
            <a:endParaRPr lang="id-ID" dirty="0"/>
          </a:p>
        </p:txBody>
      </p:sp>
      <p:sp>
        <p:nvSpPr>
          <p:cNvPr id="3" name="Content Placeholder 2"/>
          <p:cNvSpPr>
            <a:spLocks noGrp="1"/>
          </p:cNvSpPr>
          <p:nvPr>
            <p:ph idx="1"/>
          </p:nvPr>
        </p:nvSpPr>
        <p:spPr/>
        <p:txBody>
          <a:bodyPr>
            <a:normAutofit fontScale="70000" lnSpcReduction="20000"/>
          </a:bodyPr>
          <a:lstStyle/>
          <a:p>
            <a:pPr lvl="0" fontAlgn="base"/>
            <a:r>
              <a:rPr lang="en-US" dirty="0" err="1"/>
              <a:t>Pembinaan</a:t>
            </a:r>
            <a:r>
              <a:rPr lang="en-US" dirty="0"/>
              <a:t> </a:t>
            </a:r>
            <a:r>
              <a:rPr lang="en-US" dirty="0" err="1"/>
              <a:t>terhadap</a:t>
            </a:r>
            <a:r>
              <a:rPr lang="en-US" dirty="0"/>
              <a:t> </a:t>
            </a:r>
            <a:r>
              <a:rPr lang="en-US" dirty="0" err="1"/>
              <a:t>penyelenggaraan</a:t>
            </a:r>
            <a:r>
              <a:rPr lang="en-US" dirty="0"/>
              <a:t> </a:t>
            </a:r>
            <a:r>
              <a:rPr lang="en-US" dirty="0" err="1"/>
              <a:t>Pemerintahan</a:t>
            </a:r>
            <a:r>
              <a:rPr lang="en-US" dirty="0"/>
              <a:t> Daerah </a:t>
            </a:r>
            <a:r>
              <a:rPr lang="en-US" dirty="0" err="1"/>
              <a:t>provinsi</a:t>
            </a:r>
            <a:r>
              <a:rPr lang="en-US" dirty="0"/>
              <a:t> </a:t>
            </a:r>
            <a:r>
              <a:rPr lang="en-US" dirty="0" err="1" smtClean="0"/>
              <a:t>dilaksanakan</a:t>
            </a:r>
            <a:r>
              <a:rPr lang="en-US" dirty="0" smtClean="0"/>
              <a:t> </a:t>
            </a:r>
            <a:r>
              <a:rPr lang="en-US" dirty="0" err="1"/>
              <a:t>oleh</a:t>
            </a:r>
            <a:r>
              <a:rPr lang="en-US" dirty="0"/>
              <a:t> </a:t>
            </a:r>
            <a:r>
              <a:rPr lang="en-US" dirty="0" err="1"/>
              <a:t>Menteri</a:t>
            </a:r>
            <a:r>
              <a:rPr lang="en-US" dirty="0"/>
              <a:t>, </a:t>
            </a:r>
            <a:r>
              <a:rPr lang="en-US" dirty="0" err="1"/>
              <a:t>menteri</a:t>
            </a:r>
            <a:r>
              <a:rPr lang="en-US" dirty="0"/>
              <a:t> </a:t>
            </a:r>
            <a:r>
              <a:rPr lang="en-US" dirty="0" err="1"/>
              <a:t>teknis</a:t>
            </a:r>
            <a:r>
              <a:rPr lang="en-US" dirty="0"/>
              <a:t>, </a:t>
            </a:r>
            <a:r>
              <a:rPr lang="en-US" dirty="0" err="1"/>
              <a:t>dan</a:t>
            </a:r>
            <a:r>
              <a:rPr lang="en-US" dirty="0"/>
              <a:t> </a:t>
            </a:r>
            <a:r>
              <a:rPr lang="en-US" dirty="0" err="1"/>
              <a:t>kepala</a:t>
            </a:r>
            <a:r>
              <a:rPr lang="en-US" dirty="0"/>
              <a:t> </a:t>
            </a:r>
            <a:r>
              <a:rPr lang="en-US" dirty="0" err="1"/>
              <a:t>lembaga</a:t>
            </a:r>
            <a:r>
              <a:rPr lang="en-US" dirty="0"/>
              <a:t> </a:t>
            </a:r>
            <a:r>
              <a:rPr lang="en-US" dirty="0" err="1"/>
              <a:t>pemerintah</a:t>
            </a:r>
            <a:r>
              <a:rPr lang="en-US" dirty="0"/>
              <a:t> </a:t>
            </a:r>
            <a:r>
              <a:rPr lang="en-US" dirty="0" err="1"/>
              <a:t>nonkementerian</a:t>
            </a:r>
            <a:r>
              <a:rPr lang="en-US" dirty="0"/>
              <a:t>. </a:t>
            </a:r>
            <a:endParaRPr lang="id-ID" dirty="0"/>
          </a:p>
          <a:p>
            <a:pPr lvl="0" fontAlgn="base"/>
            <a:r>
              <a:rPr lang="en-US" dirty="0" err="1"/>
              <a:t>Menteri</a:t>
            </a:r>
            <a:r>
              <a:rPr lang="en-US" dirty="0"/>
              <a:t> </a:t>
            </a:r>
            <a:r>
              <a:rPr lang="en-US" dirty="0" err="1"/>
              <a:t>melakukan</a:t>
            </a:r>
            <a:r>
              <a:rPr lang="en-US" dirty="0"/>
              <a:t> </a:t>
            </a:r>
            <a:r>
              <a:rPr lang="en-US" dirty="0" err="1"/>
              <a:t>pembinaan</a:t>
            </a:r>
            <a:r>
              <a:rPr lang="en-US" dirty="0"/>
              <a:t> yang </a:t>
            </a:r>
            <a:r>
              <a:rPr lang="en-US" dirty="0" err="1"/>
              <a:t>bersifat</a:t>
            </a:r>
            <a:r>
              <a:rPr lang="en-US" dirty="0"/>
              <a:t> </a:t>
            </a:r>
            <a:r>
              <a:rPr lang="en-US" dirty="0" err="1"/>
              <a:t>umum</a:t>
            </a:r>
            <a:r>
              <a:rPr lang="en-US" dirty="0"/>
              <a:t> </a:t>
            </a:r>
            <a:r>
              <a:rPr lang="en-US" dirty="0" err="1"/>
              <a:t>meliputi</a:t>
            </a:r>
            <a:r>
              <a:rPr lang="en-US" dirty="0"/>
              <a:t>: </a:t>
            </a:r>
            <a:endParaRPr lang="id-ID" dirty="0"/>
          </a:p>
          <a:p>
            <a:pPr lvl="2" fontAlgn="base"/>
            <a:r>
              <a:rPr lang="en-US" dirty="0" err="1"/>
              <a:t>pembagian</a:t>
            </a:r>
            <a:r>
              <a:rPr lang="en-US" dirty="0"/>
              <a:t> </a:t>
            </a:r>
            <a:r>
              <a:rPr lang="en-US" dirty="0" err="1"/>
              <a:t>Urusan</a:t>
            </a:r>
            <a:r>
              <a:rPr lang="en-US" dirty="0"/>
              <a:t> </a:t>
            </a:r>
            <a:r>
              <a:rPr lang="en-US" dirty="0" err="1"/>
              <a:t>Pemerintahan</a:t>
            </a:r>
            <a:r>
              <a:rPr lang="en-US" dirty="0"/>
              <a:t>; </a:t>
            </a:r>
            <a:endParaRPr lang="id-ID" dirty="0"/>
          </a:p>
          <a:p>
            <a:pPr lvl="2" fontAlgn="base"/>
            <a:r>
              <a:rPr lang="en-US" dirty="0" err="1"/>
              <a:t>kelembagaan</a:t>
            </a:r>
            <a:r>
              <a:rPr lang="en-US" dirty="0"/>
              <a:t> Daerah; </a:t>
            </a:r>
            <a:endParaRPr lang="id-ID" dirty="0"/>
          </a:p>
          <a:p>
            <a:pPr lvl="2" fontAlgn="base"/>
            <a:r>
              <a:rPr lang="en-US" dirty="0" err="1"/>
              <a:t>kepegawaian</a:t>
            </a:r>
            <a:r>
              <a:rPr lang="en-US" dirty="0"/>
              <a:t> </a:t>
            </a:r>
            <a:r>
              <a:rPr lang="en-US" dirty="0" err="1"/>
              <a:t>pada</a:t>
            </a:r>
            <a:r>
              <a:rPr lang="en-US" dirty="0"/>
              <a:t> </a:t>
            </a:r>
            <a:r>
              <a:rPr lang="en-US" dirty="0" err="1"/>
              <a:t>Perangkat</a:t>
            </a:r>
            <a:r>
              <a:rPr lang="en-US" dirty="0"/>
              <a:t> Daerah; </a:t>
            </a:r>
            <a:endParaRPr lang="id-ID" dirty="0"/>
          </a:p>
          <a:p>
            <a:pPr lvl="2" fontAlgn="base"/>
            <a:r>
              <a:rPr lang="en-US" dirty="0" err="1"/>
              <a:t>keuangan</a:t>
            </a:r>
            <a:r>
              <a:rPr lang="en-US" dirty="0"/>
              <a:t> Daerah; </a:t>
            </a:r>
            <a:endParaRPr lang="id-ID" dirty="0"/>
          </a:p>
          <a:p>
            <a:pPr lvl="2" fontAlgn="base"/>
            <a:r>
              <a:rPr lang="en-US" dirty="0" err="1"/>
              <a:t>pembangunan</a:t>
            </a:r>
            <a:r>
              <a:rPr lang="en-US" dirty="0"/>
              <a:t> Daerah; </a:t>
            </a:r>
            <a:endParaRPr lang="id-ID" dirty="0"/>
          </a:p>
          <a:p>
            <a:pPr lvl="2" fontAlgn="base"/>
            <a:r>
              <a:rPr lang="en-US" dirty="0" err="1"/>
              <a:t>pelayanan</a:t>
            </a:r>
            <a:r>
              <a:rPr lang="en-US" dirty="0"/>
              <a:t> </a:t>
            </a:r>
            <a:r>
              <a:rPr lang="en-US" dirty="0" err="1"/>
              <a:t>publik</a:t>
            </a:r>
            <a:r>
              <a:rPr lang="en-US" dirty="0"/>
              <a:t> di Daerah; </a:t>
            </a:r>
            <a:endParaRPr lang="id-ID" dirty="0" smtClean="0"/>
          </a:p>
          <a:p>
            <a:pPr lvl="2" fontAlgn="base"/>
            <a:r>
              <a:rPr lang="en-US" dirty="0" err="1" smtClean="0"/>
              <a:t>kerja</a:t>
            </a:r>
            <a:r>
              <a:rPr lang="en-US" dirty="0" smtClean="0"/>
              <a:t> </a:t>
            </a:r>
            <a:r>
              <a:rPr lang="en-US" dirty="0" err="1"/>
              <a:t>sama</a:t>
            </a:r>
            <a:r>
              <a:rPr lang="en-US" dirty="0"/>
              <a:t> Daerah;  </a:t>
            </a:r>
            <a:endParaRPr lang="id-ID" dirty="0" smtClean="0"/>
          </a:p>
          <a:p>
            <a:pPr lvl="2" fontAlgn="base"/>
            <a:r>
              <a:rPr lang="en-US" dirty="0" err="1" smtClean="0"/>
              <a:t>kebijakan</a:t>
            </a:r>
            <a:r>
              <a:rPr lang="en-US" dirty="0" smtClean="0"/>
              <a:t> </a:t>
            </a:r>
            <a:r>
              <a:rPr lang="en-US" dirty="0"/>
              <a:t>Daerah;  </a:t>
            </a:r>
            <a:endParaRPr lang="id-ID" dirty="0" smtClean="0"/>
          </a:p>
          <a:p>
            <a:pPr lvl="2" fontAlgn="base"/>
            <a:r>
              <a:rPr lang="en-US" dirty="0" err="1" smtClean="0"/>
              <a:t>kepala</a:t>
            </a:r>
            <a:r>
              <a:rPr lang="en-US" dirty="0" smtClean="0"/>
              <a:t> </a:t>
            </a:r>
            <a:r>
              <a:rPr lang="en-US" dirty="0"/>
              <a:t>Daerah </a:t>
            </a:r>
            <a:r>
              <a:rPr lang="en-US" dirty="0" err="1"/>
              <a:t>dan</a:t>
            </a:r>
            <a:r>
              <a:rPr lang="en-US" dirty="0"/>
              <a:t> DPRD; </a:t>
            </a:r>
            <a:r>
              <a:rPr lang="en-US" dirty="0" err="1"/>
              <a:t>dan</a:t>
            </a:r>
            <a:r>
              <a:rPr lang="en-US" dirty="0"/>
              <a:t> </a:t>
            </a:r>
            <a:endParaRPr lang="id-ID" dirty="0" smtClean="0"/>
          </a:p>
          <a:p>
            <a:pPr lvl="2" fontAlgn="base"/>
            <a:r>
              <a:rPr lang="en-US" dirty="0" err="1" smtClean="0"/>
              <a:t>bentuk</a:t>
            </a:r>
            <a:r>
              <a:rPr lang="en-US" dirty="0" smtClean="0"/>
              <a:t> </a:t>
            </a:r>
            <a:r>
              <a:rPr lang="en-US" dirty="0" err="1"/>
              <a:t>pembinaan</a:t>
            </a:r>
            <a:r>
              <a:rPr lang="en-US" dirty="0"/>
              <a:t> lain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id-ID" dirty="0"/>
          </a:p>
          <a:p>
            <a:endParaRPr lang="id-ID" dirty="0"/>
          </a:p>
        </p:txBody>
      </p:sp>
    </p:spTree>
    <p:extLst>
      <p:ext uri="{BB962C8B-B14F-4D97-AF65-F5344CB8AC3E}">
        <p14:creationId xmlns:p14="http://schemas.microsoft.com/office/powerpoint/2010/main" val="3619437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lvl="0" fontAlgn="base"/>
            <a:r>
              <a:rPr lang="en-US" dirty="0" err="1" smtClean="0"/>
              <a:t>Menteri</a:t>
            </a:r>
            <a:r>
              <a:rPr lang="en-US" dirty="0" smtClean="0"/>
              <a:t> </a:t>
            </a:r>
            <a:r>
              <a:rPr lang="en-US" dirty="0" err="1" smtClean="0"/>
              <a:t>teknis</a:t>
            </a:r>
            <a:r>
              <a:rPr lang="en-US" dirty="0" smtClean="0"/>
              <a:t> </a:t>
            </a:r>
            <a:r>
              <a:rPr lang="en-US" dirty="0" err="1" smtClean="0"/>
              <a:t>dan</a:t>
            </a:r>
            <a:r>
              <a:rPr lang="en-US" dirty="0" smtClean="0"/>
              <a:t> </a:t>
            </a:r>
            <a:r>
              <a:rPr lang="en-US" dirty="0" err="1" smtClean="0"/>
              <a:t>kepala</a:t>
            </a:r>
            <a:r>
              <a:rPr lang="en-US" dirty="0" smtClean="0"/>
              <a:t> </a:t>
            </a:r>
            <a:r>
              <a:rPr lang="en-US" dirty="0" err="1" smtClean="0"/>
              <a:t>lembaga</a:t>
            </a:r>
            <a:r>
              <a:rPr lang="en-US" dirty="0" smtClean="0"/>
              <a:t> </a:t>
            </a:r>
            <a:r>
              <a:rPr lang="en-US" dirty="0" err="1" smtClean="0"/>
              <a:t>pemerintah</a:t>
            </a:r>
            <a:r>
              <a:rPr lang="en-US" dirty="0" smtClean="0"/>
              <a:t> </a:t>
            </a:r>
            <a:r>
              <a:rPr lang="en-US" dirty="0" err="1" smtClean="0"/>
              <a:t>nonkementerian</a:t>
            </a:r>
            <a:r>
              <a:rPr lang="en-US" dirty="0" smtClean="0"/>
              <a:t> </a:t>
            </a:r>
            <a:r>
              <a:rPr lang="en-US" dirty="0" err="1" smtClean="0"/>
              <a:t>melakukan</a:t>
            </a:r>
            <a:r>
              <a:rPr lang="en-US" dirty="0" smtClean="0"/>
              <a:t> </a:t>
            </a:r>
            <a:r>
              <a:rPr lang="en-US" dirty="0" err="1" smtClean="0"/>
              <a:t>pembinaan</a:t>
            </a:r>
            <a:r>
              <a:rPr lang="en-US" dirty="0" smtClean="0"/>
              <a:t> yang </a:t>
            </a:r>
            <a:r>
              <a:rPr lang="en-US" dirty="0" err="1" smtClean="0"/>
              <a:t>bersifat</a:t>
            </a:r>
            <a:r>
              <a:rPr lang="en-US" dirty="0" smtClean="0"/>
              <a:t> </a:t>
            </a:r>
            <a:r>
              <a:rPr lang="en-US" dirty="0" err="1" smtClean="0"/>
              <a:t>teknis</a:t>
            </a:r>
            <a:r>
              <a:rPr lang="en-US" dirty="0" smtClean="0"/>
              <a:t> </a:t>
            </a:r>
            <a:r>
              <a:rPr lang="en-US" dirty="0" err="1" smtClean="0"/>
              <a:t>terhadap</a:t>
            </a:r>
            <a:r>
              <a:rPr lang="en-US" dirty="0" smtClean="0"/>
              <a:t> </a:t>
            </a:r>
            <a:r>
              <a:rPr lang="en-US" dirty="0" err="1" smtClean="0"/>
              <a:t>teknis</a:t>
            </a:r>
            <a:r>
              <a:rPr lang="en-US" dirty="0" smtClean="0"/>
              <a:t> </a:t>
            </a:r>
            <a:r>
              <a:rPr lang="en-US" dirty="0" err="1" smtClean="0"/>
              <a:t>penyelenggaraan</a:t>
            </a:r>
            <a:r>
              <a:rPr lang="en-US" dirty="0" smtClean="0"/>
              <a:t> </a:t>
            </a:r>
            <a:r>
              <a:rPr lang="en-US" dirty="0" err="1" smtClean="0"/>
              <a:t>Urusan</a:t>
            </a:r>
            <a:r>
              <a:rPr lang="en-US" dirty="0" smtClean="0"/>
              <a:t> </a:t>
            </a:r>
            <a:r>
              <a:rPr lang="en-US" dirty="0" err="1" smtClean="0"/>
              <a:t>Pemerintahan</a:t>
            </a:r>
            <a:r>
              <a:rPr lang="en-US" dirty="0" smtClean="0"/>
              <a:t> yang </a:t>
            </a:r>
            <a:r>
              <a:rPr lang="en-US" dirty="0" err="1" smtClean="0"/>
              <a:t>diserahkan</a:t>
            </a:r>
            <a:r>
              <a:rPr lang="en-US" dirty="0" smtClean="0"/>
              <a:t> </a:t>
            </a:r>
            <a:r>
              <a:rPr lang="en-US" dirty="0" err="1" smtClean="0"/>
              <a:t>ke</a:t>
            </a:r>
            <a:r>
              <a:rPr lang="en-US" dirty="0" smtClean="0"/>
              <a:t> Daerah </a:t>
            </a:r>
            <a:r>
              <a:rPr lang="en-US" dirty="0" err="1" smtClean="0"/>
              <a:t>provinsi</a:t>
            </a:r>
            <a:r>
              <a:rPr lang="en-US" dirty="0" smtClean="0"/>
              <a:t>. </a:t>
            </a:r>
            <a:endParaRPr lang="id-ID" dirty="0" smtClean="0"/>
          </a:p>
          <a:p>
            <a:pPr lvl="0" fontAlgn="base"/>
            <a:r>
              <a:rPr lang="en-US" dirty="0" err="1" smtClean="0"/>
              <a:t>Pembinaan</a:t>
            </a:r>
            <a:r>
              <a:rPr lang="en-US" dirty="0" smtClean="0"/>
              <a:t> yang </a:t>
            </a:r>
            <a:r>
              <a:rPr lang="en-US" dirty="0" err="1" smtClean="0"/>
              <a:t>bersifat</a:t>
            </a:r>
            <a:r>
              <a:rPr lang="en-US" dirty="0" smtClean="0"/>
              <a:t> </a:t>
            </a:r>
            <a:r>
              <a:rPr lang="en-US" dirty="0" err="1" smtClean="0"/>
              <a:t>umum</a:t>
            </a:r>
            <a:r>
              <a:rPr lang="en-US" dirty="0" smtClean="0"/>
              <a:t> </a:t>
            </a:r>
            <a:r>
              <a:rPr lang="en-US" dirty="0" err="1" smtClean="0"/>
              <a:t>dan</a:t>
            </a:r>
            <a:r>
              <a:rPr lang="en-US" dirty="0" smtClean="0"/>
              <a:t> </a:t>
            </a:r>
            <a:r>
              <a:rPr lang="en-US" dirty="0" err="1" smtClean="0"/>
              <a:t>teknis</a:t>
            </a:r>
            <a:r>
              <a:rPr lang="en-US" dirty="0" smtClean="0"/>
              <a:t> </a:t>
            </a:r>
            <a:r>
              <a:rPr lang="en-US" dirty="0" err="1" smtClean="0"/>
              <a:t>dilakukan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fasilitasi</a:t>
            </a:r>
            <a:r>
              <a:rPr lang="en-US" dirty="0" smtClean="0"/>
              <a:t>, </a:t>
            </a:r>
            <a:r>
              <a:rPr lang="en-US" dirty="0" err="1" smtClean="0"/>
              <a:t>konsultasi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pelatihan</a:t>
            </a:r>
            <a:r>
              <a:rPr lang="en-US" dirty="0" smtClean="0"/>
              <a:t> </a:t>
            </a:r>
            <a:r>
              <a:rPr lang="en-US" dirty="0" err="1" smtClean="0"/>
              <a:t>serta</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pengembangan</a:t>
            </a:r>
            <a:r>
              <a:rPr lang="en-US" dirty="0" smtClean="0"/>
              <a:t>. </a:t>
            </a:r>
            <a:endParaRPr lang="id-ID" dirty="0" smtClean="0"/>
          </a:p>
          <a:p>
            <a:endParaRPr lang="id-ID" dirty="0"/>
          </a:p>
        </p:txBody>
      </p:sp>
    </p:spTree>
    <p:extLst>
      <p:ext uri="{BB962C8B-B14F-4D97-AF65-F5344CB8AC3E}">
        <p14:creationId xmlns:p14="http://schemas.microsoft.com/office/powerpoint/2010/main" val="1556009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FAsilitasi</a:t>
            </a:r>
            <a:endParaRPr lang="id-ID" dirty="0"/>
          </a:p>
        </p:txBody>
      </p:sp>
      <p:sp>
        <p:nvSpPr>
          <p:cNvPr id="3" name="Content Placeholder 2"/>
          <p:cNvSpPr>
            <a:spLocks noGrp="1"/>
          </p:cNvSpPr>
          <p:nvPr>
            <p:ph idx="1"/>
          </p:nvPr>
        </p:nvSpPr>
        <p:spPr/>
        <p:txBody>
          <a:bodyPr>
            <a:normAutofit fontScale="77500" lnSpcReduction="20000"/>
          </a:bodyPr>
          <a:lstStyle/>
          <a:p>
            <a:pPr lvl="0"/>
            <a:r>
              <a:rPr lang="id-ID" dirty="0"/>
              <a:t>Fasilitasi dilakukan secara efisien dan efektif untuk meningkatkan kapasitas daerah dalam penyelenggaraan Pemerintahan Daerah.</a:t>
            </a:r>
            <a:endParaRPr lang="id-ID" sz="2800" dirty="0"/>
          </a:p>
          <a:p>
            <a:pPr lvl="0"/>
            <a:r>
              <a:rPr lang="id-ID" dirty="0"/>
              <a:t>Fasilitasi </a:t>
            </a:r>
            <a:r>
              <a:rPr lang="id-ID" dirty="0" smtClean="0"/>
              <a:t>dapat </a:t>
            </a:r>
            <a:r>
              <a:rPr lang="id-ID" dirty="0"/>
              <a:t>dilakukan pada tahapan perencanaan, penganggaran, pengorganisasian, pelaksanaan, pelaporan, evaluasi, dan pertanggungjawaban penyelenggaraan Pemerintahan Daerah.</a:t>
            </a:r>
            <a:endParaRPr lang="id-ID" sz="2800" dirty="0"/>
          </a:p>
          <a:p>
            <a:pPr lvl="0"/>
            <a:r>
              <a:rPr lang="id-ID" dirty="0" smtClean="0"/>
              <a:t>Fasilitasi, </a:t>
            </a:r>
            <a:r>
              <a:rPr lang="id-ID" dirty="0"/>
              <a:t>meliputi kegiatan:</a:t>
            </a:r>
            <a:endParaRPr lang="id-ID" sz="2800" dirty="0"/>
          </a:p>
          <a:p>
            <a:pPr lvl="1"/>
            <a:r>
              <a:rPr lang="id-ID" dirty="0"/>
              <a:t>pemberdayaan Pemerintahan Daerah;</a:t>
            </a:r>
            <a:endParaRPr lang="id-ID" sz="2400" dirty="0"/>
          </a:p>
          <a:p>
            <a:pPr lvl="1"/>
            <a:r>
              <a:rPr lang="id-ID" dirty="0"/>
              <a:t>penguatan kapasitas Pemerintahan Daerah; dan</a:t>
            </a:r>
            <a:endParaRPr lang="id-ID" sz="2400" dirty="0"/>
          </a:p>
          <a:p>
            <a:pPr lvl="1"/>
            <a:r>
              <a:rPr lang="id-ID" dirty="0"/>
              <a:t>bimbingan teknis kepada Pemerintahan Daerah.</a:t>
            </a:r>
            <a:endParaRPr lang="id-ID" sz="2400" dirty="0"/>
          </a:p>
          <a:p>
            <a:pPr lvl="0"/>
            <a:r>
              <a:rPr lang="id-ID" dirty="0"/>
              <a:t>Fasilitasi </a:t>
            </a:r>
            <a:r>
              <a:rPr lang="id-ID" dirty="0" smtClean="0"/>
              <a:t>dilakukan </a:t>
            </a:r>
            <a:r>
              <a:rPr lang="id-ID" dirty="0"/>
              <a:t>dalam bentuk penyediaan sarana dan prasarana pemerintahan dan/atau pendampingan.</a:t>
            </a:r>
            <a:endParaRPr lang="id-ID" sz="2800" dirty="0"/>
          </a:p>
          <a:p>
            <a:endParaRPr lang="id-ID" dirty="0"/>
          </a:p>
        </p:txBody>
      </p:sp>
    </p:spTree>
    <p:extLst>
      <p:ext uri="{BB962C8B-B14F-4D97-AF65-F5344CB8AC3E}">
        <p14:creationId xmlns:p14="http://schemas.microsoft.com/office/powerpoint/2010/main" val="2128321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Konsultasi</a:t>
            </a:r>
            <a:endParaRPr lang="id-ID" dirty="0"/>
          </a:p>
        </p:txBody>
      </p:sp>
      <p:sp>
        <p:nvSpPr>
          <p:cNvPr id="3" name="Content Placeholder 2"/>
          <p:cNvSpPr>
            <a:spLocks noGrp="1"/>
          </p:cNvSpPr>
          <p:nvPr>
            <p:ph idx="1"/>
          </p:nvPr>
        </p:nvSpPr>
        <p:spPr/>
        <p:txBody>
          <a:bodyPr>
            <a:normAutofit fontScale="70000" lnSpcReduction="20000"/>
          </a:bodyPr>
          <a:lstStyle/>
          <a:p>
            <a:r>
              <a:rPr lang="id-ID" dirty="0"/>
              <a:t> </a:t>
            </a:r>
            <a:r>
              <a:rPr lang="id-ID" dirty="0" smtClean="0"/>
              <a:t>Konsultasi </a:t>
            </a:r>
            <a:r>
              <a:rPr lang="id-ID" dirty="0"/>
              <a:t>dilakukan untuk mendapatkan petunjuk, pertimbangan, dan/atau pendapat terhadap permasalahan penyelenggaraan Pemerintahan Daerah yang sifatnya mendesak dan/atau menyangkut kepentingan masyarakat luas yang belum diatur secara tegas dalam ketentuan peraturan perundang-undangan.</a:t>
            </a:r>
            <a:endParaRPr lang="id-ID" sz="2800" dirty="0"/>
          </a:p>
          <a:p>
            <a:pPr lvl="0"/>
            <a:r>
              <a:rPr lang="id-ID" dirty="0"/>
              <a:t>Konsultasi </a:t>
            </a:r>
            <a:r>
              <a:rPr lang="id-ID" dirty="0" smtClean="0"/>
              <a:t>dapat </a:t>
            </a:r>
            <a:r>
              <a:rPr lang="id-ID" dirty="0"/>
              <a:t>dilakukan secara langsung atau tidak langsung.</a:t>
            </a:r>
            <a:endParaRPr lang="id-ID" sz="2800" dirty="0"/>
          </a:p>
          <a:p>
            <a:pPr lvl="0"/>
            <a:r>
              <a:rPr lang="id-ID" dirty="0" smtClean="0"/>
              <a:t>Dalam </a:t>
            </a:r>
            <a:r>
              <a:rPr lang="id-ID" dirty="0"/>
              <a:t>hal konsultasi dilakukan secara langsung, hasil konsultasi dituangkan secara tertulis dalam berita acara hasil konsultasi.</a:t>
            </a:r>
            <a:endParaRPr lang="id-ID" sz="2800" dirty="0"/>
          </a:p>
          <a:p>
            <a:pPr lvl="0"/>
            <a:r>
              <a:rPr lang="id-ID" dirty="0"/>
              <a:t>Dalam hal konsultasi dilakukan secara tidak langsung, hasil konsultasi dituangkan secara tertulis dalam surat jawaban.</a:t>
            </a:r>
            <a:endParaRPr lang="id-ID" sz="2800" dirty="0"/>
          </a:p>
          <a:p>
            <a:pPr lvl="0"/>
            <a:r>
              <a:rPr lang="id-ID" dirty="0" smtClean="0"/>
              <a:t>Hasil </a:t>
            </a:r>
            <a:r>
              <a:rPr lang="id-ID" dirty="0"/>
              <a:t>konsultasi harus ditindaklanjuti oleh Pemerintah Daerah melalui penyempurnaan dan/atau penyelarasan kebijakan daerah sesuai dengan ketentuan peraturan perundang-undangan.</a:t>
            </a:r>
            <a:endParaRPr lang="id-ID" sz="2800" dirty="0"/>
          </a:p>
          <a:p>
            <a:endParaRPr lang="id-ID" dirty="0"/>
          </a:p>
        </p:txBody>
      </p:sp>
    </p:spTree>
    <p:extLst>
      <p:ext uri="{BB962C8B-B14F-4D97-AF65-F5344CB8AC3E}">
        <p14:creationId xmlns:p14="http://schemas.microsoft.com/office/powerpoint/2010/main" val="3289833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Pendidikan dan Pelatihan</a:t>
            </a:r>
            <a:endParaRPr lang="id-ID" dirty="0"/>
          </a:p>
        </p:txBody>
      </p:sp>
      <p:sp>
        <p:nvSpPr>
          <p:cNvPr id="3" name="Content Placeholder 2"/>
          <p:cNvSpPr>
            <a:spLocks noGrp="1"/>
          </p:cNvSpPr>
          <p:nvPr>
            <p:ph idx="1"/>
          </p:nvPr>
        </p:nvSpPr>
        <p:spPr/>
        <p:txBody>
          <a:bodyPr>
            <a:normAutofit fontScale="62500" lnSpcReduction="20000"/>
          </a:bodyPr>
          <a:lstStyle/>
          <a:p>
            <a:pPr lvl="0"/>
            <a:r>
              <a:rPr lang="id-ID" dirty="0"/>
              <a:t>Pendidikan dan pelatihan diselenggarakan dalam rangka pengembangan kompetensi penyelenggara Pemerintahan Daerah.</a:t>
            </a:r>
            <a:endParaRPr lang="id-ID" sz="2800" dirty="0"/>
          </a:p>
          <a:p>
            <a:pPr lvl="0"/>
            <a:r>
              <a:rPr lang="id-ID" dirty="0"/>
              <a:t>Pendidikan dan </a:t>
            </a:r>
            <a:r>
              <a:rPr lang="id-ID" dirty="0" smtClean="0"/>
              <a:t>pelatihan </a:t>
            </a:r>
            <a:r>
              <a:rPr lang="id-ID" dirty="0"/>
              <a:t>meliputi:</a:t>
            </a:r>
            <a:endParaRPr lang="id-ID" sz="2800" dirty="0"/>
          </a:p>
          <a:p>
            <a:pPr lvl="1"/>
            <a:r>
              <a:rPr lang="id-ID" dirty="0"/>
              <a:t>pendidikan	dan	pelatihan	teknis	dan	fungsional substantif pemerintahan dalam negeri;</a:t>
            </a:r>
            <a:endParaRPr lang="id-ID" sz="2400" dirty="0"/>
          </a:p>
          <a:p>
            <a:pPr lvl="1"/>
            <a:r>
              <a:rPr lang="id-ID" dirty="0"/>
              <a:t>pendidikan	dan	pelatihan	kepemimpinan pemerintahan dalam negeri;</a:t>
            </a:r>
            <a:endParaRPr lang="id-ID" sz="2400" dirty="0"/>
          </a:p>
          <a:p>
            <a:pPr lvl="1"/>
            <a:r>
              <a:rPr lang="id-ID" dirty="0"/>
              <a:t>pendidikan dan pelatihan kepamongprajaan;</a:t>
            </a:r>
            <a:endParaRPr lang="id-ID" sz="2400" dirty="0"/>
          </a:p>
          <a:p>
            <a:pPr lvl="1"/>
            <a:r>
              <a:rPr lang="id-ID" dirty="0" smtClean="0"/>
              <a:t>pendidikan </a:t>
            </a:r>
            <a:r>
              <a:rPr lang="id-ID" dirty="0"/>
              <a:t>dan pelatihan teknis dan fungsional substantif kementerian/lembaga pemerintah nonkementerian; dan/atau</a:t>
            </a:r>
            <a:endParaRPr lang="id-ID" sz="2400" dirty="0"/>
          </a:p>
          <a:p>
            <a:pPr lvl="1"/>
            <a:r>
              <a:rPr lang="id-ID" dirty="0"/>
              <a:t>pendidikan dan pelatihan lain sesuai dengan ketentuan peraturan perundang-undangan.</a:t>
            </a:r>
            <a:endParaRPr lang="id-ID" sz="2400" dirty="0"/>
          </a:p>
          <a:p>
            <a:pPr lvl="0"/>
            <a:r>
              <a:rPr lang="id-ID" dirty="0"/>
              <a:t>Pendidikan dan pelatihan </a:t>
            </a:r>
            <a:r>
              <a:rPr lang="id-ID" dirty="0" smtClean="0"/>
              <a:t>dilaksanakan </a:t>
            </a:r>
            <a:r>
              <a:rPr lang="id-ID" dirty="0"/>
              <a:t>sesuai dengan ketentuan peraturan perundang-undangan.</a:t>
            </a:r>
            <a:endParaRPr lang="id-ID" sz="2800" dirty="0"/>
          </a:p>
          <a:p>
            <a:pPr lvl="0"/>
            <a:r>
              <a:rPr lang="id-ID" dirty="0"/>
              <a:t>Pendidikan dan pelatihan </a:t>
            </a:r>
            <a:r>
              <a:rPr lang="id-ID" dirty="0" smtClean="0"/>
              <a:t>diselenggarakan </a:t>
            </a:r>
            <a:r>
              <a:rPr lang="id-ID" dirty="0"/>
              <a:t>oleh Kementerian sesuai dengan ketentuan peraturan perundang-undangan</a:t>
            </a:r>
            <a:r>
              <a:rPr lang="id-ID" dirty="0" smtClean="0"/>
              <a:t>.</a:t>
            </a:r>
            <a:endParaRPr lang="id-ID" sz="2800" dirty="0"/>
          </a:p>
        </p:txBody>
      </p:sp>
    </p:spTree>
    <p:extLst>
      <p:ext uri="{BB962C8B-B14F-4D97-AF65-F5344CB8AC3E}">
        <p14:creationId xmlns:p14="http://schemas.microsoft.com/office/powerpoint/2010/main" val="1886075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fontScale="70000" lnSpcReduction="20000"/>
          </a:bodyPr>
          <a:lstStyle/>
          <a:p>
            <a:pPr lvl="0"/>
            <a:r>
              <a:rPr lang="id-ID" dirty="0"/>
              <a:t>Pendidikan dan pelatihan diselenggarakan oleh kementerian/lembaga pemerintah nonkementerian sesuai dengan kewenangannya dan dikoordinasikan kepada Menteri.</a:t>
            </a:r>
            <a:endParaRPr lang="id-ID" sz="2800" dirty="0"/>
          </a:p>
          <a:p>
            <a:pPr lvl="0"/>
            <a:r>
              <a:rPr lang="id-ID" dirty="0"/>
              <a:t>Pendidikan dan pelatihan dapat dilaksanakan melalui kerja sama antarkementerian/lembaga pemerintah nonkementerian, antar-Pemerintah Daerah, dan/atau dengan perguruan tinggi serta lembaga pendidikan dan pelatihan lainnya.</a:t>
            </a:r>
            <a:endParaRPr lang="id-ID" sz="2800" dirty="0"/>
          </a:p>
          <a:p>
            <a:r>
              <a:rPr lang="id-ID" dirty="0"/>
              <a:t>Menteri menetapkan standardisasi dan sertifikasi program pendidikan dan pelatihan</a:t>
            </a:r>
            <a:endParaRPr lang="id-ID" sz="2800" dirty="0"/>
          </a:p>
          <a:p>
            <a:pPr lvl="0"/>
            <a:r>
              <a:rPr lang="id-ID" dirty="0"/>
              <a:t>Menteri teknis/kepala lembaga pemerintah nonkementerian menetapkan standardisasi dan sertifikasi program pendidikan dan pelatihan sesuai dengan kewenangannya dan dikoordinasikan kepada Menteri.</a:t>
            </a:r>
            <a:endParaRPr lang="id-ID" sz="2800" dirty="0"/>
          </a:p>
          <a:p>
            <a:endParaRPr lang="id-ID" dirty="0"/>
          </a:p>
        </p:txBody>
      </p:sp>
    </p:spTree>
    <p:extLst>
      <p:ext uri="{BB962C8B-B14F-4D97-AF65-F5344CB8AC3E}">
        <p14:creationId xmlns:p14="http://schemas.microsoft.com/office/powerpoint/2010/main" val="2034728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1909</Words>
  <Application>Microsoft Office PowerPoint</Application>
  <PresentationFormat>On-screen Show (4:3)</PresentationFormat>
  <Paragraphs>197</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PEMBINAAN DAN PENGAWASAN PEMERINTAHAN DAERAH</vt:lpstr>
      <vt:lpstr>Pengertian</vt:lpstr>
      <vt:lpstr>Pembinaan dan Pengawasan</vt:lpstr>
      <vt:lpstr>Pembinaan terhadap Penyelenggaraan Pemerintahan  Daerah Provinsi</vt:lpstr>
      <vt:lpstr>PowerPoint Presentation</vt:lpstr>
      <vt:lpstr>FAsilitasi</vt:lpstr>
      <vt:lpstr>Konsultasi</vt:lpstr>
      <vt:lpstr>Pendidikan dan Pelatihan</vt:lpstr>
      <vt:lpstr>Lanjutan..</vt:lpstr>
      <vt:lpstr>Penelitian dan Pengembangan</vt:lpstr>
      <vt:lpstr>Pembinaan terhadap Penyelenggaraan Pemerintahan Daerah Kabupaten/Kota  </vt:lpstr>
      <vt:lpstr>PowerPoint Presentation</vt:lpstr>
      <vt:lpstr>PowerPoint Presentation</vt:lpstr>
      <vt:lpstr>PowerPoint Presentation</vt:lpstr>
      <vt:lpstr>Pendidikan dan Pelatihan Kepamongprajaan </vt:lpstr>
      <vt:lpstr>Pengawasan Penyelenggaraan Pemerintahan Daerah Provinsi  </vt:lpstr>
      <vt:lpstr>Pengawasan Penyelenggaraan Pemerintahan Kabupaten/Kota </vt:lpstr>
      <vt:lpstr>Pembinaan dan Pengawasan Kepala Daerah Terhadap Perangkat Daerah  </vt:lpstr>
      <vt:lpstr>Pengawasan Umum</vt:lpstr>
      <vt:lpstr>Pengawasan teknis</vt:lpstr>
      <vt:lpstr>Penghargaan dan Fasilitasi Khusus </vt:lpstr>
      <vt:lpstr>PowerPoint Presentation</vt:lpstr>
      <vt:lpstr>PowerPoint Presentation</vt:lpstr>
      <vt:lpstr>PowerPoint Presentation</vt:lpstr>
      <vt:lpstr>PowerPoint Presentation</vt:lpstr>
      <vt:lpstr>Aparat Pengawasan</vt:lpstr>
      <vt:lpstr>Pengawasan APIP</vt:lpstr>
      <vt:lpstr>Pembinaan dan Pengawasan oleh Kepala Daerah</vt:lpstr>
      <vt:lpstr>Pembinaan dan pengawasan kepala daerah terhadap Perangkat Daerah</vt:lpstr>
      <vt:lpstr>Prinsip Pembinaan dan Pengawasan Kepala Daerah</vt:lpstr>
      <vt:lpstr>Pengawasan Kepala Daerah kepada Desa</vt:lpstr>
      <vt:lpstr>Pengawasan oleh DPRD</vt:lpstr>
      <vt:lpstr>Pengawasan oleh Masyarakat</vt:lpstr>
      <vt:lpstr>MARI BERDISKUSI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PEMBINAAN DAN PENGAWASAN PEMERINTAHAN DAERAH</dc:title>
  <dc:creator>User</dc:creator>
  <cp:lastModifiedBy>User</cp:lastModifiedBy>
  <cp:revision>9</cp:revision>
  <dcterms:created xsi:type="dcterms:W3CDTF">2020-12-22T04:57:41Z</dcterms:created>
  <dcterms:modified xsi:type="dcterms:W3CDTF">2020-12-22T22:03:56Z</dcterms:modified>
</cp:coreProperties>
</file>