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4" r:id="rId3"/>
    <p:sldId id="261" r:id="rId4"/>
    <p:sldId id="260" r:id="rId5"/>
    <p:sldId id="265" r:id="rId6"/>
    <p:sldId id="266" r:id="rId7"/>
    <p:sldId id="267" r:id="rId8"/>
    <p:sldId id="268" r:id="rId9"/>
    <p:sldId id="271" r:id="rId10"/>
    <p:sldId id="270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C12E-70EE-4231-9AAE-DE5AC97E6893}" type="datetimeFigureOut">
              <a:rPr lang="id-ID" smtClean="0"/>
              <a:t>06/12/2021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7470-D28E-4026-9A1E-C2D9A5AE8F8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50495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C12E-70EE-4231-9AAE-DE5AC97E6893}" type="datetimeFigureOut">
              <a:rPr lang="id-ID" smtClean="0"/>
              <a:t>06/12/2021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7470-D28E-4026-9A1E-C2D9A5AE8F8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5680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C12E-70EE-4231-9AAE-DE5AC97E6893}" type="datetimeFigureOut">
              <a:rPr lang="id-ID" smtClean="0"/>
              <a:t>06/12/2021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7470-D28E-4026-9A1E-C2D9A5AE8F8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947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C12E-70EE-4231-9AAE-DE5AC97E6893}" type="datetimeFigureOut">
              <a:rPr lang="id-ID" smtClean="0"/>
              <a:t>06/12/2021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7470-D28E-4026-9A1E-C2D9A5AE8F8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439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C12E-70EE-4231-9AAE-DE5AC97E6893}" type="datetimeFigureOut">
              <a:rPr lang="id-ID" smtClean="0"/>
              <a:t>06/12/2021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7470-D28E-4026-9A1E-C2D9A5AE8F8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1135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C12E-70EE-4231-9AAE-DE5AC97E6893}" type="datetimeFigureOut">
              <a:rPr lang="id-ID" smtClean="0"/>
              <a:t>06/12/2021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7470-D28E-4026-9A1E-C2D9A5AE8F8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4817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C12E-70EE-4231-9AAE-DE5AC97E6893}" type="datetimeFigureOut">
              <a:rPr lang="id-ID" smtClean="0"/>
              <a:t>06/12/2021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7470-D28E-4026-9A1E-C2D9A5AE8F8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158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C12E-70EE-4231-9AAE-DE5AC97E6893}" type="datetimeFigureOut">
              <a:rPr lang="id-ID" smtClean="0"/>
              <a:t>06/12/2021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7470-D28E-4026-9A1E-C2D9A5AE8F8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1159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C12E-70EE-4231-9AAE-DE5AC97E6893}" type="datetimeFigureOut">
              <a:rPr lang="id-ID" smtClean="0"/>
              <a:t>06/12/2021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7470-D28E-4026-9A1E-C2D9A5AE8F8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26540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C12E-70EE-4231-9AAE-DE5AC97E6893}" type="datetimeFigureOut">
              <a:rPr lang="id-ID" smtClean="0"/>
              <a:t>06/12/2021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7470-D28E-4026-9A1E-C2D9A5AE8F8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43443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6C12E-70EE-4231-9AAE-DE5AC97E6893}" type="datetimeFigureOut">
              <a:rPr lang="id-ID" smtClean="0"/>
              <a:t>06/12/2021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67470-D28E-4026-9A1E-C2D9A5AE8F8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40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C12E-70EE-4231-9AAE-DE5AC97E6893}" type="datetimeFigureOut">
              <a:rPr lang="id-ID" smtClean="0"/>
              <a:t>06/12/2021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67470-D28E-4026-9A1E-C2D9A5AE8F8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6698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490066"/>
          </a:xfrm>
        </p:spPr>
        <p:txBody>
          <a:bodyPr>
            <a:normAutofit fontScale="90000"/>
          </a:bodyPr>
          <a:lstStyle/>
          <a:p>
            <a:r>
              <a:rPr lang="en-AU" sz="3600" b="1" dirty="0" err="1" smtClean="0"/>
              <a:t>Reformasi</a:t>
            </a:r>
            <a:r>
              <a:rPr lang="en-AU" sz="3600" b="1" dirty="0" smtClean="0"/>
              <a:t> </a:t>
            </a:r>
            <a:r>
              <a:rPr lang="id-ID" sz="3600" b="1" dirty="0" smtClean="0"/>
              <a:t>P</a:t>
            </a:r>
            <a:r>
              <a:rPr lang="en-AU" sz="3600" b="1" dirty="0" err="1" smtClean="0"/>
              <a:t>eyanan</a:t>
            </a:r>
            <a:r>
              <a:rPr lang="en-AU" sz="3600" b="1" dirty="0" smtClean="0"/>
              <a:t> </a:t>
            </a:r>
            <a:r>
              <a:rPr lang="id-ID" sz="3600" b="1" dirty="0" smtClean="0"/>
              <a:t>P</a:t>
            </a:r>
            <a:r>
              <a:rPr lang="en-AU" sz="3600" b="1" dirty="0" err="1" smtClean="0"/>
              <a:t>ublic</a:t>
            </a:r>
            <a:r>
              <a:rPr lang="id-ID" sz="3600" b="1" dirty="0" smtClean="0"/>
              <a:t> Daerah 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836712"/>
            <a:ext cx="8075240" cy="5904656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2400" dirty="0" smtClean="0"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latin typeface="+mj-lt"/>
                <a:cs typeface="Arial" pitchFamily="34" charset="0"/>
              </a:rPr>
              <a:t>engan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berlakunya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UU No 22/1999 </a:t>
            </a:r>
            <a:r>
              <a:rPr lang="en-US" sz="2400" dirty="0" err="1">
                <a:latin typeface="+mj-lt"/>
                <a:cs typeface="Arial" pitchFamily="34" charset="0"/>
              </a:rPr>
              <a:t>ttg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</a:t>
            </a:r>
            <a:r>
              <a:rPr lang="id-ID" sz="2400" dirty="0">
                <a:latin typeface="+mj-lt"/>
                <a:cs typeface="Arial" pitchFamily="34" charset="0"/>
              </a:rPr>
              <a:t>erintah D</a:t>
            </a:r>
            <a:r>
              <a:rPr lang="en-US" sz="2400" dirty="0">
                <a:latin typeface="+mj-lt"/>
                <a:cs typeface="Arial" pitchFamily="34" charset="0"/>
              </a:rPr>
              <a:t>a</a:t>
            </a:r>
            <a:r>
              <a:rPr lang="id-ID" sz="2400" dirty="0">
                <a:latin typeface="+mj-lt"/>
                <a:cs typeface="Arial" pitchFamily="34" charset="0"/>
              </a:rPr>
              <a:t>erah 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&amp; UU No.25/1999 </a:t>
            </a:r>
            <a:r>
              <a:rPr lang="en-US" sz="2400" dirty="0">
                <a:latin typeface="+mj-lt"/>
                <a:cs typeface="Arial" pitchFamily="34" charset="0"/>
              </a:rPr>
              <a:t>t</a:t>
            </a:r>
            <a:r>
              <a:rPr lang="id-ID" sz="2400" dirty="0">
                <a:latin typeface="+mj-lt"/>
                <a:cs typeface="Arial" pitchFamily="34" charset="0"/>
              </a:rPr>
              <a:t>tg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Perimbangan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Keuangan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antara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id-ID" sz="2400" dirty="0">
                <a:latin typeface="+mj-lt"/>
                <a:cs typeface="Arial" pitchFamily="34" charset="0"/>
              </a:rPr>
              <a:t>&amp; 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Pusat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semakin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banyak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aktivitas</a:t>
            </a:r>
            <a:r>
              <a:rPr lang="en-US" sz="2400" b="1" dirty="0">
                <a:latin typeface="+mj-lt"/>
                <a:cs typeface="Arial" pitchFamily="34" charset="0"/>
              </a:rPr>
              <a:t>  </a:t>
            </a:r>
            <a:r>
              <a:rPr lang="en-US" sz="2400" b="1" dirty="0" err="1">
                <a:latin typeface="+mj-lt"/>
                <a:cs typeface="Arial" pitchFamily="34" charset="0"/>
              </a:rPr>
              <a:t>pelayanan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y</a:t>
            </a:r>
            <a:r>
              <a:rPr lang="id-ID" sz="2400" dirty="0" smtClean="0">
                <a:latin typeface="+mj-lt"/>
                <a:cs typeface="Arial" pitchFamily="34" charset="0"/>
              </a:rPr>
              <a:t>an</a:t>
            </a:r>
            <a:r>
              <a:rPr lang="en-US" sz="2400" dirty="0" smtClean="0">
                <a:latin typeface="+mj-lt"/>
                <a:cs typeface="Arial" pitchFamily="34" charset="0"/>
              </a:rPr>
              <a:t>g </a:t>
            </a:r>
            <a:r>
              <a:rPr lang="id-ID" sz="2400" dirty="0" smtClean="0">
                <a:latin typeface="+mj-lt"/>
                <a:cs typeface="Arial" pitchFamily="34" charset="0"/>
              </a:rPr>
              <a:t>harus </a:t>
            </a:r>
            <a:r>
              <a:rPr lang="en-US" sz="2400" dirty="0" err="1">
                <a:latin typeface="+mj-lt"/>
                <a:cs typeface="Arial" pitchFamily="34" charset="0"/>
              </a:rPr>
              <a:t>ditangani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oleh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smtClean="0">
                <a:latin typeface="+mj-lt"/>
                <a:cs typeface="Arial" pitchFamily="34" charset="0"/>
              </a:rPr>
              <a:t>s</a:t>
            </a:r>
            <a:r>
              <a:rPr lang="id-ID" sz="2400" dirty="0" smtClean="0">
                <a:latin typeface="+mj-lt"/>
                <a:cs typeface="Arial" pitchFamily="34" charset="0"/>
              </a:rPr>
              <a:t>ehingga </a:t>
            </a:r>
            <a:r>
              <a:rPr lang="en-US" sz="2400" dirty="0" err="1">
                <a:latin typeface="+mj-lt"/>
                <a:cs typeface="Arial" pitchFamily="34" charset="0"/>
              </a:rPr>
              <a:t>aparat</a:t>
            </a:r>
            <a:r>
              <a:rPr lang="en-US" sz="2400" dirty="0">
                <a:latin typeface="+mj-lt"/>
                <a:cs typeface="Arial" pitchFamily="34" charset="0"/>
              </a:rPr>
              <a:t> di Daerah </a:t>
            </a:r>
            <a:r>
              <a:rPr lang="en-US" sz="2400" dirty="0" err="1">
                <a:latin typeface="+mj-lt"/>
                <a:cs typeface="Arial" pitchFamily="34" charset="0"/>
              </a:rPr>
              <a:t>dituntut</a:t>
            </a:r>
            <a:r>
              <a:rPr lang="en-US" sz="2400" dirty="0">
                <a:latin typeface="+mj-lt"/>
                <a:cs typeface="Arial" pitchFamily="34" charset="0"/>
              </a:rPr>
              <a:t>  u</a:t>
            </a:r>
            <a:r>
              <a:rPr lang="id-ID" sz="2400" dirty="0">
                <a:latin typeface="+mj-lt"/>
                <a:cs typeface="Arial" pitchFamily="34" charset="0"/>
              </a:rPr>
              <a:t>n</a:t>
            </a:r>
            <a:r>
              <a:rPr lang="en-US" sz="2400" dirty="0">
                <a:latin typeface="+mj-lt"/>
                <a:cs typeface="Arial" pitchFamily="34" charset="0"/>
              </a:rPr>
              <a:t>t</a:t>
            </a:r>
            <a:r>
              <a:rPr lang="id-ID" sz="2400" dirty="0">
                <a:latin typeface="+mj-lt"/>
                <a:cs typeface="Arial" pitchFamily="34" charset="0"/>
              </a:rPr>
              <a:t>u</a:t>
            </a:r>
            <a:r>
              <a:rPr lang="en-US" sz="2400" dirty="0">
                <a:latin typeface="+mj-lt"/>
                <a:cs typeface="Arial" pitchFamily="34" charset="0"/>
              </a:rPr>
              <a:t>k </a:t>
            </a:r>
            <a:r>
              <a:rPr lang="en-US" sz="2400" dirty="0" err="1">
                <a:latin typeface="+mj-lt"/>
                <a:cs typeface="Arial" pitchFamily="34" charset="0"/>
              </a:rPr>
              <a:t>memahami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mempraktikkan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manajemen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pelayanan</a:t>
            </a:r>
            <a:r>
              <a:rPr lang="en-US" sz="2400" b="1" dirty="0">
                <a:latin typeface="+mj-lt"/>
                <a:cs typeface="Arial" pitchFamily="34" charset="0"/>
              </a:rPr>
              <a:t>. 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400" dirty="0">
                <a:latin typeface="+mj-lt"/>
                <a:cs typeface="Arial" pitchFamily="34" charset="0"/>
              </a:rPr>
              <a:t>UU </a:t>
            </a:r>
            <a:r>
              <a:rPr lang="id-ID" sz="2400" dirty="0">
                <a:latin typeface="+mj-lt"/>
                <a:cs typeface="Arial" pitchFamily="34" charset="0"/>
              </a:rPr>
              <a:t>tsbt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direvisi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>
                <a:latin typeface="+mj-lt"/>
                <a:cs typeface="Arial" pitchFamily="34" charset="0"/>
              </a:rPr>
              <a:t> dg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b="1" dirty="0">
                <a:latin typeface="+mj-lt"/>
                <a:cs typeface="Arial" pitchFamily="34" charset="0"/>
              </a:rPr>
              <a:t>UU No. 32 /2004 </a:t>
            </a:r>
            <a:r>
              <a:rPr lang="id-ID" sz="2400" b="1" dirty="0">
                <a:latin typeface="+mj-lt"/>
                <a:cs typeface="Arial" pitchFamily="34" charset="0"/>
              </a:rPr>
              <a:t>&amp;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UU No. 33 /2004</a:t>
            </a:r>
            <a:r>
              <a:rPr lang="id-ID" sz="2400" b="1" dirty="0">
                <a:latin typeface="+mj-lt"/>
                <a:cs typeface="Arial" pitchFamily="34" charset="0"/>
              </a:rPr>
              <a:t>.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endParaRPr lang="id-ID" sz="2400" b="1" dirty="0">
              <a:latin typeface="+mj-lt"/>
              <a:cs typeface="Arial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2400" dirty="0" smtClean="0">
                <a:latin typeface="+mj-lt"/>
                <a:cs typeface="Arial" pitchFamily="34" charset="0"/>
              </a:rPr>
              <a:t>UU 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kemudian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direvisi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lagi </a:t>
            </a:r>
            <a:r>
              <a:rPr lang="en-US" sz="2400" dirty="0" smtClean="0"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latin typeface="+mj-lt"/>
                <a:cs typeface="Arial" pitchFamily="34" charset="0"/>
              </a:rPr>
              <a:t>g</a:t>
            </a:r>
            <a:r>
              <a:rPr lang="en-US" sz="2400" b="1" dirty="0" smtClean="0">
                <a:latin typeface="+mj-lt"/>
                <a:cs typeface="Arial" pitchFamily="34" charset="0"/>
              </a:rPr>
              <a:t> UU No.</a:t>
            </a:r>
            <a:r>
              <a:rPr lang="id-ID" sz="2400" b="1" dirty="0" smtClean="0">
                <a:latin typeface="+mj-lt"/>
                <a:cs typeface="Arial" pitchFamily="34" charset="0"/>
              </a:rPr>
              <a:t>2</a:t>
            </a:r>
            <a:r>
              <a:rPr lang="en-US" sz="2400" b="1" dirty="0" smtClean="0">
                <a:latin typeface="+mj-lt"/>
                <a:cs typeface="Arial" pitchFamily="34" charset="0"/>
              </a:rPr>
              <a:t>3 /20</a:t>
            </a:r>
            <a:r>
              <a:rPr lang="id-ID" sz="2400" b="1" dirty="0" smtClean="0">
                <a:latin typeface="+mj-lt"/>
                <a:cs typeface="Arial" pitchFamily="34" charset="0"/>
              </a:rPr>
              <a:t>1</a:t>
            </a:r>
            <a:r>
              <a:rPr lang="en-US" sz="2400" b="1" dirty="0" smtClean="0">
                <a:latin typeface="+mj-lt"/>
                <a:cs typeface="Arial" pitchFamily="34" charset="0"/>
              </a:rPr>
              <a:t>4</a:t>
            </a:r>
            <a:r>
              <a:rPr lang="id-ID" sz="2400" b="1" dirty="0" smtClean="0">
                <a:latin typeface="+mj-lt"/>
                <a:cs typeface="Arial" pitchFamily="34" charset="0"/>
              </a:rPr>
              <a:t>,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tetap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juga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mengakibatkan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interaksi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aparat</a:t>
            </a:r>
            <a:r>
              <a:rPr lang="en-US" sz="2400" dirty="0" smtClean="0">
                <a:latin typeface="+mj-lt"/>
                <a:cs typeface="Arial" pitchFamily="34" charset="0"/>
              </a:rPr>
              <a:t> Daerah </a:t>
            </a:r>
            <a:r>
              <a:rPr lang="id-ID" sz="2400" dirty="0" smtClean="0">
                <a:latin typeface="+mj-lt"/>
                <a:cs typeface="Arial" pitchFamily="34" charset="0"/>
              </a:rPr>
              <a:t>&amp;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lebih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intens</a:t>
            </a:r>
            <a:r>
              <a:rPr lang="en-US" sz="2400" dirty="0" smtClean="0">
                <a:latin typeface="+mj-lt"/>
                <a:cs typeface="Arial" pitchFamily="34" charset="0"/>
              </a:rPr>
              <a:t>. </a:t>
            </a:r>
            <a:r>
              <a:rPr lang="id-ID" sz="2400" dirty="0" smtClean="0">
                <a:latin typeface="+mj-lt"/>
                <a:cs typeface="Arial" pitchFamily="34" charset="0"/>
              </a:rPr>
              <a:t>Ditandai  dg </a:t>
            </a:r>
            <a:r>
              <a:rPr lang="en-US" sz="2400" dirty="0" err="1" smtClean="0">
                <a:latin typeface="+mj-lt"/>
                <a:cs typeface="Arial" pitchFamily="34" charset="0"/>
              </a:rPr>
              <a:t>tuntutan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demokratisasi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&amp;</a:t>
            </a:r>
            <a:r>
              <a:rPr lang="en-US" sz="2400" dirty="0" smtClean="0">
                <a:latin typeface="+mj-lt"/>
                <a:cs typeface="Arial" pitchFamily="34" charset="0"/>
              </a:rPr>
              <a:t> HAM </a:t>
            </a:r>
            <a:r>
              <a:rPr lang="id-ID" sz="2400" dirty="0" smtClean="0">
                <a:latin typeface="+mj-lt"/>
                <a:cs typeface="Arial" pitchFamily="34" charset="0"/>
              </a:rPr>
              <a:t>makin </a:t>
            </a:r>
            <a:r>
              <a:rPr lang="en-US" sz="2400" dirty="0" err="1" smtClean="0">
                <a:latin typeface="+mj-lt"/>
                <a:cs typeface="Arial" pitchFamily="34" charset="0"/>
              </a:rPr>
              <a:t>kuat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tuntutan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id-ID" sz="2400" dirty="0" smtClean="0">
                <a:latin typeface="+mj-lt"/>
                <a:cs typeface="Arial" pitchFamily="34" charset="0"/>
              </a:rPr>
              <a:t> publik 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berkualitas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endParaRPr lang="id-ID" sz="2400" b="1" dirty="0">
              <a:latin typeface="+mj-lt"/>
              <a:cs typeface="Arial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2400" b="1" dirty="0" err="1">
                <a:latin typeface="+mj-lt"/>
                <a:cs typeface="Arial" pitchFamily="34" charset="0"/>
              </a:rPr>
              <a:t>Globalisasi</a:t>
            </a:r>
            <a:r>
              <a:rPr lang="en-US" sz="2400" b="1" dirty="0">
                <a:latin typeface="+mj-lt"/>
                <a:cs typeface="Arial" pitchFamily="34" charset="0"/>
              </a:rPr>
              <a:t>  </a:t>
            </a:r>
            <a:r>
              <a:rPr lang="en-US" sz="2400" dirty="0">
                <a:latin typeface="+mj-lt"/>
                <a:cs typeface="Arial" pitchFamily="34" charset="0"/>
              </a:rPr>
              <a:t>&amp; </a:t>
            </a:r>
            <a:r>
              <a:rPr lang="en-US" sz="2400" b="1" dirty="0" err="1">
                <a:latin typeface="+mj-lt"/>
                <a:cs typeface="Arial" pitchFamily="34" charset="0"/>
              </a:rPr>
              <a:t>perdagangan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bebas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m</a:t>
            </a:r>
            <a:r>
              <a:rPr lang="id-ID" sz="2400" dirty="0">
                <a:latin typeface="+mj-lt"/>
                <a:cs typeface="Arial" pitchFamily="34" charset="0"/>
              </a:rPr>
              <a:t>e</a:t>
            </a:r>
            <a:r>
              <a:rPr lang="en-US" sz="2400" dirty="0" err="1">
                <a:latin typeface="+mj-lt"/>
                <a:cs typeface="Arial" pitchFamily="34" charset="0"/>
              </a:rPr>
              <a:t>ngakibatkan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batas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antar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negara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menjadi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kabur</a:t>
            </a:r>
            <a:r>
              <a:rPr lang="en-US" sz="2400" dirty="0">
                <a:latin typeface="+mj-lt"/>
                <a:cs typeface="Arial" pitchFamily="34" charset="0"/>
              </a:rPr>
              <a:t>&amp; </a:t>
            </a:r>
            <a:r>
              <a:rPr lang="en-US" sz="2400" dirty="0" err="1">
                <a:latin typeface="+mj-lt"/>
                <a:cs typeface="Arial" pitchFamily="34" charset="0"/>
              </a:rPr>
              <a:t>kompetisi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sangat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ketat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id-ID" sz="2400" dirty="0">
                <a:latin typeface="+mj-lt"/>
                <a:cs typeface="Arial" pitchFamily="34" charset="0"/>
              </a:rPr>
              <a:t>.</a:t>
            </a:r>
            <a:r>
              <a:rPr lang="en-US" sz="2400" dirty="0">
                <a:latin typeface="+mj-lt"/>
                <a:cs typeface="Arial" pitchFamily="34" charset="0"/>
              </a:rPr>
              <a:t> Hal </a:t>
            </a:r>
            <a:r>
              <a:rPr lang="en-US" sz="2400" dirty="0" err="1">
                <a:latin typeface="+mj-lt"/>
                <a:cs typeface="Arial" pitchFamily="34" charset="0"/>
              </a:rPr>
              <a:t>ini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menuntut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kemampuan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manajemen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pelayanan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yang 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tinggi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untuk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dapat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tetap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eksis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mampu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bersaing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</a:p>
          <a:p>
            <a:pPr marL="742950" indent="-742950">
              <a:buFont typeface="+mj-lt"/>
              <a:buAutoNum type="arabicPeriod"/>
            </a:pPr>
            <a:endParaRPr lang="en-US" sz="2400" b="1" dirty="0">
              <a:latin typeface="+mj-lt"/>
              <a:cs typeface="Arial" pitchFamily="34" charset="0"/>
            </a:endParaRPr>
          </a:p>
          <a:p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2958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28600"/>
            <a:ext cx="7626424" cy="608112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Pengaduan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Masyarakat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36712"/>
            <a:ext cx="8363271" cy="5564088"/>
          </a:xfrm>
        </p:spPr>
        <p:txBody>
          <a:bodyPr>
            <a:noAutofit/>
          </a:bodyPr>
          <a:lstStyle/>
          <a:p>
            <a:r>
              <a:rPr lang="en-US" sz="2400" dirty="0" smtClean="0"/>
              <a:t>Untuk </a:t>
            </a:r>
            <a:r>
              <a:rPr lang="en-US" sz="2400" dirty="0" err="1" smtClean="0"/>
              <a:t>memperoleh</a:t>
            </a:r>
            <a:r>
              <a:rPr lang="en-US" sz="2400" dirty="0" smtClean="0"/>
              <a:t> </a:t>
            </a:r>
            <a:r>
              <a:rPr lang="en-US" sz="2400" dirty="0" err="1" smtClean="0"/>
              <a:t>umpan</a:t>
            </a:r>
            <a:r>
              <a:rPr lang="en-US" sz="2400" dirty="0" smtClean="0"/>
              <a:t> </a:t>
            </a:r>
            <a:r>
              <a:rPr lang="en-US" sz="2400" dirty="0" err="1" smtClean="0"/>
              <a:t>balik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aparatur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 </a:t>
            </a:r>
            <a:r>
              <a:rPr lang="en-US" sz="2400" dirty="0" err="1" smtClean="0"/>
              <a:t>disediakan</a:t>
            </a:r>
            <a:r>
              <a:rPr lang="en-US" sz="2400" dirty="0" smtClean="0"/>
              <a:t> </a:t>
            </a:r>
            <a:r>
              <a:rPr lang="en-US" sz="2400" dirty="0" err="1" smtClean="0"/>
              <a:t>akses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, saran/</a:t>
            </a:r>
            <a:r>
              <a:rPr lang="en-US" sz="2400" dirty="0" err="1" smtClean="0"/>
              <a:t>pendapat</a:t>
            </a:r>
            <a:r>
              <a:rPr lang="en-US" sz="2400" dirty="0" smtClean="0"/>
              <a:t>/</a:t>
            </a:r>
            <a:r>
              <a:rPr lang="en-US" sz="2400" dirty="0" err="1" smtClean="0"/>
              <a:t>tanggapan</a:t>
            </a:r>
            <a:r>
              <a:rPr lang="en-US" sz="2400" dirty="0" smtClean="0"/>
              <a:t>, complain/</a:t>
            </a:r>
            <a:r>
              <a:rPr lang="en-US" sz="2400" dirty="0" err="1" smtClean="0"/>
              <a:t>pengaduan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kotak</a:t>
            </a:r>
            <a:r>
              <a:rPr lang="en-US" sz="2400" dirty="0" smtClean="0"/>
              <a:t> </a:t>
            </a:r>
            <a:r>
              <a:rPr lang="en-US" sz="2400" dirty="0" err="1" smtClean="0"/>
              <a:t>pengaduan</a:t>
            </a:r>
            <a:r>
              <a:rPr lang="en-US" sz="2400" dirty="0" smtClean="0"/>
              <a:t>, </a:t>
            </a:r>
            <a:r>
              <a:rPr lang="en-US" sz="2400" dirty="0" err="1" smtClean="0"/>
              <a:t>kotak</a:t>
            </a:r>
            <a:r>
              <a:rPr lang="en-US" sz="2400" dirty="0" smtClean="0"/>
              <a:t> </a:t>
            </a:r>
            <a:r>
              <a:rPr lang="en-US" sz="2400" dirty="0" err="1" smtClean="0"/>
              <a:t>pos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berfungsi</a:t>
            </a:r>
            <a:r>
              <a:rPr lang="en-US" sz="2400" dirty="0" smtClean="0"/>
              <a:t> </a:t>
            </a:r>
            <a:r>
              <a:rPr lang="en-US" sz="2400" dirty="0" err="1" smtClean="0"/>
              <a:t>menerima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menyelesaikan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pengaduan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Masukan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hendaknya</a:t>
            </a:r>
            <a:r>
              <a:rPr lang="en-US" sz="2400" dirty="0" smtClean="0"/>
              <a:t> </a:t>
            </a:r>
            <a:r>
              <a:rPr lang="en-US" sz="2400" dirty="0" err="1" smtClean="0"/>
              <a:t>dit</a:t>
            </a:r>
            <a:r>
              <a:rPr lang="id-ID" sz="2400" dirty="0" smtClean="0"/>
              <a:t>in</a:t>
            </a:r>
            <a:r>
              <a:rPr lang="en-US" sz="2400" dirty="0" err="1" smtClean="0"/>
              <a:t>dak</a:t>
            </a:r>
            <a:r>
              <a:rPr lang="en-US" sz="2400" dirty="0" smtClean="0"/>
              <a:t> </a:t>
            </a:r>
            <a:r>
              <a:rPr lang="en-US" sz="2400" dirty="0" err="1" smtClean="0"/>
              <a:t>lanjuti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unit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instansi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ybs</a:t>
            </a:r>
            <a:r>
              <a:rPr lang="en-US" sz="2400" dirty="0" smtClean="0"/>
              <a:t>.</a:t>
            </a:r>
          </a:p>
          <a:p>
            <a:r>
              <a:rPr lang="en-US" sz="2400" b="1" dirty="0" err="1" smtClean="0"/>
              <a:t>Pengaduan</a:t>
            </a:r>
            <a:r>
              <a:rPr lang="en-US" sz="2400" dirty="0" smtClean="0"/>
              <a:t> </a:t>
            </a:r>
            <a:r>
              <a:rPr lang="en-US" sz="2400" dirty="0" err="1" smtClean="0"/>
              <a:t>tertulis</a:t>
            </a:r>
            <a:r>
              <a:rPr lang="en-US" sz="2400" dirty="0" smtClean="0"/>
              <a:t> </a:t>
            </a:r>
            <a:r>
              <a:rPr lang="en-US" sz="2400" dirty="0" err="1" smtClean="0"/>
              <a:t>lewat</a:t>
            </a:r>
            <a:r>
              <a:rPr lang="en-US" sz="2400" dirty="0" smtClean="0"/>
              <a:t> </a:t>
            </a:r>
            <a:r>
              <a:rPr lang="en-US" sz="2400" dirty="0" err="1" smtClean="0"/>
              <a:t>surat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media </a:t>
            </a:r>
            <a:r>
              <a:rPr lang="en-US" sz="2400" dirty="0" err="1" smtClean="0"/>
              <a:t>elektronik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disamppaikan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jelas</a:t>
            </a:r>
            <a:r>
              <a:rPr lang="en-US" sz="2400" dirty="0" smtClean="0"/>
              <a:t> </a:t>
            </a:r>
            <a:r>
              <a:rPr lang="en-US" sz="2400" dirty="0" err="1" smtClean="0"/>
              <a:t>menyebut</a:t>
            </a:r>
            <a:r>
              <a:rPr lang="en-US" sz="2400" dirty="0" smtClean="0"/>
              <a:t> </a:t>
            </a:r>
            <a:r>
              <a:rPr lang="en-US" sz="2400" b="1" dirty="0" err="1" smtClean="0"/>
              <a:t>nama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alamat</a:t>
            </a:r>
            <a:r>
              <a:rPr lang="en-US" sz="2400" b="1" dirty="0" smtClean="0"/>
              <a:t> , </a:t>
            </a:r>
            <a:r>
              <a:rPr lang="en-US" sz="2400" b="1" dirty="0" err="1" smtClean="0"/>
              <a:t>identitas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bertanggungjawab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b="1" dirty="0" err="1" smtClean="0"/>
              <a:t>bukan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surat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kaleng</a:t>
            </a:r>
            <a:r>
              <a:rPr lang="en-US" sz="2400" dirty="0" smtClean="0"/>
              <a:t>). Apabila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pengaduan</a:t>
            </a:r>
            <a:r>
              <a:rPr lang="en-US" sz="2400" dirty="0" smtClean="0"/>
              <a:t> 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 </a:t>
            </a:r>
            <a:r>
              <a:rPr lang="en-US" sz="2400" dirty="0" err="1" smtClean="0"/>
              <a:t>penyimpangan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petugas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sanksi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petugas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perundang-undangan</a:t>
            </a:r>
            <a:r>
              <a:rPr lang="en-US" sz="2400" dirty="0" smtClean="0"/>
              <a:t>.  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8088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488832" cy="792088"/>
          </a:xfrm>
        </p:spPr>
        <p:txBody>
          <a:bodyPr>
            <a:noAutofit/>
          </a:bodyPr>
          <a:lstStyle/>
          <a:p>
            <a:r>
              <a:rPr lang="en-US" sz="2800" b="1" dirty="0" err="1">
                <a:cs typeface="Arial" pitchFamily="34" charset="0"/>
              </a:rPr>
              <a:t>Budaya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b="1" dirty="0" smtClean="0">
                <a:cs typeface="Arial" pitchFamily="34" charset="0"/>
              </a:rPr>
              <a:t>Pelayanan</a:t>
            </a:r>
            <a:r>
              <a:rPr lang="id-ID" sz="2800" b="1" dirty="0" smtClean="0">
                <a:cs typeface="Arial" pitchFamily="34" charset="0"/>
              </a:rPr>
              <a:t> dan </a:t>
            </a:r>
            <a:r>
              <a:rPr lang="id-ID" sz="2800" b="1" dirty="0" smtClean="0"/>
              <a:t>Pengembangan Budaya Kerja Aparatur 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196752"/>
            <a:ext cx="8075240" cy="54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cs typeface="Arial" pitchFamily="34" charset="0"/>
              </a:rPr>
              <a:t>Salah </a:t>
            </a:r>
            <a:r>
              <a:rPr lang="en-US" dirty="0" err="1">
                <a:cs typeface="Arial" pitchFamily="34" charset="0"/>
              </a:rPr>
              <a:t>satu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faktor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penyelenggaraan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pelayanan</a:t>
            </a:r>
            <a:r>
              <a:rPr lang="en-US" dirty="0">
                <a:cs typeface="Arial" pitchFamily="34" charset="0"/>
              </a:rPr>
              <a:t> </a:t>
            </a:r>
            <a:r>
              <a:rPr lang="id-ID" dirty="0" smtClean="0">
                <a:cs typeface="Arial" pitchFamily="34" charset="0"/>
              </a:rPr>
              <a:t>publik </a:t>
            </a:r>
            <a:r>
              <a:rPr lang="en-US" dirty="0" err="1" smtClean="0">
                <a:cs typeface="Arial" pitchFamily="34" charset="0"/>
              </a:rPr>
              <a:t>dapat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berkualitas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adalah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adanya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Budaya</a:t>
            </a:r>
            <a:r>
              <a:rPr lang="en-US" dirty="0">
                <a:cs typeface="Arial" pitchFamily="34" charset="0"/>
              </a:rPr>
              <a:t> Pelayanan yang </a:t>
            </a:r>
            <a:r>
              <a:rPr lang="en-US" dirty="0" err="1">
                <a:cs typeface="Arial" pitchFamily="34" charset="0"/>
              </a:rPr>
              <a:t>berorientasi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pelanggan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atau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pengguna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jasa</a:t>
            </a:r>
            <a:r>
              <a:rPr lang="en-US" dirty="0">
                <a:cs typeface="Arial" pitchFamily="34" charset="0"/>
              </a:rPr>
              <a:t>. </a:t>
            </a:r>
          </a:p>
          <a:p>
            <a:r>
              <a:rPr lang="en-US" dirty="0" err="1">
                <a:cs typeface="Arial" pitchFamily="34" charset="0"/>
              </a:rPr>
              <a:t>Penciptaan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budaya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pelayanan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merupakan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syarat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mutlak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khususnya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bagi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Aparat</a:t>
            </a:r>
            <a:r>
              <a:rPr lang="en-US" dirty="0">
                <a:cs typeface="Arial" pitchFamily="34" charset="0"/>
              </a:rPr>
              <a:t> </a:t>
            </a:r>
            <a:r>
              <a:rPr lang="id-ID" dirty="0">
                <a:cs typeface="Arial" pitchFamily="34" charset="0"/>
              </a:rPr>
              <a:t>P</a:t>
            </a:r>
            <a:r>
              <a:rPr lang="en-US" dirty="0" err="1" smtClean="0">
                <a:cs typeface="Arial" pitchFamily="34" charset="0"/>
              </a:rPr>
              <a:t>emerintah</a:t>
            </a:r>
            <a:r>
              <a:rPr lang="id-ID" dirty="0" smtClean="0">
                <a:cs typeface="Arial" pitchFamily="34" charset="0"/>
              </a:rPr>
              <a:t>/Perangkat Desa 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id-ID" dirty="0" smtClean="0">
                <a:cs typeface="Arial" pitchFamily="34" charset="0"/>
              </a:rPr>
              <a:t>baik di Pusat, Propinsi, Kabupaten / kota dan Desa </a:t>
            </a:r>
            <a:r>
              <a:rPr lang="en-US" dirty="0" smtClean="0">
                <a:cs typeface="Arial" pitchFamily="34" charset="0"/>
              </a:rPr>
              <a:t>di </a:t>
            </a:r>
            <a:r>
              <a:rPr lang="en-US" dirty="0">
                <a:cs typeface="Arial" pitchFamily="34" charset="0"/>
              </a:rPr>
              <a:t>Indonesia</a:t>
            </a:r>
            <a:r>
              <a:rPr lang="en-US" dirty="0" smtClean="0">
                <a:cs typeface="Arial" pitchFamily="34" charset="0"/>
              </a:rPr>
              <a:t>.</a:t>
            </a:r>
            <a:r>
              <a:rPr lang="en-US" dirty="0">
                <a:cs typeface="Arial" pitchFamily="34" charset="0"/>
              </a:rPr>
              <a:t> </a:t>
            </a:r>
            <a:endParaRPr lang="id-ID" dirty="0" smtClean="0">
              <a:cs typeface="Arial" pitchFamily="34" charset="0"/>
            </a:endParaRPr>
          </a:p>
          <a:p>
            <a:r>
              <a:rPr lang="en-US" dirty="0" err="1">
                <a:cs typeface="Arial" pitchFamily="34" charset="0"/>
              </a:rPr>
              <a:t>Pedoman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Pengembangan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Budaya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Kerja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Aparatur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Sipil</a:t>
            </a:r>
            <a:r>
              <a:rPr lang="en-US" dirty="0" smtClean="0">
                <a:cs typeface="Arial" pitchFamily="34" charset="0"/>
              </a:rPr>
              <a:t> Negara </a:t>
            </a:r>
            <a:r>
              <a:rPr lang="en-US" dirty="0">
                <a:cs typeface="Arial" pitchFamily="34" charset="0"/>
              </a:rPr>
              <a:t>(ASN)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sebagai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acuan</a:t>
            </a:r>
            <a:r>
              <a:rPr lang="en-US" dirty="0">
                <a:cs typeface="Arial" pitchFamily="34" charset="0"/>
              </a:rPr>
              <a:t>  di </a:t>
            </a:r>
            <a:r>
              <a:rPr lang="en-US" dirty="0" err="1">
                <a:cs typeface="Arial" pitchFamily="34" charset="0"/>
              </a:rPr>
              <a:t>setiap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instansi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pemerintah</a:t>
            </a:r>
            <a:r>
              <a:rPr lang="en-US" dirty="0">
                <a:cs typeface="Arial" pitchFamily="34" charset="0"/>
              </a:rPr>
              <a:t> </a:t>
            </a:r>
            <a:r>
              <a:rPr lang="id-ID" dirty="0" smtClean="0">
                <a:cs typeface="Arial" pitchFamily="34" charset="0"/>
              </a:rPr>
              <a:t>berdasar </a:t>
            </a:r>
            <a:r>
              <a:rPr lang="en-US" dirty="0" smtClean="0">
                <a:cs typeface="Arial" pitchFamily="34" charset="0"/>
              </a:rPr>
              <a:t>Kep </a:t>
            </a:r>
            <a:r>
              <a:rPr lang="en-US" dirty="0">
                <a:cs typeface="Arial" pitchFamily="34" charset="0"/>
              </a:rPr>
              <a:t>MENPAN No 25 /4/2002 </a:t>
            </a:r>
            <a:r>
              <a:rPr lang="en-US" dirty="0" smtClean="0">
                <a:cs typeface="Arial" pitchFamily="34" charset="0"/>
              </a:rPr>
              <a:t>‘</a:t>
            </a:r>
            <a:endParaRPr lang="id-ID" dirty="0">
              <a:cs typeface="Arial" pitchFamily="34" charset="0"/>
            </a:endParaRPr>
          </a:p>
          <a:p>
            <a:r>
              <a:rPr lang="en-US" dirty="0" smtClean="0">
                <a:cs typeface="Arial" pitchFamily="34" charset="0"/>
              </a:rPr>
              <a:t> </a:t>
            </a:r>
            <a:r>
              <a:rPr lang="id-ID" dirty="0" smtClean="0"/>
              <a:t>Pengembangan budaya kerja organisasi dalam pemerintahan berdasar Keputusan MENPAN No. 25/ Kep/ M.PAN/ 4/ 2004 bertujuan untuk menumbuh kembangkan semangat/ etos kerja, disiplin, dan tanggung jawab moral individu aparatur, sehingga diharapkan dapat meningkatkan produktivitas dan kinerja organisasi pemerintah dalam fungsi pelayanan kepada masyarakat.</a:t>
            </a:r>
          </a:p>
          <a:p>
            <a:pPr marL="0" indent="0">
              <a:buNone/>
            </a:pPr>
            <a:endParaRPr lang="en-US" i="1" dirty="0"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45066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706090"/>
          </a:xfrm>
        </p:spPr>
        <p:txBody>
          <a:bodyPr>
            <a:normAutofit/>
          </a:bodyPr>
          <a:lstStyle/>
          <a:p>
            <a:r>
              <a:rPr lang="en-AU" sz="3600" b="1" dirty="0" err="1" smtClean="0"/>
              <a:t>Birokrat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Berorientasi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Pelayanan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Pelayanan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baik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hanya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dapat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diwujudkan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apabila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terdapat</a:t>
            </a:r>
            <a:r>
              <a:rPr lang="en-US" sz="2800" dirty="0" smtClean="0">
                <a:solidFill>
                  <a:schemeClr val="tx1"/>
                </a:solidFill>
              </a:rPr>
              <a:t> 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solidFill>
                  <a:schemeClr val="tx1"/>
                </a:solidFill>
              </a:rPr>
              <a:t>Sistem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pelayanan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mengutamakan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kepentingan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masyarakat</a:t>
            </a:r>
            <a:r>
              <a:rPr lang="en-US" sz="2800" dirty="0" smtClean="0">
                <a:solidFill>
                  <a:schemeClr val="tx1"/>
                </a:solidFill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</a:rPr>
              <a:t>pengguna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jasa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solidFill>
                  <a:schemeClr val="tx1"/>
                </a:solidFill>
              </a:rPr>
              <a:t>Kultur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pelayanan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dalam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organisasi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penyelenggara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layanan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solidFill>
                  <a:schemeClr val="tx1"/>
                </a:solidFill>
              </a:rPr>
              <a:t>Sumber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manusia</a:t>
            </a:r>
            <a:r>
              <a:rPr lang="en-US" sz="2800" dirty="0" smtClean="0">
                <a:solidFill>
                  <a:schemeClr val="tx1"/>
                </a:solidFill>
              </a:rPr>
              <a:t> (SDM) yang </a:t>
            </a:r>
            <a:r>
              <a:rPr lang="en-US" sz="2800" dirty="0" err="1" smtClean="0">
                <a:solidFill>
                  <a:schemeClr val="tx1"/>
                </a:solidFill>
              </a:rPr>
              <a:t>berorientasi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kepentingan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pengguna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jasa</a:t>
            </a:r>
            <a:r>
              <a:rPr lang="en-US" sz="2800" dirty="0" smtClean="0"/>
              <a:t>.</a:t>
            </a:r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99719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cs typeface="Arial" pitchFamily="34" charset="0"/>
              </a:rPr>
              <a:t>Nilai-nila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b="1" dirty="0" err="1" smtClean="0">
                <a:cs typeface="Arial" pitchFamily="34" charset="0"/>
              </a:rPr>
              <a:t>Budaya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b="1" dirty="0" err="1" smtClean="0">
                <a:cs typeface="Arial" pitchFamily="34" charset="0"/>
              </a:rPr>
              <a:t>Kerja</a:t>
            </a:r>
            <a:r>
              <a:rPr lang="id-ID" sz="3200" b="1" dirty="0" smtClean="0">
                <a:cs typeface="Arial" pitchFamily="34" charset="0"/>
              </a:rPr>
              <a:t> Aparat Sipil Negara/ASN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76064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>
                <a:cs typeface="Arial" pitchFamily="34" charset="0"/>
              </a:rPr>
              <a:t>Komitmen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konsistensi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Wewenang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Tanggung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jawab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Keikhlasan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Kejujuran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Integritas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Profesionalisme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Kreativitas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Kepekaan</a:t>
            </a:r>
            <a:endParaRPr lang="id-ID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Kepemimpinan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Keteladanan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Kebersamaan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Dinamika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Kelompok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Kerja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Ketepatan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Kecepatan</a:t>
            </a:r>
            <a:r>
              <a:rPr lang="en-US" dirty="0" err="1">
                <a:cs typeface="Arial" pitchFamily="34" charset="0"/>
              </a:rPr>
              <a:t>Rasionalitas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Kecerdasan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Emosi</a:t>
            </a:r>
            <a:endParaRPr lang="id-ID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id-ID" dirty="0" smtClean="0">
                <a:cs typeface="Arial" pitchFamily="34" charset="0"/>
              </a:rPr>
              <a:t>Rasionalitas dan kecerdasan emosi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Keteguhan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Kecerdasan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Disiplin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Keteraturan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Kerja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Keberanian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Kearifan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Dedikasi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Loyalitas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Semangat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Motivasi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Ketekunan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Kesabaran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Keadilan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Keterbukaan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Penguasaan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Iptek</a:t>
            </a:r>
            <a:r>
              <a:rPr lang="en-US" dirty="0">
                <a:cs typeface="Arial" pitchFamily="34" charset="0"/>
              </a:rPr>
              <a:t> </a:t>
            </a:r>
          </a:p>
          <a:p>
            <a:pPr marL="0" indent="0">
              <a:buNone/>
            </a:pPr>
            <a:endParaRPr lang="en-US" dirty="0"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6990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634082"/>
          </a:xfrm>
        </p:spPr>
        <p:txBody>
          <a:bodyPr>
            <a:normAutofit/>
          </a:bodyPr>
          <a:lstStyle/>
          <a:p>
            <a:r>
              <a:rPr lang="en-US" sz="3200" b="1" dirty="0" err="1">
                <a:cs typeface="Arial" pitchFamily="34" charset="0"/>
              </a:rPr>
              <a:t>Pengukuran</a:t>
            </a:r>
            <a:r>
              <a:rPr lang="en-US" sz="3200" b="1" dirty="0">
                <a:cs typeface="Arial" pitchFamily="34" charset="0"/>
              </a:rPr>
              <a:t> </a:t>
            </a:r>
            <a:r>
              <a:rPr lang="en-US" sz="3200" b="1" dirty="0" err="1">
                <a:cs typeface="Arial" pitchFamily="34" charset="0"/>
              </a:rPr>
              <a:t>Kinerja</a:t>
            </a:r>
            <a:r>
              <a:rPr lang="en-US" sz="3200" b="1" dirty="0">
                <a:cs typeface="Arial" pitchFamily="34" charset="0"/>
              </a:rPr>
              <a:t> Pelayanan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11256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 err="1" smtClean="0">
                <a:cs typeface="Arial" pitchFamily="34" charset="0"/>
              </a:rPr>
              <a:t>Kinerja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Pemerintah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dapat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dilihat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dari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kinerjanya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menyelenggarakan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pelayanan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publik</a:t>
            </a:r>
            <a:r>
              <a:rPr lang="en-US" sz="9600" dirty="0" smtClean="0">
                <a:cs typeface="Arial" pitchFamily="34" charset="0"/>
              </a:rPr>
              <a:t>. </a:t>
            </a:r>
            <a:r>
              <a:rPr lang="en-US" sz="9600" dirty="0" err="1" smtClean="0">
                <a:cs typeface="Arial" pitchFamily="34" charset="0"/>
              </a:rPr>
              <a:t>Demikian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juga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dengan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 smtClean="0">
                <a:cs typeface="Arial" pitchFamily="34" charset="0"/>
              </a:rPr>
              <a:t>organisasi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swasta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menjalankan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pelayanan</a:t>
            </a:r>
            <a:r>
              <a:rPr lang="en-US" sz="9600" dirty="0" smtClean="0">
                <a:cs typeface="Arial" pitchFamily="34" charset="0"/>
              </a:rPr>
              <a:t>. </a:t>
            </a:r>
          </a:p>
          <a:p>
            <a:pPr marL="514350" indent="-514350">
              <a:buNone/>
            </a:pPr>
            <a:r>
              <a:rPr lang="en-US" sz="9600" dirty="0" err="1" smtClean="0">
                <a:cs typeface="Arial" pitchFamily="34" charset="0"/>
              </a:rPr>
              <a:t>Indikator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 smtClean="0">
                <a:cs typeface="Arial" pitchFamily="34" charset="0"/>
              </a:rPr>
              <a:t>pelayanan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 smtClean="0">
                <a:cs typeface="Arial" pitchFamily="34" charset="0"/>
              </a:rPr>
              <a:t>antara</a:t>
            </a:r>
            <a:r>
              <a:rPr lang="en-US" sz="9600" dirty="0" smtClean="0">
                <a:cs typeface="Arial" pitchFamily="34" charset="0"/>
              </a:rPr>
              <a:t> lain </a:t>
            </a:r>
            <a:r>
              <a:rPr lang="en-US" sz="9600" dirty="0" err="1" smtClean="0">
                <a:cs typeface="Arial" pitchFamily="34" charset="0"/>
              </a:rPr>
              <a:t>adalah</a:t>
            </a:r>
            <a:r>
              <a:rPr lang="en-US" sz="9600" dirty="0" smtClean="0">
                <a:cs typeface="Arial" pitchFamily="34" charset="0"/>
              </a:rPr>
              <a:t> </a:t>
            </a:r>
            <a:endParaRPr lang="id-ID" sz="9600" dirty="0" smtClean="0">
              <a:cs typeface="Arial" pitchFamily="34" charset="0"/>
            </a:endParaRPr>
          </a:p>
          <a:p>
            <a:pPr marL="514350" indent="-514350">
              <a:buNone/>
            </a:pPr>
            <a:r>
              <a:rPr lang="id-ID" sz="9600" b="1" dirty="0" smtClean="0">
                <a:cs typeface="Arial" pitchFamily="34" charset="0"/>
              </a:rPr>
              <a:t>1. Menurut </a:t>
            </a:r>
            <a:r>
              <a:rPr lang="en-US" sz="9600" b="1" dirty="0" err="1" smtClean="0">
                <a:cs typeface="Arial" pitchFamily="34" charset="0"/>
              </a:rPr>
              <a:t>Mc</a:t>
            </a:r>
            <a:r>
              <a:rPr lang="en-US" sz="9600" b="1" dirty="0" smtClean="0">
                <a:cs typeface="Arial" pitchFamily="34" charset="0"/>
              </a:rPr>
              <a:t> </a:t>
            </a:r>
            <a:r>
              <a:rPr lang="en-US" sz="9600" b="1" dirty="0" smtClean="0">
                <a:cs typeface="Arial" pitchFamily="34" charset="0"/>
              </a:rPr>
              <a:t>Donald &amp; </a:t>
            </a:r>
            <a:r>
              <a:rPr lang="en-US" sz="9600" b="1" dirty="0" smtClean="0">
                <a:cs typeface="Arial" pitchFamily="34" charset="0"/>
              </a:rPr>
              <a:t>Lawton</a:t>
            </a:r>
            <a:r>
              <a:rPr lang="id-ID" sz="9600" b="1" dirty="0" smtClean="0">
                <a:cs typeface="Arial" pitchFamily="34" charset="0"/>
              </a:rPr>
              <a:t>:</a:t>
            </a:r>
            <a:endParaRPr lang="en-US" sz="9600" b="1" dirty="0" smtClean="0"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b="1" dirty="0" smtClean="0">
                <a:cs typeface="Arial" pitchFamily="34" charset="0"/>
              </a:rPr>
              <a:t>a. </a:t>
            </a:r>
            <a:r>
              <a:rPr lang="en-US" sz="9600" b="1" i="1" dirty="0" smtClean="0">
                <a:cs typeface="Arial" pitchFamily="34" charset="0"/>
              </a:rPr>
              <a:t>Efficiency</a:t>
            </a:r>
            <a:r>
              <a:rPr lang="en-US" sz="9600" b="1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atau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efisiensi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adalah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suatu</a:t>
            </a:r>
            <a:r>
              <a:rPr lang="en-US" sz="9600" dirty="0" smtClean="0">
                <a:cs typeface="Arial" pitchFamily="34" charset="0"/>
              </a:rPr>
              <a:t>   </a:t>
            </a:r>
            <a:r>
              <a:rPr lang="en-US" sz="9600" dirty="0" err="1" smtClean="0">
                <a:cs typeface="Arial" pitchFamily="34" charset="0"/>
              </a:rPr>
              <a:t>keadaan</a:t>
            </a:r>
            <a:r>
              <a:rPr lang="en-US" sz="9600" dirty="0" smtClean="0">
                <a:cs typeface="Arial" pitchFamily="34" charset="0"/>
              </a:rPr>
              <a:t> yang </a:t>
            </a:r>
            <a:r>
              <a:rPr lang="en-US" sz="9600" dirty="0" err="1" smtClean="0">
                <a:cs typeface="Arial" pitchFamily="34" charset="0"/>
              </a:rPr>
              <a:t>menunjukan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tercapainya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perbandingan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terbaik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antara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masukan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keluaran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dalam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suatu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penyelenggaraan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pelayanan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publik</a:t>
            </a:r>
            <a:r>
              <a:rPr lang="en-US" sz="9600" dirty="0" smtClean="0">
                <a:cs typeface="Arial" pitchFamily="34" charset="0"/>
              </a:rPr>
              <a:t>.</a:t>
            </a:r>
            <a:endParaRPr lang="id-ID" sz="9600" dirty="0">
              <a:cs typeface="Arial" pitchFamily="34" charset="0"/>
            </a:endParaRPr>
          </a:p>
          <a:p>
            <a:pPr marL="514350" indent="-514350">
              <a:buNone/>
            </a:pPr>
            <a:r>
              <a:rPr lang="id-ID" sz="9600" b="1" i="1" dirty="0" smtClean="0">
                <a:cs typeface="Arial" pitchFamily="34" charset="0"/>
              </a:rPr>
              <a:t>b. </a:t>
            </a:r>
            <a:r>
              <a:rPr lang="en-US" sz="9600" b="1" i="1" dirty="0" smtClean="0">
                <a:cs typeface="Arial" pitchFamily="34" charset="0"/>
              </a:rPr>
              <a:t>Effectiveness </a:t>
            </a:r>
            <a:r>
              <a:rPr lang="en-US" sz="9600" b="1" dirty="0" err="1">
                <a:cs typeface="Arial" pitchFamily="34" charset="0"/>
              </a:rPr>
              <a:t>atau</a:t>
            </a:r>
            <a:r>
              <a:rPr lang="en-US" sz="9600" b="1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efektivitas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adalah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tercapainya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tujuan</a:t>
            </a:r>
            <a:r>
              <a:rPr lang="en-US" sz="9600" dirty="0">
                <a:cs typeface="Arial" pitchFamily="34" charset="0"/>
              </a:rPr>
              <a:t> yang </a:t>
            </a:r>
            <a:r>
              <a:rPr lang="en-US" sz="9600" dirty="0" err="1">
                <a:cs typeface="Arial" pitchFamily="34" charset="0"/>
              </a:rPr>
              <a:t>telah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ditetapkan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baik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itu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dalam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bentu</a:t>
            </a:r>
            <a:r>
              <a:rPr lang="en-US" sz="9600" dirty="0">
                <a:cs typeface="Arial" pitchFamily="34" charset="0"/>
              </a:rPr>
              <a:t> target, </a:t>
            </a:r>
            <a:r>
              <a:rPr lang="en-US" sz="9600" dirty="0" err="1">
                <a:cs typeface="Arial" pitchFamily="34" charset="0"/>
              </a:rPr>
              <a:t>jangka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panjang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maupun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misi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organisasi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id-ID" sz="9600" dirty="0" smtClean="0">
                <a:cs typeface="Arial" pitchFamily="34" charset="0"/>
              </a:rPr>
              <a:t>. </a:t>
            </a:r>
            <a:r>
              <a:rPr lang="en-US" sz="9600" dirty="0" smtClean="0">
                <a:cs typeface="Arial" pitchFamily="34" charset="0"/>
              </a:rPr>
              <a:t>Adalah </a:t>
            </a:r>
            <a:r>
              <a:rPr lang="en-US" sz="9600" dirty="0" err="1">
                <a:cs typeface="Arial" pitchFamily="34" charset="0"/>
              </a:rPr>
              <a:t>seberapa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baik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pekerjaan</a:t>
            </a:r>
            <a:r>
              <a:rPr lang="en-US" sz="9600" dirty="0">
                <a:cs typeface="Arial" pitchFamily="34" charset="0"/>
              </a:rPr>
              <a:t> yang </a:t>
            </a:r>
            <a:r>
              <a:rPr lang="en-US" sz="9600" dirty="0" err="1">
                <a:cs typeface="Arial" pitchFamily="34" charset="0"/>
              </a:rPr>
              <a:t>dilakukan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sejauh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mana</a:t>
            </a:r>
            <a:r>
              <a:rPr lang="en-US" sz="9600" dirty="0">
                <a:cs typeface="Arial" pitchFamily="34" charset="0"/>
              </a:rPr>
              <a:t> orang </a:t>
            </a:r>
            <a:r>
              <a:rPr lang="en-US" sz="9600" dirty="0" err="1">
                <a:cs typeface="Arial" pitchFamily="34" charset="0"/>
              </a:rPr>
              <a:t>menghasilkan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keluaran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sesuai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dengan</a:t>
            </a:r>
            <a:r>
              <a:rPr lang="en-US" sz="9600" dirty="0">
                <a:cs typeface="Arial" pitchFamily="34" charset="0"/>
              </a:rPr>
              <a:t> yang </a:t>
            </a:r>
            <a:r>
              <a:rPr lang="en-US" sz="9600" dirty="0" err="1">
                <a:cs typeface="Arial" pitchFamily="34" charset="0"/>
              </a:rPr>
              <a:t>diharapkan</a:t>
            </a:r>
            <a:r>
              <a:rPr lang="en-US" sz="9600" dirty="0">
                <a:cs typeface="Arial" pitchFamily="34" charset="0"/>
              </a:rPr>
              <a:t> (</a:t>
            </a:r>
            <a:r>
              <a:rPr lang="en-US" sz="9600" dirty="0" err="1">
                <a:cs typeface="Arial" pitchFamily="34" charset="0"/>
              </a:rPr>
              <a:t>pekerjaan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diselesaikan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d</a:t>
            </a:r>
            <a:r>
              <a:rPr lang="id-ID" sz="9600" dirty="0" smtClean="0">
                <a:cs typeface="Arial" pitchFamily="34" charset="0"/>
              </a:rPr>
              <a:t>en</a:t>
            </a:r>
            <a:r>
              <a:rPr lang="en-US" sz="9600" dirty="0" smtClean="0">
                <a:cs typeface="Arial" pitchFamily="34" charset="0"/>
              </a:rPr>
              <a:t>g</a:t>
            </a:r>
            <a:r>
              <a:rPr lang="id-ID" sz="9600" dirty="0" smtClean="0">
                <a:cs typeface="Arial" pitchFamily="34" charset="0"/>
              </a:rPr>
              <a:t>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perencanaan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baik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dalam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waktu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biaya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maupun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mutunya</a:t>
            </a:r>
            <a:r>
              <a:rPr lang="en-US" sz="9600" dirty="0">
                <a:cs typeface="Arial" pitchFamily="34" charset="0"/>
              </a:rPr>
              <a:t>) </a:t>
            </a:r>
          </a:p>
          <a:p>
            <a:pPr marL="514350" indent="-514350">
              <a:buNone/>
            </a:pPr>
            <a:endParaRPr lang="en-US" sz="9600" dirty="0">
              <a:cs typeface="Arial" pitchFamily="34" charset="0"/>
            </a:endParaRPr>
          </a:p>
          <a:p>
            <a:pPr marL="514350" indent="-514350">
              <a:buNone/>
            </a:pPr>
            <a:endParaRPr lang="en-US" sz="9600" dirty="0" smtClean="0">
              <a:cs typeface="Arial" pitchFamily="34" charset="0"/>
            </a:endParaRPr>
          </a:p>
          <a:p>
            <a:endParaRPr lang="en-US" sz="9600" dirty="0" smtClean="0">
              <a:cs typeface="Arial" pitchFamily="34" charset="0"/>
            </a:endParaRPr>
          </a:p>
          <a:p>
            <a:pPr marL="0" indent="0">
              <a:buNone/>
            </a:pPr>
            <a:endParaRPr lang="en-US" sz="9600" dirty="0" smtClean="0"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79736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2174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b="1" dirty="0" smtClean="0"/>
              <a:t>2. Menurut </a:t>
            </a:r>
            <a:r>
              <a:rPr lang="en-US" b="1" dirty="0" err="1" smtClean="0"/>
              <a:t>Salim</a:t>
            </a:r>
            <a:r>
              <a:rPr lang="en-US" b="1" dirty="0" smtClean="0"/>
              <a:t> </a:t>
            </a:r>
            <a:r>
              <a:rPr lang="en-US" b="1" dirty="0" smtClean="0"/>
              <a:t>&amp; Woodward (1992)</a:t>
            </a:r>
          </a:p>
          <a:p>
            <a:pPr marL="514350" indent="-514350">
              <a:buAutoNum type="alphaLcPeriod"/>
            </a:pPr>
            <a:r>
              <a:rPr lang="en-US" b="1" dirty="0" smtClean="0"/>
              <a:t>Economy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ekonomis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sesedikit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b="1" i="1" dirty="0" smtClean="0">
                <a:cs typeface="Arial" pitchFamily="34" charset="0"/>
              </a:rPr>
              <a:t>Efficiency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efisiensi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suatu</a:t>
            </a:r>
            <a:r>
              <a:rPr lang="en-US" dirty="0" smtClean="0">
                <a:cs typeface="Arial" pitchFamily="34" charset="0"/>
              </a:rPr>
              <a:t>   </a:t>
            </a:r>
            <a:r>
              <a:rPr lang="en-US" dirty="0" err="1" smtClean="0">
                <a:cs typeface="Arial" pitchFamily="34" charset="0"/>
              </a:rPr>
              <a:t>keadaan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menunjukan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tercapainya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perbandingan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terbaik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antara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keluaran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suatu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penyelenggaraan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pelayanan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publik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AutoNum type="alphaLcPeriod"/>
            </a:pPr>
            <a:r>
              <a:rPr lang="en-US" b="1" dirty="0" smtClean="0">
                <a:cs typeface="Arial" pitchFamily="34" charset="0"/>
              </a:rPr>
              <a:t>Effectiveness </a:t>
            </a:r>
            <a:r>
              <a:rPr lang="en-US" b="1" dirty="0" err="1" smtClean="0">
                <a:cs typeface="Arial" pitchFamily="34" charset="0"/>
              </a:rPr>
              <a:t>atau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efektivitas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Adalah </a:t>
            </a:r>
            <a:r>
              <a:rPr lang="en-US" dirty="0" err="1" smtClean="0">
                <a:cs typeface="Arial" pitchFamily="34" charset="0"/>
              </a:rPr>
              <a:t>tercapainya</a:t>
            </a:r>
            <a:r>
              <a:rPr lang="en-US" dirty="0" smtClean="0"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cs typeface="Arial" pitchFamily="34" charset="0"/>
              </a:rPr>
              <a:t>      </a:t>
            </a:r>
            <a:r>
              <a:rPr lang="en-US" dirty="0" err="1" smtClean="0">
                <a:cs typeface="Arial" pitchFamily="34" charset="0"/>
              </a:rPr>
              <a:t>tujuan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telah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ditetapkan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baik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jangka</a:t>
            </a:r>
            <a:endParaRPr lang="en-US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cs typeface="Arial" pitchFamily="34" charset="0"/>
              </a:rPr>
              <a:t>     </a:t>
            </a:r>
            <a:r>
              <a:rPr lang="en-US" dirty="0" err="1" smtClean="0">
                <a:cs typeface="Arial" pitchFamily="34" charset="0"/>
              </a:rPr>
              <a:t>panjang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maupun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misi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organisasi</a:t>
            </a:r>
            <a:r>
              <a:rPr lang="en-US" dirty="0" smtClean="0">
                <a:cs typeface="Arial" pitchFamily="34" charset="0"/>
              </a:rPr>
              <a:t> </a:t>
            </a:r>
          </a:p>
          <a:p>
            <a:pPr marL="514350" indent="-514350">
              <a:buAutoNum type="alphaLcPeriod" startAt="4"/>
            </a:pPr>
            <a:r>
              <a:rPr lang="en-US" b="1" i="1" dirty="0" smtClean="0">
                <a:cs typeface="Arial" pitchFamily="34" charset="0"/>
              </a:rPr>
              <a:t>Equity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keadilan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pelayanan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publik</a:t>
            </a:r>
            <a:r>
              <a:rPr lang="en-US" dirty="0" smtClean="0">
                <a:cs typeface="Arial" pitchFamily="34" charset="0"/>
              </a:rPr>
              <a:t> yang </a:t>
            </a:r>
          </a:p>
          <a:p>
            <a:pPr marL="0" indent="0">
              <a:buNone/>
            </a:pPr>
            <a:r>
              <a:rPr lang="en-US" dirty="0" smtClean="0">
                <a:cs typeface="Arial" pitchFamily="34" charset="0"/>
              </a:rPr>
              <a:t>     </a:t>
            </a:r>
            <a:r>
              <a:rPr lang="en-US" dirty="0" err="1" smtClean="0">
                <a:cs typeface="Arial" pitchFamily="34" charset="0"/>
              </a:rPr>
              <a:t>diselenggarakan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   </a:t>
            </a:r>
            <a:r>
              <a:rPr lang="en-US" dirty="0" err="1" smtClean="0">
                <a:cs typeface="Arial" pitchFamily="34" charset="0"/>
              </a:rPr>
              <a:t>memperhatikan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aspek</a:t>
            </a:r>
            <a:r>
              <a:rPr lang="en-US" dirty="0" smtClean="0">
                <a:cs typeface="Arial" pitchFamily="34" charset="0"/>
              </a:rPr>
              <a:t>-</a:t>
            </a:r>
          </a:p>
          <a:p>
            <a:pPr marL="0" indent="0">
              <a:buNone/>
            </a:pPr>
            <a:r>
              <a:rPr lang="en-US" dirty="0" smtClean="0">
                <a:cs typeface="Arial" pitchFamily="34" charset="0"/>
              </a:rPr>
              <a:t>     </a:t>
            </a:r>
            <a:r>
              <a:rPr lang="en-US" dirty="0" err="1" smtClean="0">
                <a:cs typeface="Arial" pitchFamily="34" charset="0"/>
              </a:rPr>
              <a:t>aspek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pemerataan</a:t>
            </a:r>
            <a:r>
              <a:rPr lang="en-US" dirty="0" smtClean="0">
                <a:cs typeface="Arial" pitchFamily="34" charset="0"/>
              </a:rPr>
              <a:t>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57712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b="1" dirty="0" smtClean="0"/>
              <a:t>3. Menurut </a:t>
            </a:r>
            <a:r>
              <a:rPr lang="en-US" b="1" dirty="0" err="1" smtClean="0"/>
              <a:t>Lenvinne</a:t>
            </a:r>
            <a:r>
              <a:rPr lang="en-US" b="1" dirty="0" smtClean="0"/>
              <a:t> </a:t>
            </a:r>
            <a:r>
              <a:rPr lang="en-US" b="1" dirty="0" smtClean="0"/>
              <a:t>(1990)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dirty="0" smtClean="0"/>
              <a:t> Responsiveness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responsivitas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tanggap</a:t>
            </a:r>
            <a:r>
              <a:rPr lang="en-US" dirty="0" smtClean="0"/>
              <a:t> providers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,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customers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dirty="0" smtClean="0"/>
              <a:t>Responsibility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responsibilitas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proses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-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dirty="0" err="1" smtClean="0"/>
              <a:t>Accuntability</a:t>
            </a:r>
            <a:r>
              <a:rPr lang="en-US" b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ukuran-ukuran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stakeholders,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99415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b="1" dirty="0" smtClean="0"/>
              <a:t>4. Menurut </a:t>
            </a:r>
            <a:r>
              <a:rPr lang="en-US" b="1" dirty="0" err="1" smtClean="0"/>
              <a:t>Zeithamal</a:t>
            </a:r>
            <a:r>
              <a:rPr lang="en-US" b="1" dirty="0" smtClean="0"/>
              <a:t>, </a:t>
            </a:r>
            <a:r>
              <a:rPr lang="en-US" b="1" dirty="0" err="1" smtClean="0"/>
              <a:t>Parasuraman</a:t>
            </a:r>
            <a:r>
              <a:rPr lang="en-US" b="1" dirty="0" smtClean="0"/>
              <a:t> &amp; Berry (1990)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i="1" dirty="0" smtClean="0"/>
              <a:t>Tangibles</a:t>
            </a:r>
            <a:r>
              <a:rPr lang="en-US" b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ketampakan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petampakan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gedung</a:t>
            </a:r>
            <a:r>
              <a:rPr lang="en-US" dirty="0" smtClean="0"/>
              <a:t>, </a:t>
            </a:r>
            <a:r>
              <a:rPr lang="en-US" dirty="0" err="1" smtClean="0"/>
              <a:t>peralatan</a:t>
            </a:r>
            <a:r>
              <a:rPr lang="en-US" dirty="0" smtClean="0"/>
              <a:t>, </a:t>
            </a:r>
            <a:r>
              <a:rPr lang="en-US" dirty="0" err="1" smtClean="0"/>
              <a:t>pegawai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fasilitas-fasilitas</a:t>
            </a:r>
            <a:r>
              <a:rPr lang="en-US" dirty="0" smtClean="0"/>
              <a:t> lain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providers.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i="1" dirty="0" smtClean="0"/>
              <a:t>Reliability</a:t>
            </a:r>
            <a:r>
              <a:rPr lang="en-US" b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id-ID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dijanjikan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akurat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i="1" dirty="0" smtClean="0"/>
              <a:t>Responsiveness</a:t>
            </a:r>
            <a:r>
              <a:rPr lang="en-US" b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responsivitas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kerelaan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 customers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ikhlas</a:t>
            </a:r>
            <a:r>
              <a:rPr lang="en-US" dirty="0" smtClean="0"/>
              <a:t>.</a:t>
            </a:r>
            <a:r>
              <a:rPr lang="en-US" b="1" i="1" dirty="0" smtClean="0"/>
              <a:t> </a:t>
            </a:r>
            <a:endParaRPr lang="id-ID" b="1" i="1" dirty="0" smtClean="0"/>
          </a:p>
          <a:p>
            <a:pPr marL="514350" indent="-514350">
              <a:buFont typeface="+mj-lt"/>
              <a:buAutoNum type="alphaLcPeriod"/>
            </a:pPr>
            <a:r>
              <a:rPr lang="en-US" b="1" i="1" dirty="0" smtClean="0"/>
              <a:t>Assurance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kesopanan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customers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i="1" dirty="0" smtClean="0"/>
              <a:t>Empathy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provideres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customers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endParaRPr lang="en-US" b="1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99041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Autofit/>
          </a:bodyPr>
          <a:lstStyle/>
          <a:p>
            <a:r>
              <a:rPr lang="id-ID" sz="3600" b="1" dirty="0" err="1" smtClean="0"/>
              <a:t>M</a:t>
            </a:r>
            <a:r>
              <a:rPr lang="en-US" sz="3600" b="1" dirty="0" err="1" smtClean="0"/>
              <a:t>ekanisme</a:t>
            </a:r>
            <a:r>
              <a:rPr lang="en-US" sz="3600" b="1" dirty="0" smtClean="0"/>
              <a:t> </a:t>
            </a:r>
            <a:r>
              <a:rPr lang="en-US" sz="3600" b="1" dirty="0"/>
              <a:t>exit </a:t>
            </a:r>
            <a:r>
              <a:rPr lang="en-US" sz="3600" b="1" dirty="0" err="1"/>
              <a:t>dan</a:t>
            </a:r>
            <a:r>
              <a:rPr lang="en-US" sz="3600" b="1" dirty="0"/>
              <a:t> voice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435280" cy="554461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d-ID" dirty="0" err="1"/>
              <a:t>K</a:t>
            </a:r>
            <a:r>
              <a:rPr lang="en-US" sz="3300" dirty="0" err="1" smtClean="0">
                <a:latin typeface="+mj-lt"/>
              </a:rPr>
              <a:t>inerja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pelayanan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publik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dapat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ditingkatkan</a:t>
            </a:r>
            <a:r>
              <a:rPr lang="en-US" sz="3300" dirty="0" smtClean="0">
                <a:latin typeface="+mj-lt"/>
              </a:rPr>
              <a:t>  </a:t>
            </a:r>
            <a:r>
              <a:rPr lang="en-US" sz="3300" dirty="0" err="1" smtClean="0">
                <a:latin typeface="+mj-lt"/>
              </a:rPr>
              <a:t>apabila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ada</a:t>
            </a:r>
            <a:r>
              <a:rPr lang="en-US" sz="3300" dirty="0" smtClean="0">
                <a:latin typeface="+mj-lt"/>
              </a:rPr>
              <a:t> </a:t>
            </a:r>
            <a:endParaRPr lang="id-ID" sz="3300" dirty="0" smtClean="0">
              <a:latin typeface="+mj-lt"/>
            </a:endParaRPr>
          </a:p>
          <a:p>
            <a:pPr>
              <a:buNone/>
            </a:pPr>
            <a:r>
              <a:rPr lang="en-US" sz="3300" dirty="0" err="1" smtClean="0">
                <a:latin typeface="+mj-lt"/>
              </a:rPr>
              <a:t>mekanisme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b="1" dirty="0" smtClean="0">
                <a:latin typeface="+mj-lt"/>
              </a:rPr>
              <a:t>exit </a:t>
            </a:r>
            <a:r>
              <a:rPr lang="en-US" sz="3300" b="1" dirty="0" err="1" smtClean="0">
                <a:latin typeface="+mj-lt"/>
              </a:rPr>
              <a:t>dan</a:t>
            </a:r>
            <a:r>
              <a:rPr lang="en-US" sz="3300" b="1" dirty="0" smtClean="0">
                <a:latin typeface="+mj-lt"/>
              </a:rPr>
              <a:t> voice</a:t>
            </a:r>
            <a:r>
              <a:rPr lang="en-US" sz="33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b="1" dirty="0" err="1" smtClean="0">
                <a:latin typeface="+mj-lt"/>
              </a:rPr>
              <a:t>mekanisme</a:t>
            </a:r>
            <a:r>
              <a:rPr lang="en-US" sz="3300" b="1" dirty="0" smtClean="0">
                <a:latin typeface="+mj-lt"/>
              </a:rPr>
              <a:t> exit</a:t>
            </a:r>
            <a:r>
              <a:rPr lang="en-US" sz="3300" dirty="0" smtClean="0">
                <a:latin typeface="+mj-lt"/>
              </a:rPr>
              <a:t>: j</a:t>
            </a:r>
            <a:r>
              <a:rPr lang="id-ID" sz="3300" dirty="0" smtClean="0">
                <a:latin typeface="+mj-lt"/>
              </a:rPr>
              <a:t>i</a:t>
            </a:r>
            <a:r>
              <a:rPr lang="en-US" sz="3300" dirty="0" smtClean="0">
                <a:latin typeface="+mj-lt"/>
              </a:rPr>
              <a:t>k</a:t>
            </a:r>
            <a:r>
              <a:rPr lang="id-ID" sz="3300" dirty="0" smtClean="0">
                <a:latin typeface="+mj-lt"/>
              </a:rPr>
              <a:t>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pelayanan</a:t>
            </a:r>
            <a:r>
              <a:rPr lang="en-US" sz="3300" dirty="0" smtClean="0">
                <a:latin typeface="+mj-lt"/>
              </a:rPr>
              <a:t> t</a:t>
            </a:r>
            <a:r>
              <a:rPr lang="id-ID" sz="3300" dirty="0" smtClean="0">
                <a:latin typeface="+mj-lt"/>
              </a:rPr>
              <a:t>i</a:t>
            </a:r>
            <a:r>
              <a:rPr lang="en-US" sz="3300" dirty="0" smtClean="0">
                <a:latin typeface="+mj-lt"/>
              </a:rPr>
              <a:t>d</a:t>
            </a:r>
            <a:r>
              <a:rPr lang="id-ID" sz="3300" dirty="0" smtClean="0">
                <a:latin typeface="+mj-lt"/>
              </a:rPr>
              <a:t>a</a:t>
            </a:r>
            <a:r>
              <a:rPr lang="en-US" sz="3300" dirty="0" smtClean="0">
                <a:latin typeface="+mj-lt"/>
              </a:rPr>
              <a:t>k </a:t>
            </a:r>
            <a:r>
              <a:rPr lang="en-US" sz="3300" dirty="0" err="1" smtClean="0">
                <a:latin typeface="+mj-lt"/>
              </a:rPr>
              <a:t>berkualitas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maka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konsumen</a:t>
            </a:r>
            <a:r>
              <a:rPr lang="en-US" sz="3300" dirty="0" smtClean="0">
                <a:latin typeface="+mj-lt"/>
              </a:rPr>
              <a:t>/</a:t>
            </a:r>
            <a:r>
              <a:rPr lang="en-US" sz="3300" dirty="0" err="1" smtClean="0">
                <a:latin typeface="+mj-lt"/>
              </a:rPr>
              <a:t>klien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harus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memiliki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kesempatan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untuk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memilih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penyelenggara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pelayan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publik</a:t>
            </a:r>
            <a:r>
              <a:rPr lang="en-US" sz="3300" dirty="0" smtClean="0">
                <a:latin typeface="+mj-lt"/>
              </a:rPr>
              <a:t>  lain yang </a:t>
            </a:r>
            <a:r>
              <a:rPr lang="en-US" sz="3300" dirty="0" err="1" smtClean="0">
                <a:latin typeface="+mj-lt"/>
              </a:rPr>
              <a:t>disukainya</a:t>
            </a:r>
            <a:r>
              <a:rPr lang="en-US" sz="3300" dirty="0" smtClean="0">
                <a:latin typeface="+mj-lt"/>
              </a:rPr>
              <a:t>. </a:t>
            </a:r>
            <a:r>
              <a:rPr lang="en-US" sz="3300" dirty="0" err="1" smtClean="0">
                <a:latin typeface="+mj-lt"/>
              </a:rPr>
              <a:t>Hambatan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mekanisme</a:t>
            </a:r>
            <a:r>
              <a:rPr lang="en-US" sz="3300" dirty="0" smtClean="0">
                <a:latin typeface="+mj-lt"/>
              </a:rPr>
              <a:t> exit t</a:t>
            </a:r>
            <a:r>
              <a:rPr lang="id-ID" sz="3300" dirty="0" smtClean="0">
                <a:latin typeface="+mj-lt"/>
              </a:rPr>
              <a:t>i</a:t>
            </a:r>
            <a:r>
              <a:rPr lang="en-US" sz="3300" dirty="0" smtClean="0">
                <a:latin typeface="+mj-lt"/>
              </a:rPr>
              <a:t>d</a:t>
            </a:r>
            <a:r>
              <a:rPr lang="id-ID" sz="3300" dirty="0" smtClean="0">
                <a:latin typeface="+mj-lt"/>
              </a:rPr>
              <a:t>a</a:t>
            </a:r>
            <a:r>
              <a:rPr lang="en-US" sz="3300" dirty="0" smtClean="0">
                <a:latin typeface="+mj-lt"/>
              </a:rPr>
              <a:t>k </a:t>
            </a:r>
            <a:r>
              <a:rPr lang="en-US" sz="3300" dirty="0" err="1" smtClean="0">
                <a:latin typeface="+mj-lt"/>
              </a:rPr>
              <a:t>ada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lembaga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penyelenggara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pelayan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publik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alternatif</a:t>
            </a:r>
            <a:r>
              <a:rPr lang="en-US" sz="3300" dirty="0" smtClean="0">
                <a:latin typeface="+mj-lt"/>
              </a:rPr>
              <a:t> (</a:t>
            </a:r>
            <a:r>
              <a:rPr lang="en-US" sz="3300" b="1" dirty="0" err="1" smtClean="0">
                <a:latin typeface="+mj-lt"/>
              </a:rPr>
              <a:t>monopoli</a:t>
            </a:r>
            <a:r>
              <a:rPr lang="en-US" sz="3300" dirty="0" smtClean="0">
                <a:latin typeface="+mj-lt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300" b="1" dirty="0" err="1" smtClean="0">
                <a:latin typeface="+mj-lt"/>
              </a:rPr>
              <a:t>mekanisme</a:t>
            </a:r>
            <a:r>
              <a:rPr lang="en-US" sz="3300" b="1" dirty="0" smtClean="0">
                <a:latin typeface="+mj-lt"/>
              </a:rPr>
              <a:t> voice: </a:t>
            </a:r>
            <a:r>
              <a:rPr lang="en-US" sz="3300" dirty="0" err="1" smtClean="0">
                <a:latin typeface="+mj-lt"/>
              </a:rPr>
              <a:t>berarti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adanya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kesempatan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untuk</a:t>
            </a:r>
            <a:r>
              <a:rPr lang="en-US" sz="3300" dirty="0" smtClean="0">
                <a:latin typeface="+mj-lt"/>
              </a:rPr>
              <a:t>  </a:t>
            </a:r>
            <a:r>
              <a:rPr lang="en-US" sz="3300" dirty="0" err="1" smtClean="0">
                <a:latin typeface="+mj-lt"/>
              </a:rPr>
              <a:t>mengungkapkan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ketidak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puasan</a:t>
            </a:r>
            <a:r>
              <a:rPr lang="en-US" sz="3300" dirty="0" smtClean="0">
                <a:latin typeface="+mj-lt"/>
              </a:rPr>
              <a:t> k</a:t>
            </a:r>
            <a:r>
              <a:rPr lang="id-ID" sz="3300" dirty="0" smtClean="0">
                <a:latin typeface="+mj-lt"/>
              </a:rPr>
              <a:t>e</a:t>
            </a:r>
            <a:r>
              <a:rPr lang="en-US" sz="3300" dirty="0" err="1" smtClean="0">
                <a:latin typeface="+mj-lt"/>
              </a:rPr>
              <a:t>pada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lembaga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penyelenggara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pelayan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publik</a:t>
            </a:r>
            <a:r>
              <a:rPr lang="en-US" sz="3300" dirty="0" smtClean="0">
                <a:latin typeface="+mj-lt"/>
              </a:rPr>
              <a:t>.</a:t>
            </a:r>
          </a:p>
          <a:p>
            <a:pPr marL="514350" indent="-514350">
              <a:buNone/>
            </a:pPr>
            <a:r>
              <a:rPr lang="en-US" sz="3300" dirty="0" smtClean="0">
                <a:latin typeface="+mj-lt"/>
              </a:rPr>
              <a:t>      </a:t>
            </a:r>
            <a:r>
              <a:rPr lang="en-US" sz="3300" dirty="0" err="1" smtClean="0">
                <a:latin typeface="+mj-lt"/>
              </a:rPr>
              <a:t>Hambatan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mekanisme</a:t>
            </a:r>
            <a:r>
              <a:rPr lang="en-US" sz="3300" dirty="0" smtClean="0">
                <a:latin typeface="+mj-lt"/>
              </a:rPr>
              <a:t> voice </a:t>
            </a:r>
            <a:r>
              <a:rPr lang="en-US" sz="3300" b="1" dirty="0" err="1" smtClean="0">
                <a:latin typeface="+mj-lt"/>
              </a:rPr>
              <a:t>aksesibilitas</a:t>
            </a:r>
            <a:r>
              <a:rPr lang="en-US" sz="3300" b="1" dirty="0" smtClean="0">
                <a:latin typeface="+mj-lt"/>
              </a:rPr>
              <a:t> </a:t>
            </a:r>
            <a:r>
              <a:rPr lang="en-US" sz="3300" b="1" dirty="0" err="1" smtClean="0">
                <a:latin typeface="+mj-lt"/>
              </a:rPr>
              <a:t>rendah</a:t>
            </a:r>
            <a:r>
              <a:rPr lang="en-US" sz="3300" b="1" dirty="0" smtClean="0">
                <a:latin typeface="+mj-lt"/>
              </a:rPr>
              <a:t>-</a:t>
            </a:r>
          </a:p>
          <a:p>
            <a:pPr marL="514350" indent="-514350">
              <a:buNone/>
            </a:pPr>
            <a:r>
              <a:rPr lang="en-US" sz="3300" b="1" dirty="0" smtClean="0">
                <a:latin typeface="+mj-lt"/>
              </a:rPr>
              <a:t>      E- Government – E Budgeting</a:t>
            </a:r>
            <a:endParaRPr lang="en-US" sz="33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1279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852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Reformasi Peyanan Public Daerah </vt:lpstr>
      <vt:lpstr>Budaya Pelayanan dan Pengembangan Budaya Kerja Aparatur </vt:lpstr>
      <vt:lpstr>Birokrat Berorientasi Pelayanan</vt:lpstr>
      <vt:lpstr>Nilai-nila Budaya Kerja Aparat Sipil Negara/ASN</vt:lpstr>
      <vt:lpstr>Pengukuran Kinerja Pelayanan</vt:lpstr>
      <vt:lpstr>PowerPoint Presentation</vt:lpstr>
      <vt:lpstr>PowerPoint Presentation</vt:lpstr>
      <vt:lpstr>PowerPoint Presentation</vt:lpstr>
      <vt:lpstr>Mekanisme exit dan voice</vt:lpstr>
      <vt:lpstr>Pengaduan Masyarakat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My PC</cp:lastModifiedBy>
  <cp:revision>11</cp:revision>
  <dcterms:created xsi:type="dcterms:W3CDTF">2021-11-30T04:20:59Z</dcterms:created>
  <dcterms:modified xsi:type="dcterms:W3CDTF">2021-12-06T03:28:05Z</dcterms:modified>
</cp:coreProperties>
</file>