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3" r:id="rId3"/>
    <p:sldId id="290" r:id="rId4"/>
    <p:sldId id="270" r:id="rId5"/>
    <p:sldId id="271" r:id="rId6"/>
    <p:sldId id="273" r:id="rId7"/>
    <p:sldId id="272" r:id="rId8"/>
    <p:sldId id="275" r:id="rId9"/>
    <p:sldId id="277" r:id="rId10"/>
    <p:sldId id="279" r:id="rId11"/>
    <p:sldId id="281" r:id="rId12"/>
    <p:sldId id="283" r:id="rId13"/>
    <p:sldId id="286" r:id="rId14"/>
    <p:sldId id="287" r:id="rId15"/>
    <p:sldId id="289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7" d="100"/>
          <a:sy n="77" d="100"/>
        </p:scale>
        <p:origin x="-117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267C8-5231-409A-B1EA-F55F0DC194F0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B7BC6-1E87-412D-B551-6793160A0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58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267C8-5231-409A-B1EA-F55F0DC194F0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B7BC6-1E87-412D-B551-6793160A0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823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267C8-5231-409A-B1EA-F55F0DC194F0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B7BC6-1E87-412D-B551-6793160A0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5211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267C8-5231-409A-B1EA-F55F0DC194F0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B7BC6-1E87-412D-B551-6793160A0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2464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267C8-5231-409A-B1EA-F55F0DC194F0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B7BC6-1E87-412D-B551-6793160A0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581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267C8-5231-409A-B1EA-F55F0DC194F0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B7BC6-1E87-412D-B551-6793160A0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471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267C8-5231-409A-B1EA-F55F0DC194F0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B7BC6-1E87-412D-B551-6793160A0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240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267C8-5231-409A-B1EA-F55F0DC194F0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B7BC6-1E87-412D-B551-6793160A0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795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267C8-5231-409A-B1EA-F55F0DC194F0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B7BC6-1E87-412D-B551-6793160A0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587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267C8-5231-409A-B1EA-F55F0DC194F0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B7BC6-1E87-412D-B551-6793160A0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653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267C8-5231-409A-B1EA-F55F0DC194F0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B7BC6-1E87-412D-B551-6793160A0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922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E267C8-5231-409A-B1EA-F55F0DC194F0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6B7BC6-1E87-412D-B551-6793160A0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634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</a:t>
            </a:r>
            <a:br>
              <a:rPr lang="en-US" dirty="0" smtClean="0"/>
            </a:br>
            <a:r>
              <a:rPr lang="en-US" b="1" dirty="0" err="1" smtClean="0"/>
              <a:t>Organisasi</a:t>
            </a:r>
            <a:r>
              <a:rPr lang="en-US" b="1" dirty="0" smtClean="0"/>
              <a:t> </a:t>
            </a:r>
            <a:r>
              <a:rPr lang="en-US" b="1" dirty="0" err="1"/>
              <a:t>Perangkat</a:t>
            </a:r>
            <a:r>
              <a:rPr lang="en-US" b="1" dirty="0"/>
              <a:t> Daerah</a:t>
            </a:r>
            <a:r>
              <a:rPr lang="en-US" b="1" dirty="0">
                <a:solidFill>
                  <a:srgbClr val="FF0000"/>
                </a:solidFill>
              </a:rPr>
              <a:t>.</a:t>
            </a:r>
            <a:r>
              <a:rPr lang="en-US" b="1" dirty="0"/>
              <a:t> </a:t>
            </a:r>
            <a:br>
              <a:rPr lang="en-US" b="1" dirty="0"/>
            </a:br>
            <a:r>
              <a:rPr lang="en-US" b="1" dirty="0" smtClean="0"/>
              <a:t>,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229600" cy="5486400"/>
          </a:xfrm>
        </p:spPr>
        <p:txBody>
          <a:bodyPr>
            <a:noAutofit/>
          </a:bodyPr>
          <a:lstStyle/>
          <a:p>
            <a:r>
              <a:rPr lang="en-US" sz="2400" dirty="0" err="1">
                <a:latin typeface="Arial" pitchFamily="34" charset="0"/>
                <a:cs typeface="Arial" pitchFamily="34" charset="0"/>
              </a:rPr>
              <a:t>Susunan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Perangkat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Daerah (OPD)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ditetapkan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Peraturan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Daerah 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dg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memperhatikan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faktor-faktor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ttt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&amp;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berpedoman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pd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Peraturan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Pemerintah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Peraturan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Nomor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18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Tahun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2016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Tentang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Perangkat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Daerah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pada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tanggal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19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Juni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2016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mencabut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menyatakan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tidak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berlaku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PP No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41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Tahun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2007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ttng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Perangkat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Daerah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Pembentukan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Perangkat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Daerah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mempertimbangkan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faktor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luas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wilayah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jumlah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penduduk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kemampuan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keuangan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Daerah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serta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besaran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beban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tugas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sesuai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Urusan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diserahkan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kepada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Daerah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sebagai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mandat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wajib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dilaksanakan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oleh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setiap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Daerah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melalui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Perangkat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Daerah.</a:t>
            </a:r>
          </a:p>
          <a:p>
            <a:pPr marL="0" indent="0"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87290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838200"/>
          </a:xfrm>
        </p:spPr>
        <p:txBody>
          <a:bodyPr>
            <a:noAutofit/>
          </a:bodyPr>
          <a:lstStyle/>
          <a:p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Sekretariat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Daerah,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Dinas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Daerah,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Lembaga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Teknis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Daerah,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Camat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Lurah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Desa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b="1" dirty="0" smtClean="0"/>
              <a:t>1</a:t>
            </a:r>
            <a:r>
              <a:rPr lang="en-US" sz="31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3100" b="1" dirty="0" err="1" smtClean="0">
                <a:latin typeface="Arial" pitchFamily="34" charset="0"/>
                <a:cs typeface="Arial" pitchFamily="34" charset="0"/>
              </a:rPr>
              <a:t>Sekretariat</a:t>
            </a:r>
            <a:r>
              <a:rPr lang="en-US" sz="3100" b="1" dirty="0" smtClean="0">
                <a:latin typeface="Arial" pitchFamily="34" charset="0"/>
                <a:cs typeface="Arial" pitchFamily="34" charset="0"/>
              </a:rPr>
              <a:t> Daerah: 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Merupakan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staf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Daerah, yang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dipimpin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oleh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seorang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Sekretaris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Daerah yang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berada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di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bawah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bertanggungjawab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kepada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Kepala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Daerah.</a:t>
            </a:r>
          </a:p>
          <a:p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Sekretariat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Daerah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mempunyai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tugas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membantu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Kepala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Daerah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melaksanakan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tugas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penyelenggaraan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administrasi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tata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laksana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serta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memberikan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pelayanan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administratatif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kepada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seluruh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perangkat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Daerah. </a:t>
            </a:r>
          </a:p>
          <a:p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Sekretariat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dipimpin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oleh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SekretarisDaerah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Sekretaris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mempunyai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tugas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kewajiban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membantu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kepala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dalammenyusun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mengkoordinasikan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dinas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lembaga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teknis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sz="31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77858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3. </a:t>
            </a:r>
            <a:r>
              <a:rPr lang="en-US" b="1" dirty="0" err="1" smtClean="0"/>
              <a:t>Lembaga</a:t>
            </a:r>
            <a:r>
              <a:rPr lang="en-US" b="1" dirty="0" smtClean="0"/>
              <a:t> </a:t>
            </a:r>
            <a:r>
              <a:rPr lang="en-US" b="1" dirty="0" err="1" smtClean="0"/>
              <a:t>Teknis</a:t>
            </a:r>
            <a:r>
              <a:rPr lang="en-US" b="1" dirty="0" smtClean="0"/>
              <a:t> Daerah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penunjang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Daerah yang </a:t>
            </a:r>
            <a:r>
              <a:rPr lang="en-US" dirty="0" err="1" smtClean="0"/>
              <a:t>dipimpin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seorang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yang </a:t>
            </a:r>
            <a:r>
              <a:rPr lang="en-US" dirty="0" err="1" smtClean="0"/>
              <a:t>berada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bawah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bertanggungjawab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Daerah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Sekretaris</a:t>
            </a:r>
            <a:r>
              <a:rPr lang="en-US" dirty="0" smtClean="0"/>
              <a:t> Daerah.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teknis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pendukung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penyusunan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yang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spesifik</a:t>
            </a:r>
            <a:r>
              <a:rPr lang="en-US" dirty="0" smtClean="0"/>
              <a:t> </a:t>
            </a:r>
            <a:r>
              <a:rPr lang="en-US" dirty="0" err="1" smtClean="0"/>
              <a:t>berbentuk</a:t>
            </a:r>
            <a:r>
              <a:rPr lang="en-US" dirty="0" smtClean="0"/>
              <a:t> </a:t>
            </a:r>
            <a:r>
              <a:rPr lang="en-US" dirty="0" err="1" smtClean="0"/>
              <a:t>badan,kantor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rumah</a:t>
            </a:r>
            <a:r>
              <a:rPr lang="en-US" dirty="0" smtClean="0"/>
              <a:t> </a:t>
            </a:r>
            <a:r>
              <a:rPr lang="en-US" dirty="0" err="1" smtClean="0"/>
              <a:t>sakit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.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, </a:t>
            </a:r>
            <a:r>
              <a:rPr lang="en-US" dirty="0" err="1" smtClean="0"/>
              <a:t>kantor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rumah</a:t>
            </a:r>
            <a:r>
              <a:rPr lang="en-US" dirty="0" smtClean="0"/>
              <a:t> </a:t>
            </a:r>
            <a:r>
              <a:rPr lang="en-US" dirty="0" err="1" smtClean="0"/>
              <a:t>sakit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daerahtersebut</a:t>
            </a:r>
            <a:r>
              <a:rPr lang="en-US" dirty="0" smtClean="0"/>
              <a:t> </a:t>
            </a:r>
            <a:r>
              <a:rPr lang="en-US" dirty="0" err="1" smtClean="0"/>
              <a:t>bertanggung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Sekretaris</a:t>
            </a:r>
            <a:r>
              <a:rPr lang="en-US" dirty="0" smtClean="0"/>
              <a:t> Daerah.</a:t>
            </a:r>
          </a:p>
        </p:txBody>
      </p:sp>
    </p:spTree>
    <p:extLst>
      <p:ext uri="{BB962C8B-B14F-4D97-AF65-F5344CB8AC3E}">
        <p14:creationId xmlns:p14="http://schemas.microsoft.com/office/powerpoint/2010/main" val="34785082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sz="3100" dirty="0" smtClean="0">
                <a:latin typeface="Arial" pitchFamily="34" charset="0"/>
                <a:cs typeface="Arial" pitchFamily="34" charset="0"/>
              </a:rPr>
              <a:t>4. </a:t>
            </a:r>
            <a:r>
              <a:rPr lang="en-US" sz="3100" b="1" dirty="0" err="1" smtClean="0">
                <a:cs typeface="Arial" pitchFamily="34" charset="0"/>
              </a:rPr>
              <a:t>Sekretariat</a:t>
            </a:r>
            <a:r>
              <a:rPr lang="en-US" sz="3100" b="1" dirty="0" smtClean="0">
                <a:cs typeface="Arial" pitchFamily="34" charset="0"/>
              </a:rPr>
              <a:t> DPRD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merupakan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unsur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pelayanan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terhadap</a:t>
            </a:r>
            <a:r>
              <a:rPr lang="en-US" sz="3100" dirty="0" smtClean="0">
                <a:cs typeface="Arial" pitchFamily="34" charset="0"/>
              </a:rPr>
              <a:t> DPRD, </a:t>
            </a:r>
            <a:r>
              <a:rPr lang="en-US" sz="3100" dirty="0" err="1" smtClean="0">
                <a:cs typeface="Arial" pitchFamily="34" charset="0"/>
              </a:rPr>
              <a:t>dipimpin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oleh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seorang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Sekretaris</a:t>
            </a:r>
            <a:r>
              <a:rPr lang="en-US" sz="3100" dirty="0" smtClean="0">
                <a:cs typeface="Arial" pitchFamily="34" charset="0"/>
              </a:rPr>
              <a:t> yang </a:t>
            </a:r>
            <a:r>
              <a:rPr lang="en-US" sz="3100" dirty="0" err="1" smtClean="0">
                <a:cs typeface="Arial" pitchFamily="34" charset="0"/>
              </a:rPr>
              <a:t>bertanggungjawab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kepada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Pimpinan</a:t>
            </a:r>
            <a:r>
              <a:rPr lang="en-US" sz="3100" dirty="0" smtClean="0">
                <a:cs typeface="Arial" pitchFamily="34" charset="0"/>
              </a:rPr>
              <a:t> DPRD, </a:t>
            </a:r>
            <a:r>
              <a:rPr lang="en-US" sz="3100" dirty="0" err="1" smtClean="0">
                <a:cs typeface="Arial" pitchFamily="34" charset="0"/>
              </a:rPr>
              <a:t>dan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secara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administrasi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dibina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oleh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Sekretaris</a:t>
            </a:r>
            <a:r>
              <a:rPr lang="en-US" sz="3100" dirty="0" smtClean="0">
                <a:cs typeface="Arial" pitchFamily="34" charset="0"/>
              </a:rPr>
              <a:t> Daerah. </a:t>
            </a:r>
            <a:r>
              <a:rPr lang="en-US" sz="3100" dirty="0" err="1" smtClean="0">
                <a:cs typeface="Arial" pitchFamily="34" charset="0"/>
              </a:rPr>
              <a:t>Sekretariat</a:t>
            </a:r>
            <a:r>
              <a:rPr lang="en-US" sz="3100" dirty="0" smtClean="0">
                <a:cs typeface="Arial" pitchFamily="34" charset="0"/>
              </a:rPr>
              <a:t> DPRD </a:t>
            </a:r>
            <a:r>
              <a:rPr lang="en-US" sz="3100" dirty="0" err="1" smtClean="0">
                <a:cs typeface="Arial" pitchFamily="34" charset="0"/>
              </a:rPr>
              <a:t>dipimpin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oleh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Sekretaris</a:t>
            </a:r>
            <a:r>
              <a:rPr lang="en-US" sz="3100" dirty="0" smtClean="0">
                <a:cs typeface="Arial" pitchFamily="34" charset="0"/>
              </a:rPr>
              <a:t> DPRD.</a:t>
            </a:r>
          </a:p>
          <a:p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Sekretaris</a:t>
            </a:r>
            <a:r>
              <a:rPr lang="en-US" sz="3100" dirty="0" smtClean="0">
                <a:cs typeface="Arial" pitchFamily="34" charset="0"/>
              </a:rPr>
              <a:t> DPRD </a:t>
            </a:r>
            <a:r>
              <a:rPr lang="en-US" sz="3100" dirty="0" err="1" smtClean="0">
                <a:cs typeface="Arial" pitchFamily="34" charset="0"/>
              </a:rPr>
              <a:t>mempunyai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tugas</a:t>
            </a:r>
            <a:r>
              <a:rPr lang="en-US" sz="3100" dirty="0" smtClean="0">
                <a:cs typeface="Arial" pitchFamily="34" charset="0"/>
              </a:rPr>
              <a:t>:</a:t>
            </a:r>
          </a:p>
          <a:p>
            <a:pPr>
              <a:buNone/>
            </a:pPr>
            <a:r>
              <a:rPr lang="en-US" sz="3100" dirty="0" smtClean="0">
                <a:cs typeface="Arial" pitchFamily="34" charset="0"/>
              </a:rPr>
              <a:t>     a. </a:t>
            </a:r>
            <a:r>
              <a:rPr lang="en-US" sz="3100" dirty="0" err="1" smtClean="0">
                <a:cs typeface="Arial" pitchFamily="34" charset="0"/>
              </a:rPr>
              <a:t>menyelenggarakan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administrasi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kesekretariatan</a:t>
            </a:r>
            <a:r>
              <a:rPr lang="en-US" sz="3100" dirty="0" smtClean="0">
                <a:cs typeface="Arial" pitchFamily="34" charset="0"/>
              </a:rPr>
              <a:t> </a:t>
            </a:r>
          </a:p>
          <a:p>
            <a:pPr>
              <a:buNone/>
            </a:pPr>
            <a:r>
              <a:rPr lang="en-US" sz="3100" dirty="0" smtClean="0">
                <a:cs typeface="Arial" pitchFamily="34" charset="0"/>
              </a:rPr>
              <a:t>         DPRD</a:t>
            </a:r>
          </a:p>
          <a:p>
            <a:pPr>
              <a:buNone/>
            </a:pPr>
            <a:r>
              <a:rPr lang="en-US" sz="3100" dirty="0" smtClean="0">
                <a:cs typeface="Arial" pitchFamily="34" charset="0"/>
              </a:rPr>
              <a:t>     b.  </a:t>
            </a:r>
            <a:r>
              <a:rPr lang="en-US" sz="3100" dirty="0" err="1" smtClean="0">
                <a:cs typeface="Arial" pitchFamily="34" charset="0"/>
              </a:rPr>
              <a:t>menyelenggarakan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administrasikeuangan</a:t>
            </a:r>
            <a:r>
              <a:rPr lang="en-US" sz="3100" dirty="0" smtClean="0">
                <a:cs typeface="Arial" pitchFamily="34" charset="0"/>
              </a:rPr>
              <a:t> DPRD; </a:t>
            </a:r>
          </a:p>
          <a:p>
            <a:pPr>
              <a:buNone/>
            </a:pPr>
            <a:r>
              <a:rPr lang="en-US" sz="3100" dirty="0" smtClean="0">
                <a:cs typeface="Arial" pitchFamily="34" charset="0"/>
              </a:rPr>
              <a:t>     c.   </a:t>
            </a:r>
            <a:r>
              <a:rPr lang="en-US" sz="3100" dirty="0" err="1" smtClean="0">
                <a:cs typeface="Arial" pitchFamily="34" charset="0"/>
              </a:rPr>
              <a:t>mendukung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pelaksanaan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tugas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dan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fungsi</a:t>
            </a:r>
            <a:r>
              <a:rPr lang="en-US" sz="3100" dirty="0" smtClean="0">
                <a:cs typeface="Arial" pitchFamily="34" charset="0"/>
              </a:rPr>
              <a:t> DPRD</a:t>
            </a:r>
          </a:p>
          <a:p>
            <a:pPr>
              <a:buNone/>
            </a:pPr>
            <a:r>
              <a:rPr lang="en-US" sz="3100" dirty="0" smtClean="0">
                <a:cs typeface="Arial" pitchFamily="34" charset="0"/>
              </a:rPr>
              <a:t>     d.  </a:t>
            </a:r>
            <a:r>
              <a:rPr lang="en-US" sz="3100" dirty="0" err="1" smtClean="0">
                <a:cs typeface="Arial" pitchFamily="34" charset="0"/>
              </a:rPr>
              <a:t>menyediakan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dan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mengkoordinasi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tenaga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ahli</a:t>
            </a:r>
            <a:r>
              <a:rPr lang="en-US" sz="3100" dirty="0" smtClean="0">
                <a:cs typeface="Arial" pitchFamily="34" charset="0"/>
              </a:rPr>
              <a:t> yang</a:t>
            </a:r>
          </a:p>
          <a:p>
            <a:pPr>
              <a:buNone/>
            </a:pPr>
            <a:r>
              <a:rPr lang="en-US" sz="3100" dirty="0" smtClean="0">
                <a:cs typeface="Arial" pitchFamily="34" charset="0"/>
              </a:rPr>
              <a:t>          </a:t>
            </a:r>
            <a:r>
              <a:rPr lang="en-US" sz="3100" dirty="0" err="1" smtClean="0">
                <a:cs typeface="Arial" pitchFamily="34" charset="0"/>
              </a:rPr>
              <a:t>diperlukan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oleh</a:t>
            </a:r>
            <a:r>
              <a:rPr lang="en-US" sz="3100" dirty="0" smtClean="0">
                <a:cs typeface="Arial" pitchFamily="34" charset="0"/>
              </a:rPr>
              <a:t> DPRD </a:t>
            </a:r>
            <a:r>
              <a:rPr lang="en-US" sz="3100" dirty="0" err="1" smtClean="0">
                <a:cs typeface="Arial" pitchFamily="34" charset="0"/>
              </a:rPr>
              <a:t>dalam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melaksanakan</a:t>
            </a:r>
            <a:r>
              <a:rPr lang="en-US" sz="3100" dirty="0" smtClean="0">
                <a:cs typeface="Arial" pitchFamily="34" charset="0"/>
              </a:rPr>
              <a:t> </a:t>
            </a:r>
          </a:p>
          <a:p>
            <a:pPr>
              <a:buNone/>
            </a:pPr>
            <a:r>
              <a:rPr lang="en-US" sz="3100" dirty="0" smtClean="0">
                <a:cs typeface="Arial" pitchFamily="34" charset="0"/>
              </a:rPr>
              <a:t>          </a:t>
            </a:r>
            <a:r>
              <a:rPr lang="en-US" sz="3100" dirty="0" err="1" smtClean="0">
                <a:cs typeface="Arial" pitchFamily="34" charset="0"/>
              </a:rPr>
              <a:t>fungsinya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sesuaidengan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kemampuan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keuangan</a:t>
            </a:r>
            <a:r>
              <a:rPr lang="en-US" sz="3100" dirty="0" smtClean="0">
                <a:cs typeface="Arial" pitchFamily="34" charset="0"/>
              </a:rPr>
              <a:t> </a:t>
            </a:r>
          </a:p>
          <a:p>
            <a:pPr>
              <a:buNone/>
            </a:pPr>
            <a:r>
              <a:rPr lang="en-US" sz="3100" dirty="0" smtClean="0">
                <a:cs typeface="Arial" pitchFamily="34" charset="0"/>
              </a:rPr>
              <a:t>         </a:t>
            </a:r>
            <a:r>
              <a:rPr lang="en-US" sz="3100" dirty="0" err="1" smtClean="0">
                <a:cs typeface="Arial" pitchFamily="34" charset="0"/>
              </a:rPr>
              <a:t>daerah</a:t>
            </a:r>
            <a:r>
              <a:rPr lang="en-US" sz="3100" dirty="0" smtClean="0">
                <a:cs typeface="Arial" pitchFamily="34" charset="0"/>
              </a:rPr>
              <a:t>.</a:t>
            </a:r>
          </a:p>
          <a:p>
            <a:endParaRPr lang="en-US" sz="3100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79712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14400"/>
            <a:ext cx="8305800" cy="5211763"/>
          </a:xfrm>
        </p:spPr>
        <p:txBody>
          <a:bodyPr/>
          <a:lstStyle/>
          <a:p>
            <a:pPr>
              <a:buNone/>
            </a:pPr>
            <a:r>
              <a:rPr lang="en-US" b="1" dirty="0" smtClean="0"/>
              <a:t>5. </a:t>
            </a:r>
            <a:r>
              <a:rPr lang="en-US" b="1" dirty="0" err="1" smtClean="0"/>
              <a:t>Kecamatan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Camat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Daerah </a:t>
            </a:r>
            <a:r>
              <a:rPr lang="en-US" dirty="0" err="1" smtClean="0"/>
              <a:t>Kabupaten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Kota. </a:t>
            </a:r>
            <a:r>
              <a:rPr lang="en-US" dirty="0" err="1" smtClean="0"/>
              <a:t>Kecamatan</a:t>
            </a:r>
            <a:r>
              <a:rPr lang="en-US" dirty="0" smtClean="0"/>
              <a:t> </a:t>
            </a:r>
            <a:r>
              <a:rPr lang="en-US" dirty="0" err="1" smtClean="0"/>
              <a:t>dibentuk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/</a:t>
            </a:r>
            <a:r>
              <a:rPr lang="en-US" dirty="0" err="1" smtClean="0"/>
              <a:t>kota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Perda</a:t>
            </a:r>
            <a:r>
              <a:rPr lang="en-US" dirty="0" smtClean="0"/>
              <a:t> </a:t>
            </a:r>
            <a:r>
              <a:rPr lang="en-US" dirty="0" err="1" smtClean="0"/>
              <a:t>berpedoman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. </a:t>
            </a:r>
            <a:r>
              <a:rPr lang="en-US" dirty="0" err="1" smtClean="0"/>
              <a:t>Kecamatan</a:t>
            </a:r>
            <a:r>
              <a:rPr lang="en-US" dirty="0" smtClean="0"/>
              <a:t> </a:t>
            </a:r>
            <a:r>
              <a:rPr lang="en-US" dirty="0" err="1" smtClean="0"/>
              <a:t>dipimpin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camat</a:t>
            </a:r>
            <a:r>
              <a:rPr lang="en-US" dirty="0" smtClean="0"/>
              <a:t> yang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tugasnya</a:t>
            </a:r>
            <a:r>
              <a:rPr lang="en-US" dirty="0" smtClean="0"/>
              <a:t> </a:t>
            </a:r>
            <a:r>
              <a:rPr lang="en-US" dirty="0" err="1" smtClean="0"/>
              <a:t>memperoleh</a:t>
            </a:r>
            <a:r>
              <a:rPr lang="en-US" dirty="0" smtClean="0"/>
              <a:t> </a:t>
            </a:r>
            <a:r>
              <a:rPr lang="en-US" dirty="0" err="1" smtClean="0"/>
              <a:t>pelimpahan</a:t>
            </a:r>
            <a:r>
              <a:rPr lang="en-US" dirty="0" smtClean="0"/>
              <a:t> </a:t>
            </a:r>
            <a:r>
              <a:rPr lang="en-US" dirty="0" err="1" smtClean="0"/>
              <a:t>sebagian</a:t>
            </a:r>
            <a:r>
              <a:rPr lang="en-US" dirty="0" smtClean="0"/>
              <a:t> </a:t>
            </a:r>
            <a:r>
              <a:rPr lang="en-US" dirty="0" err="1" smtClean="0"/>
              <a:t>wewenang</a:t>
            </a:r>
            <a:r>
              <a:rPr lang="en-US" dirty="0" smtClean="0"/>
              <a:t> </a:t>
            </a:r>
            <a:r>
              <a:rPr lang="en-US" dirty="0" err="1" smtClean="0"/>
              <a:t>bupati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walikota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menangani</a:t>
            </a:r>
            <a:r>
              <a:rPr lang="en-US" dirty="0" smtClean="0"/>
              <a:t> </a:t>
            </a:r>
            <a:r>
              <a:rPr lang="en-US" dirty="0" err="1" smtClean="0"/>
              <a:t>sebagian</a:t>
            </a:r>
            <a:r>
              <a:rPr lang="en-US" dirty="0" smtClean="0"/>
              <a:t>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otonomi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18432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6. </a:t>
            </a:r>
            <a:r>
              <a:rPr lang="en-US" b="1" dirty="0" err="1" smtClean="0"/>
              <a:t>Kelurahan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Lurah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Daerah </a:t>
            </a:r>
            <a:r>
              <a:rPr lang="en-US" dirty="0" err="1" smtClean="0"/>
              <a:t>Kabupaten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Daerah Kota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bawah</a:t>
            </a:r>
            <a:r>
              <a:rPr lang="en-US" dirty="0" smtClean="0"/>
              <a:t> </a:t>
            </a:r>
            <a:r>
              <a:rPr lang="en-US" dirty="0" err="1" smtClean="0"/>
              <a:t>Kecamatan</a:t>
            </a:r>
            <a:r>
              <a:rPr lang="en-US" dirty="0" smtClean="0"/>
              <a:t>. </a:t>
            </a:r>
            <a:r>
              <a:rPr lang="en-US" dirty="0" err="1" smtClean="0"/>
              <a:t>Kelurahan</a:t>
            </a:r>
            <a:r>
              <a:rPr lang="en-US" dirty="0" smtClean="0"/>
              <a:t> </a:t>
            </a:r>
            <a:r>
              <a:rPr lang="en-US" dirty="0" err="1" smtClean="0"/>
              <a:t>dibentuk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kecamatan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Perda</a:t>
            </a:r>
            <a:r>
              <a:rPr lang="en-US" dirty="0" smtClean="0"/>
              <a:t> </a:t>
            </a:r>
            <a:r>
              <a:rPr lang="en-US" dirty="0" err="1" smtClean="0"/>
              <a:t>berpedoman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. </a:t>
            </a:r>
            <a:r>
              <a:rPr lang="en-US" dirty="0" err="1" smtClean="0"/>
              <a:t>Kelurahan</a:t>
            </a:r>
            <a:r>
              <a:rPr lang="en-US" dirty="0" smtClean="0"/>
              <a:t> </a:t>
            </a:r>
            <a:r>
              <a:rPr lang="en-US" dirty="0" err="1" smtClean="0"/>
              <a:t>dipimpin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lurah</a:t>
            </a:r>
            <a:r>
              <a:rPr lang="en-US" dirty="0" smtClean="0"/>
              <a:t> yang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tugasnya</a:t>
            </a:r>
            <a:r>
              <a:rPr lang="en-US" dirty="0" smtClean="0"/>
              <a:t> </a:t>
            </a:r>
            <a:r>
              <a:rPr lang="en-US" dirty="0" err="1" smtClean="0"/>
              <a:t>memperoleh</a:t>
            </a:r>
            <a:r>
              <a:rPr lang="en-US" dirty="0" smtClean="0"/>
              <a:t> </a:t>
            </a:r>
            <a:r>
              <a:rPr lang="en-US" dirty="0" err="1" smtClean="0"/>
              <a:t>pelimpahan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Bupati</a:t>
            </a:r>
            <a:r>
              <a:rPr lang="en-US" dirty="0" smtClean="0"/>
              <a:t>/</a:t>
            </a:r>
            <a:r>
              <a:rPr lang="en-US" dirty="0" err="1" smtClean="0"/>
              <a:t>Walikota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1190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7. </a:t>
            </a:r>
            <a:r>
              <a:rPr lang="en-US" b="1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kesatuan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yang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mengaturdan</a:t>
            </a:r>
            <a:r>
              <a:rPr lang="en-US" dirty="0" smtClean="0"/>
              <a:t> </a:t>
            </a:r>
            <a:r>
              <a:rPr lang="en-US" dirty="0" err="1" smtClean="0"/>
              <a:t>mengurus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setempat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asal-usul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adat</a:t>
            </a:r>
            <a:r>
              <a:rPr lang="en-US" dirty="0" smtClean="0"/>
              <a:t> </a:t>
            </a:r>
            <a:r>
              <a:rPr lang="en-US" dirty="0" err="1" smtClean="0"/>
              <a:t>istiadatsetempat</a:t>
            </a:r>
            <a:r>
              <a:rPr lang="en-US" dirty="0" smtClean="0"/>
              <a:t> yang </a:t>
            </a:r>
            <a:r>
              <a:rPr lang="en-US" dirty="0" err="1" smtClean="0"/>
              <a:t>diakui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berada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Daerah </a:t>
            </a:r>
            <a:r>
              <a:rPr lang="en-US" dirty="0" err="1" smtClean="0"/>
              <a:t>Kabupaten</a:t>
            </a:r>
            <a:r>
              <a:rPr lang="en-US" dirty="0" smtClean="0"/>
              <a:t>. 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30568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685800"/>
            <a:ext cx="8077200" cy="58674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 err="1"/>
              <a:t>Pembentukan</a:t>
            </a:r>
            <a:r>
              <a:rPr lang="en-US" b="1" dirty="0"/>
              <a:t> </a:t>
            </a:r>
            <a:r>
              <a:rPr lang="en-US" b="1" dirty="0" err="1"/>
              <a:t>Perangkat</a:t>
            </a:r>
            <a:r>
              <a:rPr lang="en-US" b="1" dirty="0"/>
              <a:t> Daerah </a:t>
            </a:r>
            <a:r>
              <a:rPr lang="en-US" b="1" dirty="0" err="1"/>
              <a:t>dilakukan</a:t>
            </a:r>
            <a:r>
              <a:rPr lang="en-US" b="1" dirty="0"/>
              <a:t> </a:t>
            </a:r>
            <a:r>
              <a:rPr lang="en-US" b="1" dirty="0" err="1"/>
              <a:t>berdasarkan</a:t>
            </a:r>
            <a:r>
              <a:rPr lang="en-US" b="1" dirty="0"/>
              <a:t> </a:t>
            </a:r>
            <a:r>
              <a:rPr lang="en-US" b="1" dirty="0" err="1"/>
              <a:t>asas</a:t>
            </a:r>
            <a:r>
              <a:rPr lang="en-US" b="1" dirty="0"/>
              <a:t>: </a:t>
            </a:r>
            <a:endParaRPr lang="en-US" b="1" dirty="0" smtClean="0"/>
          </a:p>
          <a:p>
            <a:pPr marL="514350" indent="-514350">
              <a:buAutoNum type="alphaLcPeriod"/>
            </a:pP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/>
              <a:t>Pemerintahan</a:t>
            </a:r>
            <a:r>
              <a:rPr lang="en-US" dirty="0"/>
              <a:t>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Daerah;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b. </a:t>
            </a:r>
            <a:r>
              <a:rPr lang="en-US" dirty="0" err="1" smtClean="0"/>
              <a:t>Intensitas</a:t>
            </a:r>
            <a:r>
              <a:rPr lang="en-US" dirty="0" smtClean="0"/>
              <a:t> </a:t>
            </a:r>
            <a:r>
              <a:rPr lang="en-US" dirty="0" err="1"/>
              <a:t>Urusan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potensi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Daerah</a:t>
            </a:r>
            <a:r>
              <a:rPr lang="en-US" dirty="0"/>
              <a:t>;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c</a:t>
            </a:r>
            <a:r>
              <a:rPr lang="en-US" dirty="0"/>
              <a:t>. </a:t>
            </a:r>
            <a:r>
              <a:rPr lang="en-US" dirty="0" err="1"/>
              <a:t>efisiensi</a:t>
            </a:r>
            <a:r>
              <a:rPr lang="en-US" dirty="0"/>
              <a:t>;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d</a:t>
            </a:r>
            <a:r>
              <a:rPr lang="en-US" dirty="0"/>
              <a:t>. </a:t>
            </a:r>
            <a:r>
              <a:rPr lang="en-US" dirty="0" err="1"/>
              <a:t>efektivitas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 smtClean="0"/>
              <a:t> e</a:t>
            </a:r>
            <a:r>
              <a:rPr lang="en-US" dirty="0"/>
              <a:t>. </a:t>
            </a:r>
            <a:r>
              <a:rPr lang="en-US" dirty="0" err="1"/>
              <a:t>pembagian</a:t>
            </a:r>
            <a:r>
              <a:rPr lang="en-US" dirty="0"/>
              <a:t> </a:t>
            </a:r>
            <a:r>
              <a:rPr lang="en-US" dirty="0" err="1"/>
              <a:t>habis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;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f</a:t>
            </a:r>
            <a:r>
              <a:rPr lang="en-US" dirty="0"/>
              <a:t>. </a:t>
            </a:r>
            <a:r>
              <a:rPr lang="en-US" dirty="0" err="1"/>
              <a:t>rentang</a:t>
            </a:r>
            <a:r>
              <a:rPr lang="en-US" dirty="0"/>
              <a:t> </a:t>
            </a:r>
            <a:r>
              <a:rPr lang="en-US" dirty="0" err="1"/>
              <a:t>kendali</a:t>
            </a:r>
            <a:r>
              <a:rPr lang="en-US" dirty="0"/>
              <a:t>;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g</a:t>
            </a:r>
            <a:r>
              <a:rPr lang="en-US" dirty="0"/>
              <a:t>. </a:t>
            </a:r>
            <a:r>
              <a:rPr lang="en-US" dirty="0" err="1"/>
              <a:t>tata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yang </a:t>
            </a:r>
            <a:r>
              <a:rPr lang="en-US" dirty="0" err="1" smtClean="0"/>
              <a:t>jelas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h</a:t>
            </a:r>
            <a:r>
              <a:rPr lang="en-US" dirty="0"/>
              <a:t>. </a:t>
            </a:r>
            <a:r>
              <a:rPr lang="en-US" dirty="0" err="1"/>
              <a:t>fleksibilitas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05478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411162"/>
          </a:xfrm>
        </p:spPr>
        <p:txBody>
          <a:bodyPr>
            <a:normAutofit fontScale="90000"/>
          </a:bodyPr>
          <a:lstStyle/>
          <a:p>
            <a:r>
              <a:rPr lang="id-ID" b="1" dirty="0"/>
              <a:t>Konsep</a:t>
            </a:r>
            <a:r>
              <a:rPr lang="en-US" b="1" dirty="0" err="1"/>
              <a:t>si</a:t>
            </a:r>
            <a:r>
              <a:rPr lang="id-ID" b="1" dirty="0"/>
              <a:t> K</a:t>
            </a:r>
            <a:r>
              <a:rPr lang="en-US" b="1" dirty="0" err="1"/>
              <a:t>elembagaan</a:t>
            </a:r>
            <a:r>
              <a:rPr lang="en-US" b="1" dirty="0"/>
              <a:t> </a:t>
            </a:r>
            <a:r>
              <a:rPr lang="id-ID" b="1" dirty="0"/>
              <a:t>Daerah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609600"/>
            <a:ext cx="8153400" cy="5943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d-ID" sz="2400" b="1" dirty="0">
                <a:latin typeface="Arial" pitchFamily="34" charset="0"/>
                <a:cs typeface="Arial" pitchFamily="34" charset="0"/>
              </a:rPr>
              <a:t>Kondisi empirik: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  <a:p>
            <a:r>
              <a:rPr lang="en-US" sz="2400" dirty="0" err="1">
                <a:latin typeface="Arial" pitchFamily="34" charset="0"/>
                <a:cs typeface="Arial" pitchFamily="34" charset="0"/>
              </a:rPr>
              <a:t>Kelembagaan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membatasi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kelembagaan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terkait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dngn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konsekuensi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finansial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(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jumlah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OPD /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dinas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relatif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).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Ada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kecenderungan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pula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proliferasi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(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pemekaran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)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id-ID" sz="2400" b="1" dirty="0">
                <a:latin typeface="Arial" pitchFamily="34" charset="0"/>
                <a:cs typeface="Arial" pitchFamily="34" charset="0"/>
              </a:rPr>
              <a:t>Rekomendasi:</a:t>
            </a:r>
          </a:p>
          <a:p>
            <a:r>
              <a:rPr lang="en-US" sz="2400" dirty="0" err="1">
                <a:latin typeface="Arial" pitchFamily="34" charset="0"/>
                <a:cs typeface="Arial" pitchFamily="34" charset="0"/>
              </a:rPr>
              <a:t>Perlu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pengendalian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dlm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pngadaan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kelembagaan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salah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satunya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perlu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dipikirkan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alternatif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pembentukan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 unit-unit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otonom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Menyerahkan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urusan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kpd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pihak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swasta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(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privatisasi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)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ataupun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kemitraan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antara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pihak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pemda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swasta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(public private partnership)</a:t>
            </a:r>
          </a:p>
          <a:p>
            <a:r>
              <a:rPr lang="en-US" sz="2400" dirty="0" err="1">
                <a:latin typeface="Arial" pitchFamily="34" charset="0"/>
                <a:cs typeface="Arial" pitchFamily="34" charset="0"/>
              </a:rPr>
              <a:t>Perlu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adanya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standar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kelembagaan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dg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mempertimbang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kebutuhan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Pemda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memudahkan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pembinaan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pengawasan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 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0737609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28600"/>
            <a:ext cx="8077200" cy="457200"/>
          </a:xfrm>
        </p:spPr>
        <p:txBody>
          <a:bodyPr>
            <a:normAutofit fontScale="90000"/>
          </a:bodyPr>
          <a:lstStyle/>
          <a:p>
            <a:r>
              <a:rPr lang="en-US" b="1" dirty="0" err="1"/>
              <a:t>Jenis</a:t>
            </a:r>
            <a:r>
              <a:rPr lang="en-US" b="1" dirty="0"/>
              <a:t> </a:t>
            </a:r>
            <a:r>
              <a:rPr lang="en-US" b="1" dirty="0" err="1"/>
              <a:t>Perangkat</a:t>
            </a:r>
            <a:r>
              <a:rPr lang="en-US" b="1" dirty="0"/>
              <a:t> </a:t>
            </a:r>
            <a:r>
              <a:rPr lang="en-US" b="1" dirty="0" smtClean="0"/>
              <a:t>Daerah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762000"/>
            <a:ext cx="8229600" cy="5867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1.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Pemerintah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Daerah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Provinsi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Gubernur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Kepala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Daerah: Menurut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Pasal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18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ayat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(4) UUD 1945,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gubernur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adalah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kepala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provinsi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gubernur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hanya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kepala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eksekutif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saja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Tugas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gubernur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selaku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wakil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pusat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hal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ini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ditentukan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dlm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pasal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37.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DPRD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Provinsi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Mempunyai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kedudukan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sebagai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penyelenggara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-da,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DPR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mempunyai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fungsi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legislasi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anggaran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pengawasan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Perangkat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Daerah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provinsi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terdiri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atas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:</a:t>
            </a:r>
          </a:p>
          <a:p>
            <a:pPr lvl="0"/>
            <a:r>
              <a:rPr lang="en-US" sz="2400" dirty="0" err="1">
                <a:latin typeface="Arial" pitchFamily="34" charset="0"/>
                <a:cs typeface="Arial" pitchFamily="34" charset="0"/>
              </a:rPr>
              <a:t>sekretariat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Daerah;</a:t>
            </a:r>
          </a:p>
          <a:p>
            <a:pPr lvl="0"/>
            <a:r>
              <a:rPr lang="en-US" sz="2400" dirty="0" err="1">
                <a:latin typeface="Arial" pitchFamily="34" charset="0"/>
                <a:cs typeface="Arial" pitchFamily="34" charset="0"/>
              </a:rPr>
              <a:t>sekretariat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DPRD;</a:t>
            </a:r>
          </a:p>
          <a:p>
            <a:pPr lvl="0"/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inspektorat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;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dinas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;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35368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229600" cy="6858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2. 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 Daerah 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Kabupaten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/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kota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305800" cy="4983163"/>
          </a:xfrm>
        </p:spPr>
        <p:txBody>
          <a:bodyPr>
            <a:normAutofit fontScale="25000" lnSpcReduction="20000"/>
          </a:bodyPr>
          <a:lstStyle/>
          <a:p>
            <a:r>
              <a:rPr lang="en-US" dirty="0" smtClean="0"/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Daerah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Kabupaten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kota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merupakan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satuan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negara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langsung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berhubungan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fungsi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pengayoman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pelayanan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negara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terhdadap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rakyat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itu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setiap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satuan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dilengkapi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perangkat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administrasi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ditingkat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kecamatan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dipimpin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oleh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seorang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camat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sebagai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pejabat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administrasi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terendah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di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atas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kepala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desa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lurah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sz="96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Kemudian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di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perangkat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desa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kelurahan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juga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ada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perangkat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disebut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RT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RW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</a:pPr>
            <a:endParaRPr lang="en-US" sz="9600" dirty="0">
              <a:latin typeface="Arial" pitchFamily="34" charset="0"/>
              <a:cs typeface="Arial" pitchFamily="34" charset="0"/>
            </a:endParaRPr>
          </a:p>
          <a:p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Pada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dasarnya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menurut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UU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Nomor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32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tahun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2004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tugas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wewenang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walikota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sama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tugas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wewenang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gubernur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bupati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yaitu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tugas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sebagai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kepala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.</a:t>
            </a:r>
            <a:br>
              <a:rPr lang="en-US" sz="9600" dirty="0">
                <a:latin typeface="Arial" pitchFamily="34" charset="0"/>
                <a:cs typeface="Arial" pitchFamily="34" charset="0"/>
              </a:rPr>
            </a:br>
            <a:endParaRPr lang="en-US" sz="96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34693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85800"/>
            <a:ext cx="8382000" cy="5440363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err="1">
                <a:latin typeface="Arial" pitchFamily="34" charset="0"/>
                <a:cs typeface="Arial" pitchFamily="34" charset="0"/>
              </a:rPr>
              <a:t>Walikota</a:t>
            </a:r>
            <a:r>
              <a:rPr lang="en-US" dirty="0">
                <a:latin typeface="Arial" pitchFamily="34" charset="0"/>
                <a:cs typeface="Arial" pitchFamily="34" charset="0"/>
              </a:rPr>
              <a:t/>
            </a:r>
            <a:br>
              <a:rPr lang="en-US" dirty="0">
                <a:latin typeface="Arial" pitchFamily="34" charset="0"/>
                <a:cs typeface="Arial" pitchFamily="34" charset="0"/>
              </a:rPr>
            </a:br>
            <a:r>
              <a:rPr lang="en-US" dirty="0">
                <a:latin typeface="Arial" pitchFamily="34" charset="0"/>
                <a:cs typeface="Arial" pitchFamily="34" charset="0"/>
              </a:rPr>
              <a:t>Menurut UU No 32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th</a:t>
            </a:r>
            <a:r>
              <a:rPr lang="en-US" dirty="0">
                <a:latin typeface="Arial" pitchFamily="34" charset="0"/>
                <a:cs typeface="Arial" pitchFamily="34" charset="0"/>
              </a:rPr>
              <a:t> 2004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walikota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sbga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kepala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kota</a:t>
            </a:r>
            <a:endParaRPr lang="en-US" dirty="0"/>
          </a:p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DPRD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Kota</a:t>
            </a:r>
            <a:br>
              <a:rPr lang="en-US" b="1" dirty="0">
                <a:latin typeface="Arial" pitchFamily="34" charset="0"/>
                <a:cs typeface="Arial" pitchFamily="34" charset="0"/>
              </a:rPr>
            </a:br>
            <a:r>
              <a:rPr lang="en-US" dirty="0">
                <a:latin typeface="Arial" pitchFamily="34" charset="0"/>
                <a:cs typeface="Arial" pitchFamily="34" charset="0"/>
              </a:rPr>
              <a:t>Menurut UU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Nomor</a:t>
            </a:r>
            <a:r>
              <a:rPr lang="en-US" dirty="0">
                <a:latin typeface="Arial" pitchFamily="34" charset="0"/>
                <a:cs typeface="Arial" pitchFamily="34" charset="0"/>
              </a:rPr>
              <a:t> 32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tahun</a:t>
            </a:r>
            <a:r>
              <a:rPr lang="en-US" dirty="0">
                <a:latin typeface="Arial" pitchFamily="34" charset="0"/>
                <a:cs typeface="Arial" pitchFamily="34" charset="0"/>
              </a:rPr>
              <a:t> 2004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tugas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wewenang</a:t>
            </a:r>
            <a:r>
              <a:rPr lang="en-US" dirty="0">
                <a:latin typeface="Arial" pitchFamily="34" charset="0"/>
                <a:cs typeface="Arial" pitchFamily="34" charset="0"/>
              </a:rPr>
              <a:t> DPRD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kota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sama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tugas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wewenang</a:t>
            </a:r>
            <a:r>
              <a:rPr lang="en-US" dirty="0">
                <a:latin typeface="Arial" pitchFamily="34" charset="0"/>
                <a:cs typeface="Arial" pitchFamily="34" charset="0"/>
              </a:rPr>
              <a:t> DPRD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provinsi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DPRD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kabupaten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yaitu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sama-sama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sebagai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penyelenggara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b="1" dirty="0" err="1">
                <a:latin typeface="Arial" pitchFamily="34" charset="0"/>
                <a:cs typeface="Arial" pitchFamily="34" charset="0"/>
              </a:rPr>
              <a:t>Bupati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sebagai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Kepala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Daerah</a:t>
            </a:r>
            <a:br>
              <a:rPr lang="en-US" b="1" dirty="0">
                <a:latin typeface="Arial" pitchFamily="34" charset="0"/>
                <a:cs typeface="Arial" pitchFamily="34" charset="0"/>
              </a:rPr>
            </a:br>
            <a:r>
              <a:rPr lang="en-US" dirty="0" err="1">
                <a:latin typeface="Arial" pitchFamily="34" charset="0"/>
                <a:cs typeface="Arial" pitchFamily="34" charset="0"/>
              </a:rPr>
              <a:t>Tugas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wewenang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bupati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sebagai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kepala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telah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diatur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Pasal</a:t>
            </a:r>
            <a:r>
              <a:rPr lang="en-US" dirty="0">
                <a:latin typeface="Arial" pitchFamily="34" charset="0"/>
                <a:cs typeface="Arial" pitchFamily="34" charset="0"/>
              </a:rPr>
              <a:t> 25 UU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Nomor</a:t>
            </a:r>
            <a:r>
              <a:rPr lang="en-US" dirty="0">
                <a:latin typeface="Arial" pitchFamily="34" charset="0"/>
                <a:cs typeface="Arial" pitchFamily="34" charset="0"/>
              </a:rPr>
              <a:t> 32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tahun</a:t>
            </a:r>
            <a:r>
              <a:rPr lang="en-US" dirty="0">
                <a:latin typeface="Arial" pitchFamily="34" charset="0"/>
                <a:cs typeface="Arial" pitchFamily="34" charset="0"/>
              </a:rPr>
              <a:t> 2004.</a:t>
            </a:r>
          </a:p>
          <a:p>
            <a:r>
              <a:rPr lang="en-US" b="1" dirty="0">
                <a:latin typeface="Arial" pitchFamily="34" charset="0"/>
                <a:cs typeface="Arial" pitchFamily="34" charset="0"/>
              </a:rPr>
              <a:t>DPRD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Kabupaten</a:t>
            </a:r>
            <a:r>
              <a:rPr lang="en-US" dirty="0">
                <a:latin typeface="Arial" pitchFamily="34" charset="0"/>
                <a:cs typeface="Arial" pitchFamily="34" charset="0"/>
              </a:rPr>
              <a:t/>
            </a:r>
            <a:br>
              <a:rPr lang="en-US" dirty="0">
                <a:latin typeface="Arial" pitchFamily="34" charset="0"/>
                <a:cs typeface="Arial" pitchFamily="34" charset="0"/>
              </a:rPr>
            </a:br>
            <a:r>
              <a:rPr lang="en-US" dirty="0">
                <a:latin typeface="Arial" pitchFamily="34" charset="0"/>
                <a:cs typeface="Arial" pitchFamily="34" charset="0"/>
              </a:rPr>
              <a:t>DPRD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kabupaten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DPRD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provinsi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diatur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pola</a:t>
            </a:r>
            <a:r>
              <a:rPr lang="en-US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sama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apa</a:t>
            </a:r>
            <a:r>
              <a:rPr lang="en-US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berlaku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pada</a:t>
            </a:r>
            <a:r>
              <a:rPr lang="en-US" dirty="0">
                <a:latin typeface="Arial" pitchFamily="34" charset="0"/>
                <a:cs typeface="Arial" pitchFamily="34" charset="0"/>
              </a:rPr>
              <a:t> DPRD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Provinvi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berlaku</a:t>
            </a:r>
            <a:r>
              <a:rPr lang="en-US" dirty="0">
                <a:latin typeface="Arial" pitchFamily="34" charset="0"/>
                <a:cs typeface="Arial" pitchFamily="34" charset="0"/>
              </a:rPr>
              <a:t> pula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pada</a:t>
            </a:r>
            <a:r>
              <a:rPr lang="en-US" dirty="0">
                <a:latin typeface="Arial" pitchFamily="34" charset="0"/>
                <a:cs typeface="Arial" pitchFamily="34" charset="0"/>
              </a:rPr>
              <a:t> DPRD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Kabupaten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62780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90600"/>
            <a:ext cx="8153400" cy="5181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err="1">
                <a:latin typeface="Arial" pitchFamily="34" charset="0"/>
                <a:cs typeface="Arial" pitchFamily="34" charset="0"/>
              </a:rPr>
              <a:t>Perangkat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Daerah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kabupaten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/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kota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terdiri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atas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:</a:t>
            </a:r>
          </a:p>
          <a:p>
            <a:pPr lvl="0"/>
            <a:r>
              <a:rPr lang="en-US" sz="2800" dirty="0" err="1">
                <a:latin typeface="Arial" pitchFamily="34" charset="0"/>
                <a:cs typeface="Arial" pitchFamily="34" charset="0"/>
              </a:rPr>
              <a:t>sekretariat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Daerah;</a:t>
            </a:r>
          </a:p>
          <a:p>
            <a:pPr lvl="0"/>
            <a:r>
              <a:rPr lang="en-US" sz="2800" dirty="0" err="1">
                <a:latin typeface="Arial" pitchFamily="34" charset="0"/>
                <a:cs typeface="Arial" pitchFamily="34" charset="0"/>
              </a:rPr>
              <a:t>sekretariat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DPRD;</a:t>
            </a:r>
          </a:p>
          <a:p>
            <a:pPr lvl="0"/>
            <a:r>
              <a:rPr lang="en-US" sz="2800" dirty="0" err="1">
                <a:latin typeface="Arial" pitchFamily="34" charset="0"/>
                <a:cs typeface="Arial" pitchFamily="34" charset="0"/>
              </a:rPr>
              <a:t>inspektorat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;</a:t>
            </a:r>
          </a:p>
          <a:p>
            <a:pPr lvl="0"/>
            <a:r>
              <a:rPr lang="en-US" sz="2800" dirty="0" err="1">
                <a:latin typeface="Arial" pitchFamily="34" charset="0"/>
                <a:cs typeface="Arial" pitchFamily="34" charset="0"/>
              </a:rPr>
              <a:t>dinas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; 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n-US" sz="2800" dirty="0" err="1">
                <a:latin typeface="Arial" pitchFamily="34" charset="0"/>
                <a:cs typeface="Arial" pitchFamily="34" charset="0"/>
              </a:rPr>
              <a:t>badan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;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dan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n-US" sz="2800" dirty="0" err="1">
                <a:latin typeface="Arial" pitchFamily="34" charset="0"/>
                <a:cs typeface="Arial" pitchFamily="34" charset="0"/>
              </a:rPr>
              <a:t>kecamatan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73043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563562"/>
          </a:xfrm>
        </p:spPr>
        <p:txBody>
          <a:bodyPr>
            <a:normAutofit fontScale="90000"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LEMBAGA PEMERINTAHAN DAERAH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486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Kepala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Daerah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Dewan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Perwakilan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Rakyat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Daerah</a:t>
            </a:r>
          </a:p>
          <a:p>
            <a:pPr>
              <a:buNone/>
            </a:pP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Kepala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Daerah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adalah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lembaga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melaksanakan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2.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DPRD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adalah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lembaga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berwenang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membuat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Daerah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melakukan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pengawasandan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membuat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penganggaran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3. Di Daerah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Provinsi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Gubernur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perangkatnya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adalah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lembaga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pelaksana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Daerah.Sedangkan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Kabupaten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/Kota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adalah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Bupati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Walikota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perangkatnya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4. Di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Provinsi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terdapat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DPRD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Provinsi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sdngkn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Kabupaten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/Kota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trdpt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DPRD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Kab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/Kota </a:t>
            </a:r>
          </a:p>
        </p:txBody>
      </p:sp>
    </p:spTree>
    <p:extLst>
      <p:ext uri="{BB962C8B-B14F-4D97-AF65-F5344CB8AC3E}">
        <p14:creationId xmlns:p14="http://schemas.microsoft.com/office/powerpoint/2010/main" val="1478464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63976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305800" cy="5059363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provinsi</a:t>
            </a:r>
            <a:r>
              <a:rPr lang="en-US" dirty="0" smtClean="0"/>
              <a:t>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sekretariat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, </a:t>
            </a:r>
            <a:r>
              <a:rPr lang="en-US" dirty="0" err="1" smtClean="0"/>
              <a:t>sekretariat</a:t>
            </a:r>
            <a:r>
              <a:rPr lang="en-US" dirty="0" smtClean="0"/>
              <a:t> DPRD, </a:t>
            </a:r>
            <a:r>
              <a:rPr lang="en-US" dirty="0" err="1" smtClean="0"/>
              <a:t>dinas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teknis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/</a:t>
            </a:r>
            <a:r>
              <a:rPr lang="en-US" dirty="0" err="1" smtClean="0"/>
              <a:t>kota</a:t>
            </a:r>
            <a:r>
              <a:rPr lang="en-US" dirty="0" smtClean="0"/>
              <a:t>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sekretariat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, </a:t>
            </a:r>
            <a:r>
              <a:rPr lang="en-US" dirty="0" err="1" smtClean="0"/>
              <a:t>sekretariat</a:t>
            </a:r>
            <a:r>
              <a:rPr lang="en-US" dirty="0" smtClean="0"/>
              <a:t> DPRD, </a:t>
            </a:r>
            <a:r>
              <a:rPr lang="en-US" dirty="0" err="1" smtClean="0"/>
              <a:t>dinas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,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teknis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, </a:t>
            </a:r>
            <a:r>
              <a:rPr lang="en-US" dirty="0" err="1" smtClean="0"/>
              <a:t>kecamatan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kelurahan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Susunan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ditetapkan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Perda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memperhatikan</a:t>
            </a:r>
            <a:r>
              <a:rPr lang="en-US" dirty="0" smtClean="0"/>
              <a:t> </a:t>
            </a:r>
            <a:r>
              <a:rPr lang="en-US" dirty="0" err="1" smtClean="0"/>
              <a:t>faktor-faktor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berpedoman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PeraturanPemerintah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72804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</TotalTime>
  <Words>959</Words>
  <Application>Microsoft Office PowerPoint</Application>
  <PresentationFormat>On-screen Show (4:3)</PresentationFormat>
  <Paragraphs>78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  Organisasi Perangkat Daerah.  ,</vt:lpstr>
      <vt:lpstr>PowerPoint Presentation</vt:lpstr>
      <vt:lpstr>Konsepsi Kelembagaan Daerah</vt:lpstr>
      <vt:lpstr>Jenis Perangkat Daerah</vt:lpstr>
      <vt:lpstr>2. Pemerintahan Daerah Kabupaten/kota</vt:lpstr>
      <vt:lpstr>PowerPoint Presentation</vt:lpstr>
      <vt:lpstr>PowerPoint Presentation</vt:lpstr>
      <vt:lpstr>LEMBAGA PEMERINTAHAN DAERAH</vt:lpstr>
      <vt:lpstr>PowerPoint Presentation</vt:lpstr>
      <vt:lpstr>Sekretariat Daerah, Dinas Daerah, Lembaga Teknis Daerah, Camat, Lurah, dan Desa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Organisasi Perangkat Daerah.  ,</dc:title>
  <dc:creator>asus</dc:creator>
  <cp:lastModifiedBy>asus</cp:lastModifiedBy>
  <cp:revision>22</cp:revision>
  <dcterms:created xsi:type="dcterms:W3CDTF">2019-02-24T15:17:07Z</dcterms:created>
  <dcterms:modified xsi:type="dcterms:W3CDTF">2020-04-05T09:07:19Z</dcterms:modified>
</cp:coreProperties>
</file>