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7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  <p:sldId id="275" r:id="rId16"/>
    <p:sldId id="270" r:id="rId17"/>
    <p:sldId id="271" r:id="rId18"/>
    <p:sldId id="272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63"/>
    <a:srgbClr val="FD260F"/>
    <a:srgbClr val="CEDA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82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BCA76E0-E22E-4B7D-8012-6D8EAEB09062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678A893-CD9F-4DCA-B124-F1815F8B9C0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A76E0-E22E-4B7D-8012-6D8EAEB09062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8A893-CD9F-4DCA-B124-F1815F8B9C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BCA76E0-E22E-4B7D-8012-6D8EAEB09062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678A893-CD9F-4DCA-B124-F1815F8B9C0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A76E0-E22E-4B7D-8012-6D8EAEB09062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678A893-CD9F-4DCA-B124-F1815F8B9C0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A76E0-E22E-4B7D-8012-6D8EAEB09062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678A893-CD9F-4DCA-B124-F1815F8B9C0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BCA76E0-E22E-4B7D-8012-6D8EAEB09062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678A893-CD9F-4DCA-B124-F1815F8B9C0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BCA76E0-E22E-4B7D-8012-6D8EAEB09062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678A893-CD9F-4DCA-B124-F1815F8B9C0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A76E0-E22E-4B7D-8012-6D8EAEB09062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678A893-CD9F-4DCA-B124-F1815F8B9C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A76E0-E22E-4B7D-8012-6D8EAEB09062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678A893-CD9F-4DCA-B124-F1815F8B9C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A76E0-E22E-4B7D-8012-6D8EAEB09062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678A893-CD9F-4DCA-B124-F1815F8B9C0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BCA76E0-E22E-4B7D-8012-6D8EAEB09062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678A893-CD9F-4DCA-B124-F1815F8B9C0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BCA76E0-E22E-4B7D-8012-6D8EAEB09062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678A893-CD9F-4DCA-B124-F1815F8B9C0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1295400"/>
            <a:ext cx="6477000" cy="1828800"/>
          </a:xfrm>
        </p:spPr>
        <p:txBody>
          <a:bodyPr anchor="ctr"/>
          <a:lstStyle/>
          <a:p>
            <a:r>
              <a:rPr lang="en-US" dirty="0" err="1" smtClean="0">
                <a:solidFill>
                  <a:srgbClr val="FFC000"/>
                </a:solidFill>
              </a:rPr>
              <a:t>Asal-Usul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Partai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Politik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352800"/>
            <a:ext cx="6705600" cy="685800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 sz="2800" dirty="0" err="1" smtClean="0">
                <a:solidFill>
                  <a:srgbClr val="FFC000"/>
                </a:solidFill>
              </a:rPr>
              <a:t>Fatih</a:t>
            </a:r>
            <a:r>
              <a:rPr lang="en-US" sz="2800" dirty="0" smtClean="0">
                <a:solidFill>
                  <a:srgbClr val="FFC000"/>
                </a:solidFill>
              </a:rPr>
              <a:t> Gama </a:t>
            </a:r>
            <a:r>
              <a:rPr lang="en-US" sz="2800" dirty="0" err="1" smtClean="0">
                <a:solidFill>
                  <a:srgbClr val="FFC000"/>
                </a:solidFill>
              </a:rPr>
              <a:t>Abisono</a:t>
            </a:r>
            <a:r>
              <a:rPr lang="en-US" sz="2800" dirty="0" smtClean="0">
                <a:solidFill>
                  <a:srgbClr val="FFC000"/>
                </a:solidFill>
              </a:rPr>
              <a:t>, SIP, MA</a:t>
            </a:r>
          </a:p>
          <a:p>
            <a:pPr algn="ctr">
              <a:spcBef>
                <a:spcPts val="0"/>
              </a:spcBef>
            </a:pPr>
            <a:r>
              <a:rPr lang="en-US" sz="2800" dirty="0" smtClean="0">
                <a:solidFill>
                  <a:srgbClr val="FFC000"/>
                </a:solidFill>
              </a:rPr>
              <a:t>STPMD “APMD”</a:t>
            </a:r>
            <a:endParaRPr lang="en-US" sz="2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19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pPr algn="ctr"/>
            <a:r>
              <a:rPr lang="en-US" sz="3600" dirty="0" err="1">
                <a:latin typeface="Arial" pitchFamily="34" charset="0"/>
                <a:cs typeface="Arial" pitchFamily="34" charset="0"/>
              </a:rPr>
              <a:t>Perspektif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asal-usul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Teori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600" dirty="0">
                <a:latin typeface="Arial" pitchFamily="34" charset="0"/>
                <a:cs typeface="Arial" pitchFamily="34" charset="0"/>
              </a:rPr>
              <a:t>I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nstitusional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50292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id-ID" sz="3000" dirty="0" err="1">
                <a:latin typeface="Arial" pitchFamily="34" charset="0"/>
                <a:cs typeface="Arial" pitchFamily="34" charset="0"/>
              </a:rPr>
              <a:t>P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artai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politik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dari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ekstra-parlemen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secara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tipikal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menghadirkan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perlawanan-perlawan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ideologis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terhadap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elit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berkuasa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endParaRPr lang="en-US" sz="3000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Partai-partai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ekstra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parlemen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berusaha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masuk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ke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koridor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kekuasaan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dengan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mengedepankan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kepentingan-kepentingan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kelompok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sebelumnya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disingkirkan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.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Ia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berusaha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mentransformasikan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sistem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politik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itu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sendiri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endParaRPr lang="en-US" sz="3000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Contoh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: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partai-partai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sosialis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partai-partai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komunis,partai-partai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kristen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demokratis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partai-partai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agraria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konteks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Eropa</a:t>
            </a:r>
            <a:endParaRPr lang="en-US" dirty="0" smtClean="0">
              <a:effectLst/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65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>
                <a:latin typeface="Arial" pitchFamily="34" charset="0"/>
                <a:cs typeface="Arial" pitchFamily="34" charset="0"/>
              </a:rPr>
              <a:t>Perspektif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>
                <a:latin typeface="Arial" pitchFamily="34" charset="0"/>
                <a:cs typeface="Arial" pitchFamily="34" charset="0"/>
              </a:rPr>
              <a:t>A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U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Teori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Historis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emberi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tekanan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pada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krisis-krisis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sistemis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berkaitan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proses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pendirian-bangsa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[nation-building].</a:t>
            </a:r>
          </a:p>
          <a:p>
            <a:pPr algn="just">
              <a:buFontTx/>
              <a:buChar char="-"/>
            </a:pP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Krisis-krisis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itu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diantaranya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krisis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berkaitan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integrasi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nasional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legitimasi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bangsa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tuntutan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partisipasi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lebih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besar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Krisis-krisis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itu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akan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menentukan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karakter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45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Perspektif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id-ID" dirty="0">
                <a:latin typeface="Arial" pitchFamily="34" charset="0"/>
                <a:cs typeface="Arial" pitchFamily="34" charset="0"/>
              </a:rPr>
              <a:t>A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sal</a:t>
            </a:r>
            <a:r>
              <a:rPr lang="en-US" dirty="0">
                <a:latin typeface="Arial" pitchFamily="34" charset="0"/>
                <a:cs typeface="Arial" pitchFamily="34" charset="0"/>
              </a:rPr>
              <a:t>-</a:t>
            </a:r>
            <a:r>
              <a:rPr lang="id-ID" dirty="0">
                <a:latin typeface="Arial" pitchFamily="34" charset="0"/>
                <a:cs typeface="Arial" pitchFamily="34" charset="0"/>
              </a:rPr>
              <a:t>U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sul</a:t>
            </a:r>
            <a:r>
              <a:rPr lang="en-US" dirty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Teori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Historis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53000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Krisis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legitimasi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:</a:t>
            </a:r>
            <a:r>
              <a:rPr lang="id-ID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Mempertanyakan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legitimasi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institusi-institusi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perwakilan</a:t>
            </a:r>
            <a:r>
              <a:rPr lang="id-ID" sz="3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id-ID" sz="3400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eberapa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politik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generasi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pertama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(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ektra-parlemen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),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baik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dibenua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Eropa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maupun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negara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berkembang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biasanya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terkait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dengan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krisis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ini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.</a:t>
            </a:r>
            <a:endParaRPr lang="id-ID" sz="3400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Krisis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legitimasi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bangsa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id-ID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Mempertanyakan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bukan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saja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legitimasi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institusi-institusi</a:t>
            </a:r>
            <a:r>
              <a:rPr lang="id-ID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perwakilan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tetapi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juga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mempersoalkan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legitimasi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negara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yang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ada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keseluruhan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id-ID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Contoh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: </a:t>
            </a:r>
            <a:r>
              <a:rPr lang="id-ID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partai-partai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nasionalis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era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kolonial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mempertanyakan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legitimasi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negara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kolonial</a:t>
            </a:r>
            <a:r>
              <a:rPr lang="id-ID" sz="3400" dirty="0" smtClean="0">
                <a:latin typeface="Arial" pitchFamily="34" charset="0"/>
                <a:cs typeface="Arial" pitchFamily="34" charset="0"/>
              </a:rPr>
              <a:t> dan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Partai-partai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fasis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komunis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abad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20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menggugat</a:t>
            </a:r>
            <a:r>
              <a:rPr lang="id-ID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demokrasi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liberal.</a:t>
            </a:r>
          </a:p>
          <a:p>
            <a:endParaRPr lang="id-ID" dirty="0" smtClean="0"/>
          </a:p>
          <a:p>
            <a:endParaRPr lang="en-US" dirty="0"/>
          </a:p>
          <a:p>
            <a:pPr algn="just"/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/>
            <a:endParaRPr lang="en-US" dirty="0" smtClean="0">
              <a:effectLst/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36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Perspektif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id-ID" dirty="0">
                <a:latin typeface="Arial" pitchFamily="34" charset="0"/>
                <a:cs typeface="Arial" pitchFamily="34" charset="0"/>
              </a:rPr>
              <a:t>A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sal</a:t>
            </a:r>
            <a:r>
              <a:rPr lang="en-US" dirty="0">
                <a:latin typeface="Arial" pitchFamily="34" charset="0"/>
                <a:cs typeface="Arial" pitchFamily="34" charset="0"/>
              </a:rPr>
              <a:t>-</a:t>
            </a:r>
            <a:r>
              <a:rPr lang="id-ID" dirty="0">
                <a:latin typeface="Arial" pitchFamily="34" charset="0"/>
                <a:cs typeface="Arial" pitchFamily="34" charset="0"/>
              </a:rPr>
              <a:t>U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sul</a:t>
            </a:r>
            <a:r>
              <a:rPr lang="en-US" dirty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Teori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Historis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effectLst/>
              </a:rPr>
              <a:t>Krisis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partisipasi</a:t>
            </a:r>
            <a:r>
              <a:rPr lang="id-ID" dirty="0"/>
              <a:t> </a:t>
            </a:r>
            <a:r>
              <a:rPr lang="en-US" dirty="0" err="1" smtClean="0">
                <a:effectLst/>
              </a:rPr>
              <a:t>Menunjuk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pada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adanya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perluasan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hak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pilih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dan</a:t>
            </a:r>
            <a:r>
              <a:rPr lang="id-ID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kekecewaan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terhadap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sistem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politik</a:t>
            </a:r>
            <a:r>
              <a:rPr lang="id-ID" dirty="0" smtClean="0">
                <a:effectLst/>
              </a:rPr>
              <a:t> </a:t>
            </a:r>
            <a:r>
              <a:rPr lang="en-US" dirty="0" smtClean="0">
                <a:effectLst/>
              </a:rPr>
              <a:t>yang </a:t>
            </a:r>
            <a:r>
              <a:rPr lang="en-US" dirty="0" err="1" smtClean="0">
                <a:effectLst/>
              </a:rPr>
              <a:t>ada</a:t>
            </a:r>
            <a:r>
              <a:rPr lang="en-US" dirty="0" smtClean="0">
                <a:effectLst/>
              </a:rPr>
              <a:t>.</a:t>
            </a:r>
            <a:r>
              <a:rPr lang="id-ID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Hampir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semua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partai</a:t>
            </a:r>
            <a:r>
              <a:rPr lang="en-US" dirty="0" smtClean="0">
                <a:effectLst/>
              </a:rPr>
              <a:t> yang </a:t>
            </a:r>
            <a:r>
              <a:rPr lang="en-US" dirty="0" err="1" smtClean="0">
                <a:effectLst/>
              </a:rPr>
              <a:t>diciptakan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secara</a:t>
            </a:r>
            <a:r>
              <a:rPr lang="id-ID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eksternal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adalah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dibentuk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bersamaan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dengan</a:t>
            </a:r>
            <a:r>
              <a:rPr lang="id-ID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krisis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partisipasi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pemilihan</a:t>
            </a:r>
            <a:r>
              <a:rPr lang="en-US" dirty="0" smtClean="0">
                <a:effectLst/>
              </a:rPr>
              <a:t>, </a:t>
            </a:r>
            <a:r>
              <a:rPr lang="en-US" dirty="0" err="1" smtClean="0">
                <a:effectLst/>
              </a:rPr>
              <a:t>atau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adanya</a:t>
            </a:r>
            <a:r>
              <a:rPr lang="id-ID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kekecewaan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terhadap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sistem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politik</a:t>
            </a:r>
            <a:r>
              <a:rPr lang="id-ID" dirty="0" smtClean="0">
                <a:effectLst/>
              </a:rPr>
              <a:t> </a:t>
            </a:r>
            <a:r>
              <a:rPr lang="en-US" dirty="0" smtClean="0">
                <a:effectLst/>
              </a:rPr>
              <a:t>yang </a:t>
            </a:r>
            <a:r>
              <a:rPr lang="en-US" dirty="0" err="1" smtClean="0">
                <a:effectLst/>
              </a:rPr>
              <a:t>ada</a:t>
            </a:r>
            <a:r>
              <a:rPr lang="en-US" dirty="0" smtClean="0">
                <a:effectLst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70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Perspektif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4000" dirty="0">
                <a:latin typeface="Arial" pitchFamily="34" charset="0"/>
                <a:cs typeface="Arial" pitchFamily="34" charset="0"/>
              </a:rPr>
              <a:t>A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sal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id-ID" sz="4000" dirty="0" smtClean="0">
                <a:latin typeface="Arial" pitchFamily="34" charset="0"/>
                <a:cs typeface="Arial" pitchFamily="34" charset="0"/>
              </a:rPr>
              <a:t>U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sul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id-ID" sz="4000" dirty="0" err="1">
                <a:latin typeface="Arial" pitchFamily="34" charset="0"/>
                <a:cs typeface="Arial" pitchFamily="34" charset="0"/>
              </a:rPr>
              <a:t>T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eori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modernisasi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politik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/>
            </a:r>
            <a:br>
              <a:rPr lang="en-US" sz="4000" dirty="0">
                <a:latin typeface="Arial" pitchFamily="34" charset="0"/>
                <a:cs typeface="Arial" pitchFamily="34" charset="0"/>
              </a:rPr>
            </a:b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Respon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positif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id-ID" dirty="0" err="1">
                <a:latin typeface="Arial" pitchFamily="34" charset="0"/>
                <a:cs typeface="Arial" pitchFamily="34" charset="0"/>
              </a:rPr>
              <a:t>M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odernisasi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terjadinya</a:t>
            </a:r>
            <a:r>
              <a:rPr lang="id-ID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peningkatan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hal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aliran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informasi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ekspansi</a:t>
            </a:r>
            <a:r>
              <a:rPr lang="id-ID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pasar</a:t>
            </a:r>
            <a:r>
              <a:rPr lang="id-ID" dirty="0">
                <a:latin typeface="Arial" pitchFamily="34" charset="0"/>
                <a:cs typeface="Arial" pitchFamily="34" charset="0"/>
              </a:rPr>
              <a:t>,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pertumbuhan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teknologi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,</a:t>
            </a:r>
            <a:r>
              <a:rPr lang="id-ID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ekspansi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jaringan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transportasi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terpenting</a:t>
            </a:r>
            <a:r>
              <a:rPr lang="id-ID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adalah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karena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terjadinya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peningkatan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mobilitas</a:t>
            </a:r>
            <a:r>
              <a:rPr lang="id-ID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spasial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maupun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sosial</a:t>
            </a:r>
            <a:r>
              <a:rPr lang="id-ID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(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LaPalombara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Weiner1966: 20).</a:t>
            </a:r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Respon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negatif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modernisasi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eksternalitas</a:t>
            </a:r>
            <a:r>
              <a:rPr lang="id-ID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aktivitas</a:t>
            </a:r>
            <a:r>
              <a:rPr lang="id-ID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industri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--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seperti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ancaman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terhadap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lingkungan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--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mengantar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munculnya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Greens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42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75072" y="1702611"/>
            <a:ext cx="8229600" cy="50292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sz="2300" dirty="0" smtClean="0">
              <a:effectLst/>
            </a:endParaRPr>
          </a:p>
          <a:p>
            <a:endParaRPr lang="en-US" sz="2300" dirty="0" smtClean="0">
              <a:effectLst/>
            </a:endParaRPr>
          </a:p>
          <a:p>
            <a:endParaRPr lang="en-US" sz="2300" dirty="0" smtClean="0"/>
          </a:p>
          <a:p>
            <a:endParaRPr lang="en-US" sz="2300" dirty="0"/>
          </a:p>
          <a:p>
            <a:pPr marL="0" indent="0">
              <a:buNone/>
            </a:pPr>
            <a:r>
              <a:rPr lang="en-US" sz="2300" dirty="0" err="1" smtClean="0">
                <a:effectLst/>
              </a:rPr>
              <a:t>Sumber</a:t>
            </a:r>
            <a:r>
              <a:rPr lang="en-US" sz="2300" dirty="0" smtClean="0">
                <a:effectLst/>
              </a:rPr>
              <a:t>: John F. Bibby, Politics, Parties and Election in America, 2</a:t>
            </a:r>
            <a:r>
              <a:rPr lang="en-US" sz="2300" dirty="0" smtClean="0"/>
              <a:t>n</a:t>
            </a:r>
            <a:r>
              <a:rPr lang="en-US" sz="2300" dirty="0" smtClean="0">
                <a:effectLst/>
              </a:rPr>
              <a:t>d</a:t>
            </a:r>
            <a:r>
              <a:rPr lang="en-US" sz="2300" dirty="0" smtClean="0"/>
              <a:t> </a:t>
            </a:r>
            <a:r>
              <a:rPr lang="en-US" sz="2300" dirty="0" err="1" smtClean="0">
                <a:effectLst/>
              </a:rPr>
              <a:t>ed</a:t>
            </a:r>
            <a:r>
              <a:rPr lang="en-US" sz="2300" dirty="0" smtClean="0">
                <a:effectLst/>
              </a:rPr>
              <a:t> (Chicago: Nelson-</a:t>
            </a:r>
            <a:r>
              <a:rPr lang="en-US" sz="2300" dirty="0" err="1" smtClean="0">
                <a:effectLst/>
              </a:rPr>
              <a:t>HallPublishers</a:t>
            </a:r>
            <a:r>
              <a:rPr lang="en-US" sz="2300" dirty="0" smtClean="0">
                <a:effectLst/>
              </a:rPr>
              <a:t>, 1992), p. 6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546765" y="1729650"/>
            <a:ext cx="2362200" cy="2209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effectLst/>
              </a:rPr>
              <a:t>Party in the Electorate (party voters and identifiers)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75072" y="3543300"/>
            <a:ext cx="2362200" cy="2209799"/>
          </a:xfrm>
          <a:prstGeom prst="ellipse">
            <a:avLst/>
          </a:prstGeom>
          <a:solidFill>
            <a:srgbClr val="FDFD6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effectLst/>
              </a:rPr>
              <a:t>Party in the Government (governmental office holders)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263148" y="3429000"/>
            <a:ext cx="2590800" cy="2438400"/>
          </a:xfrm>
          <a:prstGeom prst="ellipse">
            <a:avLst/>
          </a:prstGeom>
          <a:solidFill>
            <a:srgbClr val="FD260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effectLst/>
            </a:endParaRPr>
          </a:p>
          <a:p>
            <a:pPr algn="ctr"/>
            <a:r>
              <a:rPr lang="en-US" dirty="0" smtClean="0">
                <a:effectLst/>
              </a:rPr>
              <a:t>Party Organization (party </a:t>
            </a:r>
            <a:r>
              <a:rPr lang="en-US" dirty="0" err="1" smtClean="0">
                <a:effectLst/>
              </a:rPr>
              <a:t>officiers,committees</a:t>
            </a:r>
            <a:r>
              <a:rPr lang="en-US" dirty="0" smtClean="0">
                <a:effectLst/>
              </a:rPr>
              <a:t>, </a:t>
            </a:r>
            <a:r>
              <a:rPr lang="en-US" dirty="0" err="1" smtClean="0">
                <a:effectLst/>
              </a:rPr>
              <a:t>staff,and</a:t>
            </a:r>
            <a:r>
              <a:rPr lang="en-US" dirty="0" smtClean="0">
                <a:effectLst/>
              </a:rPr>
              <a:t> workers)</a:t>
            </a:r>
          </a:p>
          <a:p>
            <a:pPr algn="ctr"/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2831830" y="3287496"/>
            <a:ext cx="714935" cy="5116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 flipV="1">
            <a:off x="6263148" y="2909455"/>
            <a:ext cx="585354" cy="5792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546765" y="4991099"/>
            <a:ext cx="201583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3546765" y="4648200"/>
            <a:ext cx="201583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2380181" y="2889108"/>
            <a:ext cx="903297" cy="6541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942599" y="3279558"/>
            <a:ext cx="533400" cy="5195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153400" cy="838200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Functions of Party Politics</a:t>
            </a:r>
            <a:br>
              <a:rPr lang="en-US" dirty="0" smtClean="0">
                <a:effectLst/>
                <a:latin typeface="Arial" pitchFamily="34" charset="0"/>
                <a:cs typeface="Arial" pitchFamily="34" charset="0"/>
              </a:rPr>
            </a:b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82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153400" cy="838200"/>
          </a:xfrm>
        </p:spPr>
        <p:txBody>
          <a:bodyPr anchor="t">
            <a:normAutofit/>
          </a:bodyPr>
          <a:lstStyle/>
          <a:p>
            <a:pPr algn="ctr"/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Functions of Party</a:t>
            </a:r>
            <a:r>
              <a:rPr lang="id-ID" dirty="0" smtClean="0">
                <a:effectLst/>
                <a:latin typeface="Arial" pitchFamily="34" charset="0"/>
                <a:cs typeface="Arial" pitchFamily="34" charset="0"/>
              </a:rPr>
              <a:t>: Electorat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Parties in the electorate,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fungsi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menunjuk</a:t>
            </a:r>
            <a:r>
              <a:rPr lang="id-ID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penampilan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politik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dalam</a:t>
            </a:r>
            <a:r>
              <a:rPr lang="id-ID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menghubungkan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individu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proses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demokrasi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.</a:t>
            </a:r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Simplifiying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choices for voter</a:t>
            </a:r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Educating citizens</a:t>
            </a:r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Generating symbols of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indentification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and loyalty</a:t>
            </a:r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Mobilizing people to participate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36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Arial" pitchFamily="34" charset="0"/>
                <a:cs typeface="Arial" pitchFamily="34" charset="0"/>
              </a:rPr>
              <a:t>Functions of Party</a:t>
            </a:r>
            <a:r>
              <a:rPr lang="id-ID" dirty="0">
                <a:latin typeface="Arial" pitchFamily="34" charset="0"/>
                <a:cs typeface="Arial" pitchFamily="34" charset="0"/>
              </a:rPr>
              <a:t>: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Parties as Organizations,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fungsi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menunjuk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proses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organisasi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sendiri</a:t>
            </a:r>
            <a:endParaRPr lang="id-ID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Recruiting leadership and seeking</a:t>
            </a:r>
            <a:r>
              <a:rPr lang="id-ID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government office</a:t>
            </a:r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Training political elites</a:t>
            </a:r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Articulating political interests</a:t>
            </a:r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Agregating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political interests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26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Functions of Party</a:t>
            </a:r>
            <a:r>
              <a:rPr lang="id-ID" dirty="0">
                <a:latin typeface="Arial" pitchFamily="34" charset="0"/>
                <a:cs typeface="Arial" pitchFamily="34" charset="0"/>
              </a:rPr>
              <a:t>: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Government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Parties in Government,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menunjuk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fungsi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dalampenataan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pengelolaan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urusan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pemerintahan</a:t>
            </a:r>
            <a:endParaRPr lang="id-ID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Creating majorities in government</a:t>
            </a:r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Organizing the government</a:t>
            </a:r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Implementing policy objectives</a:t>
            </a:r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Organizing dissent and opposition</a:t>
            </a:r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Ensuring responsibility for government</a:t>
            </a:r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Controlling government administration</a:t>
            </a:r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Fostering stability in government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98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800" dirty="0" smtClean="0"/>
          </a:p>
          <a:p>
            <a:pPr marL="0" indent="0" algn="ctr">
              <a:buNone/>
            </a:pPr>
            <a:endParaRPr lang="en-US" sz="4800"/>
          </a:p>
          <a:p>
            <a:pPr marL="0" indent="0" algn="ctr">
              <a:buNone/>
            </a:pPr>
            <a:r>
              <a:rPr lang="en-US" sz="4800" smtClean="0"/>
              <a:t>MARI </a:t>
            </a:r>
            <a:r>
              <a:rPr lang="en-US" sz="4800" dirty="0" smtClean="0"/>
              <a:t>BERDISKUSI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05011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Mengapa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Partai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Politik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?</a:t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`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>
                <a:latin typeface="Arial" pitchFamily="34" charset="0"/>
                <a:cs typeface="Arial" pitchFamily="34" charset="0"/>
              </a:rPr>
              <a:t>Institusi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mengubah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berpolitik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bersifat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tertutup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menjadi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terbuka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dirty="0" err="1" smtClean="0">
                <a:latin typeface="Arial" pitchFamily="34" charset="0"/>
                <a:cs typeface="Arial" pitchFamily="34" charset="0"/>
              </a:rPr>
              <a:t>Institusi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utama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demokrasi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modern.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Proposisi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Schattschneider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“the political parties created democracy and that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modern democracy is unthinkable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save in term of</a:t>
            </a:r>
            <a:r>
              <a:rPr lang="id-ID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parties</a:t>
            </a:r>
            <a:r>
              <a:rPr lang="en-US" dirty="0" smtClean="0"/>
              <a:t>”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73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APA PENGERTIAN PARTAI?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 smtClean="0"/>
              <a:t>Ada 80 definisi tentang partai, namun secara umum definisi partai secara umum:</a:t>
            </a:r>
          </a:p>
          <a:p>
            <a:r>
              <a:rPr lang="id-ID" dirty="0" smtClean="0"/>
              <a:t>“Organisasi yang memperjuangkan nilai dan ideologi tertentu melalui penguasaan struktur kekuasaan dan kekuasaan itu diperoleh melalui pemilihan umum”</a:t>
            </a:r>
          </a:p>
          <a:p>
            <a:pPr marL="0" indent="0">
              <a:buNone/>
            </a:pPr>
            <a:r>
              <a:rPr lang="id-ID" dirty="0" smtClean="0"/>
              <a:t>	- Organisasi</a:t>
            </a:r>
          </a:p>
          <a:p>
            <a:pPr marL="365760" lvl="1" indent="0">
              <a:buNone/>
            </a:pPr>
            <a:r>
              <a:rPr lang="id-ID" dirty="0" smtClean="0"/>
              <a:t>	- Nilai/ideologi</a:t>
            </a:r>
          </a:p>
          <a:p>
            <a:pPr marL="365760" lvl="1" indent="0">
              <a:buNone/>
            </a:pPr>
            <a:r>
              <a:rPr lang="id-ID" dirty="0" smtClean="0"/>
              <a:t>	- </a:t>
            </a:r>
            <a:r>
              <a:rPr lang="id-ID" sz="2800" dirty="0"/>
              <a:t>O</a:t>
            </a:r>
            <a:r>
              <a:rPr lang="id-ID" sz="2800" dirty="0" smtClean="0"/>
              <a:t>rientasi kekuasaan</a:t>
            </a:r>
          </a:p>
          <a:p>
            <a:pPr marL="0" indent="0">
              <a:buNone/>
            </a:pPr>
            <a:r>
              <a:rPr lang="id-ID" dirty="0" smtClean="0"/>
              <a:t>	- Pemilihan umum</a:t>
            </a:r>
          </a:p>
          <a:p>
            <a:endParaRPr lang="id-ID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7895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pPr algn="ctr"/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Apa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Politik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?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Organisasi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diikat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oleh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seperangkat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nilai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tertentu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berorientasi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kekuasaan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melalui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pemilihan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umum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Organisasi</a:t>
            </a:r>
            <a:endParaRPr lang="en-US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d-ID" dirty="0" err="1">
                <a:latin typeface="Arial" pitchFamily="34" charset="0"/>
                <a:cs typeface="Arial" pitchFamily="34" charset="0"/>
              </a:rPr>
              <a:t>S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eperangkat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nilai</a:t>
            </a:r>
            <a:endParaRPr lang="en-US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Orientasi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kekuasaan</a:t>
            </a:r>
            <a:endParaRPr lang="en-US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Pemilu</a:t>
            </a:r>
            <a:endParaRPr lang="en-US" dirty="0" smtClean="0">
              <a:effectLst/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93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algn="ctr"/>
            <a:r>
              <a:rPr lang="en-US" sz="4000" dirty="0" err="1" smtClean="0">
                <a:effectLst/>
                <a:latin typeface="Arial" pitchFamily="34" charset="0"/>
                <a:cs typeface="Arial" pitchFamily="34" charset="0"/>
              </a:rPr>
              <a:t>Istilah</a:t>
            </a:r>
            <a:r>
              <a:rPr lang="en-US" sz="4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sz="4000" dirty="0" smtClean="0"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en-US" sz="4000" dirty="0" smtClean="0">
                <a:effectLst/>
                <a:latin typeface="Arial" pitchFamily="34" charset="0"/>
                <a:cs typeface="Arial" pitchFamily="34" charset="0"/>
              </a:rPr>
            </a:b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”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aksi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(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faction)”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“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[party]” 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tidak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mengacu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kepada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makna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sama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(Sartori,1976).</a:t>
            </a:r>
          </a:p>
          <a:p>
            <a:pPr algn="just"/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Faksi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dari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verba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latin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facere</a:t>
            </a:r>
            <a:r>
              <a:rPr lang="id-ID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(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melakukan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,</a:t>
            </a:r>
            <a:r>
              <a:rPr lang="id-ID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bertindak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),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factio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kelompok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politik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menyimpang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memecah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berbahaya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).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Intinya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gagasan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tentang</a:t>
            </a:r>
            <a:r>
              <a:rPr lang="id-ID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kesombongan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,</a:t>
            </a:r>
            <a:r>
              <a:rPr lang="id-ID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perilaku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berlebih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tanpa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perasaan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berbahaya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661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>
                <a:latin typeface="Arial" pitchFamily="34" charset="0"/>
                <a:cs typeface="Arial" pitchFamily="34" charset="0"/>
              </a:rPr>
              <a:t>Istilah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Partai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7500" lnSpcReduction="20000"/>
          </a:bodyPr>
          <a:lstStyle/>
          <a:p>
            <a:pPr algn="just">
              <a:spcBef>
                <a:spcPts val="0"/>
              </a:spcBef>
            </a:pP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Kata “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”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berasal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dari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Latin,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dari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verba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partire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, yang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artinya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membagi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[to divide]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tetapi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dalam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pemahaman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lebih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longgar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daripada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kata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sekte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(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Secare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, Latin) yang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artinya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memisahkan</a:t>
            </a:r>
            <a:r>
              <a:rPr lang="id-ID" sz="3300" dirty="0" smtClean="0">
                <a:effectLst/>
                <a:latin typeface="Arial" pitchFamily="34" charset="0"/>
                <a:cs typeface="Arial" pitchFamily="34" charset="0"/>
              </a:rPr>
              <a:t>/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memotong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id-ID" sz="3300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Pada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dasarnya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istilah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“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”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membawa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gagasan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tentang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bagian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[part].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Istilah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part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masuk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ke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dalam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bahasa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Perancis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3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Partager</a:t>
            </a:r>
            <a:r>
              <a:rPr lang="id-ID" sz="3300" dirty="0">
                <a:latin typeface="Arial" pitchFamily="34" charset="0"/>
                <a:cs typeface="Arial" pitchFamily="34" charset="0"/>
              </a:rPr>
              <a:t>)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, yang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artinya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membagi-bagi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masuk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dalam</a:t>
            </a:r>
            <a:r>
              <a:rPr lang="id-ID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bahasa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Inggris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“partaking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”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(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mengadakan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partnership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partisipasi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).</a:t>
            </a:r>
            <a:endParaRPr lang="id-ID" sz="3300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/>
            <a:endParaRPr lang="en-US" sz="3300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stilah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“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”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tidak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masuk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menjadi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penting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dalam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kosa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kata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politik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id-ID" sz="3300" dirty="0" smtClean="0">
                <a:effectLst/>
                <a:latin typeface="Arial" pitchFamily="34" charset="0"/>
                <a:cs typeface="Arial" pitchFamily="34" charset="0"/>
              </a:rPr>
              <a:t>sampai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abad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ketujuh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belas</a:t>
            </a:r>
            <a:endParaRPr lang="en-US" sz="3300" dirty="0" smtClean="0">
              <a:effectLst/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84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pPr algn="ctr"/>
            <a:r>
              <a:rPr lang="en-US" sz="4000" dirty="0" err="1" smtClean="0">
                <a:effectLst/>
                <a:latin typeface="Arial" pitchFamily="34" charset="0"/>
                <a:cs typeface="Arial" pitchFamily="34" charset="0"/>
              </a:rPr>
              <a:t>Asal</a:t>
            </a:r>
            <a:r>
              <a:rPr lang="id-ID" sz="4000" dirty="0">
                <a:latin typeface="Arial" pitchFamily="34" charset="0"/>
                <a:cs typeface="Arial" pitchFamily="34" charset="0"/>
              </a:rPr>
              <a:t>-</a:t>
            </a:r>
            <a:r>
              <a:rPr lang="id-ID" sz="4000" dirty="0" smtClean="0">
                <a:latin typeface="Arial" pitchFamily="34" charset="0"/>
                <a:cs typeface="Arial" pitchFamily="34" charset="0"/>
              </a:rPr>
              <a:t>U</a:t>
            </a:r>
            <a:r>
              <a:rPr lang="en-US" sz="4000" dirty="0" err="1" smtClean="0">
                <a:effectLst/>
                <a:latin typeface="Arial" pitchFamily="34" charset="0"/>
                <a:cs typeface="Arial" pitchFamily="34" charset="0"/>
              </a:rPr>
              <a:t>sul</a:t>
            </a:r>
            <a:r>
              <a:rPr lang="en-US" sz="4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sz="3200" dirty="0" smtClean="0">
                <a:effectLst/>
              </a:rPr>
              <a:t/>
            </a:r>
            <a:br>
              <a:rPr lang="en-US" sz="3200" dirty="0" smtClean="0">
                <a:effectLst/>
              </a:rPr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>
                <a:effectLst/>
              </a:rPr>
              <a:t>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Adanya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perbedaan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pendapat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kepentingan-kepentingan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menonjol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diantara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kelompok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masyarakat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tidak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menjadi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tempat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lahirnya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politik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. Hal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itu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hanya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menjadi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suatu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kondisi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harus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terpenuhi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tetapi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tidak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memadai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agar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politik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bisa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muncul</a:t>
            </a:r>
            <a:r>
              <a:rPr lang="id-ID" dirty="0" smtClean="0">
                <a:effectLst/>
                <a:latin typeface="Arial" pitchFamily="34" charset="0"/>
                <a:cs typeface="Arial" pitchFamily="34" charset="0"/>
              </a:rPr>
              <a:t>.</a:t>
            </a:r>
            <a:endParaRPr lang="en-US" dirty="0" smtClean="0">
              <a:effectLst/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646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sz="4000" dirty="0" err="1" smtClean="0">
                <a:effectLst/>
                <a:latin typeface="Arial" pitchFamily="34" charset="0"/>
                <a:cs typeface="Arial" pitchFamily="34" charset="0"/>
              </a:rPr>
              <a:t>Perspektif</a:t>
            </a:r>
            <a:r>
              <a:rPr lang="en-US" sz="4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effectLst/>
                <a:latin typeface="Arial" pitchFamily="34" charset="0"/>
                <a:cs typeface="Arial" pitchFamily="34" charset="0"/>
              </a:rPr>
              <a:t>asal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-usul</a:t>
            </a:r>
            <a:r>
              <a:rPr lang="en-US" sz="4000" dirty="0" smtClean="0">
                <a:effectLst/>
                <a:latin typeface="Arial" pitchFamily="34" charset="0"/>
                <a:cs typeface="Arial" pitchFamily="34" charset="0"/>
              </a:rPr>
              <a:t>: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Teori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institusional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effectLst/>
              </a:rPr>
              <a:t> 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ahirnya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politik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dari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dua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arah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yaitu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politik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terbentuk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dari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parlemen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(Intra-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parlemen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),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politik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lahir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dari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luar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parlemen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(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ekstra-parlemen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).</a:t>
            </a:r>
          </a:p>
          <a:p>
            <a:pPr marL="0" indent="0" algn="just">
              <a:buNone/>
            </a:pP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±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Contoh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Konservatif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Liberal di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Inggris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Republik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Demokrat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di Amerika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Serikat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Liberal Nasional Wilhelmina di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Jerman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Partai-partai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liberal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abad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sembilan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belas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di Italia.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14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>
                <a:latin typeface="Arial" pitchFamily="34" charset="0"/>
                <a:cs typeface="Arial" pitchFamily="34" charset="0"/>
              </a:rPr>
              <a:t>Perspektif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asal-usul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Teori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6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nstitusional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Kemunculan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politik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dari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intra-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parlemen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berkembang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tiga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tahap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buFontTx/>
              <a:buChar char="-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L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ahirnya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kelompok-kelompok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parlementer</a:t>
            </a:r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-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P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embentukan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panitia-panitia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pemilihan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lokal</a:t>
            </a: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-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iadakannya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hubungan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permanen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diantara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keduanya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65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454</TotalTime>
  <Words>867</Words>
  <Application>Microsoft Office PowerPoint</Application>
  <PresentationFormat>On-screen Show (4:3)</PresentationFormat>
  <Paragraphs>106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Median</vt:lpstr>
      <vt:lpstr>Asal-Usul Partai Politik</vt:lpstr>
      <vt:lpstr>     Mengapa Partai Politik?     `</vt:lpstr>
      <vt:lpstr>APA PENGERTIAN PARTAI?</vt:lpstr>
      <vt:lpstr>Apa Partai Politik? </vt:lpstr>
      <vt:lpstr>Istilah Partai </vt:lpstr>
      <vt:lpstr>Istilah Partai</vt:lpstr>
      <vt:lpstr>Asal-Usul Partai </vt:lpstr>
      <vt:lpstr>  Perspektif asal-usul: Teori institusional   </vt:lpstr>
      <vt:lpstr>Perspektif asal-usul: Teori Institusional</vt:lpstr>
      <vt:lpstr>Perspektif asal-usul: Teori Institusional</vt:lpstr>
      <vt:lpstr> Perspektif Asal-Usul: Teori Historis </vt:lpstr>
      <vt:lpstr>Perspektif Asal-Usul: Teori Historis</vt:lpstr>
      <vt:lpstr>Perspektif Asal-Usul: Teori Historis</vt:lpstr>
      <vt:lpstr> Perspektif Asal-Usul: Teori modernisasi dan pembangunan politik </vt:lpstr>
      <vt:lpstr>Functions of Party Politics </vt:lpstr>
      <vt:lpstr>Functions of Party: Electorat</vt:lpstr>
      <vt:lpstr>Functions of Party: Organization</vt:lpstr>
      <vt:lpstr>Functions of Party: Government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ismail - [2010]</dc:creator>
  <cp:lastModifiedBy>user</cp:lastModifiedBy>
  <cp:revision>22</cp:revision>
  <dcterms:created xsi:type="dcterms:W3CDTF">2016-10-10T03:44:06Z</dcterms:created>
  <dcterms:modified xsi:type="dcterms:W3CDTF">2018-10-01T02:50:53Z</dcterms:modified>
</cp:coreProperties>
</file>