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367" r:id="rId6"/>
    <p:sldId id="270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358" r:id="rId15"/>
    <p:sldId id="357" r:id="rId16"/>
    <p:sldId id="288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359" r:id="rId25"/>
    <p:sldId id="360" r:id="rId26"/>
    <p:sldId id="361" r:id="rId27"/>
    <p:sldId id="362" r:id="rId28"/>
    <p:sldId id="363" r:id="rId29"/>
    <p:sldId id="364" r:id="rId30"/>
    <p:sldId id="365" r:id="rId31"/>
    <p:sldId id="366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31" r:id="rId43"/>
    <p:sldId id="332" r:id="rId44"/>
    <p:sldId id="333" r:id="rId45"/>
    <p:sldId id="334" r:id="rId46"/>
    <p:sldId id="335" r:id="rId47"/>
    <p:sldId id="336" r:id="rId48"/>
    <p:sldId id="337" r:id="rId49"/>
    <p:sldId id="338" r:id="rId50"/>
    <p:sldId id="339" r:id="rId51"/>
    <p:sldId id="340" r:id="rId52"/>
    <p:sldId id="341" r:id="rId53"/>
    <p:sldId id="342" r:id="rId54"/>
    <p:sldId id="343" r:id="rId55"/>
    <p:sldId id="344" r:id="rId56"/>
    <p:sldId id="345" r:id="rId57"/>
    <p:sldId id="347" r:id="rId58"/>
    <p:sldId id="356" r:id="rId59"/>
    <p:sldId id="348" r:id="rId60"/>
    <p:sldId id="351" r:id="rId61"/>
    <p:sldId id="350" r:id="rId62"/>
    <p:sldId id="352" r:id="rId63"/>
    <p:sldId id="353" r:id="rId64"/>
    <p:sldId id="354" r:id="rId65"/>
    <p:sldId id="355" r:id="rId66"/>
    <p:sldId id="368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0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CF5D3-D753-41C4-949D-BEE3E8EDFCC1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6B410-3898-4BDF-85E2-E7F7120D5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228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500" dirty="0" smtClean="0">
                <a:solidFill>
                  <a:srgbClr val="FF0000"/>
                </a:solidFill>
              </a:rPr>
              <a:t> PEMBANGUNAN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Pembangunan yang </a:t>
            </a:r>
            <a:r>
              <a:rPr lang="en-US" sz="2800" dirty="0" err="1" smtClean="0">
                <a:solidFill>
                  <a:schemeClr val="tx1"/>
                </a:solidFill>
              </a:rPr>
              <a:t>dilakukan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bertujuan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meningkatkan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kesejahteraan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sangat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dipengaruhi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mempengarui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keberadaan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Kedua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yaitu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lingkungan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hidup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berinteraksi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membentuk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ekologi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disebut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chemeClr val="tx1"/>
                </a:solidFill>
              </a:rPr>
              <a:t>Manusia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maupun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objek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pembangunan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ekosistem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Ilmu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Pembangunan: </a:t>
            </a:r>
            <a:r>
              <a:rPr lang="en-US" dirty="0" err="1" smtClean="0">
                <a:solidFill>
                  <a:schemeClr val="tx1"/>
                </a:solidFill>
              </a:rPr>
              <a:t>mempelajari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interaksi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hidup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Ekologi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menempatkan</a:t>
            </a:r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subyek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objek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Holistik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(Sustainable Development)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kali </a:t>
            </a:r>
            <a:r>
              <a:rPr lang="en-US" dirty="0" err="1" smtClean="0"/>
              <a:t>didalam</a:t>
            </a:r>
            <a:r>
              <a:rPr lang="en-US" dirty="0" smtClean="0"/>
              <a:t> World Conservation Strategy </a:t>
            </a:r>
            <a:r>
              <a:rPr lang="en-US" dirty="0" err="1" smtClean="0"/>
              <a:t>tahun</a:t>
            </a:r>
            <a:r>
              <a:rPr lang="en-US" dirty="0" smtClean="0"/>
              <a:t> 1980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diterbitkn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UNEP.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1982, UNEP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Naerobi</a:t>
            </a:r>
            <a:r>
              <a:rPr lang="en-US" dirty="0" smtClean="0"/>
              <a:t> Kenya,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puasan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(World Commission on Environment and Development). </a:t>
            </a:r>
            <a:r>
              <a:rPr lang="en-US" dirty="0" err="1" smtClean="0"/>
              <a:t>Komisi</a:t>
            </a:r>
            <a:r>
              <a:rPr lang="en-US" dirty="0" smtClean="0"/>
              <a:t> yang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dinamakan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Brundtland</a:t>
            </a:r>
            <a:r>
              <a:rPr lang="en-US" dirty="0" smtClean="0"/>
              <a:t>.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9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14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mewakili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Emil </a:t>
            </a:r>
            <a:r>
              <a:rPr lang="en-US" dirty="0" err="1" smtClean="0"/>
              <a:t>Salim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Indonesia.</a:t>
            </a:r>
          </a:p>
          <a:p>
            <a:pPr marL="0" indent="0" algn="just">
              <a:buNone/>
            </a:pP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saran-saran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terangkum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“Our Common Future”, </a:t>
            </a:r>
            <a:r>
              <a:rPr lang="en-US" dirty="0" err="1" smtClean="0"/>
              <a:t>diterbitkan</a:t>
            </a:r>
            <a:r>
              <a:rPr lang="en-US" dirty="0" smtClean="0"/>
              <a:t> 1987. </a:t>
            </a:r>
          </a:p>
          <a:p>
            <a:pPr marL="0" indent="0" algn="just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Brundtland</a:t>
            </a:r>
            <a:r>
              <a:rPr lang="en-US" dirty="0" smtClean="0"/>
              <a:t> Report,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(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) yang </a:t>
            </a:r>
            <a:r>
              <a:rPr lang="en-US" dirty="0" err="1" smtClean="0"/>
              <a:t>berprinsip</a:t>
            </a:r>
            <a:r>
              <a:rPr lang="en-US" dirty="0" smtClean="0"/>
              <a:t> “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mengorbankan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difinisi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mempertemukan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linkungan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Brundtland</a:t>
            </a:r>
            <a:r>
              <a:rPr lang="en-US" dirty="0" smtClean="0"/>
              <a:t> Report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diintensipkan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KTT </a:t>
            </a:r>
            <a:r>
              <a:rPr lang="en-US" dirty="0" err="1" smtClean="0"/>
              <a:t>Bumi</a:t>
            </a:r>
            <a:r>
              <a:rPr lang="en-US" dirty="0" smtClean="0"/>
              <a:t> (Earth Summit) </a:t>
            </a:r>
            <a:r>
              <a:rPr lang="en-US" dirty="0" err="1" smtClean="0"/>
              <a:t>di</a:t>
            </a:r>
            <a:r>
              <a:rPr lang="en-US" dirty="0" smtClean="0"/>
              <a:t> Rio de </a:t>
            </a:r>
            <a:r>
              <a:rPr lang="en-US" dirty="0" err="1" smtClean="0"/>
              <a:t>Jenerio</a:t>
            </a:r>
            <a:r>
              <a:rPr lang="en-US" dirty="0" smtClean="0"/>
              <a:t>. KTT 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2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: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: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Paradikma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agenda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Sehubungan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paradikma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UNCED (The United Nations Conference on Environment and Development)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1992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memfokuskan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 (Climate Change)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r>
              <a:rPr lang="en-US" dirty="0" smtClean="0"/>
              <a:t> (Biodiversity) (</a:t>
            </a:r>
            <a:r>
              <a:rPr lang="en-US" dirty="0" err="1" smtClean="0"/>
              <a:t>Barbier</a:t>
            </a:r>
            <a:r>
              <a:rPr lang="en-US" dirty="0" smtClean="0"/>
              <a:t>, 1993)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7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Pembangunan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Merubah</a:t>
            </a:r>
            <a:r>
              <a:rPr lang="en-US" dirty="0" smtClean="0"/>
              <a:t> 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</a:t>
            </a:r>
            <a:r>
              <a:rPr lang="en-US" dirty="0" err="1" smtClean="0"/>
              <a:t>menekankan</a:t>
            </a:r>
            <a:r>
              <a:rPr lang="en-US" dirty="0" smtClean="0"/>
              <a:t> pd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pertubuhan</a:t>
            </a:r>
            <a:r>
              <a:rPr lang="en-US" dirty="0" smtClean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makanan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, air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sanitasi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keberlnjutan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pertumbhan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,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mengapa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Moral : </a:t>
            </a:r>
            <a:r>
              <a:rPr lang="en-US" sz="2800" dirty="0" err="1" smtClean="0"/>
              <a:t>memikirkan</a:t>
            </a:r>
            <a:r>
              <a:rPr lang="en-US" sz="2800" dirty="0" smtClean="0"/>
              <a:t> </a:t>
            </a:r>
            <a:r>
              <a:rPr lang="en-US" sz="2800" dirty="0" err="1" smtClean="0"/>
              <a:t>generasi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: </a:t>
            </a:r>
            <a:r>
              <a:rPr lang="en-US" sz="2800" dirty="0" err="1" smtClean="0"/>
              <a:t>Melindungi</a:t>
            </a:r>
            <a:r>
              <a:rPr lang="en-US" sz="2800" dirty="0" smtClean="0"/>
              <a:t> </a:t>
            </a:r>
            <a:r>
              <a:rPr lang="en-US" sz="2800" dirty="0" err="1" smtClean="0"/>
              <a:t>keanekaragaman</a:t>
            </a:r>
            <a:r>
              <a:rPr lang="en-US" sz="2800" dirty="0" smtClean="0"/>
              <a:t> </a:t>
            </a:r>
            <a:r>
              <a:rPr lang="en-US" sz="2800" dirty="0" err="1" smtClean="0"/>
              <a:t>hayati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Alasan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: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endParaRPr lang="en-US" sz="2800" dirty="0" smtClean="0"/>
          </a:p>
          <a:p>
            <a:pPr marL="514350" indent="-51435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berkelanjutan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sederhana</a:t>
            </a:r>
            <a:r>
              <a:rPr lang="en-US" sz="2800" dirty="0" smtClean="0"/>
              <a:t>, </a:t>
            </a:r>
            <a:r>
              <a:rPr lang="en-US" sz="2800" dirty="0" err="1" smtClean="0"/>
              <a:t>walaupun</a:t>
            </a:r>
            <a:r>
              <a:rPr lang="en-US" sz="2800" dirty="0" smtClean="0"/>
              <a:t> </a:t>
            </a:r>
            <a:r>
              <a:rPr lang="en-US" sz="2800" dirty="0" err="1" smtClean="0"/>
              <a:t>dibalik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rumit</a:t>
            </a:r>
            <a:r>
              <a:rPr lang="en-US" sz="2800" dirty="0" smtClean="0"/>
              <a:t>.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2 </a:t>
            </a:r>
            <a:r>
              <a:rPr lang="en-US" sz="2800" dirty="0" err="1" smtClean="0"/>
              <a:t>dimensi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: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mendatang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Dimensi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SDA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: </a:t>
            </a:r>
            <a:r>
              <a:rPr lang="en-US" sz="2800" dirty="0" err="1" smtClean="0"/>
              <a:t>menyangkut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SDA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Hal yang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menyerasikan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terlaksana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IMPLEMENTASI PEMBANGUNAN BERKELANJUTAN DI NEGARA MAJU DAN BERKEMBANG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 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agenda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Perpaduan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Peruntukan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gererasi</a:t>
            </a:r>
            <a:r>
              <a:rPr lang="en-US" dirty="0" smtClean="0"/>
              <a:t>.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mengacaukan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Negara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merubah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SDA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tropis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kelautan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.)</a:t>
            </a:r>
          </a:p>
          <a:p>
            <a:pPr marL="0" indent="0" algn="just">
              <a:buNone/>
            </a:pPr>
            <a:r>
              <a:rPr lang="en-US" dirty="0" smtClean="0"/>
              <a:t>Di 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penekanannya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diprioritaskan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penekannannya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saran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rakyatnya</a:t>
            </a:r>
            <a:r>
              <a:rPr lang="en-US" dirty="0" smtClean="0"/>
              <a:t>. 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,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SDAnya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60325" indent="-60325" algn="just">
              <a:buNone/>
            </a:pPr>
            <a:r>
              <a:rPr lang="en-US" sz="2800" dirty="0" smtClean="0"/>
              <a:t>TUJUAN PEMBANGUNAN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  </a:t>
            </a:r>
            <a:r>
              <a:rPr lang="en-US" dirty="0" smtClean="0"/>
              <a:t>       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err="1" smtClean="0"/>
              <a:t>Karena</a:t>
            </a:r>
            <a:r>
              <a:rPr lang="en-US" sz="2800" dirty="0" smtClean="0"/>
              <a:t>   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belum</a:t>
            </a:r>
            <a:r>
              <a:rPr lang="en-US" sz="2800" dirty="0" smtClean="0"/>
              <a:t>  </a:t>
            </a:r>
            <a:r>
              <a:rPr lang="en-US" sz="2800" dirty="0" err="1" smtClean="0"/>
              <a:t>tercapai</a:t>
            </a:r>
            <a:r>
              <a:rPr lang="en-US" sz="2800" dirty="0" smtClean="0"/>
              <a:t>, 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Pembangunan   </a:t>
            </a:r>
            <a:r>
              <a:rPr lang="en-US" sz="2800" dirty="0" err="1" smtClean="0"/>
              <a:t>dilanjutkan</a:t>
            </a:r>
            <a:r>
              <a:rPr lang="en-US" sz="2800" dirty="0" smtClean="0"/>
              <a:t>,  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 </a:t>
            </a:r>
            <a:r>
              <a:rPr lang="en-US" sz="2800" dirty="0" err="1" smtClean="0"/>
              <a:t>tsb</a:t>
            </a: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memperhatikan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keseimbangan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daya</a:t>
            </a:r>
            <a:r>
              <a:rPr lang="en-US" sz="2800" dirty="0" smtClean="0"/>
              <a:t> </a:t>
            </a:r>
            <a:r>
              <a:rPr lang="en-US" sz="2800" dirty="0" err="1" smtClean="0"/>
              <a:t>dukung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keserasian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ekosistem</a:t>
            </a:r>
            <a:endParaRPr lang="en-US" sz="2800" dirty="0" smtClean="0"/>
          </a:p>
          <a:p>
            <a:pPr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 </a:t>
            </a:r>
            <a:r>
              <a:rPr lang="en-US" dirty="0" err="1" smtClean="0"/>
              <a:t>harus</a:t>
            </a:r>
            <a:r>
              <a:rPr lang="en-US" dirty="0" smtClean="0"/>
              <a:t>       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   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 yang </a:t>
            </a:r>
            <a:r>
              <a:rPr lang="en-US" dirty="0" err="1" smtClean="0"/>
              <a:t>aneh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kontroversi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: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dikaitkan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tolok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diidentikkan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mensejajarkan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menaikkan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Negara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meratifikasi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Indonesia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Emil </a:t>
            </a:r>
            <a:r>
              <a:rPr lang="en-US" dirty="0" err="1" smtClean="0"/>
              <a:t>Salim</a:t>
            </a:r>
            <a:r>
              <a:rPr lang="en-US" dirty="0" smtClean="0"/>
              <a:t> (2006),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kesetaraan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mengindahkan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peradaban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sinergis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Indonesia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keniscayaan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,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terjalin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hutang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mapan</a:t>
            </a:r>
            <a:r>
              <a:rPr lang="en-US" dirty="0" smtClean="0"/>
              <a:t>. 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mengimplementasikan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.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mengekploitasi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kelonggaran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berpotensi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domestik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Program </a:t>
            </a:r>
            <a:r>
              <a:rPr lang="en-US" sz="3200" dirty="0" err="1" smtClean="0">
                <a:solidFill>
                  <a:srgbClr val="FF0000"/>
                </a:solidFill>
              </a:rPr>
              <a:t>dan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Strategi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Pengelolaan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Ekologi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di</a:t>
            </a:r>
            <a:r>
              <a:rPr lang="en-US" sz="3200" dirty="0" smtClean="0">
                <a:solidFill>
                  <a:srgbClr val="FF0000"/>
                </a:solidFill>
              </a:rPr>
              <a:t> Indonesia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smtClean="0"/>
              <a:t>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Ekologi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diselaraskan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tertuang</a:t>
            </a:r>
            <a:r>
              <a:rPr lang="en-US" sz="2800" dirty="0" smtClean="0"/>
              <a:t>  agenda 21 Indonesia (</a:t>
            </a:r>
            <a:r>
              <a:rPr lang="en-US" sz="2800" dirty="0" err="1" smtClean="0"/>
              <a:t>penjabaran</a:t>
            </a:r>
            <a:r>
              <a:rPr lang="en-US" sz="2800" dirty="0" smtClean="0"/>
              <a:t> KTT </a:t>
            </a:r>
            <a:r>
              <a:rPr lang="en-US" sz="2800" dirty="0" err="1" smtClean="0"/>
              <a:t>Bumi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Rio de </a:t>
            </a:r>
            <a:r>
              <a:rPr lang="en-US" sz="2800" dirty="0" err="1" smtClean="0"/>
              <a:t>Jeneiro</a:t>
            </a:r>
            <a:r>
              <a:rPr lang="en-US" sz="2800" dirty="0" smtClean="0"/>
              <a:t> 1992).</a:t>
            </a:r>
          </a:p>
          <a:p>
            <a:pPr marL="0" indent="0" algn="just">
              <a:buNone/>
            </a:pPr>
            <a:r>
              <a:rPr lang="en-US" sz="2800" dirty="0" smtClean="0"/>
              <a:t>Program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4  area,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limbah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tanah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Pegelolaan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sumberdaya</a:t>
            </a:r>
            <a:r>
              <a:rPr lang="en-US" sz="2800" dirty="0" smtClean="0"/>
              <a:t> </a:t>
            </a:r>
            <a:r>
              <a:rPr lang="en-US" sz="2800" dirty="0" err="1" smtClean="0"/>
              <a:t>alam</a:t>
            </a:r>
            <a:endParaRPr lang="en-US" sz="2800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A. </a:t>
            </a:r>
            <a:r>
              <a:rPr lang="en-US" sz="3600" dirty="0" err="1" smtClean="0"/>
              <a:t>Pelayanan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Pengentasan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	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masyrakat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agenda 21 Indonesia.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pelibatan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f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marL="465138" indent="-465138" algn="just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. </a:t>
            </a:r>
            <a:r>
              <a:rPr lang="en-US" dirty="0" err="1" smtClean="0"/>
              <a:t>Menyangkut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.</a:t>
            </a:r>
          </a:p>
          <a:p>
            <a:pPr marL="465138" indent="-465138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pijak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proyeksi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 </a:t>
            </a:r>
            <a:r>
              <a:rPr lang="en-US" dirty="0" err="1" smtClean="0"/>
              <a:t>mengindikasikan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eksploitasi</a:t>
            </a:r>
            <a:r>
              <a:rPr lang="en-US" dirty="0" smtClean="0"/>
              <a:t> SDA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, </a:t>
            </a:r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</a:t>
            </a:r>
            <a:r>
              <a:rPr lang="en-US" dirty="0" smtClean="0"/>
              <a:t> </a:t>
            </a:r>
            <a:r>
              <a:rPr lang="en-US" dirty="0" err="1" smtClean="0"/>
              <a:t>royeksi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sandang</a:t>
            </a:r>
            <a:r>
              <a:rPr lang="en-US" dirty="0" smtClean="0"/>
              <a:t>, </a:t>
            </a:r>
            <a:r>
              <a:rPr lang="en-US" dirty="0" err="1" smtClean="0"/>
              <a:t>pangan</a:t>
            </a:r>
            <a:r>
              <a:rPr lang="en-US" dirty="0" smtClean="0"/>
              <a:t>, </a:t>
            </a:r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lain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hrs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465138" indent="-465138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 marL="508000" indent="-508000" algn="just">
              <a:buNone/>
            </a:pPr>
            <a:r>
              <a:rPr lang="en-US" dirty="0" smtClean="0"/>
              <a:t>3. 	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persebaran</a:t>
            </a:r>
            <a:r>
              <a:rPr lang="en-US" dirty="0" smtClean="0"/>
              <a:t> yang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persebaran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penyebarannya</a:t>
            </a:r>
            <a:r>
              <a:rPr lang="en-US" dirty="0" smtClean="0"/>
              <a:t>. </a:t>
            </a:r>
          </a:p>
          <a:p>
            <a:pPr marL="514350" indent="-514350" algn="just">
              <a:buAutoNum type="arabicPeriod" startAt="4"/>
            </a:pP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,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rentan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penyait</a:t>
            </a:r>
            <a:r>
              <a:rPr lang="en-US" dirty="0" smtClean="0"/>
              <a:t> </a:t>
            </a:r>
            <a:r>
              <a:rPr lang="en-US" dirty="0" err="1" smtClean="0"/>
              <a:t>menular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ligkungan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 startAt="4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/</a:t>
            </a:r>
            <a:r>
              <a:rPr lang="en-US" dirty="0" err="1" smtClean="0"/>
              <a:t>kualitatif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	 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global,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neraca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perusakan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jga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tidk</a:t>
            </a:r>
            <a:r>
              <a:rPr lang="en-US" dirty="0" smtClean="0"/>
              <a:t> </a:t>
            </a:r>
            <a:r>
              <a:rPr lang="en-US" dirty="0" err="1" smtClean="0"/>
              <a:t>terbayangkan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Agenda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memperbaki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. Lima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1.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atmosfir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2.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3.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berbahaya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4.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radio </a:t>
            </a:r>
            <a:r>
              <a:rPr lang="en-US" dirty="0" err="1" smtClean="0"/>
              <a:t>aktif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5. </a:t>
            </a:r>
            <a:r>
              <a:rPr lang="en-US" dirty="0" err="1" smtClean="0"/>
              <a:t>pegelolaan</a:t>
            </a:r>
            <a:r>
              <a:rPr lang="en-US" dirty="0" smtClean="0"/>
              <a:t> </a:t>
            </a:r>
            <a:r>
              <a:rPr lang="en-US" dirty="0" err="1" smtClean="0"/>
              <a:t>limbah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beracun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3300" dirty="0" smtClean="0">
                <a:solidFill>
                  <a:srgbClr val="FF0000"/>
                </a:solidFill>
              </a:rPr>
              <a:t>KOMPONEN LINGKUNGAN HIDUP YANG BERKAITAN DENGAN PROSES PEMBANGUNAN </a:t>
            </a: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3300" dirty="0" smtClean="0"/>
              <a:t>LINGKUNGAN HIDUP:  </a:t>
            </a:r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suatu</a:t>
            </a:r>
            <a:r>
              <a:rPr lang="en-US" sz="3300" dirty="0" smtClean="0"/>
              <a:t> </a:t>
            </a:r>
            <a:r>
              <a:rPr lang="en-US" sz="3300" dirty="0" err="1" smtClean="0"/>
              <a:t>sistem</a:t>
            </a:r>
            <a:r>
              <a:rPr lang="en-US" sz="3300" dirty="0" smtClean="0"/>
              <a:t> </a:t>
            </a:r>
            <a:r>
              <a:rPr lang="en-US" sz="3300" dirty="0" err="1" smtClean="0"/>
              <a:t>yg</a:t>
            </a:r>
            <a:r>
              <a:rPr lang="en-US" sz="3300" dirty="0" smtClean="0"/>
              <a:t> </a:t>
            </a:r>
            <a:r>
              <a:rPr lang="en-US" sz="3300" dirty="0" err="1" smtClean="0"/>
              <a:t>komplek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ada</a:t>
            </a:r>
            <a:r>
              <a:rPr lang="en-US" sz="3300" dirty="0" smtClean="0"/>
              <a:t> </a:t>
            </a: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luar</a:t>
            </a:r>
            <a:r>
              <a:rPr lang="en-US" sz="3300" dirty="0" smtClean="0"/>
              <a:t>  </a:t>
            </a:r>
            <a:r>
              <a:rPr lang="en-US" sz="3300" dirty="0" err="1" smtClean="0"/>
              <a:t>individu</a:t>
            </a:r>
            <a:endParaRPr lang="en-US" sz="3300" dirty="0" smtClean="0"/>
          </a:p>
          <a:p>
            <a:pPr marL="514350" indent="-514350" algn="just">
              <a:buAutoNum type="arabicPeriod"/>
            </a:pPr>
            <a:r>
              <a:rPr lang="en-US" sz="3300" dirty="0" err="1" smtClean="0"/>
              <a:t>Mempengaruhi</a:t>
            </a:r>
            <a:r>
              <a:rPr lang="en-US" sz="3300" dirty="0" smtClean="0"/>
              <a:t> </a:t>
            </a:r>
            <a:r>
              <a:rPr lang="en-US" sz="3300" dirty="0" err="1" smtClean="0"/>
              <a:t>tumbuh</a:t>
            </a:r>
            <a:r>
              <a:rPr lang="en-US" sz="3300" dirty="0" smtClean="0"/>
              <a:t> </a:t>
            </a:r>
            <a:r>
              <a:rPr lang="en-US" sz="3300" dirty="0" err="1" smtClean="0"/>
              <a:t>kembangnya</a:t>
            </a:r>
            <a:r>
              <a:rPr lang="en-US" sz="3300" dirty="0" smtClean="0"/>
              <a:t> </a:t>
            </a:r>
            <a:r>
              <a:rPr lang="en-US" sz="3300" dirty="0" err="1" smtClean="0"/>
              <a:t>organisme</a:t>
            </a:r>
            <a:endParaRPr lang="en-US" sz="3300" dirty="0" smtClean="0"/>
          </a:p>
          <a:p>
            <a:pPr algn="just">
              <a:buNone/>
            </a:pPr>
            <a:r>
              <a:rPr lang="en-US" sz="3300" dirty="0" smtClean="0"/>
              <a:t>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                                                             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r>
              <a:rPr lang="en-US" sz="3100" dirty="0" smtClean="0"/>
              <a:t>KOMPONEN BIOTIK                                 KOMPONEN  ABIOTIK           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76400" y="3276600"/>
            <a:ext cx="5791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LINGKUNGAN HIDUP</a:t>
            </a:r>
            <a:endParaRPr lang="en-US" sz="2800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371600" y="4038600"/>
            <a:ext cx="2819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800600" y="4038600"/>
            <a:ext cx="2590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Tanah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ditumpukan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karenanya</a:t>
            </a:r>
            <a:r>
              <a:rPr lang="en-US" dirty="0" smtClean="0"/>
              <a:t>,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omponenya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air, biota,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hrs </a:t>
            </a:r>
            <a:r>
              <a:rPr lang="en-US" dirty="0" err="1" smtClean="0"/>
              <a:t>dikelola</a:t>
            </a:r>
            <a:r>
              <a:rPr lang="en-US" dirty="0" smtClean="0"/>
              <a:t> dg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Usahanya</a:t>
            </a:r>
            <a:r>
              <a:rPr lang="en-US" dirty="0" smtClean="0"/>
              <a:t>: (1) </a:t>
            </a:r>
            <a:r>
              <a:rPr lang="en-US" dirty="0" err="1" smtClean="0"/>
              <a:t>penata</a:t>
            </a:r>
            <a:r>
              <a:rPr lang="en-US" dirty="0" smtClean="0"/>
              <a:t> </a:t>
            </a:r>
            <a:r>
              <a:rPr lang="en-US" dirty="0" err="1" smtClean="0"/>
              <a:t>gunaan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(2)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(3)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) (4)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suberdaya</a:t>
            </a:r>
            <a:r>
              <a:rPr lang="en-US" dirty="0" smtClean="0"/>
              <a:t> air.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D.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Rumsan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agenda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hayati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biotek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wilayh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pesisir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lautan</a:t>
            </a:r>
            <a:r>
              <a:rPr lang="en-US" dirty="0" smtClean="0"/>
              <a:t>,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Ekologi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Politik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kondisi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sebab-akibat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drpd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bio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Bryant,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3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280988" indent="-280988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hubngan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kapitalisme</a:t>
            </a:r>
            <a:r>
              <a:rPr lang="en-US" dirty="0" smtClean="0"/>
              <a:t> global,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global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Kondisi</a:t>
            </a:r>
            <a:r>
              <a:rPr lang="en-US" dirty="0" smtClean="0"/>
              <a:t>: </a:t>
            </a:r>
            <a:r>
              <a:rPr lang="en-US" dirty="0" err="1" smtClean="0"/>
              <a:t>konflik-konflik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.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Ramifikasi</a:t>
            </a:r>
            <a:r>
              <a:rPr lang="en-US" dirty="0" smtClean="0"/>
              <a:t>: </a:t>
            </a:r>
            <a:r>
              <a:rPr lang="en-US" dirty="0" err="1" smtClean="0"/>
              <a:t>konsekwensi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sosial-ekonomi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smtClean="0"/>
              <a:t>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 KEBIJAKAN NEGARA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“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”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bgmn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memperluas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praktek-praktek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isi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Briyant</a:t>
            </a:r>
            <a:r>
              <a:rPr lang="en-US" b="1" dirty="0" smtClean="0"/>
              <a:t> </a:t>
            </a:r>
            <a:r>
              <a:rPr lang="en-US" b="1" dirty="0" err="1" smtClean="0"/>
              <a:t>mencatat</a:t>
            </a:r>
            <a:r>
              <a:rPr lang="en-US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hampa</a:t>
            </a:r>
            <a:r>
              <a:rPr lang="en-US" dirty="0" smtClean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berjuang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–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-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multi </a:t>
            </a:r>
            <a:r>
              <a:rPr lang="en-US" dirty="0" err="1" smtClean="0"/>
              <a:t>nasional</a:t>
            </a:r>
            <a:r>
              <a:rPr lang="en-US" dirty="0" smtClean="0"/>
              <a:t>, LSM, </a:t>
            </a:r>
            <a:r>
              <a:rPr lang="en-US" dirty="0" err="1" smtClean="0"/>
              <a:t>lembaga</a:t>
            </a:r>
            <a:r>
              <a:rPr lang="en-US" dirty="0" smtClean="0"/>
              <a:t> donor,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Bryant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konservasi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kehutanan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, </a:t>
            </a:r>
            <a:r>
              <a:rPr lang="en-US" dirty="0" err="1" smtClean="0"/>
              <a:t>mula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Konpleksitas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,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kemiskinan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-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ketidakstabilan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memacu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teritorinya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melupakan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siqnifikan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perubaan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muculnya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Homer-Dixon </a:t>
            </a:r>
            <a:r>
              <a:rPr lang="en-US" dirty="0" err="1" smtClean="0"/>
              <a:t>dkk</a:t>
            </a:r>
            <a:r>
              <a:rPr lang="en-US" dirty="0" smtClean="0"/>
              <a:t> (1993:38) </a:t>
            </a:r>
            <a:r>
              <a:rPr lang="en-US" dirty="0" err="1" smtClean="0"/>
              <a:t>menyimpukan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diperbaruhi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yang  </a:t>
            </a:r>
            <a:r>
              <a:rPr lang="en-US" dirty="0" err="1" smtClean="0"/>
              <a:t>menyedihan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pd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air,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subur</a:t>
            </a:r>
            <a:r>
              <a:rPr lang="en-US" dirty="0" smtClean="0"/>
              <a:t>, </a:t>
            </a:r>
            <a:r>
              <a:rPr lang="en-US" dirty="0" err="1" smtClean="0"/>
              <a:t>dikombiasi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susah</a:t>
            </a:r>
            <a:r>
              <a:rPr lang="en-US" dirty="0" smtClean="0"/>
              <a:t>. </a:t>
            </a:r>
            <a:r>
              <a:rPr lang="en-US" dirty="0" err="1" smtClean="0"/>
              <a:t>Kosekwensinya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mengakaitkan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lain yang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Ketidakpastian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.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bio-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biofisik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adalah</a:t>
            </a:r>
            <a:r>
              <a:rPr lang="en-US" sz="3000" dirty="0" smtClean="0"/>
              <a:t> </a:t>
            </a:r>
            <a:r>
              <a:rPr lang="en-US" sz="3000" dirty="0" err="1" smtClean="0"/>
              <a:t>suatu</a:t>
            </a:r>
            <a:r>
              <a:rPr lang="en-US" sz="3000" dirty="0" smtClean="0"/>
              <a:t>          </a:t>
            </a:r>
            <a:r>
              <a:rPr lang="en-US" sz="3000" dirty="0" err="1" smtClean="0"/>
              <a:t>keadaan</a:t>
            </a:r>
            <a:r>
              <a:rPr lang="en-US" sz="3000" dirty="0" smtClean="0"/>
              <a:t> </a:t>
            </a:r>
            <a:r>
              <a:rPr lang="en-US" sz="3000" dirty="0" err="1" smtClean="0"/>
              <a:t>yg</a:t>
            </a:r>
            <a:r>
              <a:rPr lang="en-US" sz="3000" dirty="0" smtClean="0"/>
              <a:t> </a:t>
            </a:r>
            <a:r>
              <a:rPr lang="en-US" sz="3000" dirty="0" err="1" smtClean="0"/>
              <a:t>memberikan</a:t>
            </a:r>
            <a:r>
              <a:rPr lang="en-US" sz="3000" dirty="0" smtClean="0"/>
              <a:t> </a:t>
            </a:r>
            <a:r>
              <a:rPr lang="en-US" sz="3000" dirty="0" err="1" smtClean="0"/>
              <a:t>dukungan</a:t>
            </a:r>
            <a:r>
              <a:rPr lang="en-US" sz="3000" dirty="0" smtClean="0"/>
              <a:t> </a:t>
            </a:r>
            <a:r>
              <a:rPr lang="en-US" sz="3000" dirty="0" err="1" smtClean="0"/>
              <a:t>secara</a:t>
            </a:r>
            <a:r>
              <a:rPr lang="en-US" sz="3000" dirty="0" smtClean="0"/>
              <a:t> optimal </a:t>
            </a:r>
            <a:r>
              <a:rPr lang="en-US" sz="3000" dirty="0" err="1" smtClean="0"/>
              <a:t>untuk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manusia</a:t>
            </a:r>
            <a:r>
              <a:rPr lang="en-US" sz="3000" dirty="0" smtClean="0"/>
              <a:t>,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kebutuhan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</a:t>
            </a:r>
            <a:r>
              <a:rPr lang="en-US" sz="3000" dirty="0" err="1" smtClean="0"/>
              <a:t>dapat</a:t>
            </a:r>
            <a:r>
              <a:rPr lang="en-US" sz="3000" dirty="0" smtClean="0"/>
              <a:t> </a:t>
            </a:r>
            <a:r>
              <a:rPr lang="en-US" sz="3000" dirty="0" err="1" smtClean="0"/>
              <a:t>terpenuhi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jaminan</a:t>
            </a:r>
            <a:r>
              <a:rPr lang="en-US" sz="3000" dirty="0" smtClean="0"/>
              <a:t> rasa </a:t>
            </a:r>
            <a:r>
              <a:rPr lang="en-US" sz="3000" dirty="0" err="1" smtClean="0"/>
              <a:t>aman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tenteram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r>
              <a:rPr lang="en-US" sz="3000" dirty="0" err="1" smtClean="0"/>
              <a:t>Kualitas</a:t>
            </a:r>
            <a:r>
              <a:rPr lang="en-US" sz="3000" dirty="0" smtClean="0"/>
              <a:t> </a:t>
            </a:r>
            <a:r>
              <a:rPr lang="en-US" sz="3000" dirty="0" err="1" smtClean="0"/>
              <a:t>lingkungan</a:t>
            </a:r>
            <a:r>
              <a:rPr lang="en-US" sz="3000" dirty="0" smtClean="0"/>
              <a:t> </a:t>
            </a:r>
            <a:r>
              <a:rPr lang="en-US" sz="3000" dirty="0" err="1" smtClean="0"/>
              <a:t>hidup</a:t>
            </a:r>
            <a:r>
              <a:rPr lang="en-US" sz="3000" dirty="0" smtClean="0"/>
              <a:t> </a:t>
            </a:r>
            <a:r>
              <a:rPr lang="en-US" sz="3000" dirty="0" err="1" smtClean="0"/>
              <a:t>juga</a:t>
            </a:r>
            <a:r>
              <a:rPr lang="en-US" sz="3000" dirty="0" smtClean="0"/>
              <a:t> </a:t>
            </a:r>
            <a:r>
              <a:rPr lang="en-US" sz="3000" dirty="0" err="1" smtClean="0"/>
              <a:t>dilihat</a:t>
            </a:r>
            <a:r>
              <a:rPr lang="en-US" sz="3000" dirty="0" smtClean="0"/>
              <a:t> </a:t>
            </a:r>
            <a:r>
              <a:rPr lang="en-US" sz="3000" dirty="0" err="1" smtClean="0"/>
              <a:t>dari</a:t>
            </a:r>
            <a:r>
              <a:rPr lang="en-US" sz="3000" dirty="0" smtClean="0"/>
              <a:t> </a:t>
            </a:r>
            <a:r>
              <a:rPr lang="en-US" sz="3000" dirty="0" err="1" smtClean="0"/>
              <a:t>kehidupan</a:t>
            </a:r>
            <a:r>
              <a:rPr lang="en-US" sz="3000" dirty="0" smtClean="0"/>
              <a:t> yang </a:t>
            </a:r>
            <a:r>
              <a:rPr lang="en-US" sz="3000" dirty="0" err="1" smtClean="0"/>
              <a:t>harmonis</a:t>
            </a:r>
            <a:r>
              <a:rPr lang="en-US" sz="3000" dirty="0" smtClean="0"/>
              <a:t> </a:t>
            </a:r>
            <a:r>
              <a:rPr lang="en-US" sz="3000" dirty="0" err="1" smtClean="0"/>
              <a:t>yaitu</a:t>
            </a:r>
            <a:r>
              <a:rPr lang="en-US" sz="3000" dirty="0" smtClean="0"/>
              <a:t> </a:t>
            </a:r>
            <a:r>
              <a:rPr lang="en-US" sz="3000" dirty="0" err="1" smtClean="0"/>
              <a:t>hubungan</a:t>
            </a:r>
            <a:r>
              <a:rPr lang="en-US" sz="3000" dirty="0" smtClean="0"/>
              <a:t> </a:t>
            </a:r>
            <a:r>
              <a:rPr lang="en-US" sz="3000" dirty="0" err="1" smtClean="0"/>
              <a:t>atau</a:t>
            </a:r>
            <a:r>
              <a:rPr lang="en-US" sz="3000" dirty="0" smtClean="0"/>
              <a:t> </a:t>
            </a:r>
            <a:r>
              <a:rPr lang="en-US" sz="3000" dirty="0" err="1" smtClean="0"/>
              <a:t>relasi</a:t>
            </a:r>
            <a:r>
              <a:rPr lang="en-US" sz="3000" dirty="0" smtClean="0"/>
              <a:t> yang </a:t>
            </a:r>
            <a:r>
              <a:rPr lang="en-US" sz="3000" dirty="0" err="1" smtClean="0"/>
              <a:t>baik</a:t>
            </a:r>
            <a:r>
              <a:rPr lang="en-US" sz="3000" dirty="0" smtClean="0"/>
              <a:t> </a:t>
            </a:r>
            <a:r>
              <a:rPr lang="en-US" sz="3000" dirty="0" err="1" smtClean="0"/>
              <a:t>antara</a:t>
            </a:r>
            <a:r>
              <a:rPr lang="en-US" sz="3000" dirty="0" smtClean="0"/>
              <a:t>  </a:t>
            </a:r>
            <a:r>
              <a:rPr lang="en-US" sz="3000" dirty="0" err="1" smtClean="0"/>
              <a:t>individu-individu</a:t>
            </a:r>
            <a:r>
              <a:rPr lang="en-US" sz="3000" dirty="0" smtClean="0"/>
              <a:t> </a:t>
            </a:r>
            <a:r>
              <a:rPr lang="en-US" sz="3000" dirty="0" err="1" smtClean="0"/>
              <a:t>didalam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.</a:t>
            </a:r>
          </a:p>
          <a:p>
            <a:pPr marL="0" indent="0" algn="just">
              <a:buNone/>
            </a:pPr>
            <a:endParaRPr lang="en-US" sz="2400" dirty="0"/>
          </a:p>
        </p:txBody>
      </p:sp>
      <p:cxnSp>
        <p:nvCxnSpPr>
          <p:cNvPr id="6" name="Straight Arrow Connector 5"/>
          <p:cNvCxnSpPr>
            <a:endCxn id="4" idx="2"/>
          </p:cNvCxnSpPr>
          <p:nvPr/>
        </p:nvCxnSpPr>
        <p:spPr>
          <a:xfrm rot="5400000">
            <a:off x="4762500" y="1143000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PEMAHAMAN </a:t>
            </a:r>
            <a:r>
              <a:rPr lang="en-US" b="1" dirty="0" err="1" smtClean="0">
                <a:solidFill>
                  <a:srgbClr val="FF0000"/>
                </a:solidFill>
              </a:rPr>
              <a:t>oleh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Cristensen</a:t>
            </a:r>
            <a:r>
              <a:rPr lang="en-US" b="1" dirty="0" smtClean="0">
                <a:solidFill>
                  <a:srgbClr val="FF0000"/>
                </a:solidFill>
              </a:rPr>
              <a:t> (1985)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.  </a:t>
            </a:r>
          </a:p>
          <a:p>
            <a:pPr marL="0" indent="0" algn="just">
              <a:buNone/>
            </a:pP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ketidakjelasan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 smtClean="0"/>
              <a:t>cara-cara</a:t>
            </a:r>
            <a:r>
              <a:rPr lang="en-US" dirty="0" smtClean="0"/>
              <a:t> </a:t>
            </a:r>
            <a:r>
              <a:rPr lang="en-US" dirty="0" err="1" smtClean="0"/>
              <a:t>menempuhnya</a:t>
            </a:r>
            <a:r>
              <a:rPr lang="en-US" dirty="0" smtClean="0"/>
              <a:t>.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: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pencapaiannya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sependapat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menyetujui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tawar-menawar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 startAt="3"/>
            </a:pPr>
            <a:endParaRPr lang="en-US" dirty="0" smtClean="0"/>
          </a:p>
          <a:p>
            <a:pPr marL="514350" indent="-514350" algn="just">
              <a:buFont typeface="+mj-lt"/>
              <a:buAutoNum type="arabicPeriod" startAt="3"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sepakat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mencapainya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ruwet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KONFLIK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. (</a:t>
            </a:r>
            <a:r>
              <a:rPr lang="en-US" dirty="0" err="1" smtClean="0"/>
              <a:t>Dorcey</a:t>
            </a:r>
            <a:r>
              <a:rPr lang="en-US" dirty="0" smtClean="0"/>
              <a:t>, 1986) </a:t>
            </a:r>
          </a:p>
          <a:p>
            <a:pPr marL="514350" indent="-514350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Pertama:Perbedaan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pengetahuan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dan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pemahaman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perkiraan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</a:p>
          <a:p>
            <a:pPr marL="0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terkuras</a:t>
            </a:r>
            <a:r>
              <a:rPr lang="en-US" dirty="0" smtClean="0"/>
              <a:t> </a:t>
            </a:r>
            <a:r>
              <a:rPr lang="en-US" dirty="0" err="1" smtClean="0"/>
              <a:t>habis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8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kelomok</a:t>
            </a:r>
            <a:r>
              <a:rPr lang="en-US" dirty="0" smtClean="0"/>
              <a:t> lain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air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30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memunculkan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yang paling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Kedua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Perbedaan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nilai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penyelesaiannya</a:t>
            </a:r>
            <a:r>
              <a:rPr lang="en-US" dirty="0" smtClean="0"/>
              <a:t>,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yang </a:t>
            </a:r>
            <a:r>
              <a:rPr lang="en-US" dirty="0" err="1" smtClean="0"/>
              <a:t>dituju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air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optimal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(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). </a:t>
            </a:r>
            <a:r>
              <a:rPr lang="en-US" dirty="0" err="1" smtClean="0"/>
              <a:t>Kelompok</a:t>
            </a:r>
            <a:r>
              <a:rPr lang="en-US" dirty="0" smtClean="0"/>
              <a:t> lain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air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dialokasikn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lain,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air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kesuburan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musim</a:t>
            </a:r>
            <a:r>
              <a:rPr lang="en-US" dirty="0" smtClean="0"/>
              <a:t> </a:t>
            </a:r>
            <a:r>
              <a:rPr lang="en-US" dirty="0" err="1" smtClean="0"/>
              <a:t>kemarau</a:t>
            </a:r>
            <a:r>
              <a:rPr lang="en-US" dirty="0" smtClean="0"/>
              <a:t>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Ketiga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Perbedaan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kepentingan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1722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sz="3800" dirty="0" err="1" smtClean="0"/>
              <a:t>Konflik</a:t>
            </a:r>
            <a:r>
              <a:rPr lang="en-US" sz="3800" dirty="0" smtClean="0"/>
              <a:t> </a:t>
            </a:r>
            <a:r>
              <a:rPr lang="en-US" sz="3800" dirty="0" err="1" smtClean="0"/>
              <a:t>muncul</a:t>
            </a:r>
            <a:r>
              <a:rPr lang="en-US" sz="3800" dirty="0" smtClean="0"/>
              <a:t> </a:t>
            </a:r>
            <a:r>
              <a:rPr lang="en-US" sz="3800" dirty="0" err="1" smtClean="0"/>
              <a:t>bukan</a:t>
            </a:r>
            <a:r>
              <a:rPr lang="en-US" sz="3800" dirty="0" smtClean="0"/>
              <a:t> </a:t>
            </a:r>
            <a:r>
              <a:rPr lang="en-US" sz="3800" dirty="0" err="1" smtClean="0"/>
              <a:t>karena</a:t>
            </a:r>
            <a:r>
              <a:rPr lang="en-US" sz="3800" dirty="0" smtClean="0"/>
              <a:t> </a:t>
            </a:r>
            <a:r>
              <a:rPr lang="en-US" sz="3800" dirty="0" err="1" smtClean="0"/>
              <a:t>perbedaan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pengetahuan</a:t>
            </a:r>
            <a:r>
              <a:rPr lang="en-US" sz="3800" dirty="0" smtClean="0"/>
              <a:t> (</a:t>
            </a:r>
            <a:r>
              <a:rPr lang="en-US" sz="3800" dirty="0" err="1" smtClean="0"/>
              <a:t>sumber</a:t>
            </a:r>
            <a:r>
              <a:rPr lang="en-US" sz="3800" dirty="0" smtClean="0"/>
              <a:t> air </a:t>
            </a:r>
            <a:r>
              <a:rPr lang="en-US" sz="3800" dirty="0" err="1" smtClean="0"/>
              <a:t>telah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habis</a:t>
            </a:r>
            <a:r>
              <a:rPr lang="en-US" sz="3800" dirty="0" smtClean="0"/>
              <a:t>), </a:t>
            </a:r>
            <a:r>
              <a:rPr lang="en-US" sz="3800" dirty="0" err="1" smtClean="0"/>
              <a:t>perbadaan</a:t>
            </a:r>
            <a:r>
              <a:rPr lang="en-US" sz="3800" dirty="0" smtClean="0"/>
              <a:t> </a:t>
            </a:r>
            <a:r>
              <a:rPr lang="en-US" sz="3800" dirty="0" err="1" smtClean="0"/>
              <a:t>nilai</a:t>
            </a:r>
            <a:r>
              <a:rPr lang="en-US" sz="3800" dirty="0" smtClean="0"/>
              <a:t> (</a:t>
            </a:r>
            <a:r>
              <a:rPr lang="en-US" sz="3800" dirty="0" err="1" smtClean="0"/>
              <a:t>pertumbuhan</a:t>
            </a:r>
            <a:r>
              <a:rPr lang="en-US" sz="3800" dirty="0" smtClean="0"/>
              <a:t> </a:t>
            </a:r>
            <a:r>
              <a:rPr lang="en-US" sz="3800" dirty="0" err="1" smtClean="0"/>
              <a:t>ekonom</a:t>
            </a:r>
            <a:r>
              <a:rPr lang="en-US" sz="3800" dirty="0" smtClean="0"/>
              <a:t> </a:t>
            </a:r>
            <a:r>
              <a:rPr lang="en-US" sz="3800" dirty="0" err="1" smtClean="0"/>
              <a:t>penting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penyerapan</a:t>
            </a:r>
            <a:r>
              <a:rPr lang="en-US" sz="3800" dirty="0" smtClean="0"/>
              <a:t> </a:t>
            </a:r>
            <a:r>
              <a:rPr lang="en-US" sz="3800" dirty="0" err="1" smtClean="0"/>
              <a:t>tenaga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r>
              <a:rPr lang="en-US" sz="3800" dirty="0" smtClean="0"/>
              <a:t>),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tetapi</a:t>
            </a:r>
            <a:r>
              <a:rPr lang="en-US" sz="3800" dirty="0" smtClean="0"/>
              <a:t> </a:t>
            </a:r>
            <a:r>
              <a:rPr lang="en-US" sz="3800" dirty="0" err="1" smtClean="0"/>
              <a:t>ada</a:t>
            </a:r>
            <a:r>
              <a:rPr lang="en-US" sz="3800" dirty="0" smtClean="0"/>
              <a:t> </a:t>
            </a:r>
            <a:r>
              <a:rPr lang="en-US" sz="3800" dirty="0" err="1" smtClean="0"/>
              <a:t>perbedaan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(</a:t>
            </a:r>
            <a:r>
              <a:rPr lang="en-US" sz="3800" dirty="0" err="1" smtClean="0"/>
              <a:t>tentang</a:t>
            </a:r>
            <a:r>
              <a:rPr lang="en-US" sz="3800" dirty="0" smtClean="0"/>
              <a:t> </a:t>
            </a:r>
            <a:r>
              <a:rPr lang="en-US" sz="3800" dirty="0" err="1" smtClean="0"/>
              <a:t>siapa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diuntungkan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siapa</a:t>
            </a:r>
            <a:r>
              <a:rPr lang="en-US" sz="3800" dirty="0" smtClean="0"/>
              <a:t> yang </a:t>
            </a:r>
            <a:r>
              <a:rPr lang="en-US" sz="3800" dirty="0" err="1" smtClean="0"/>
              <a:t>dirugikan</a:t>
            </a:r>
            <a:r>
              <a:rPr lang="en-US" sz="3800" dirty="0" smtClean="0"/>
              <a:t>).</a:t>
            </a:r>
          </a:p>
          <a:p>
            <a:pPr marL="0" indent="0" algn="just">
              <a:buNone/>
            </a:pPr>
            <a:r>
              <a:rPr lang="en-US" sz="3800" dirty="0" err="1" smtClean="0"/>
              <a:t>Contoh</a:t>
            </a:r>
            <a:r>
              <a:rPr lang="en-US" sz="3800" dirty="0" smtClean="0"/>
              <a:t>:</a:t>
            </a:r>
          </a:p>
          <a:p>
            <a:pPr marL="0" indent="0" algn="just">
              <a:buNone/>
            </a:pPr>
            <a:r>
              <a:rPr lang="en-US" sz="3800" dirty="0" err="1" smtClean="0"/>
              <a:t>Satu</a:t>
            </a:r>
            <a:r>
              <a:rPr lang="en-US" sz="3800" dirty="0" smtClean="0"/>
              <a:t> </a:t>
            </a:r>
            <a:r>
              <a:rPr lang="en-US" sz="3800" dirty="0" err="1" smtClean="0"/>
              <a:t>klpk</a:t>
            </a:r>
            <a:r>
              <a:rPr lang="en-US" sz="3800" dirty="0" smtClean="0"/>
              <a:t> </a:t>
            </a:r>
            <a:r>
              <a:rPr lang="en-US" sz="3800" dirty="0" err="1" smtClean="0"/>
              <a:t>meyakini</a:t>
            </a:r>
            <a:r>
              <a:rPr lang="en-US" sz="3800" dirty="0" smtClean="0"/>
              <a:t> </a:t>
            </a:r>
            <a:r>
              <a:rPr lang="en-US" sz="3800" dirty="0" err="1" smtClean="0"/>
              <a:t>bahwa</a:t>
            </a:r>
            <a:r>
              <a:rPr lang="en-US" sz="3800" dirty="0" smtClean="0"/>
              <a:t> </a:t>
            </a:r>
            <a:r>
              <a:rPr lang="en-US" sz="3800" dirty="0" err="1" smtClean="0"/>
              <a:t>pemanfaatan</a:t>
            </a:r>
            <a:r>
              <a:rPr lang="en-US" sz="3800" dirty="0" smtClean="0"/>
              <a:t> air </a:t>
            </a:r>
            <a:r>
              <a:rPr lang="en-US" sz="3800" dirty="0" err="1" smtClean="0"/>
              <a:t>utk</a:t>
            </a:r>
            <a:r>
              <a:rPr lang="en-US" sz="3800" dirty="0" smtClean="0"/>
              <a:t> </a:t>
            </a:r>
            <a:r>
              <a:rPr lang="en-US" sz="3800" dirty="0" err="1" smtClean="0"/>
              <a:t>irigasi</a:t>
            </a:r>
            <a:r>
              <a:rPr lang="en-US" sz="3800" dirty="0" smtClean="0"/>
              <a:t> </a:t>
            </a:r>
            <a:r>
              <a:rPr lang="en-US" sz="3800" dirty="0" err="1" smtClean="0"/>
              <a:t>adalah</a:t>
            </a:r>
            <a:r>
              <a:rPr lang="en-US" sz="3800" dirty="0" smtClean="0"/>
              <a:t> </a:t>
            </a:r>
            <a:r>
              <a:rPr lang="en-US" sz="3800" dirty="0" err="1" smtClean="0"/>
              <a:t>tepat</a:t>
            </a:r>
            <a:r>
              <a:rPr lang="en-US" sz="3800" dirty="0" smtClean="0"/>
              <a:t>, </a:t>
            </a:r>
            <a:r>
              <a:rPr lang="en-US" sz="3800" dirty="0" err="1" smtClean="0"/>
              <a:t>krn</a:t>
            </a:r>
            <a:r>
              <a:rPr lang="en-US" sz="3800" dirty="0" smtClean="0"/>
              <a:t>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meningkatkan</a:t>
            </a:r>
            <a:r>
              <a:rPr lang="en-US" sz="3800" dirty="0" smtClean="0"/>
              <a:t> </a:t>
            </a:r>
            <a:r>
              <a:rPr lang="en-US" sz="3800" dirty="0" err="1" smtClean="0"/>
              <a:t>produksi</a:t>
            </a:r>
            <a:r>
              <a:rPr lang="en-US" sz="3800" dirty="0" smtClean="0"/>
              <a:t> </a:t>
            </a:r>
            <a:r>
              <a:rPr lang="en-US" sz="3800" dirty="0" err="1" smtClean="0"/>
              <a:t>pangan</a:t>
            </a:r>
            <a:r>
              <a:rPr lang="en-US" sz="3800" dirty="0" smtClean="0"/>
              <a:t>, </a:t>
            </a:r>
            <a:r>
              <a:rPr lang="en-US" sz="3800" dirty="0" err="1" smtClean="0"/>
              <a:t>shg</a:t>
            </a:r>
            <a:r>
              <a:rPr lang="en-US" sz="3800" dirty="0" smtClean="0"/>
              <a:t> </a:t>
            </a:r>
            <a:r>
              <a:rPr lang="en-US" sz="3800" dirty="0" err="1" smtClean="0"/>
              <a:t>swasembada</a:t>
            </a:r>
            <a:r>
              <a:rPr lang="en-US" sz="3800" dirty="0" smtClean="0"/>
              <a:t> </a:t>
            </a:r>
            <a:r>
              <a:rPr lang="en-US" sz="3800" dirty="0" err="1" smtClean="0"/>
              <a:t>pangan</a:t>
            </a:r>
            <a:r>
              <a:rPr lang="en-US" sz="3800" dirty="0" smtClean="0"/>
              <a:t> </a:t>
            </a:r>
            <a:r>
              <a:rPr lang="en-US" sz="3800" dirty="0" err="1" smtClean="0"/>
              <a:t>tercapai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ekpor</a:t>
            </a:r>
            <a:r>
              <a:rPr lang="en-US" sz="3800" dirty="0" smtClean="0"/>
              <a:t> yang </a:t>
            </a:r>
            <a:r>
              <a:rPr lang="en-US" sz="3800" dirty="0" err="1" smtClean="0"/>
              <a:t>akan</a:t>
            </a:r>
            <a:r>
              <a:rPr lang="en-US" sz="3800" dirty="0" smtClean="0"/>
              <a:t> </a:t>
            </a:r>
            <a:r>
              <a:rPr lang="en-US" sz="3800" dirty="0" err="1" smtClean="0"/>
              <a:t>menaikkan</a:t>
            </a:r>
            <a:r>
              <a:rPr lang="en-US" sz="3800" dirty="0" smtClean="0"/>
              <a:t> </a:t>
            </a:r>
            <a:r>
              <a:rPr lang="en-US" sz="3800" dirty="0" err="1" smtClean="0"/>
              <a:t>pendapatan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. </a:t>
            </a:r>
            <a:r>
              <a:rPr lang="en-US" sz="3800" dirty="0" err="1" smtClean="0"/>
              <a:t>Kelompok</a:t>
            </a:r>
            <a:r>
              <a:rPr lang="en-US" sz="3800" dirty="0" smtClean="0"/>
              <a:t> lain </a:t>
            </a:r>
            <a:r>
              <a:rPr lang="en-US" sz="3800" dirty="0" err="1" smtClean="0"/>
              <a:t>meyakini</a:t>
            </a:r>
            <a:r>
              <a:rPr lang="en-US" sz="3800" dirty="0" smtClean="0"/>
              <a:t> </a:t>
            </a:r>
            <a:r>
              <a:rPr lang="en-US" sz="3800" dirty="0" err="1" smtClean="0"/>
              <a:t>bahwa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 </a:t>
            </a:r>
            <a:r>
              <a:rPr lang="en-US" sz="3800" dirty="0" err="1" smtClean="0"/>
              <a:t>tidak</a:t>
            </a:r>
            <a:r>
              <a:rPr lang="en-US" sz="3800" dirty="0" smtClean="0"/>
              <a:t> </a:t>
            </a:r>
            <a:r>
              <a:rPr lang="en-US" sz="3800" dirty="0" err="1" smtClean="0"/>
              <a:t>harus</a:t>
            </a:r>
            <a:r>
              <a:rPr lang="en-US" sz="3800" dirty="0" smtClean="0"/>
              <a:t> </a:t>
            </a:r>
            <a:r>
              <a:rPr lang="en-US" sz="3800" dirty="0" err="1" smtClean="0"/>
              <a:t>memproduksi</a:t>
            </a:r>
            <a:r>
              <a:rPr lang="en-US" sz="3800" dirty="0" smtClean="0"/>
              <a:t> </a:t>
            </a:r>
            <a:r>
              <a:rPr lang="en-US" sz="3800" dirty="0" err="1" smtClean="0"/>
              <a:t>satu</a:t>
            </a:r>
            <a:r>
              <a:rPr lang="en-US" sz="3800" dirty="0" smtClean="0"/>
              <a:t> </a:t>
            </a:r>
            <a:r>
              <a:rPr lang="en-US" sz="3800" dirty="0" err="1" smtClean="0"/>
              <a:t>jenis</a:t>
            </a:r>
            <a:r>
              <a:rPr lang="en-US" sz="3800" dirty="0" smtClean="0"/>
              <a:t> </a:t>
            </a:r>
            <a:r>
              <a:rPr lang="en-US" sz="3800" dirty="0" err="1" smtClean="0"/>
              <a:t>tanaman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mana</a:t>
            </a:r>
            <a:r>
              <a:rPr lang="en-US" sz="3800" dirty="0" smtClean="0"/>
              <a:t> </a:t>
            </a:r>
            <a:r>
              <a:rPr lang="en-US" sz="3800" dirty="0" err="1" smtClean="0"/>
              <a:t>dapat</a:t>
            </a:r>
            <a:r>
              <a:rPr lang="en-US" sz="3800" dirty="0" smtClean="0"/>
              <a:t> </a:t>
            </a:r>
            <a:r>
              <a:rPr lang="en-US" sz="3800" dirty="0" err="1" smtClean="0"/>
              <a:t>diimpor</a:t>
            </a:r>
            <a:r>
              <a:rPr lang="en-US" sz="3800" dirty="0" smtClean="0"/>
              <a:t> </a:t>
            </a:r>
            <a:r>
              <a:rPr lang="en-US" sz="3800" dirty="0" err="1" smtClean="0"/>
              <a:t>dari</a:t>
            </a:r>
            <a:r>
              <a:rPr lang="en-US" sz="3800" dirty="0" smtClean="0"/>
              <a:t> </a:t>
            </a:r>
            <a:r>
              <a:rPr lang="en-US" sz="3800" dirty="0" err="1" smtClean="0"/>
              <a:t>negara</a:t>
            </a:r>
            <a:r>
              <a:rPr lang="en-US" sz="3800" dirty="0" smtClean="0"/>
              <a:t> lain </a:t>
            </a:r>
            <a:r>
              <a:rPr lang="en-US" sz="3800" dirty="0" err="1" smtClean="0"/>
              <a:t>dengan</a:t>
            </a:r>
            <a:r>
              <a:rPr lang="en-US" sz="3800" dirty="0" smtClean="0"/>
              <a:t> </a:t>
            </a:r>
            <a:r>
              <a:rPr lang="en-US" sz="3800" dirty="0" err="1" smtClean="0"/>
              <a:t>biaya</a:t>
            </a:r>
            <a:r>
              <a:rPr lang="en-US" sz="3800" dirty="0" smtClean="0"/>
              <a:t> </a:t>
            </a:r>
            <a:r>
              <a:rPr lang="en-US" sz="3800" dirty="0" err="1" smtClean="0"/>
              <a:t>produks</a:t>
            </a:r>
            <a:r>
              <a:rPr lang="en-US" sz="3800" dirty="0" smtClean="0"/>
              <a:t> yang </a:t>
            </a:r>
            <a:r>
              <a:rPr lang="en-US" sz="3800" dirty="0" err="1" smtClean="0"/>
              <a:t>lebih</a:t>
            </a:r>
            <a:r>
              <a:rPr lang="en-US" sz="3800" dirty="0" smtClean="0"/>
              <a:t> </a:t>
            </a:r>
            <a:r>
              <a:rPr lang="en-US" sz="3800" dirty="0" err="1" smtClean="0"/>
              <a:t>murah</a:t>
            </a:r>
            <a:r>
              <a:rPr lang="en-US" sz="3800" dirty="0" smtClean="0"/>
              <a:t>, </a:t>
            </a:r>
            <a:r>
              <a:rPr lang="en-US" sz="3800" dirty="0" err="1" smtClean="0"/>
              <a:t>shg</a:t>
            </a:r>
            <a:r>
              <a:rPr lang="en-US" sz="3800" dirty="0" smtClean="0"/>
              <a:t> air </a:t>
            </a:r>
            <a:r>
              <a:rPr lang="en-US" sz="3800" dirty="0" err="1" smtClean="0"/>
              <a:t>bisa</a:t>
            </a:r>
            <a:r>
              <a:rPr lang="en-US" sz="3800" dirty="0" smtClean="0"/>
              <a:t> </a:t>
            </a:r>
            <a:r>
              <a:rPr lang="en-US" sz="3800" dirty="0" err="1" smtClean="0"/>
              <a:t>digunakan</a:t>
            </a:r>
            <a:r>
              <a:rPr lang="en-US" sz="3800" dirty="0" smtClean="0"/>
              <a:t>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keperluan</a:t>
            </a:r>
            <a:r>
              <a:rPr lang="en-US" sz="3800" dirty="0" smtClean="0"/>
              <a:t> lain. </a:t>
            </a:r>
          </a:p>
          <a:p>
            <a:pPr marL="0" indent="0" algn="just">
              <a:buNone/>
            </a:pPr>
            <a:r>
              <a:rPr lang="en-US" sz="3800" dirty="0" err="1" smtClean="0"/>
              <a:t>Misal</a:t>
            </a:r>
            <a:r>
              <a:rPr lang="en-US" sz="3800" dirty="0" smtClean="0"/>
              <a:t>: </a:t>
            </a:r>
            <a:r>
              <a:rPr lang="en-US" sz="3800" dirty="0" err="1" smtClean="0"/>
              <a:t>untuk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</a:t>
            </a:r>
            <a:r>
              <a:rPr lang="en-US" sz="3800" dirty="0" err="1" smtClean="0"/>
              <a:t>industri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kegiatan</a:t>
            </a:r>
            <a:r>
              <a:rPr lang="en-US" sz="3800" dirty="0" smtClean="0"/>
              <a:t> </a:t>
            </a:r>
            <a:r>
              <a:rPr lang="en-US" sz="3800" dirty="0" err="1" smtClean="0"/>
              <a:t>perkotaan</a:t>
            </a:r>
            <a:r>
              <a:rPr lang="en-US" sz="3800" dirty="0" smtClean="0"/>
              <a:t> yang </a:t>
            </a:r>
            <a:r>
              <a:rPr lang="en-US" sz="3800" dirty="0" err="1" smtClean="0"/>
              <a:t>mampu</a:t>
            </a:r>
            <a:r>
              <a:rPr lang="en-US" sz="3800" dirty="0" smtClean="0"/>
              <a:t> </a:t>
            </a:r>
            <a:r>
              <a:rPr lang="en-US" sz="3800" dirty="0" err="1" smtClean="0"/>
              <a:t>membayar</a:t>
            </a:r>
            <a:r>
              <a:rPr lang="en-US" sz="3800" dirty="0" smtClean="0"/>
              <a:t>  </a:t>
            </a:r>
            <a:r>
              <a:rPr lang="en-US" sz="3800" dirty="0" err="1" smtClean="0"/>
              <a:t>pemakaian</a:t>
            </a:r>
            <a:r>
              <a:rPr lang="en-US" sz="3800" dirty="0" smtClean="0"/>
              <a:t> air </a:t>
            </a:r>
            <a:r>
              <a:rPr lang="en-US" sz="3800" dirty="0" err="1" smtClean="0"/>
              <a:t>lebih</a:t>
            </a:r>
            <a:r>
              <a:rPr lang="en-US" sz="3800" dirty="0" smtClean="0"/>
              <a:t> </a:t>
            </a:r>
            <a:r>
              <a:rPr lang="en-US" sz="3800" dirty="0" err="1" smtClean="0"/>
              <a:t>tinggi</a:t>
            </a:r>
            <a:r>
              <a:rPr lang="en-US" sz="3800" dirty="0" smtClean="0"/>
              <a:t>.</a:t>
            </a:r>
          </a:p>
          <a:p>
            <a:pPr marL="0" indent="0" algn="just">
              <a:buNone/>
            </a:pPr>
            <a:r>
              <a:rPr lang="en-US" sz="3800" dirty="0" err="1" smtClean="0"/>
              <a:t>Bagi</a:t>
            </a:r>
            <a:r>
              <a:rPr lang="en-US" sz="3800" dirty="0" smtClean="0"/>
              <a:t> </a:t>
            </a:r>
            <a:r>
              <a:rPr lang="en-US" sz="3800" dirty="0" err="1" smtClean="0"/>
              <a:t>kedua</a:t>
            </a:r>
            <a:r>
              <a:rPr lang="en-US" sz="3800" dirty="0" smtClean="0"/>
              <a:t> </a:t>
            </a:r>
            <a:r>
              <a:rPr lang="en-US" sz="3800" dirty="0" err="1" smtClean="0"/>
              <a:t>kelompok</a:t>
            </a:r>
            <a:r>
              <a:rPr lang="en-US" sz="3800" dirty="0" smtClean="0"/>
              <a:t> </a:t>
            </a:r>
            <a:r>
              <a:rPr lang="en-US" sz="3800" dirty="0" err="1" smtClean="0"/>
              <a:t>tsb</a:t>
            </a:r>
            <a:r>
              <a:rPr lang="en-US" sz="3800" dirty="0" smtClean="0"/>
              <a:t>, </a:t>
            </a:r>
            <a:r>
              <a:rPr lang="en-US" sz="3800" dirty="0" err="1" smtClean="0"/>
              <a:t>lapanga</a:t>
            </a:r>
            <a:r>
              <a:rPr lang="en-US" sz="3800" dirty="0" smtClean="0"/>
              <a:t> </a:t>
            </a:r>
            <a:r>
              <a:rPr lang="en-US" sz="3800" dirty="0" err="1" smtClean="0"/>
              <a:t>kerja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pertumbuhan</a:t>
            </a:r>
            <a:r>
              <a:rPr lang="en-US" sz="3800" dirty="0" smtClean="0"/>
              <a:t> </a:t>
            </a:r>
            <a:r>
              <a:rPr lang="en-US" sz="3800" dirty="0" err="1" smtClean="0"/>
              <a:t>ekonomi</a:t>
            </a:r>
            <a:r>
              <a:rPr lang="en-US" sz="3800" dirty="0" smtClean="0"/>
              <a:t> </a:t>
            </a:r>
            <a:r>
              <a:rPr lang="en-US" sz="3800" dirty="0" err="1" smtClean="0"/>
              <a:t>sama</a:t>
            </a:r>
            <a:r>
              <a:rPr lang="en-US" sz="3800" dirty="0" smtClean="0"/>
              <a:t> </a:t>
            </a:r>
            <a:r>
              <a:rPr lang="en-US" sz="3800" dirty="0" err="1" smtClean="0"/>
              <a:t>sma</a:t>
            </a:r>
            <a:r>
              <a:rPr lang="en-US" sz="3800" dirty="0" smtClean="0"/>
              <a:t> </a:t>
            </a:r>
            <a:r>
              <a:rPr lang="en-US" sz="3800" dirty="0" err="1" smtClean="0"/>
              <a:t>diyakini</a:t>
            </a:r>
            <a:r>
              <a:rPr lang="en-US" sz="3800" dirty="0" smtClean="0"/>
              <a:t>, </a:t>
            </a:r>
            <a:r>
              <a:rPr lang="en-US" sz="3800" dirty="0" err="1" smtClean="0"/>
              <a:t>tetapi</a:t>
            </a:r>
            <a:r>
              <a:rPr lang="en-US" sz="3800" dirty="0" smtClean="0"/>
              <a:t> </a:t>
            </a:r>
            <a:r>
              <a:rPr lang="en-US" sz="3800" dirty="0" err="1" smtClean="0"/>
              <a:t>terjadi</a:t>
            </a:r>
            <a:r>
              <a:rPr lang="en-US" sz="3800" dirty="0" smtClean="0"/>
              <a:t> </a:t>
            </a:r>
            <a:r>
              <a:rPr lang="en-US" sz="3800" dirty="0" err="1" smtClean="0"/>
              <a:t>prbedaan</a:t>
            </a:r>
            <a:r>
              <a:rPr lang="en-US" sz="3800" dirty="0" smtClean="0"/>
              <a:t> </a:t>
            </a:r>
            <a:r>
              <a:rPr lang="en-US" sz="3800" dirty="0" err="1" smtClean="0"/>
              <a:t>kepentingan</a:t>
            </a:r>
            <a:r>
              <a:rPr lang="en-US" sz="3800" dirty="0" smtClean="0"/>
              <a:t> , </a:t>
            </a:r>
            <a:r>
              <a:rPr lang="en-US" sz="3800" dirty="0" err="1" smtClean="0"/>
              <a:t>antara</a:t>
            </a:r>
            <a:r>
              <a:rPr lang="en-US" sz="3800" dirty="0" smtClean="0"/>
              <a:t> </a:t>
            </a:r>
            <a:r>
              <a:rPr lang="en-US" sz="3800" dirty="0" err="1" smtClean="0"/>
              <a:t>daerah</a:t>
            </a:r>
            <a:r>
              <a:rPr lang="en-US" sz="3800" dirty="0" smtClean="0"/>
              <a:t> </a:t>
            </a:r>
            <a:r>
              <a:rPr lang="en-US" sz="3800" dirty="0" err="1" smtClean="0"/>
              <a:t>perkotaan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desa</a:t>
            </a:r>
            <a:r>
              <a:rPr lang="en-US" sz="3800" dirty="0" smtClean="0"/>
              <a:t> </a:t>
            </a:r>
            <a:r>
              <a:rPr lang="en-US" sz="3800" dirty="0" err="1" smtClean="0"/>
              <a:t>atau</a:t>
            </a:r>
            <a:r>
              <a:rPr lang="en-US" sz="3800" dirty="0" smtClean="0"/>
              <a:t> </a:t>
            </a:r>
            <a:r>
              <a:rPr lang="en-US" sz="3800" dirty="0" err="1" smtClean="0"/>
              <a:t>antara</a:t>
            </a:r>
            <a:r>
              <a:rPr lang="en-US" sz="3800" dirty="0" smtClean="0"/>
              <a:t> </a:t>
            </a:r>
            <a:r>
              <a:rPr lang="en-US" sz="3800" dirty="0" err="1" smtClean="0"/>
              <a:t>kegiatan</a:t>
            </a:r>
            <a:r>
              <a:rPr lang="en-US" sz="3800" dirty="0" smtClean="0"/>
              <a:t> </a:t>
            </a:r>
            <a:r>
              <a:rPr lang="en-US" sz="3800" dirty="0" err="1" smtClean="0"/>
              <a:t>industri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sektor</a:t>
            </a:r>
            <a:r>
              <a:rPr lang="en-US" sz="3800" dirty="0" smtClean="0"/>
              <a:t> </a:t>
            </a:r>
            <a:r>
              <a:rPr lang="en-US" sz="3800" dirty="0" err="1" smtClean="0"/>
              <a:t>jasa</a:t>
            </a:r>
            <a:r>
              <a:rPr lang="en-US" sz="3800" dirty="0" smtClean="0"/>
              <a:t>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Keempat</a:t>
            </a:r>
            <a:r>
              <a:rPr lang="en-US" sz="2800" dirty="0" smtClean="0">
                <a:solidFill>
                  <a:srgbClr val="FF0000"/>
                </a:solidFill>
              </a:rPr>
              <a:t>: per </a:t>
            </a:r>
            <a:r>
              <a:rPr lang="en-US" sz="2800" dirty="0" err="1" smtClean="0">
                <a:solidFill>
                  <a:srgbClr val="FF0000"/>
                </a:solidFill>
              </a:rPr>
              <a:t>soalan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pribadi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latar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belakng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masalah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lama </a:t>
            </a:r>
            <a:r>
              <a:rPr lang="en-US" dirty="0" err="1" smtClean="0"/>
              <a:t>memendam</a:t>
            </a:r>
            <a:r>
              <a:rPr lang="en-US" dirty="0" smtClean="0"/>
              <a:t> </a:t>
            </a:r>
            <a:r>
              <a:rPr lang="en-US" dirty="0" err="1" smtClean="0"/>
              <a:t>kemarahan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lain </a:t>
            </a:r>
            <a:r>
              <a:rPr lang="en-US" dirty="0" err="1" smtClean="0"/>
              <a:t>menghalangi</a:t>
            </a:r>
            <a:r>
              <a:rPr lang="en-US" dirty="0" smtClean="0"/>
              <a:t>/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dihalangi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membalas</a:t>
            </a:r>
            <a:r>
              <a:rPr lang="en-US" dirty="0" smtClean="0"/>
              <a:t> </a:t>
            </a:r>
            <a:r>
              <a:rPr lang="en-US" dirty="0" err="1" smtClean="0"/>
              <a:t>dendam</a:t>
            </a:r>
            <a:r>
              <a:rPr lang="en-US" dirty="0" smtClean="0"/>
              <a:t>.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keenggan</a:t>
            </a:r>
            <a:r>
              <a:rPr lang="en-US" dirty="0" smtClean="0"/>
              <a:t> pd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klpk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,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niatnya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: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: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hendaknya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konstruktif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distruktif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ALTERNATIF PENYELESAIAN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pertentangan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menyatu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 (</a:t>
            </a:r>
            <a:r>
              <a:rPr lang="en-US" dirty="0" err="1" smtClean="0"/>
              <a:t>johnson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Duinker</a:t>
            </a:r>
            <a:r>
              <a:rPr lang="en-US" dirty="0" smtClean="0"/>
              <a:t>, 1993:17).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terelakkan</a:t>
            </a:r>
            <a:r>
              <a:rPr lang="en-US" dirty="0" smtClean="0"/>
              <a:t> 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negatf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,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kesalah</a:t>
            </a:r>
            <a:r>
              <a:rPr lang="en-US" dirty="0" smtClean="0"/>
              <a:t> </a:t>
            </a:r>
            <a:r>
              <a:rPr lang="en-US" dirty="0" err="1" smtClean="0"/>
              <a:t>pahaman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mempertanyakan</a:t>
            </a:r>
            <a:r>
              <a:rPr lang="en-US" dirty="0" smtClean="0"/>
              <a:t> status quo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endParaRPr lang="en-US" dirty="0" smtClean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. </a:t>
            </a:r>
            <a:r>
              <a:rPr lang="en-US" dirty="0" err="1" smtClean="0"/>
              <a:t>Konflik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terselesaiakan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kesalahpahaman</a:t>
            </a:r>
            <a:r>
              <a:rPr lang="en-US" dirty="0" smtClean="0"/>
              <a:t> ,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percayaan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bias.</a:t>
            </a:r>
          </a:p>
          <a:p>
            <a:pPr marL="0" indent="0" algn="just">
              <a:buNone/>
            </a:pP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meluasnya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BERBGAI PENDEKATAN PENYELESAIAN SENGKETA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Politis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Administratif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Hukum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Pendekatan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politis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politisi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biofisik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r>
              <a:rPr lang="en-US" dirty="0" smtClean="0"/>
              <a:t>. </a:t>
            </a:r>
            <a:r>
              <a:rPr lang="en-US" dirty="0" err="1" smtClean="0"/>
              <a:t>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biotik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abiotik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.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tercukupi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: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kreasinya</a:t>
            </a:r>
            <a:r>
              <a:rPr lang="en-US" dirty="0" smtClean="0"/>
              <a:t> (</a:t>
            </a:r>
            <a:r>
              <a:rPr lang="en-US" dirty="0" err="1" smtClean="0"/>
              <a:t>seni</a:t>
            </a:r>
            <a:r>
              <a:rPr lang="en-US" dirty="0" smtClean="0"/>
              <a:t>,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).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rasa </a:t>
            </a:r>
            <a:r>
              <a:rPr lang="en-US" dirty="0" err="1" smtClean="0"/>
              <a:t>tentram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memnta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nasehat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. 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,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dialog.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Pendekatan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Administratif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melaui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, </a:t>
            </a:r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mempertimbangkan</a:t>
            </a:r>
            <a:r>
              <a:rPr lang="en-US" dirty="0" smtClean="0"/>
              <a:t> pula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mengadukan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jajaran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 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Pendekatan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Yuridis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atau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hukum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begitu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berdamai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dialog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lain.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keptusan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r>
              <a:rPr lang="en-US" dirty="0" smtClean="0"/>
              <a:t>- </a:t>
            </a:r>
            <a:r>
              <a:rPr lang="en-US" dirty="0" err="1" smtClean="0"/>
              <a:t>Kalah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JENIS-JENIS ALTERNATIF PENYELESAIAN KONFLIK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Ada</a:t>
            </a:r>
            <a:r>
              <a:rPr lang="en-US" dirty="0" smtClean="0"/>
              <a:t> 4 </a:t>
            </a:r>
            <a:r>
              <a:rPr lang="en-US" dirty="0" err="1" smtClean="0"/>
              <a:t>jenis</a:t>
            </a:r>
            <a:r>
              <a:rPr lang="en-US" dirty="0" smtClean="0"/>
              <a:t> APK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Konsultasi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Negosiasi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Mediasi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Arbitrasi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Konsultasi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Publik</a:t>
            </a:r>
            <a:endParaRPr lang="en-US" dirty="0" smtClean="0"/>
          </a:p>
          <a:p>
            <a:pPr marL="0" indent="0" algn="just">
              <a:buNone/>
            </a:pPr>
            <a:r>
              <a:rPr lang="en-US" sz="3300" dirty="0" err="1" smtClean="0"/>
              <a:t>Gagasan</a:t>
            </a:r>
            <a:r>
              <a:rPr lang="en-US" sz="3300" dirty="0" smtClean="0"/>
              <a:t> </a:t>
            </a:r>
            <a:r>
              <a:rPr lang="en-US" sz="3300" dirty="0" err="1" smtClean="0"/>
              <a:t>dasar</a:t>
            </a:r>
            <a:r>
              <a:rPr lang="en-US" sz="3300" dirty="0" smtClean="0"/>
              <a:t> </a:t>
            </a:r>
            <a:r>
              <a:rPr lang="en-US" sz="3300" dirty="0" err="1" smtClean="0"/>
              <a:t>konsultasi</a:t>
            </a:r>
            <a:r>
              <a:rPr lang="en-US" sz="3300" dirty="0" smtClean="0"/>
              <a:t> </a:t>
            </a:r>
            <a:r>
              <a:rPr lang="en-US" sz="3300" dirty="0" err="1" smtClean="0"/>
              <a:t>publik</a:t>
            </a:r>
            <a:r>
              <a:rPr lang="en-US" sz="3300" dirty="0" smtClean="0"/>
              <a:t> </a:t>
            </a:r>
            <a:r>
              <a:rPr lang="en-US" sz="3300" dirty="0" err="1" smtClean="0"/>
              <a:t>adalah</a:t>
            </a:r>
            <a:r>
              <a:rPr lang="en-US" sz="3300" dirty="0" smtClean="0"/>
              <a:t> </a:t>
            </a:r>
            <a:r>
              <a:rPr lang="en-US" sz="3300" dirty="0" err="1" smtClean="0"/>
              <a:t>untuk</a:t>
            </a:r>
            <a:r>
              <a:rPr lang="en-US" sz="3300" dirty="0" smtClean="0"/>
              <a:t> </a:t>
            </a:r>
            <a:r>
              <a:rPr lang="en-US" sz="3300" dirty="0" err="1" smtClean="0"/>
              <a:t>saling</a:t>
            </a:r>
            <a:r>
              <a:rPr lang="en-US" sz="3300" dirty="0" smtClean="0"/>
              <a:t> </a:t>
            </a:r>
            <a:r>
              <a:rPr lang="en-US" sz="3300" dirty="0" err="1" smtClean="0"/>
              <a:t>membagi</a:t>
            </a:r>
            <a:r>
              <a:rPr lang="en-US" sz="3300" dirty="0" smtClean="0"/>
              <a:t> </a:t>
            </a:r>
            <a:r>
              <a:rPr lang="en-US" sz="3300" dirty="0" err="1" smtClean="0"/>
              <a:t>informasi</a:t>
            </a:r>
            <a:r>
              <a:rPr lang="en-US" sz="3300" dirty="0" smtClean="0"/>
              <a:t>, </a:t>
            </a:r>
            <a:r>
              <a:rPr lang="en-US" sz="3300" dirty="0" err="1" smtClean="0"/>
              <a:t>meyakinkan</a:t>
            </a:r>
            <a:r>
              <a:rPr lang="en-US" sz="3300" dirty="0" smtClean="0"/>
              <a:t> </a:t>
            </a:r>
            <a:r>
              <a:rPr lang="en-US" sz="3300" dirty="0" err="1" smtClean="0"/>
              <a:t>bahwa</a:t>
            </a:r>
            <a:r>
              <a:rPr lang="en-US" sz="3300" dirty="0" smtClean="0"/>
              <a:t> </a:t>
            </a:r>
            <a:r>
              <a:rPr lang="en-US" sz="3300" dirty="0" err="1" smtClean="0"/>
              <a:t>berbagai</a:t>
            </a:r>
            <a:r>
              <a:rPr lang="en-US" sz="3300" dirty="0" smtClean="0"/>
              <a:t> </a:t>
            </a:r>
            <a:r>
              <a:rPr lang="en-US" sz="3300" dirty="0" err="1" smtClean="0"/>
              <a:t>padangan</a:t>
            </a:r>
            <a:r>
              <a:rPr lang="en-US" sz="3300" dirty="0" smtClean="0"/>
              <a:t> </a:t>
            </a:r>
            <a:r>
              <a:rPr lang="en-US" sz="3300" dirty="0" err="1" smtClean="0"/>
              <a:t>dikemukakan</a:t>
            </a:r>
            <a:r>
              <a:rPr lang="en-US" sz="3300" dirty="0" smtClean="0"/>
              <a:t>, </a:t>
            </a:r>
            <a:r>
              <a:rPr lang="en-US" sz="3300" dirty="0" err="1" smtClean="0"/>
              <a:t>membuka</a:t>
            </a:r>
            <a:r>
              <a:rPr lang="en-US" sz="3300" dirty="0" smtClean="0"/>
              <a:t> </a:t>
            </a:r>
            <a:r>
              <a:rPr lang="en-US" sz="3300" dirty="0" err="1" smtClean="0"/>
              <a:t>proses</a:t>
            </a:r>
            <a:r>
              <a:rPr lang="en-US" sz="3300" dirty="0" smtClean="0"/>
              <a:t> </a:t>
            </a:r>
            <a:r>
              <a:rPr lang="en-US" sz="3300" dirty="0" err="1" smtClean="0"/>
              <a:t>manajemen</a:t>
            </a:r>
            <a:r>
              <a:rPr lang="en-US" sz="3300" dirty="0" smtClean="0"/>
              <a:t> </a:t>
            </a:r>
            <a:r>
              <a:rPr lang="en-US" sz="3300" dirty="0" err="1" smtClean="0"/>
              <a:t>sehingga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berlangsung</a:t>
            </a:r>
            <a:r>
              <a:rPr lang="en-US" sz="3300" dirty="0" smtClean="0"/>
              <a:t> </a:t>
            </a:r>
            <a:r>
              <a:rPr lang="en-US" sz="3300" dirty="0" err="1" smtClean="0"/>
              <a:t>efisien</a:t>
            </a:r>
            <a:r>
              <a:rPr lang="en-US" sz="3300" dirty="0" smtClean="0"/>
              <a:t> </a:t>
            </a:r>
            <a:r>
              <a:rPr lang="en-US" sz="3300" dirty="0" err="1" smtClean="0"/>
              <a:t>dan</a:t>
            </a:r>
            <a:r>
              <a:rPr lang="en-US" sz="3300" dirty="0" smtClean="0"/>
              <a:t> </a:t>
            </a:r>
            <a:r>
              <a:rPr lang="en-US" sz="3300" dirty="0" err="1" smtClean="0"/>
              <a:t>adil</a:t>
            </a:r>
            <a:r>
              <a:rPr lang="en-US" sz="3300" dirty="0" smtClean="0"/>
              <a:t>, </a:t>
            </a:r>
            <a:r>
              <a:rPr lang="en-US" sz="3300" dirty="0" err="1" smtClean="0"/>
              <a:t>kesemuanya</a:t>
            </a:r>
            <a:r>
              <a:rPr lang="en-US" sz="3300" dirty="0" smtClean="0"/>
              <a:t> </a:t>
            </a:r>
            <a:r>
              <a:rPr lang="en-US" sz="3300" dirty="0" err="1" smtClean="0"/>
              <a:t>untuk</a:t>
            </a:r>
            <a:r>
              <a:rPr lang="en-US" sz="3300" dirty="0" smtClean="0"/>
              <a:t> </a:t>
            </a:r>
            <a:r>
              <a:rPr lang="en-US" sz="3300" dirty="0" err="1" smtClean="0"/>
              <a:t>meyakinkan</a:t>
            </a:r>
            <a:r>
              <a:rPr lang="en-US" sz="3300" dirty="0" smtClean="0"/>
              <a:t> </a:t>
            </a:r>
            <a:r>
              <a:rPr lang="en-US" sz="3300" dirty="0" err="1" smtClean="0"/>
              <a:t>bahwa</a:t>
            </a:r>
            <a:r>
              <a:rPr lang="en-US" sz="3300" dirty="0" smtClean="0"/>
              <a:t> </a:t>
            </a:r>
            <a:r>
              <a:rPr lang="en-US" sz="3300" dirty="0" err="1" smtClean="0"/>
              <a:t>semua</a:t>
            </a:r>
            <a:r>
              <a:rPr lang="en-US" sz="3300" dirty="0" smtClean="0"/>
              <a:t> </a:t>
            </a:r>
            <a:r>
              <a:rPr lang="en-US" sz="3300" dirty="0" err="1" smtClean="0"/>
              <a:t>pihak</a:t>
            </a:r>
            <a:r>
              <a:rPr lang="en-US" sz="3300" dirty="0" smtClean="0"/>
              <a:t> </a:t>
            </a:r>
            <a:r>
              <a:rPr lang="en-US" sz="3300" dirty="0" err="1" smtClean="0"/>
              <a:t>mendapatkan</a:t>
            </a:r>
            <a:r>
              <a:rPr lang="en-US" sz="3300" dirty="0" smtClean="0"/>
              <a:t> </a:t>
            </a:r>
            <a:r>
              <a:rPr lang="en-US" sz="3300" dirty="0" err="1" smtClean="0"/>
              <a:t>kepuasan</a:t>
            </a:r>
            <a:r>
              <a:rPr lang="en-US" sz="3300" dirty="0" smtClean="0"/>
              <a:t>  yang </a:t>
            </a:r>
            <a:r>
              <a:rPr lang="en-US" sz="3300" dirty="0" err="1" smtClean="0"/>
              <a:t>sama</a:t>
            </a:r>
            <a:r>
              <a:rPr lang="en-US" sz="3300" dirty="0" smtClean="0"/>
              <a:t>. </a:t>
            </a:r>
            <a:r>
              <a:rPr lang="en-US" sz="3300" dirty="0" err="1" smtClean="0"/>
              <a:t>Jika</a:t>
            </a:r>
            <a:r>
              <a:rPr lang="en-US" sz="3300" dirty="0" smtClean="0"/>
              <a:t> </a:t>
            </a:r>
            <a:r>
              <a:rPr lang="en-US" sz="3300" dirty="0" err="1" smtClean="0"/>
              <a:t>hal-hal</a:t>
            </a:r>
            <a:r>
              <a:rPr lang="en-US" sz="3300" dirty="0" smtClean="0"/>
              <a:t> </a:t>
            </a:r>
            <a:r>
              <a:rPr lang="en-US" sz="3300" dirty="0" err="1" smtClean="0"/>
              <a:t>di</a:t>
            </a:r>
            <a:r>
              <a:rPr lang="en-US" sz="3300" dirty="0" smtClean="0"/>
              <a:t> </a:t>
            </a:r>
            <a:r>
              <a:rPr lang="en-US" sz="3300" dirty="0" err="1" smtClean="0"/>
              <a:t>atas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dipenuhi</a:t>
            </a:r>
            <a:r>
              <a:rPr lang="en-US" sz="3300" dirty="0" smtClean="0"/>
              <a:t>, </a:t>
            </a:r>
            <a:r>
              <a:rPr lang="en-US" sz="3300" dirty="0" err="1" smtClean="0"/>
              <a:t>isu-isu</a:t>
            </a:r>
            <a:r>
              <a:rPr lang="en-US" sz="3300" dirty="0" smtClean="0"/>
              <a:t> yang </a:t>
            </a:r>
            <a:r>
              <a:rPr lang="en-US" sz="3300" dirty="0" err="1" smtClean="0"/>
              <a:t>dipertentangkan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diselesaikan</a:t>
            </a:r>
            <a:r>
              <a:rPr lang="en-US" sz="3300" dirty="0" smtClean="0"/>
              <a:t> </a:t>
            </a:r>
            <a:r>
              <a:rPr lang="en-US" sz="3300" dirty="0" err="1" smtClean="0"/>
              <a:t>sebelumnya</a:t>
            </a:r>
            <a:r>
              <a:rPr lang="en-US" sz="3300" dirty="0" smtClean="0"/>
              <a:t>, </a:t>
            </a:r>
            <a:r>
              <a:rPr lang="en-US" sz="3300" dirty="0" err="1" smtClean="0"/>
              <a:t>sehingga</a:t>
            </a:r>
            <a:r>
              <a:rPr lang="en-US" sz="3300" dirty="0" smtClean="0"/>
              <a:t> </a:t>
            </a:r>
            <a:r>
              <a:rPr lang="en-US" sz="3300" dirty="0" err="1" smtClean="0"/>
              <a:t>konflik</a:t>
            </a:r>
            <a:r>
              <a:rPr lang="en-US" sz="3300" dirty="0" smtClean="0"/>
              <a:t> </a:t>
            </a:r>
            <a:r>
              <a:rPr lang="en-US" sz="3300" dirty="0" err="1" smtClean="0"/>
              <a:t>atau</a:t>
            </a:r>
            <a:r>
              <a:rPr lang="en-US" sz="3300" dirty="0" smtClean="0"/>
              <a:t> </a:t>
            </a:r>
            <a:r>
              <a:rPr lang="en-US" sz="3300" dirty="0" err="1" smtClean="0"/>
              <a:t>sengketa</a:t>
            </a:r>
            <a:r>
              <a:rPr lang="en-US" sz="3300" dirty="0" smtClean="0"/>
              <a:t> </a:t>
            </a:r>
            <a:r>
              <a:rPr lang="en-US" sz="3300" dirty="0" err="1" smtClean="0"/>
              <a:t>dapat</a:t>
            </a:r>
            <a:r>
              <a:rPr lang="en-US" sz="3300" dirty="0" smtClean="0"/>
              <a:t> </a:t>
            </a:r>
            <a:r>
              <a:rPr lang="en-US" sz="3300" dirty="0" err="1" smtClean="0"/>
              <a:t>dihindari</a:t>
            </a:r>
            <a:r>
              <a:rPr lang="en-US" sz="33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 smtClean="0">
                <a:solidFill>
                  <a:srgbClr val="FF0000"/>
                </a:solidFill>
              </a:rPr>
              <a:t>Negosiasi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APK.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.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sukarela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dintara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tdak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Mediasi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yang </a:t>
            </a:r>
            <a:r>
              <a:rPr lang="en-US" dirty="0" err="1" smtClean="0"/>
              <a:t>netral</a:t>
            </a:r>
            <a:r>
              <a:rPr lang="en-US" dirty="0" smtClean="0"/>
              <a:t> (</a:t>
            </a:r>
            <a:r>
              <a:rPr lang="en-US" dirty="0" err="1" smtClean="0"/>
              <a:t>sbg</a:t>
            </a:r>
            <a:r>
              <a:rPr lang="en-US" dirty="0" smtClean="0"/>
              <a:t> mediator).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perumus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agar </a:t>
            </a:r>
            <a:r>
              <a:rPr lang="en-US" dirty="0" err="1" smtClean="0"/>
              <a:t>bersepakat</a:t>
            </a:r>
            <a:r>
              <a:rPr lang="en-US" dirty="0" smtClean="0"/>
              <a:t>. </a:t>
            </a:r>
          </a:p>
          <a:p>
            <a:pPr marL="0" indent="0" algn="just">
              <a:buNone/>
            </a:pPr>
            <a:r>
              <a:rPr lang="en-US" dirty="0" smtClean="0"/>
              <a:t>Mediator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bertemu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mendisusikan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ttp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kawatir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. </a:t>
            </a:r>
            <a:r>
              <a:rPr lang="en-US" dirty="0" err="1" smtClean="0"/>
              <a:t>Dalm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mediator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megidentifikasi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butir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kmd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dialog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Arbitrasi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mediasi</a:t>
            </a:r>
            <a:r>
              <a:rPr lang="en-US" sz="2800" dirty="0" smtClean="0"/>
              <a:t>, yang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bertindak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ketiga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arbitrator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</a:t>
            </a:r>
            <a:r>
              <a:rPr lang="en-US" sz="2800" dirty="0" smtClean="0"/>
              <a:t> 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,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 </a:t>
            </a:r>
            <a:r>
              <a:rPr lang="en-US" sz="2800" dirty="0" err="1" smtClean="0"/>
              <a:t>maupun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tsb</a:t>
            </a:r>
            <a:r>
              <a:rPr lang="en-US" sz="2800" dirty="0" smtClean="0"/>
              <a:t>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, </a:t>
            </a:r>
            <a:r>
              <a:rPr lang="en-US" sz="2800" dirty="0" err="1" smtClean="0"/>
              <a:t>mk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 </a:t>
            </a:r>
            <a:r>
              <a:rPr lang="en-US" sz="2800" dirty="0" err="1" smtClean="0"/>
              <a:t>memulai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arbitrator.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, </a:t>
            </a:r>
            <a:r>
              <a:rPr lang="en-US" sz="2800" dirty="0" err="1" smtClean="0"/>
              <a:t>pilihn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mengikat</a:t>
            </a:r>
            <a:r>
              <a:rPr lang="en-US" sz="2800" dirty="0" smtClean="0"/>
              <a:t> </a:t>
            </a:r>
            <a:r>
              <a:rPr lang="en-US" sz="2800" dirty="0" err="1" smtClean="0"/>
              <a:t>cukup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menyepakati</a:t>
            </a:r>
            <a:r>
              <a:rPr lang="en-US" sz="2800" dirty="0" smtClean="0"/>
              <a:t> </a:t>
            </a:r>
            <a:r>
              <a:rPr lang="en-US" sz="2800" dirty="0" err="1" smtClean="0"/>
              <a:t>kewajibannya</a:t>
            </a:r>
            <a:r>
              <a:rPr lang="en-US" sz="2800" dirty="0" smtClean="0"/>
              <a:t>. </a:t>
            </a:r>
          </a:p>
          <a:p>
            <a:pPr marL="0" indent="0" algn="just">
              <a:buNone/>
            </a:pPr>
            <a:r>
              <a:rPr lang="en-US" sz="2800" dirty="0" err="1" smtClean="0"/>
              <a:t>Biasanya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. </a:t>
            </a:r>
            <a:r>
              <a:rPr lang="en-US" sz="2800" dirty="0" err="1" smtClean="0"/>
              <a:t>umumny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scr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dlam</a:t>
            </a:r>
            <a:r>
              <a:rPr lang="en-US" sz="2800" dirty="0" smtClean="0"/>
              <a:t> </a:t>
            </a:r>
            <a:r>
              <a:rPr lang="en-US" sz="2800" dirty="0" err="1" smtClean="0"/>
              <a:t>pemilihan</a:t>
            </a:r>
            <a:r>
              <a:rPr lang="en-US" sz="2800" dirty="0" smtClean="0"/>
              <a:t> arbitrator,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membedakan</a:t>
            </a:r>
            <a:r>
              <a:rPr lang="en-US" sz="2800" dirty="0" smtClean="0"/>
              <a:t> ant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proes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pengdilan</a:t>
            </a:r>
            <a:r>
              <a:rPr lang="en-US" sz="2800" dirty="0" smtClean="0"/>
              <a:t>. </a:t>
            </a:r>
            <a:r>
              <a:rPr lang="en-US" sz="2800" dirty="0" err="1" smtClean="0"/>
              <a:t>Umumnya</a:t>
            </a:r>
            <a:r>
              <a:rPr lang="en-US" sz="2800" dirty="0" smtClean="0"/>
              <a:t>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</a:t>
            </a:r>
            <a:r>
              <a:rPr lang="en-US" sz="2800" dirty="0" err="1" smtClean="0"/>
              <a:t>sidang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tdk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dlam</a:t>
            </a:r>
            <a:r>
              <a:rPr lang="en-US" sz="2800" dirty="0" smtClean="0"/>
              <a:t>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hakim yang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memimpin</a:t>
            </a:r>
            <a:r>
              <a:rPr lang="en-US" sz="2800" dirty="0" smtClean="0"/>
              <a:t> </a:t>
            </a:r>
            <a:r>
              <a:rPr lang="en-US" sz="2800" dirty="0" err="1" smtClean="0"/>
              <a:t>sidang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No 32 Th. 2009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Administratif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Penegakan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administratif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prefentif</a:t>
            </a:r>
            <a:r>
              <a:rPr lang="en-US" sz="2800" dirty="0" smtClean="0"/>
              <a:t>, </a:t>
            </a:r>
            <a:r>
              <a:rPr lang="en-US" sz="2800" dirty="0" err="1" smtClean="0"/>
              <a:t>pencegahan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pencemaran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sejak</a:t>
            </a:r>
            <a:r>
              <a:rPr lang="en-US" sz="2800" dirty="0" smtClean="0"/>
              <a:t> </a:t>
            </a:r>
            <a:r>
              <a:rPr lang="en-US" sz="2800" dirty="0" err="1" smtClean="0"/>
              <a:t>dini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disyaratkannya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ijin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, 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, AMDAL, Baku </a:t>
            </a:r>
            <a:r>
              <a:rPr lang="en-US" sz="2800" dirty="0" err="1" smtClean="0"/>
              <a:t>mutu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dirty="0" smtClean="0"/>
              <a:t>. </a:t>
            </a:r>
            <a:r>
              <a:rPr lang="en-US" sz="2800" dirty="0" err="1" smtClean="0"/>
              <a:t>Sangsi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administratif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instrument </a:t>
            </a:r>
            <a:r>
              <a:rPr lang="en-US" sz="2800" dirty="0" err="1" smtClean="0"/>
              <a:t>pengendali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perbuatan-perbuatan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mengarah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kerusakan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</a:t>
            </a:r>
          </a:p>
          <a:p>
            <a:pPr marL="514350" indent="-514350" algn="just">
              <a:buNone/>
            </a:pPr>
            <a:r>
              <a:rPr lang="en-US" sz="2500" dirty="0" smtClean="0"/>
              <a:t>		</a:t>
            </a:r>
            <a:endParaRPr lang="en-US" sz="25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None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sangsi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:</a:t>
            </a:r>
          </a:p>
          <a:p>
            <a:pPr marL="514350" indent="-514350" algn="just">
              <a:buNone/>
            </a:pPr>
            <a:r>
              <a:rPr lang="en-US" dirty="0" smtClean="0"/>
              <a:t>		1. </a:t>
            </a:r>
            <a:r>
              <a:rPr lang="en-US" dirty="0" err="1" smtClean="0"/>
              <a:t>Teguran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	2.  </a:t>
            </a:r>
            <a:r>
              <a:rPr lang="en-US" dirty="0" err="1" smtClean="0"/>
              <a:t>Paksaan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	3. 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	4.  </a:t>
            </a:r>
            <a:r>
              <a:rPr lang="en-US" dirty="0" err="1" smtClean="0"/>
              <a:t>Pencabutan</a:t>
            </a:r>
            <a:r>
              <a:rPr lang="en-US" dirty="0" smtClean="0"/>
              <a:t> </a:t>
            </a:r>
            <a:r>
              <a:rPr lang="en-US" dirty="0" err="1" smtClean="0"/>
              <a:t>ijin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76 </a:t>
            </a:r>
            <a:r>
              <a:rPr lang="en-US" dirty="0" err="1" smtClean="0"/>
              <a:t>ayat</a:t>
            </a:r>
            <a:r>
              <a:rPr lang="en-US" dirty="0" smtClean="0"/>
              <a:t> (2) UUPPLH)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2"/>
            </a:pP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Delik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r>
              <a:rPr lang="en-US" dirty="0" smtClean="0"/>
              <a:t>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dilarang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Mis</a:t>
            </a:r>
            <a:r>
              <a:rPr lang="en-US" dirty="0" smtClean="0"/>
              <a:t>: </a:t>
            </a:r>
            <a:r>
              <a:rPr lang="en-US" dirty="0" err="1" smtClean="0"/>
              <a:t>Pasal</a:t>
            </a:r>
            <a:r>
              <a:rPr lang="en-US" dirty="0" smtClean="0"/>
              <a:t> 98, </a:t>
            </a:r>
            <a:r>
              <a:rPr lang="en-US" dirty="0" err="1" smtClean="0"/>
              <a:t>Pasal</a:t>
            </a:r>
            <a:r>
              <a:rPr lang="en-US" dirty="0" smtClean="0"/>
              <a:t> 99, </a:t>
            </a:r>
            <a:r>
              <a:rPr lang="en-US" dirty="0" err="1" smtClean="0"/>
              <a:t>Pasal</a:t>
            </a:r>
            <a:r>
              <a:rPr lang="en-US" dirty="0" smtClean="0"/>
              <a:t> 112.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Delik</a:t>
            </a:r>
            <a:r>
              <a:rPr lang="en-US" dirty="0" smtClean="0"/>
              <a:t> </a:t>
            </a:r>
            <a:r>
              <a:rPr lang="en-US" dirty="0" err="1" smtClean="0"/>
              <a:t>Formil</a:t>
            </a:r>
            <a:r>
              <a:rPr lang="en-US" dirty="0" smtClean="0"/>
              <a:t>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dilarang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Mis</a:t>
            </a:r>
            <a:r>
              <a:rPr lang="en-US" dirty="0" smtClean="0"/>
              <a:t>: </a:t>
            </a:r>
            <a:r>
              <a:rPr lang="en-US" dirty="0" err="1" smtClean="0"/>
              <a:t>Pasal</a:t>
            </a:r>
            <a:r>
              <a:rPr lang="en-US" dirty="0" smtClean="0"/>
              <a:t> 100,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111,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113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115. </a:t>
            </a:r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Pelaksanaan</a:t>
            </a:r>
            <a:r>
              <a:rPr lang="en-US" dirty="0" smtClean="0"/>
              <a:t>  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Pidana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hk</a:t>
            </a:r>
            <a:r>
              <a:rPr lang="en-US" dirty="0" smtClean="0"/>
              <a:t>.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.</a:t>
            </a:r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PEMBANGUNAN BERKELANJUTAN</a:t>
            </a:r>
          </a:p>
          <a:p>
            <a:pPr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dekade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pemikiran-pemikiran</a:t>
            </a:r>
            <a:r>
              <a:rPr lang="en-US" dirty="0" smtClean="0"/>
              <a:t>, </a:t>
            </a:r>
            <a:r>
              <a:rPr lang="en-US" dirty="0" err="1" smtClean="0"/>
              <a:t>paradikma-paradikma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bagaiman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yang paling </a:t>
            </a:r>
            <a:r>
              <a:rPr lang="en-US" dirty="0" err="1" smtClean="0"/>
              <a:t>menonjol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lama.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(Sustainability)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dekade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Sebenarnya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Malthus (</a:t>
            </a:r>
            <a:r>
              <a:rPr lang="en-US" dirty="0" err="1" smtClean="0"/>
              <a:t>Inggris</a:t>
            </a:r>
            <a:r>
              <a:rPr lang="en-US" dirty="0" smtClean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 1798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err="1" smtClean="0">
                <a:cs typeface="Times New Roman" pitchFamily="18" charset="0"/>
              </a:rPr>
              <a:t>Kendala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penyidik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adalah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dalam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hal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alat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bukti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sesuai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dengan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ketentuan</a:t>
            </a:r>
            <a:r>
              <a:rPr lang="en-US" dirty="0" smtClean="0">
                <a:cs typeface="Times New Roman" pitchFamily="18" charset="0"/>
              </a:rPr>
              <a:t> KUHAP, yang </a:t>
            </a:r>
            <a:r>
              <a:rPr lang="en-US" dirty="0" err="1" smtClean="0">
                <a:cs typeface="Times New Roman" pitchFamily="18" charset="0"/>
              </a:rPr>
              <a:t>mana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pencemaran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lingkungan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sering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terjadi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secara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kumulatif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sehingga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sulit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untuk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membuktikan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sumber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pencemarnya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en-US" sz="2400" dirty="0" smtClean="0">
              <a:cs typeface="Times New Roman" pitchFamily="18" charset="0"/>
            </a:endParaRPr>
          </a:p>
          <a:p>
            <a:pPr marL="514350" indent="-514350" algn="just">
              <a:buAutoNum type="arabicPeriod" startAt="3"/>
            </a:pPr>
            <a:r>
              <a:rPr lang="en-US" dirty="0" err="1" smtClean="0">
                <a:cs typeface="Times New Roman" pitchFamily="18" charset="0"/>
              </a:rPr>
              <a:t>Keperdataan</a:t>
            </a:r>
            <a:r>
              <a:rPr lang="en-US" dirty="0" smtClean="0">
                <a:cs typeface="Times New Roman" pitchFamily="18" charset="0"/>
              </a:rPr>
              <a:t> </a:t>
            </a:r>
          </a:p>
          <a:p>
            <a:pPr marL="514350" indent="-514350" algn="just">
              <a:buNone/>
            </a:pPr>
            <a:r>
              <a:rPr lang="en-US" dirty="0" smtClean="0">
                <a:cs typeface="Times New Roman" pitchFamily="18" charset="0"/>
              </a:rPr>
              <a:t>	</a:t>
            </a:r>
            <a:r>
              <a:rPr lang="en-US" dirty="0" err="1" smtClean="0">
                <a:cs typeface="Times New Roman" pitchFamily="18" charset="0"/>
              </a:rPr>
              <a:t>Diluar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pengadilan</a:t>
            </a:r>
            <a:r>
              <a:rPr lang="en-US" dirty="0" smtClean="0">
                <a:cs typeface="Times New Roman" pitchFamily="18" charset="0"/>
              </a:rPr>
              <a:t>: </a:t>
            </a:r>
            <a:r>
              <a:rPr lang="en-US" dirty="0" err="1" smtClean="0">
                <a:cs typeface="Times New Roman" pitchFamily="18" charset="0"/>
              </a:rPr>
              <a:t>Mediasi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menggunakan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jasa</a:t>
            </a:r>
            <a:r>
              <a:rPr lang="en-US" dirty="0" smtClean="0">
                <a:cs typeface="Times New Roman" pitchFamily="18" charset="0"/>
              </a:rPr>
              <a:t> mediator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jalan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abritasi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menggunakan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jasa</a:t>
            </a:r>
            <a:r>
              <a:rPr lang="en-US" dirty="0" smtClean="0">
                <a:cs typeface="Times New Roman" pitchFamily="18" charset="0"/>
              </a:rPr>
              <a:t> arbiter. </a:t>
            </a:r>
            <a:r>
              <a:rPr lang="en-US" dirty="0" err="1" smtClean="0">
                <a:cs typeface="Times New Roman" pitchFamily="18" charset="0"/>
              </a:rPr>
              <a:t>Jalur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ini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untuk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mencapai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kesepakatan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dalam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hal</a:t>
            </a:r>
            <a:r>
              <a:rPr lang="en-US" dirty="0" smtClean="0">
                <a:cs typeface="Times New Roman" pitchFamily="18" charset="0"/>
              </a:rPr>
              <a:t>:</a:t>
            </a:r>
          </a:p>
          <a:p>
            <a:pPr marL="514350" indent="-514350" algn="just">
              <a:buNone/>
            </a:pPr>
            <a:r>
              <a:rPr lang="en-US" sz="2400" dirty="0" smtClean="0">
                <a:cs typeface="Times New Roman" pitchFamily="18" charset="0"/>
              </a:rPr>
              <a:t>	</a:t>
            </a:r>
            <a:r>
              <a:rPr lang="en-US" sz="3300" dirty="0" smtClean="0">
                <a:cs typeface="Times New Roman" pitchFamily="18" charset="0"/>
              </a:rPr>
              <a:t>1. </a:t>
            </a:r>
            <a:r>
              <a:rPr lang="en-US" sz="3300" dirty="0" err="1" smtClean="0">
                <a:cs typeface="Times New Roman" pitchFamily="18" charset="0"/>
              </a:rPr>
              <a:t>Bentuk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dan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besarnya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ganti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rugi</a:t>
            </a:r>
            <a:endParaRPr lang="en-US" sz="3300" dirty="0" smtClean="0"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sz="3300" dirty="0" smtClean="0">
                <a:cs typeface="Times New Roman" pitchFamily="18" charset="0"/>
              </a:rPr>
              <a:t>	2. </a:t>
            </a:r>
            <a:r>
              <a:rPr lang="en-US" sz="3300" dirty="0" err="1" smtClean="0">
                <a:cs typeface="Times New Roman" pitchFamily="18" charset="0"/>
              </a:rPr>
              <a:t>Tindakan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pemulihan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akibat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pencemaran</a:t>
            </a:r>
            <a:r>
              <a:rPr lang="en-US" sz="3300" dirty="0" smtClean="0">
                <a:cs typeface="Times New Roman" pitchFamily="18" charset="0"/>
              </a:rPr>
              <a:t>/</a:t>
            </a:r>
            <a:r>
              <a:rPr lang="en-US" sz="3300" dirty="0" err="1" smtClean="0">
                <a:cs typeface="Times New Roman" pitchFamily="18" charset="0"/>
              </a:rPr>
              <a:t>perusakan</a:t>
            </a:r>
            <a:endParaRPr lang="en-US" sz="3300" dirty="0" smtClean="0"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sz="3300" dirty="0" smtClean="0">
                <a:cs typeface="Times New Roman" pitchFamily="18" charset="0"/>
              </a:rPr>
              <a:t>	3. </a:t>
            </a:r>
            <a:r>
              <a:rPr lang="en-US" sz="3300" dirty="0" err="1" smtClean="0">
                <a:cs typeface="Times New Roman" pitchFamily="18" charset="0"/>
              </a:rPr>
              <a:t>Tindakan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tertentu</a:t>
            </a:r>
            <a:r>
              <a:rPr lang="en-US" sz="3300" dirty="0" smtClean="0">
                <a:cs typeface="Times New Roman" pitchFamily="18" charset="0"/>
              </a:rPr>
              <a:t> agar </a:t>
            </a:r>
            <a:r>
              <a:rPr lang="en-US" sz="3300" dirty="0" err="1" smtClean="0">
                <a:cs typeface="Times New Roman" pitchFamily="18" charset="0"/>
              </a:rPr>
              <a:t>tidak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terulang</a:t>
            </a:r>
            <a:endParaRPr lang="en-US" sz="3300" dirty="0" smtClean="0"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sz="3300" dirty="0" smtClean="0">
                <a:cs typeface="Times New Roman" pitchFamily="18" charset="0"/>
              </a:rPr>
              <a:t>	4. </a:t>
            </a:r>
            <a:r>
              <a:rPr lang="en-US" sz="3300" dirty="0" err="1" smtClean="0">
                <a:cs typeface="Times New Roman" pitchFamily="18" charset="0"/>
              </a:rPr>
              <a:t>Tindakan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untuk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mencegah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timbulnya</a:t>
            </a:r>
            <a:r>
              <a:rPr lang="en-US" sz="3300" dirty="0" smtClean="0">
                <a:cs typeface="Times New Roman" pitchFamily="18" charset="0"/>
              </a:rPr>
              <a:t> </a:t>
            </a:r>
            <a:r>
              <a:rPr lang="en-US" sz="3300" dirty="0" err="1" smtClean="0">
                <a:cs typeface="Times New Roman" pitchFamily="18" charset="0"/>
              </a:rPr>
              <a:t>dampak</a:t>
            </a:r>
            <a:endParaRPr lang="en-US" sz="3300" dirty="0" smtClean="0"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en-US" sz="2000" dirty="0" smtClean="0">
                <a:cs typeface="Times New Roman" pitchFamily="18" charset="0"/>
              </a:rPr>
              <a:t>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53975" indent="-53975" algn="just">
              <a:buNone/>
            </a:pPr>
            <a:r>
              <a:rPr lang="en-US" sz="2800" dirty="0" err="1" smtClean="0">
                <a:cs typeface="Times New Roman" pitchFamily="18" charset="0"/>
              </a:rPr>
              <a:t>Pilihan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penyelesaian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sengketa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lingkungan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hidup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dilakukan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secara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sukarela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oleh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para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pihak</a:t>
            </a:r>
            <a:r>
              <a:rPr lang="en-US" sz="2800" dirty="0" smtClean="0">
                <a:cs typeface="Times New Roman" pitchFamily="18" charset="0"/>
              </a:rPr>
              <a:t> yang </a:t>
            </a:r>
            <a:r>
              <a:rPr lang="en-US" sz="2800" dirty="0" err="1" smtClean="0">
                <a:cs typeface="Times New Roman" pitchFamily="18" charset="0"/>
              </a:rPr>
              <a:t>bersengketa</a:t>
            </a:r>
            <a:r>
              <a:rPr lang="en-US" sz="2800" dirty="0" smtClean="0">
                <a:cs typeface="Times New Roman" pitchFamily="18" charset="0"/>
              </a:rPr>
              <a:t> (</a:t>
            </a:r>
            <a:r>
              <a:rPr lang="en-US" sz="2800" dirty="0" err="1" smtClean="0">
                <a:cs typeface="Times New Roman" pitchFamily="18" charset="0"/>
              </a:rPr>
              <a:t>Pasal</a:t>
            </a:r>
            <a:r>
              <a:rPr lang="en-US" sz="2800" dirty="0" smtClean="0">
                <a:cs typeface="Times New Roman" pitchFamily="18" charset="0"/>
              </a:rPr>
              <a:t> 84 </a:t>
            </a:r>
            <a:r>
              <a:rPr lang="en-US" sz="2800" dirty="0" err="1" smtClean="0">
                <a:cs typeface="Times New Roman" pitchFamily="18" charset="0"/>
              </a:rPr>
              <a:t>ayat</a:t>
            </a:r>
            <a:r>
              <a:rPr lang="en-US" sz="2800" dirty="0" smtClean="0">
                <a:cs typeface="Times New Roman" pitchFamily="18" charset="0"/>
              </a:rPr>
              <a:t> (2) UUPPLH). </a:t>
            </a:r>
            <a:r>
              <a:rPr lang="en-US" sz="2800" dirty="0" err="1" smtClean="0">
                <a:cs typeface="Times New Roman" pitchFamily="18" charset="0"/>
              </a:rPr>
              <a:t>Penyelesaian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sengketa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diluar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pengadilan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tidak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berlaku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terhadap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tindak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pidana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lingkungan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hidup</a:t>
            </a:r>
            <a:r>
              <a:rPr lang="en-US" sz="2800" dirty="0" smtClean="0">
                <a:cs typeface="Times New Roman" pitchFamily="18" charset="0"/>
              </a:rPr>
              <a:t>. (</a:t>
            </a:r>
            <a:r>
              <a:rPr lang="en-US" sz="2800" dirty="0" err="1" smtClean="0">
                <a:cs typeface="Times New Roman" pitchFamily="18" charset="0"/>
              </a:rPr>
              <a:t>Pasal</a:t>
            </a:r>
            <a:r>
              <a:rPr lang="en-US" sz="2800" dirty="0" smtClean="0">
                <a:cs typeface="Times New Roman" pitchFamily="18" charset="0"/>
              </a:rPr>
              <a:t> 85 </a:t>
            </a:r>
            <a:r>
              <a:rPr lang="en-US" sz="2800" dirty="0" err="1" smtClean="0">
                <a:cs typeface="Times New Roman" pitchFamily="18" charset="0"/>
              </a:rPr>
              <a:t>ayat</a:t>
            </a:r>
            <a:r>
              <a:rPr lang="en-US" sz="2800" dirty="0" smtClean="0">
                <a:cs typeface="Times New Roman" pitchFamily="18" charset="0"/>
              </a:rPr>
              <a:t> (2) UUPLH)</a:t>
            </a:r>
          </a:p>
          <a:p>
            <a:pPr marL="53975" indent="-53975" algn="just"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marL="53975" indent="-53975"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>
              <a:buNone/>
            </a:pPr>
            <a:r>
              <a:rPr lang="en-US" sz="2800" dirty="0" smtClean="0"/>
              <a:t>JALUR PENGADILAN:</a:t>
            </a:r>
          </a:p>
          <a:p>
            <a:pPr marL="0" indent="0" algn="just">
              <a:buNone/>
            </a:pP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en-US" sz="2800" dirty="0" err="1" smtClean="0"/>
              <a:t>keperdataan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jalur</a:t>
            </a:r>
            <a:r>
              <a:rPr lang="en-US" sz="2800" dirty="0" smtClean="0"/>
              <a:t> </a:t>
            </a:r>
            <a:r>
              <a:rPr lang="en-US" sz="2800" dirty="0" err="1" smtClean="0"/>
              <a:t>musyawarah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pentok</a:t>
            </a:r>
            <a:r>
              <a:rPr lang="en-US" sz="2800" dirty="0" smtClean="0"/>
              <a:t>.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sengketa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hakim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memeriksa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mengadili</a:t>
            </a:r>
            <a:r>
              <a:rPr lang="en-US" sz="2800" dirty="0" smtClean="0"/>
              <a:t> </a:t>
            </a:r>
            <a:r>
              <a:rPr lang="en-US" sz="2800" dirty="0" err="1" smtClean="0"/>
              <a:t>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mediator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yudikatif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CLASSS ACTION (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)</a:t>
            </a:r>
          </a:p>
          <a:p>
            <a:pPr marL="0" indent="0" algn="just">
              <a:buNone/>
            </a:pPr>
            <a:r>
              <a:rPr lang="en-US" sz="2800" dirty="0" err="1" smtClean="0"/>
              <a:t>Classs</a:t>
            </a:r>
            <a:r>
              <a:rPr lang="en-US" sz="2800" dirty="0" smtClean="0"/>
              <a:t> Action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91 UU No. 32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2009 </a:t>
            </a:r>
            <a:r>
              <a:rPr lang="en-US" sz="2800" dirty="0" err="1" smtClean="0"/>
              <a:t>menyatakan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mengajukan</a:t>
            </a:r>
            <a:r>
              <a:rPr lang="en-US" sz="2800" dirty="0" smtClean="0"/>
              <a:t>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perwakilan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perwakilan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diajukan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terdapat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</a:t>
            </a:r>
            <a:r>
              <a:rPr lang="en-US" sz="2800" dirty="0" err="1" smtClean="0"/>
              <a:t>fakta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,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pencemaran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perusakan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smtClean="0"/>
              <a:t>Para </a:t>
            </a:r>
            <a:r>
              <a:rPr lang="en-US" sz="2800" dirty="0" err="1" smtClean="0"/>
              <a:t>korban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mengajukan</a:t>
            </a:r>
            <a:r>
              <a:rPr lang="en-US" sz="2800" dirty="0" smtClean="0"/>
              <a:t>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sendiri-sendiri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diwakili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,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kesamaan</a:t>
            </a:r>
            <a:r>
              <a:rPr lang="en-US" sz="2800" dirty="0" smtClean="0"/>
              <a:t> </a:t>
            </a:r>
            <a:r>
              <a:rPr lang="en-US" sz="2800" dirty="0" err="1" smtClean="0"/>
              <a:t>fakta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sejenis</a:t>
            </a:r>
            <a:r>
              <a:rPr lang="en-US" sz="2800" dirty="0" smtClean="0"/>
              <a:t>.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dirty="0" err="1" smtClean="0"/>
              <a:t>Supaya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91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mengalami</a:t>
            </a:r>
            <a:r>
              <a:rPr lang="en-US" sz="2800" dirty="0" smtClean="0"/>
              <a:t> </a:t>
            </a:r>
            <a:r>
              <a:rPr lang="en-US" sz="2800" dirty="0" err="1" smtClean="0"/>
              <a:t>keraguan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mengacu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PERMA No.1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2002.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PERMA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minimal </a:t>
            </a:r>
            <a:r>
              <a:rPr lang="en-US" sz="2800" dirty="0" err="1" smtClean="0"/>
              <a:t>Penggugat</a:t>
            </a:r>
            <a:r>
              <a:rPr lang="en-US" sz="2800" dirty="0" smtClean="0"/>
              <a:t> (</a:t>
            </a:r>
            <a:r>
              <a:rPr lang="en-US" sz="2800" dirty="0" err="1" smtClean="0"/>
              <a:t>Korban</a:t>
            </a:r>
            <a:r>
              <a:rPr lang="en-US" sz="2800" dirty="0" smtClean="0"/>
              <a:t>),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menentukan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jumlah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.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wakil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ditentukan</a:t>
            </a:r>
            <a:r>
              <a:rPr lang="en-US" sz="2800" dirty="0" smtClean="0"/>
              <a:t> </a:t>
            </a:r>
            <a:r>
              <a:rPr lang="en-US" sz="2800" dirty="0" err="1" smtClean="0"/>
              <a:t>berapa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endParaRPr lang="en-US" sz="2800" dirty="0" smtClean="0"/>
          </a:p>
          <a:p>
            <a:pPr marL="0" indent="0" algn="just">
              <a:buNone/>
            </a:pPr>
            <a:r>
              <a:rPr lang="en-US" sz="2800" dirty="0" smtClean="0"/>
              <a:t>HAK GUGAT ORGANISASI LINGKUNGAN (UU No. 32 Th. 2009)</a:t>
            </a:r>
          </a:p>
          <a:p>
            <a:pPr marL="0" indent="0" algn="just">
              <a:buNone/>
            </a:pPr>
            <a:r>
              <a:rPr lang="en-US" sz="2800" dirty="0" err="1" smtClean="0"/>
              <a:t>Pasal</a:t>
            </a:r>
            <a:r>
              <a:rPr lang="en-US" sz="2800" dirty="0" smtClean="0"/>
              <a:t> 29 UU No. 32 Th. 2009 </a:t>
            </a:r>
            <a:r>
              <a:rPr lang="en-US" sz="2800" dirty="0" err="1" smtClean="0"/>
              <a:t>mengatur</a:t>
            </a:r>
            <a:r>
              <a:rPr lang="en-US" sz="2800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pengelolaan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,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berhak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mengajukan</a:t>
            </a:r>
            <a:r>
              <a:rPr lang="en-US" sz="2800" dirty="0" smtClean="0"/>
              <a:t>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.</a:t>
            </a:r>
          </a:p>
          <a:p>
            <a:pPr marL="514350" indent="-514350"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mengajukan</a:t>
            </a:r>
            <a:r>
              <a:rPr lang="en-US" sz="2800" dirty="0" smtClean="0"/>
              <a:t>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tuntutan</a:t>
            </a:r>
            <a:r>
              <a:rPr lang="en-US" sz="2800" dirty="0" smtClean="0"/>
              <a:t> </a:t>
            </a:r>
            <a:r>
              <a:rPr lang="en-US" sz="2800" dirty="0" err="1" smtClean="0"/>
              <a:t>ganti</a:t>
            </a:r>
            <a:r>
              <a:rPr lang="en-US" sz="2800" dirty="0" smtClean="0"/>
              <a:t> </a:t>
            </a:r>
            <a:r>
              <a:rPr lang="en-US" sz="2800" dirty="0" err="1" smtClean="0"/>
              <a:t>rugi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pengeluaran</a:t>
            </a:r>
            <a:r>
              <a:rPr lang="en-US" sz="2800" dirty="0" smtClean="0"/>
              <a:t> </a:t>
            </a:r>
            <a:r>
              <a:rPr lang="en-US" sz="2800" dirty="0" err="1" smtClean="0"/>
              <a:t>riil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3.Organisasi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mengajukan</a:t>
            </a:r>
            <a:r>
              <a:rPr lang="en-US" sz="2800" dirty="0" smtClean="0"/>
              <a:t> </a:t>
            </a:r>
            <a:r>
              <a:rPr lang="en-US" sz="2800" dirty="0" err="1" smtClean="0"/>
              <a:t>gugatan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memenuhi</a:t>
            </a:r>
            <a:r>
              <a:rPr lang="en-US" sz="2800" dirty="0" smtClean="0"/>
              <a:t> </a:t>
            </a:r>
            <a:r>
              <a:rPr lang="en-US" sz="2800" dirty="0" err="1" smtClean="0"/>
              <a:t>persyaratan</a:t>
            </a:r>
            <a:r>
              <a:rPr lang="en-US" sz="2800" dirty="0" smtClean="0"/>
              <a:t>:</a:t>
            </a:r>
          </a:p>
          <a:p>
            <a:pPr algn="just">
              <a:buNone/>
            </a:pPr>
            <a:r>
              <a:rPr lang="en-US" sz="2800" dirty="0" smtClean="0"/>
              <a:t>a. </a:t>
            </a:r>
            <a:r>
              <a:rPr lang="en-US" sz="2800" dirty="0" err="1" smtClean="0"/>
              <a:t>Berbentuk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endParaRPr lang="en-US" sz="2800" dirty="0" smtClean="0"/>
          </a:p>
          <a:p>
            <a:pPr algn="just">
              <a:buNone/>
            </a:pPr>
            <a:r>
              <a:rPr lang="en-US" sz="2800" dirty="0" smtClean="0"/>
              <a:t>b. </a:t>
            </a:r>
            <a:r>
              <a:rPr lang="en-US" sz="2800" dirty="0" err="1" smtClean="0"/>
              <a:t>Menegaskan</a:t>
            </a:r>
            <a:r>
              <a:rPr lang="en-US" sz="2800" dirty="0" smtClean="0"/>
              <a:t> </a:t>
            </a:r>
            <a:r>
              <a:rPr lang="en-US" sz="2800" dirty="0" err="1" smtClean="0"/>
              <a:t>didalam</a:t>
            </a:r>
            <a:r>
              <a:rPr lang="en-US" sz="2800" dirty="0" smtClean="0"/>
              <a:t> </a:t>
            </a:r>
            <a:r>
              <a:rPr lang="en-US" sz="2800" dirty="0" err="1" smtClean="0"/>
              <a:t>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 </a:t>
            </a:r>
            <a:r>
              <a:rPr lang="en-US" sz="2800" dirty="0" err="1" smtClean="0"/>
              <a:t>didirikan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pelestarian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</a:p>
          <a:p>
            <a:pPr algn="just">
              <a:buNone/>
            </a:pPr>
            <a:r>
              <a:rPr lang="en-US" sz="2800" dirty="0" smtClean="0"/>
              <a:t>c.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melaksanakan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nyata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singkat</a:t>
            </a:r>
            <a:r>
              <a:rPr lang="en-US" sz="2800" dirty="0" smtClean="0"/>
              <a:t> 2 (</a:t>
            </a:r>
            <a:r>
              <a:rPr lang="en-US" sz="2800" dirty="0" err="1" smtClean="0"/>
              <a:t>dua</a:t>
            </a:r>
            <a:r>
              <a:rPr lang="en-US" sz="2800" dirty="0" smtClean="0"/>
              <a:t>) </a:t>
            </a:r>
            <a:r>
              <a:rPr lang="en-US" sz="2800" dirty="0" err="1" smtClean="0"/>
              <a:t>tahun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 smtClean="0"/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Literatur</a:t>
            </a:r>
            <a:r>
              <a:rPr lang="en-US" dirty="0" smtClean="0"/>
              <a:t>: </a:t>
            </a:r>
          </a:p>
          <a:p>
            <a:pPr lvl="0"/>
            <a:r>
              <a:rPr lang="en-US" dirty="0" smtClean="0"/>
              <a:t>Dari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agraria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(Prof. Dr. </a:t>
            </a:r>
            <a:r>
              <a:rPr lang="en-US" dirty="0" err="1" smtClean="0"/>
              <a:t>Samsul</a:t>
            </a:r>
            <a:r>
              <a:rPr lang="en-US" dirty="0" smtClean="0"/>
              <a:t> </a:t>
            </a:r>
            <a:r>
              <a:rPr lang="en-US" dirty="0" err="1" smtClean="0"/>
              <a:t>Wahidin</a:t>
            </a:r>
            <a:r>
              <a:rPr lang="en-US" dirty="0" smtClean="0"/>
              <a:t>, SH., </a:t>
            </a:r>
            <a:r>
              <a:rPr lang="en-US" dirty="0" err="1" smtClean="0"/>
              <a:t>M.Hum</a:t>
            </a:r>
            <a:r>
              <a:rPr lang="en-US" dirty="0" smtClean="0"/>
              <a:t>.)</a:t>
            </a:r>
          </a:p>
          <a:p>
            <a:pPr lvl="0"/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Pembangunan </a:t>
            </a:r>
            <a:r>
              <a:rPr lang="en-US" dirty="0" err="1" smtClean="0"/>
              <a:t>Berkelanjutan</a:t>
            </a:r>
            <a:r>
              <a:rPr lang="en-US" dirty="0" smtClean="0"/>
              <a:t> (</a:t>
            </a:r>
            <a:r>
              <a:rPr lang="en-US" dirty="0" err="1" smtClean="0"/>
              <a:t>Astri</a:t>
            </a:r>
            <a:r>
              <a:rPr lang="en-US" dirty="0" smtClean="0"/>
              <a:t> </a:t>
            </a:r>
            <a:r>
              <a:rPr lang="en-US" dirty="0" err="1" smtClean="0"/>
              <a:t>Rinanti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(Made </a:t>
            </a:r>
            <a:r>
              <a:rPr lang="en-US" dirty="0" err="1" smtClean="0"/>
              <a:t>Putrawan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(Muhammad Erwin, SH., </a:t>
            </a:r>
            <a:r>
              <a:rPr lang="en-US" dirty="0" err="1" smtClean="0"/>
              <a:t>M.Hum</a:t>
            </a:r>
            <a:r>
              <a:rPr lang="en-US" dirty="0" smtClean="0"/>
              <a:t>.)</a:t>
            </a:r>
          </a:p>
          <a:p>
            <a:pPr lvl="0"/>
            <a:r>
              <a:rPr lang="en-US" dirty="0" err="1" smtClean="0"/>
              <a:t>Buku-buku</a:t>
            </a:r>
            <a:r>
              <a:rPr lang="en-US" dirty="0" smtClean="0"/>
              <a:t> on line/</a:t>
            </a:r>
            <a:r>
              <a:rPr lang="en-US" dirty="0" err="1" smtClean="0"/>
              <a:t>literatur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Yang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kawatir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yang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pesat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menyolok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1972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mengental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Meadow </a:t>
            </a:r>
            <a:r>
              <a:rPr lang="en-US" dirty="0" err="1" smtClean="0"/>
              <a:t>dkk</a:t>
            </a:r>
            <a:r>
              <a:rPr lang="en-US" dirty="0" smtClean="0"/>
              <a:t> </a:t>
            </a:r>
            <a:r>
              <a:rPr lang="en-US" dirty="0" err="1" smtClean="0"/>
              <a:t>menerbitkan</a:t>
            </a:r>
            <a:r>
              <a:rPr lang="en-US" dirty="0" smtClean="0"/>
              <a:t> “The limit to Growth”. (Meadow  et al.,1972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Askar</a:t>
            </a:r>
            <a:r>
              <a:rPr lang="en-US" dirty="0" smtClean="0"/>
              <a:t> Jaya, 2004)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 </a:t>
            </a:r>
            <a:r>
              <a:rPr lang="en-US" dirty="0" err="1" smtClean="0"/>
              <a:t>tahun</a:t>
            </a:r>
            <a:r>
              <a:rPr lang="en-US" dirty="0" smtClean="0"/>
              <a:t> 1970 </a:t>
            </a:r>
            <a:r>
              <a:rPr lang="en-US" dirty="0" err="1" smtClean="0"/>
              <a:t>menyerukan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kemerosotan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kerasian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panitia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kepentingan-kepentingan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memadukan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menyesuakan</a:t>
            </a:r>
            <a:r>
              <a:rPr lang="en-US" dirty="0" smtClean="0"/>
              <a:t> </a:t>
            </a:r>
            <a:r>
              <a:rPr lang="en-US" dirty="0" err="1" smtClean="0"/>
              <a:t>keserasian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prioritasnya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Stocholm</a:t>
            </a:r>
            <a:r>
              <a:rPr lang="en-US" dirty="0" smtClean="0"/>
              <a:t> (</a:t>
            </a:r>
            <a:r>
              <a:rPr lang="en-US" dirty="0" err="1" smtClean="0"/>
              <a:t>Swedia</a:t>
            </a:r>
            <a:r>
              <a:rPr lang="en-US" dirty="0" smtClean="0"/>
              <a:t>),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Stocholm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terbentuklah</a:t>
            </a:r>
            <a:r>
              <a:rPr lang="en-US" dirty="0" smtClean="0"/>
              <a:t> </a:t>
            </a:r>
            <a:r>
              <a:rPr lang="en-US" dirty="0" err="1" smtClean="0"/>
              <a:t>regulasi-regulasi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dibentuknya</a:t>
            </a:r>
            <a:r>
              <a:rPr lang="en-US" dirty="0" smtClean="0"/>
              <a:t> Kantor </a:t>
            </a:r>
            <a:r>
              <a:rPr lang="en-US" dirty="0" err="1" smtClean="0"/>
              <a:t>Menteri</a:t>
            </a:r>
            <a:r>
              <a:rPr lang="en-US" dirty="0" smtClean="0"/>
              <a:t> Negara </a:t>
            </a:r>
            <a:r>
              <a:rPr lang="en-US" dirty="0" err="1" smtClean="0"/>
              <a:t>Pengawasan</a:t>
            </a:r>
            <a:r>
              <a:rPr lang="en-US" dirty="0" smtClean="0"/>
              <a:t> Pembangunan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1982, UU No.4/1982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Pokok-Pokok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Kantor </a:t>
            </a:r>
            <a:r>
              <a:rPr lang="en-US" dirty="0" err="1" smtClean="0"/>
              <a:t>Meneg</a:t>
            </a:r>
            <a:r>
              <a:rPr lang="en-US" dirty="0" smtClean="0"/>
              <a:t>. PPLH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Negara </a:t>
            </a:r>
            <a:r>
              <a:rPr lang="en-US" dirty="0" err="1" smtClean="0"/>
              <a:t>Kependudukan</a:t>
            </a:r>
            <a:r>
              <a:rPr lang="en-US" dirty="0" smtClean="0"/>
              <a:t> Dan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(KLH).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4277</Words>
  <Application>Microsoft Office PowerPoint</Application>
  <PresentationFormat>On-screen Show (4:3)</PresentationFormat>
  <Paragraphs>280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7 Tujuan Kebijakan Pembangunan dan Lingkungan.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Program dan Strategi Pengelolaan Ekologi di Indonesia</vt:lpstr>
      <vt:lpstr>A. Pelayanan Masyarakat</vt:lpstr>
      <vt:lpstr>Slide 26</vt:lpstr>
      <vt:lpstr>Slide 27</vt:lpstr>
      <vt:lpstr>Slide 28</vt:lpstr>
      <vt:lpstr>B. Pengelolaan Limbah</vt:lpstr>
      <vt:lpstr>C. Pengelolaan Sumberdaya Tanah</vt:lpstr>
      <vt:lpstr>D. Pengelolaan Sumberdaya Alam</vt:lpstr>
      <vt:lpstr>Ekologi Politik </vt:lpstr>
      <vt:lpstr>Slide 33</vt:lpstr>
      <vt:lpstr> KEBIJAKAN NEGARA</vt:lpstr>
      <vt:lpstr>Briyant mencatat:</vt:lpstr>
      <vt:lpstr>Slide 36</vt:lpstr>
      <vt:lpstr>Konpleksitas</vt:lpstr>
      <vt:lpstr>Slide 38</vt:lpstr>
      <vt:lpstr>Ketidakpastian</vt:lpstr>
      <vt:lpstr>PEMAHAMAN oleh Cristensen (1985)</vt:lpstr>
      <vt:lpstr>Slide 41</vt:lpstr>
      <vt:lpstr>KONFLIK</vt:lpstr>
      <vt:lpstr>Pertama:Perbedaan pengetahuan dan pemahaman</vt:lpstr>
      <vt:lpstr>Kedua: Perbedaan nilai </vt:lpstr>
      <vt:lpstr>Ketiga: Perbedaan kepentingan</vt:lpstr>
      <vt:lpstr>Keempat: per soalan pribadi dan latar belakng masalah</vt:lpstr>
      <vt:lpstr>ALTERNATIF PENYELESAIAN KONFLIK</vt:lpstr>
      <vt:lpstr>Slide 48</vt:lpstr>
      <vt:lpstr>BERBGAI PENDEKATAN PENYELESAIAN SENGKETA</vt:lpstr>
      <vt:lpstr>Slide 50</vt:lpstr>
      <vt:lpstr>Slide 51</vt:lpstr>
      <vt:lpstr>Slide 52</vt:lpstr>
      <vt:lpstr>JENIS-JENIS ALTERNATIF PENYELESAIAN KONFLIK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UPT-PKP</dc:creator>
  <cp:lastModifiedBy>BAGAS</cp:lastModifiedBy>
  <cp:revision>264</cp:revision>
  <dcterms:created xsi:type="dcterms:W3CDTF">2017-11-15T06:18:18Z</dcterms:created>
  <dcterms:modified xsi:type="dcterms:W3CDTF">2018-12-17T02:21:21Z</dcterms:modified>
</cp:coreProperties>
</file>