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handoutMasterIdLst>
    <p:handoutMasterId r:id="rId11"/>
  </p:handoutMasterIdLst>
  <p:sldIdLst>
    <p:sldId id="256" r:id="rId2"/>
    <p:sldId id="263" r:id="rId3"/>
    <p:sldId id="257" r:id="rId4"/>
    <p:sldId id="262" r:id="rId5"/>
    <p:sldId id="261" r:id="rId6"/>
    <p:sldId id="259" r:id="rId7"/>
    <p:sldId id="258" r:id="rId8"/>
    <p:sldId id="260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89D407-28A7-45AD-B5DB-961ED532C86B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718432-55C1-4EAC-9F1D-10638D1C8C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3703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6C046-7125-47C5-A166-C2315177D83C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85A15-7587-42B8-B923-FDCFB2A0DD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6C046-7125-47C5-A166-C2315177D83C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85A15-7587-42B8-B923-FDCFB2A0DD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6C046-7125-47C5-A166-C2315177D83C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85A15-7587-42B8-B923-FDCFB2A0DD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6C046-7125-47C5-A166-C2315177D83C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85A15-7587-42B8-B923-FDCFB2A0DD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6C046-7125-47C5-A166-C2315177D83C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85A15-7587-42B8-B923-FDCFB2A0DD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6C046-7125-47C5-A166-C2315177D83C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85A15-7587-42B8-B923-FDCFB2A0DD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6C046-7125-47C5-A166-C2315177D83C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85A15-7587-42B8-B923-FDCFB2A0DD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6C046-7125-47C5-A166-C2315177D83C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85A15-7587-42B8-B923-FDCFB2A0DD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6C046-7125-47C5-A166-C2315177D83C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85A15-7587-42B8-B923-FDCFB2A0DD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6C046-7125-47C5-A166-C2315177D83C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85A15-7587-42B8-B923-FDCFB2A0DD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6C046-7125-47C5-A166-C2315177D83C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85A15-7587-42B8-B923-FDCFB2A0DD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E296C046-7125-47C5-A166-C2315177D83C}" type="datetimeFigureOut">
              <a:rPr lang="en-US" smtClean="0"/>
              <a:pPr/>
              <a:t>2/25/2019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9BB85A15-7587-42B8-B923-FDCFB2A0DD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981200"/>
            <a:ext cx="7543800" cy="40386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Metode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penelitian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didasarkan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teori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perspektif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melatarbelakanginya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Dibandingkan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ilmu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lain,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ilmu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komunikasi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memiliki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 dirty="0" err="1" smtClean="0">
                <a:latin typeface="Arial" pitchFamily="34" charset="0"/>
                <a:cs typeface="Arial" pitchFamily="34" charset="0"/>
              </a:rPr>
              <a:t>grandtheory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namun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memiliki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sejumlah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teori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parsial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banyak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teori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partikularistik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Sehingga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Ilmu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komunikasi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Ilmu-ilmu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sosial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menjadi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induknya—ilmu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psikologi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ilmu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politik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ilmu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filsafat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--</a:t>
            </a:r>
          </a:p>
          <a:p>
            <a:pPr algn="just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Teori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penelitian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ilmiah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komunikasi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dikelompokkan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paradigma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classical paradigm (yang </a:t>
            </a:r>
            <a:r>
              <a:rPr lang="en-US" sz="2400" i="1" dirty="0" err="1" smtClean="0">
                <a:latin typeface="Arial" pitchFamily="34" charset="0"/>
                <a:cs typeface="Arial" pitchFamily="34" charset="0"/>
              </a:rPr>
              <a:t>mencakup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 dirty="0" err="1" smtClean="0">
                <a:latin typeface="Arial" pitchFamily="34" charset="0"/>
                <a:cs typeface="Arial" pitchFamily="34" charset="0"/>
              </a:rPr>
              <a:t>positivis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 post-positivist), critical paradigm </a:t>
            </a:r>
            <a:r>
              <a:rPr lang="en-US" sz="2400" i="1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 construction paradigm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algn="just"/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1"/>
            <a:ext cx="7772400" cy="1295399"/>
          </a:xfrm>
        </p:spPr>
        <p:txBody>
          <a:bodyPr>
            <a:norm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Apakah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dimaksud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metode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penelitian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?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Metode</a:t>
            </a:r>
            <a:r>
              <a:rPr lang="en-US" sz="2400" dirty="0" smtClean="0"/>
              <a:t> </a:t>
            </a:r>
            <a:r>
              <a:rPr lang="en-US" sz="2400" dirty="0" err="1" smtClean="0"/>
              <a:t>ilmiah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perluasan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membuktikan</a:t>
            </a:r>
            <a:r>
              <a:rPr lang="en-US" dirty="0" smtClean="0"/>
              <a:t> </a:t>
            </a:r>
            <a:r>
              <a:rPr lang="en-US" dirty="0" err="1" smtClean="0"/>
              <a:t>kebenaran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tahu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Dimanakah</a:t>
            </a:r>
            <a:r>
              <a:rPr lang="en-US" dirty="0" smtClean="0"/>
              <a:t> </a:t>
            </a:r>
            <a:r>
              <a:rPr lang="en-US" dirty="0" err="1" smtClean="0"/>
              <a:t>dia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memulai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Kemankah</a:t>
            </a:r>
            <a:r>
              <a:rPr lang="en-US" dirty="0" smtClean="0"/>
              <a:t> </a:t>
            </a:r>
            <a:r>
              <a:rPr lang="en-US" dirty="0" err="1" smtClean="0"/>
              <a:t>tujuannya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prosesnya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disimpulkan</a:t>
            </a:r>
            <a:r>
              <a:rPr lang="en-US" dirty="0" smtClean="0"/>
              <a:t>: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tambahan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ttg</a:t>
            </a:r>
            <a:r>
              <a:rPr lang="en-US" dirty="0" smtClean="0"/>
              <a:t> </a:t>
            </a:r>
            <a:r>
              <a:rPr lang="en-US" dirty="0" err="1" smtClean="0"/>
              <a:t>gejala-gejala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; 1) </a:t>
            </a:r>
            <a:r>
              <a:rPr lang="en-US" dirty="0" err="1" smtClean="0"/>
              <a:t>mendefinisikan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, 2)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berkenaan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gejala</a:t>
            </a:r>
            <a:r>
              <a:rPr lang="en-US" dirty="0" smtClean="0"/>
              <a:t> itu,3)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interpretasi</a:t>
            </a:r>
            <a:r>
              <a:rPr lang="en-US" dirty="0" smtClean="0"/>
              <a:t> data yang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didefinisikan</a:t>
            </a:r>
            <a:r>
              <a:rPr lang="en-US" dirty="0" smtClean="0"/>
              <a:t>; 4) </a:t>
            </a:r>
            <a:r>
              <a:rPr lang="en-US" dirty="0" err="1" smtClean="0"/>
              <a:t>mengkomunikasikan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yang lain. (</a:t>
            </a:r>
            <a:r>
              <a:rPr lang="en-US" dirty="0" err="1" smtClean="0"/>
              <a:t>Judistira</a:t>
            </a:r>
            <a:r>
              <a:rPr lang="en-US" dirty="0" smtClean="0"/>
              <a:t>, 1999: 18 )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44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Perbedaan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paradigma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mencakup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</a:t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Epistemologi</a:t>
            </a:r>
            <a:r>
              <a:rPr lang="en-US" dirty="0" smtClean="0"/>
              <a:t>: yang </a:t>
            </a:r>
            <a:r>
              <a:rPr lang="en-US" dirty="0" err="1" smtClean="0"/>
              <a:t>menyangkut</a:t>
            </a:r>
            <a:r>
              <a:rPr lang="en-US" dirty="0" smtClean="0"/>
              <a:t> </a:t>
            </a:r>
            <a:r>
              <a:rPr lang="en-US" dirty="0" err="1" smtClean="0"/>
              <a:t>asumsi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yang </a:t>
            </a:r>
            <a:r>
              <a:rPr lang="en-US" dirty="0" err="1" smtClean="0"/>
              <a:t>diteliti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r>
              <a:rPr lang="en-US" dirty="0" smtClean="0"/>
              <a:t> yang </a:t>
            </a:r>
            <a:r>
              <a:rPr lang="en-US" dirty="0" err="1" smtClean="0"/>
              <a:t>diteliti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Ontologis</a:t>
            </a:r>
            <a:r>
              <a:rPr lang="en-US" dirty="0" smtClean="0"/>
              <a:t>: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asumsi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realitas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yang </a:t>
            </a:r>
            <a:r>
              <a:rPr lang="en-US" dirty="0" err="1" smtClean="0"/>
              <a:t>diteliti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Metodologis</a:t>
            </a:r>
            <a:r>
              <a:rPr lang="en-US" dirty="0" smtClean="0"/>
              <a:t>: </a:t>
            </a:r>
            <a:r>
              <a:rPr lang="en-US" dirty="0" err="1" smtClean="0"/>
              <a:t>asumsi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endParaRPr lang="en-US" dirty="0" smtClean="0"/>
          </a:p>
          <a:p>
            <a:r>
              <a:rPr lang="en-US" dirty="0" err="1" smtClean="0"/>
              <a:t>Aksiologi</a:t>
            </a:r>
            <a:r>
              <a:rPr lang="en-US" dirty="0" smtClean="0"/>
              <a:t>: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i="1" dirty="0" smtClean="0"/>
              <a:t>value judgment</a:t>
            </a:r>
            <a:r>
              <a:rPr lang="en-US" dirty="0" smtClean="0"/>
              <a:t>,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pilihan</a:t>
            </a:r>
            <a:r>
              <a:rPr lang="en-US" dirty="0" smtClean="0"/>
              <a:t> moral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digambarkan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bagan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614748963"/>
              </p:ext>
            </p:extLst>
          </p:nvPr>
        </p:nvGraphicFramePr>
        <p:xfrm>
          <a:off x="457200" y="1066800"/>
          <a:ext cx="8229600" cy="941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1000"/>
                <a:gridCol w="4038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Objek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apa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ditelaah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ilmu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 (ONTOLOGI)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err="1" smtClean="0"/>
                        <a:t>Bagaimana</a:t>
                      </a:r>
                      <a:r>
                        <a:rPr lang="en-US" dirty="0" smtClean="0"/>
                        <a:t> proses yang </a:t>
                      </a:r>
                      <a:r>
                        <a:rPr lang="en-US" dirty="0" err="1" smtClean="0"/>
                        <a:t>memungkin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diperolehnya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pengetahuan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berupa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ilmu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(EPISTEMOLOGI)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apa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pengethuan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berupa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ilmu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itu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digunakan</a:t>
                      </a:r>
                      <a:r>
                        <a:rPr lang="en-US" dirty="0" smtClean="0"/>
                        <a:t>  (AKSIOLOGI)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r>
                        <a:rPr lang="en-US" dirty="0" err="1" smtClean="0"/>
                        <a:t>bagaimana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wujud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hakiki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objek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itu</a:t>
                      </a:r>
                      <a:endParaRPr lang="en-US" dirty="0" smtClean="0"/>
                    </a:p>
                    <a:p>
                      <a:pPr algn="just"/>
                      <a:r>
                        <a:rPr lang="en-US" dirty="0" smtClean="0"/>
                        <a:t>-</a:t>
                      </a:r>
                      <a:r>
                        <a:rPr lang="en-US" dirty="0" err="1" smtClean="0"/>
                        <a:t>bagaimana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hubungan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antara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objek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daya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tangkap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landasan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nalar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manusia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menghasilkan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pengetahuan</a:t>
                      </a:r>
                      <a:endParaRPr lang="en-US" dirty="0" smtClean="0"/>
                    </a:p>
                    <a:p>
                      <a:pPr algn="just"/>
                      <a:endParaRPr lang="en-US" dirty="0" smtClean="0"/>
                    </a:p>
                    <a:p>
                      <a:pPr algn="just"/>
                      <a:r>
                        <a:rPr lang="en-US" dirty="0" smtClean="0"/>
                        <a:t>-</a:t>
                      </a:r>
                      <a:r>
                        <a:rPr lang="en-US" dirty="0" err="1" smtClean="0"/>
                        <a:t>bagaimana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cara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prosedurnya</a:t>
                      </a:r>
                      <a:endParaRPr lang="en-US" dirty="0" smtClean="0"/>
                    </a:p>
                    <a:p>
                      <a:pPr algn="just"/>
                      <a:r>
                        <a:rPr lang="en-US" dirty="0" smtClean="0"/>
                        <a:t>-</a:t>
                      </a:r>
                      <a:r>
                        <a:rPr lang="en-US" dirty="0" err="1" smtClean="0"/>
                        <a:t>apa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diperhatikan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mendapatkan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pengetahuan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benar</a:t>
                      </a:r>
                      <a:endParaRPr lang="en-US" dirty="0" smtClean="0"/>
                    </a:p>
                    <a:p>
                      <a:pPr algn="just"/>
                      <a:r>
                        <a:rPr lang="en-US" dirty="0" smtClean="0"/>
                        <a:t>-</a:t>
                      </a:r>
                      <a:r>
                        <a:rPr lang="en-US" dirty="0" err="1" smtClean="0"/>
                        <a:t>apa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disebut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kebenaran</a:t>
                      </a:r>
                      <a:endParaRPr lang="en-US" dirty="0" smtClean="0"/>
                    </a:p>
                    <a:p>
                      <a:pPr algn="just"/>
                      <a:r>
                        <a:rPr lang="en-US" dirty="0" smtClean="0"/>
                        <a:t>-</a:t>
                      </a:r>
                      <a:r>
                        <a:rPr lang="en-US" dirty="0" err="1" smtClean="0"/>
                        <a:t>apa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kriteria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kebenarannya</a:t>
                      </a:r>
                      <a:r>
                        <a:rPr lang="en-US" dirty="0" smtClean="0"/>
                        <a:t> </a:t>
                      </a:r>
                    </a:p>
                    <a:p>
                      <a:pPr algn="just"/>
                      <a:r>
                        <a:rPr lang="en-US" dirty="0" smtClean="0"/>
                        <a:t>-Cara/</a:t>
                      </a:r>
                      <a:r>
                        <a:rPr lang="en-US" dirty="0" err="1" smtClean="0"/>
                        <a:t>teknik</a:t>
                      </a:r>
                      <a:r>
                        <a:rPr lang="en-US" dirty="0" smtClean="0"/>
                        <a:t> , </a:t>
                      </a:r>
                      <a:r>
                        <a:rPr lang="en-US" dirty="0" err="1" smtClean="0"/>
                        <a:t>sarana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apa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membantu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memperoleh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pengetahuan</a:t>
                      </a:r>
                      <a:r>
                        <a:rPr lang="en-US" dirty="0" smtClean="0"/>
                        <a:t> </a:t>
                      </a:r>
                    </a:p>
                    <a:p>
                      <a:pPr algn="just"/>
                      <a:r>
                        <a:rPr lang="en-US" dirty="0" smtClean="0"/>
                        <a:t>-</a:t>
                      </a:r>
                      <a:r>
                        <a:rPr lang="en-US" dirty="0" err="1" smtClean="0"/>
                        <a:t>Kaitan</a:t>
                      </a:r>
                      <a:r>
                        <a:rPr lang="en-US" dirty="0" smtClean="0"/>
                        <a:t>  </a:t>
                      </a:r>
                      <a:r>
                        <a:rPr lang="en-US" dirty="0" err="1" smtClean="0"/>
                        <a:t>cara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penggunaan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ilmu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dengan</a:t>
                      </a:r>
                      <a:r>
                        <a:rPr lang="en-US" dirty="0" smtClean="0"/>
                        <a:t>  </a:t>
                      </a:r>
                      <a:r>
                        <a:rPr lang="en-US" dirty="0" err="1" smtClean="0"/>
                        <a:t>kaidah</a:t>
                      </a:r>
                      <a:r>
                        <a:rPr lang="en-US" dirty="0" smtClean="0"/>
                        <a:t> moral</a:t>
                      </a:r>
                    </a:p>
                    <a:p>
                      <a:pPr algn="just"/>
                      <a:r>
                        <a:rPr lang="en-US" dirty="0" smtClean="0"/>
                        <a:t>-</a:t>
                      </a:r>
                      <a:r>
                        <a:rPr lang="en-US" dirty="0" err="1" smtClean="0"/>
                        <a:t>bagaimana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penentuan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objek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menurut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pilihan</a:t>
                      </a:r>
                      <a:r>
                        <a:rPr lang="en-US" dirty="0" smtClean="0"/>
                        <a:t> moral</a:t>
                      </a:r>
                    </a:p>
                    <a:p>
                      <a:pPr algn="just"/>
                      <a:r>
                        <a:rPr lang="en-US" dirty="0" smtClean="0"/>
                        <a:t>-</a:t>
                      </a:r>
                      <a:r>
                        <a:rPr lang="en-US" dirty="0" err="1" smtClean="0"/>
                        <a:t>bagaimana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kaitan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teknik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prosedural</a:t>
                      </a:r>
                      <a:r>
                        <a:rPr lang="en-US" dirty="0" smtClean="0"/>
                        <a:t> (</a:t>
                      </a:r>
                      <a:r>
                        <a:rPr lang="en-US" dirty="0" err="1" smtClean="0"/>
                        <a:t>operasional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metode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ilmiah</a:t>
                      </a:r>
                      <a:r>
                        <a:rPr lang="en-US" dirty="0" smtClean="0"/>
                        <a:t>) </a:t>
                      </a:r>
                      <a:r>
                        <a:rPr lang="en-US" dirty="0" err="1" smtClean="0"/>
                        <a:t>dengan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norma</a:t>
                      </a:r>
                      <a:r>
                        <a:rPr lang="en-US" dirty="0" smtClean="0"/>
                        <a:t> moral </a:t>
                      </a:r>
                      <a:r>
                        <a:rPr lang="en-US" dirty="0" err="1" smtClean="0"/>
                        <a:t>atau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norma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profesional</a:t>
                      </a:r>
                      <a:r>
                        <a:rPr lang="en-US" dirty="0" smtClean="0"/>
                        <a:t> </a:t>
                      </a:r>
                    </a:p>
                    <a:p>
                      <a:pPr algn="just"/>
                      <a:endParaRPr lang="en-US" dirty="0" smtClean="0"/>
                    </a:p>
                    <a:p>
                      <a:pPr algn="just"/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8722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 smtClean="0"/>
              <a:t>Ontologi</a:t>
            </a:r>
            <a:r>
              <a:rPr lang="en-US" dirty="0" smtClean="0"/>
              <a:t>: </a:t>
            </a:r>
            <a:r>
              <a:rPr lang="en-US" dirty="0" err="1" smtClean="0"/>
              <a:t>apakah</a:t>
            </a:r>
            <a:r>
              <a:rPr lang="en-US" dirty="0" smtClean="0"/>
              <a:t> yang </a:t>
            </a:r>
            <a:r>
              <a:rPr lang="en-US" dirty="0" err="1" smtClean="0"/>
              <a:t>dikaji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endParaRPr lang="en-US" dirty="0" smtClean="0"/>
          </a:p>
          <a:p>
            <a:r>
              <a:rPr lang="en-US" dirty="0" err="1" smtClean="0"/>
              <a:t>Epistemologi</a:t>
            </a:r>
            <a:r>
              <a:rPr lang="en-US" dirty="0" smtClean="0"/>
              <a:t>: </a:t>
            </a:r>
            <a:r>
              <a:rPr lang="en-US" dirty="0" err="1" smtClean="0"/>
              <a:t>bagaimanakah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endParaRPr lang="en-US" dirty="0" smtClean="0"/>
          </a:p>
          <a:p>
            <a:r>
              <a:rPr lang="en-US" dirty="0" err="1" smtClean="0"/>
              <a:t>Aksiologi</a:t>
            </a:r>
            <a:r>
              <a:rPr lang="en-US" dirty="0" smtClean="0"/>
              <a:t>: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412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paradigma</a:t>
            </a:r>
            <a:r>
              <a:rPr lang="en-US" dirty="0" smtClean="0"/>
              <a:t>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Menurut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Guba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(1990: 17)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paradigma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serangkaian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keyakinan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dasar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membimbing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tindakan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Paradigma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berurusan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prinsip-prinsip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pertama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dasar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Paradigma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konstruksi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manusia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Paradigma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menentukan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pandangan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dunia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peneliti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Paradigma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meliputi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epistemologi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ontologi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metodologi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bagaimana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kita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mengetahui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dunia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ontologi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berkaitan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realitas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metodologi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memfokuskan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cara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kita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meraih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pengetahuan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Metode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kuantitatif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kualitatif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sumber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Jane Stokes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 err="1" smtClean="0"/>
              <a:t>Penelitian</a:t>
            </a:r>
            <a:r>
              <a:rPr lang="en-US" sz="2400" dirty="0" smtClean="0"/>
              <a:t> </a:t>
            </a:r>
            <a:r>
              <a:rPr lang="en-US" sz="2400" dirty="0" err="1" smtClean="0"/>
              <a:t>kuantitatif</a:t>
            </a:r>
            <a:r>
              <a:rPr lang="en-US" sz="2400" dirty="0" smtClean="0"/>
              <a:t>, </a:t>
            </a:r>
            <a:r>
              <a:rPr lang="en-US" sz="2400" dirty="0" err="1" smtClean="0"/>
              <a:t>istilah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digunakan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menggambarkan</a:t>
            </a:r>
            <a:r>
              <a:rPr lang="en-US" sz="2400" dirty="0" smtClean="0"/>
              <a:t> </a:t>
            </a:r>
            <a:r>
              <a:rPr lang="en-US" sz="2400" dirty="0" err="1" smtClean="0"/>
              <a:t>pendekatan-pendekatan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dikembangkan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pengetahuan</a:t>
            </a:r>
            <a:r>
              <a:rPr lang="en-US" sz="2400" dirty="0" smtClean="0"/>
              <a:t> </a:t>
            </a:r>
            <a:r>
              <a:rPr lang="en-US" sz="2400" dirty="0" err="1" smtClean="0"/>
              <a:t>alam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Metode</a:t>
            </a:r>
            <a:r>
              <a:rPr lang="en-US" sz="2400" dirty="0" smtClean="0"/>
              <a:t> </a:t>
            </a:r>
            <a:r>
              <a:rPr lang="en-US" sz="2400" dirty="0" err="1" smtClean="0"/>
              <a:t>kuantitatif</a:t>
            </a:r>
            <a:r>
              <a:rPr lang="en-US" sz="2400" dirty="0" smtClean="0"/>
              <a:t>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en-US" sz="2400" dirty="0" err="1" smtClean="0"/>
              <a:t>metode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didasarkan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informasi</a:t>
            </a:r>
            <a:r>
              <a:rPr lang="en-US" sz="2400" dirty="0" smtClean="0"/>
              <a:t> </a:t>
            </a:r>
            <a:r>
              <a:rPr lang="en-US" sz="2400" dirty="0" err="1" smtClean="0"/>
              <a:t>numerik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kuantitas-kuantitas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i="1" dirty="0" err="1" smtClean="0"/>
              <a:t>biasanya</a:t>
            </a:r>
            <a:r>
              <a:rPr lang="en-US" sz="2400" i="1" dirty="0" smtClean="0"/>
              <a:t> </a:t>
            </a:r>
            <a:r>
              <a:rPr lang="en-US" sz="2400" dirty="0" err="1" smtClean="0"/>
              <a:t>diasosikan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analisis</a:t>
            </a:r>
            <a:r>
              <a:rPr lang="en-US" sz="2400" dirty="0" smtClean="0"/>
              <a:t> </a:t>
            </a:r>
            <a:r>
              <a:rPr lang="en-US" sz="2400" dirty="0" err="1" smtClean="0"/>
              <a:t>statistik</a:t>
            </a:r>
            <a:r>
              <a:rPr lang="en-US" sz="2400" dirty="0" smtClean="0"/>
              <a:t>.  </a:t>
            </a:r>
          </a:p>
          <a:p>
            <a:r>
              <a:rPr lang="en-US" sz="2400" dirty="0" err="1" smtClean="0"/>
              <a:t>Kuantitatif</a:t>
            </a:r>
            <a:r>
              <a:rPr lang="en-US" sz="2400" dirty="0" smtClean="0"/>
              <a:t>: 	</a:t>
            </a:r>
            <a:r>
              <a:rPr lang="en-US" sz="2400" dirty="0" err="1" smtClean="0"/>
              <a:t>berkepentingan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angka</a:t>
            </a:r>
            <a:r>
              <a:rPr lang="en-US" sz="2400" dirty="0" smtClean="0"/>
              <a:t>, </a:t>
            </a:r>
            <a:r>
              <a:rPr lang="en-US" sz="2400" dirty="0" err="1" smtClean="0"/>
              <a:t>berakar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ilmu</a:t>
            </a:r>
            <a:r>
              <a:rPr lang="en-US" sz="2400" dirty="0" smtClean="0"/>
              <a:t> </a:t>
            </a:r>
            <a:r>
              <a:rPr lang="en-US" sz="2400" dirty="0" err="1" smtClean="0"/>
              <a:t>sosial</a:t>
            </a:r>
            <a:r>
              <a:rPr lang="en-US" sz="2400" dirty="0" smtClean="0"/>
              <a:t>, </a:t>
            </a:r>
            <a:r>
              <a:rPr lang="en-US" sz="2400" dirty="0" err="1" smtClean="0"/>
              <a:t>epistemologi</a:t>
            </a:r>
            <a:r>
              <a:rPr lang="en-US" sz="2400" dirty="0" smtClean="0"/>
              <a:t>: </a:t>
            </a:r>
            <a:r>
              <a:rPr lang="en-US" sz="2400" dirty="0" err="1" smtClean="0"/>
              <a:t>positivis</a:t>
            </a:r>
            <a:r>
              <a:rPr lang="en-US" sz="2400" dirty="0" smtClean="0"/>
              <a:t> </a:t>
            </a:r>
            <a:r>
              <a:rPr lang="en-US" sz="2400" dirty="0" err="1" smtClean="0"/>
              <a:t>empiris</a:t>
            </a:r>
            <a:r>
              <a:rPr lang="en-US" sz="2400" dirty="0" smtClean="0"/>
              <a:t>, </a:t>
            </a:r>
            <a:r>
              <a:rPr lang="en-US" sz="2400" dirty="0" err="1" smtClean="0"/>
              <a:t>metode</a:t>
            </a:r>
            <a:r>
              <a:rPr lang="en-US" sz="2400" dirty="0" smtClean="0"/>
              <a:t> </a:t>
            </a:r>
            <a:r>
              <a:rPr lang="en-US" sz="2400" dirty="0" err="1" smtClean="0"/>
              <a:t>akarnya</a:t>
            </a:r>
            <a:r>
              <a:rPr lang="en-US" sz="2400" dirty="0" smtClean="0"/>
              <a:t> </a:t>
            </a:r>
            <a:r>
              <a:rPr lang="en-US" sz="2400" dirty="0" err="1" smtClean="0"/>
              <a:t>survei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Kualitatif</a:t>
            </a:r>
            <a:r>
              <a:rPr lang="en-US" sz="2400" dirty="0" smtClean="0"/>
              <a:t>: </a:t>
            </a:r>
            <a:r>
              <a:rPr lang="en-US" sz="2400" dirty="0" err="1" smtClean="0"/>
              <a:t>berkepentingan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makna</a:t>
            </a:r>
            <a:r>
              <a:rPr lang="en-US" sz="2400" dirty="0" smtClean="0"/>
              <a:t>, </a:t>
            </a:r>
            <a:r>
              <a:rPr lang="en-US" sz="2400" dirty="0" err="1" smtClean="0"/>
              <a:t>berakar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Ilmu</a:t>
            </a:r>
            <a:r>
              <a:rPr lang="en-US" sz="2400" dirty="0" smtClean="0"/>
              <a:t> </a:t>
            </a:r>
            <a:r>
              <a:rPr lang="en-US" sz="2400" dirty="0" err="1" smtClean="0"/>
              <a:t>kemanusiaan</a:t>
            </a:r>
            <a:r>
              <a:rPr lang="en-US" sz="2400" dirty="0" smtClean="0"/>
              <a:t>, </a:t>
            </a:r>
            <a:r>
              <a:rPr lang="en-US" sz="2400" dirty="0" err="1" smtClean="0"/>
              <a:t>epistemologi</a:t>
            </a:r>
            <a:r>
              <a:rPr lang="en-US" sz="2400" dirty="0" smtClean="0"/>
              <a:t>: </a:t>
            </a:r>
            <a:r>
              <a:rPr lang="en-US" sz="2400" dirty="0" err="1" smtClean="0"/>
              <a:t>humanis</a:t>
            </a:r>
            <a:r>
              <a:rPr lang="en-US" sz="2400" dirty="0" smtClean="0"/>
              <a:t> </a:t>
            </a:r>
            <a:r>
              <a:rPr lang="en-US" sz="2400" dirty="0" err="1" smtClean="0"/>
              <a:t>interpretatif</a:t>
            </a:r>
            <a:r>
              <a:rPr lang="en-US" sz="2400" dirty="0" smtClean="0"/>
              <a:t>, </a:t>
            </a:r>
            <a:r>
              <a:rPr lang="en-US" sz="2400" dirty="0" err="1" smtClean="0"/>
              <a:t>metode</a:t>
            </a:r>
            <a:r>
              <a:rPr lang="en-US" sz="2400" dirty="0" smtClean="0"/>
              <a:t> </a:t>
            </a:r>
            <a:r>
              <a:rPr lang="en-US" sz="2400" dirty="0" err="1" smtClean="0"/>
              <a:t>akar</a:t>
            </a:r>
            <a:r>
              <a:rPr lang="en-US" sz="2400" dirty="0" smtClean="0"/>
              <a:t> </a:t>
            </a:r>
            <a:r>
              <a:rPr lang="en-US" sz="2400" dirty="0" err="1" smtClean="0"/>
              <a:t>hemeneutika</a:t>
            </a:r>
            <a:r>
              <a:rPr lang="en-US" sz="2400" dirty="0" smtClean="0"/>
              <a:t> 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Kritik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Paradigma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Pasca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positivisme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terhadap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positivisme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Realitas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hasil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konstruksi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kehidupan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sosial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ada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realitas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tunggal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Pengamat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partisipan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Positivisme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mempunyai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asumsi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epistemologi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memungkinkan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terpisahkannya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pengamat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diamati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Ilmuwan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pengamat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objektif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independen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berinteraksi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objek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Padahal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apa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disebut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pengamat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independen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sangat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sulit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dipertahankan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Generalisasi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ada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generalisasi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Menurut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Positivist,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hasil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sampel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dijadikan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estimasi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seluruh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populasi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Generalisasi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ini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mengandung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kelemahan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sangat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tergantung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logika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induktif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bergantung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asumsi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bebas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waktu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konteks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Kausalitas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banyak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positivist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beranggapan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bahwa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tujuan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ilmu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menemukan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hubungan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sebab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akibat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Konsep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ini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bilaterpakan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perilaku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manusia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sangat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sulit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karena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pengaruh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pengalaman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penilaian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wawasan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Sarat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nilai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positivist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didasarkan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asumsi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aksiologis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yakni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metodologi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ilmiah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peneliti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dipengaruhi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nilai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.    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r>
              <a:rPr lang="en-US" sz="3100" dirty="0" err="1" smtClean="0"/>
              <a:t>Metode</a:t>
            </a:r>
            <a:r>
              <a:rPr lang="en-US" sz="3100" dirty="0" smtClean="0"/>
              <a:t> </a:t>
            </a:r>
            <a:r>
              <a:rPr lang="en-US" sz="3100" dirty="0" err="1" smtClean="0"/>
              <a:t>penelitian</a:t>
            </a:r>
            <a:r>
              <a:rPr lang="en-US" sz="3100" dirty="0" smtClean="0"/>
              <a:t> </a:t>
            </a:r>
            <a:r>
              <a:rPr lang="en-US" sz="3100" dirty="0" err="1" smtClean="0"/>
              <a:t>kualitatif</a:t>
            </a: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18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Yudistira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, 1999: 29-35) 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 err="1" smtClean="0"/>
              <a:t>Pendekatan</a:t>
            </a:r>
            <a:r>
              <a:rPr lang="en-US" sz="2800" dirty="0" smtClean="0"/>
              <a:t> </a:t>
            </a:r>
            <a:r>
              <a:rPr lang="en-US" sz="2800" dirty="0" err="1" smtClean="0"/>
              <a:t>kualiatatif</a:t>
            </a:r>
            <a:r>
              <a:rPr lang="en-US" sz="2800" dirty="0" smtClean="0"/>
              <a:t> </a:t>
            </a:r>
            <a:r>
              <a:rPr lang="en-US" sz="2800" dirty="0" err="1" smtClean="0"/>
              <a:t>bercirikan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mendapatkan</a:t>
            </a:r>
            <a:r>
              <a:rPr lang="en-US" sz="2800" dirty="0" smtClean="0"/>
              <a:t> </a:t>
            </a:r>
            <a:r>
              <a:rPr lang="en-US" sz="2800" dirty="0" err="1" smtClean="0"/>
              <a:t>tujuan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berupaya</a:t>
            </a:r>
            <a:r>
              <a:rPr lang="en-US" sz="2800" dirty="0" smtClean="0"/>
              <a:t> </a:t>
            </a:r>
            <a:r>
              <a:rPr lang="en-US" sz="2800" dirty="0" err="1" smtClean="0"/>
              <a:t>guna</a:t>
            </a:r>
            <a:r>
              <a:rPr lang="en-US" sz="2800" dirty="0" smtClean="0"/>
              <a:t> </a:t>
            </a:r>
            <a:r>
              <a:rPr lang="en-US" sz="2800" dirty="0" err="1" smtClean="0"/>
              <a:t>memahami</a:t>
            </a:r>
            <a:r>
              <a:rPr lang="en-US" sz="2800" dirty="0" smtClean="0"/>
              <a:t> </a:t>
            </a:r>
            <a:r>
              <a:rPr lang="en-US" sz="2800" dirty="0" err="1" smtClean="0"/>
              <a:t>gejala-gejala</a:t>
            </a:r>
            <a:r>
              <a:rPr lang="en-US" sz="2800" dirty="0" smtClean="0"/>
              <a:t> yang </a:t>
            </a:r>
            <a:r>
              <a:rPr lang="en-US" sz="2800" dirty="0" err="1" smtClean="0"/>
              <a:t>sedemikian</a:t>
            </a:r>
            <a:r>
              <a:rPr lang="en-US" sz="2800" dirty="0" smtClean="0"/>
              <a:t> </a:t>
            </a:r>
            <a:r>
              <a:rPr lang="en-US" sz="2800" dirty="0" err="1" smtClean="0"/>
              <a:t>rupa</a:t>
            </a:r>
            <a:r>
              <a:rPr lang="en-US" sz="2800" dirty="0" smtClean="0"/>
              <a:t> </a:t>
            </a:r>
            <a:r>
              <a:rPr lang="en-US" sz="2800" dirty="0" err="1" smtClean="0"/>
              <a:t>tak</a:t>
            </a:r>
            <a:r>
              <a:rPr lang="en-US" sz="2800" dirty="0" smtClean="0"/>
              <a:t> </a:t>
            </a:r>
            <a:r>
              <a:rPr lang="en-US" sz="2800" dirty="0" err="1" smtClean="0"/>
              <a:t>memerlukan</a:t>
            </a:r>
            <a:r>
              <a:rPr lang="en-US" sz="2800" dirty="0" smtClean="0"/>
              <a:t> </a:t>
            </a:r>
            <a:r>
              <a:rPr lang="en-US" sz="2800" dirty="0" err="1" smtClean="0"/>
              <a:t>kuantifikasi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pengukuran</a:t>
            </a:r>
            <a:r>
              <a:rPr lang="en-US" sz="2800" dirty="0" smtClean="0"/>
              <a:t> yang rigid/</a:t>
            </a:r>
            <a:r>
              <a:rPr lang="en-US" sz="2800" dirty="0" err="1" smtClean="0"/>
              <a:t>tepat</a:t>
            </a:r>
            <a:r>
              <a:rPr lang="en-US" sz="2800" dirty="0" smtClean="0"/>
              <a:t>.</a:t>
            </a:r>
          </a:p>
          <a:p>
            <a:pPr marL="0" indent="0" algn="just">
              <a:buNone/>
            </a:pPr>
            <a:r>
              <a:rPr lang="en-US" sz="2800" dirty="0" err="1" smtClean="0"/>
              <a:t>Pendekatan</a:t>
            </a:r>
            <a:r>
              <a:rPr lang="en-US" sz="2800" dirty="0" smtClean="0"/>
              <a:t> </a:t>
            </a:r>
            <a:r>
              <a:rPr lang="en-US" sz="2800" dirty="0" err="1" smtClean="0"/>
              <a:t>kualitatif</a:t>
            </a:r>
            <a:r>
              <a:rPr lang="en-US" sz="2800" dirty="0" smtClean="0"/>
              <a:t> </a:t>
            </a:r>
            <a:r>
              <a:rPr lang="en-US" sz="2800" dirty="0" err="1" smtClean="0"/>
              <a:t>termasuk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i="1" dirty="0" smtClean="0"/>
              <a:t>naturalistic inquiry</a:t>
            </a:r>
            <a:r>
              <a:rPr lang="en-US" sz="2800" dirty="0" smtClean="0"/>
              <a:t> </a:t>
            </a:r>
            <a:r>
              <a:rPr lang="en-US" sz="2800" dirty="0" err="1" smtClean="0"/>
              <a:t>yakni</a:t>
            </a:r>
            <a:r>
              <a:rPr lang="en-US" sz="2800" dirty="0" smtClean="0"/>
              <a:t> </a:t>
            </a:r>
            <a:r>
              <a:rPr lang="en-US" sz="2800" dirty="0" err="1" smtClean="0"/>
              <a:t>pendekatan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memerlukan</a:t>
            </a:r>
            <a:r>
              <a:rPr lang="en-US" sz="2800" dirty="0" smtClean="0"/>
              <a:t> </a:t>
            </a:r>
            <a:r>
              <a:rPr lang="en-US" sz="2800" dirty="0" err="1" smtClean="0"/>
              <a:t>manusia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instrumen</a:t>
            </a:r>
            <a:r>
              <a:rPr lang="en-US" sz="2800" dirty="0" smtClean="0"/>
              <a:t> </a:t>
            </a:r>
            <a:r>
              <a:rPr lang="en-US" sz="2800" dirty="0" err="1" smtClean="0"/>
              <a:t>karena</a:t>
            </a:r>
            <a:r>
              <a:rPr lang="en-US" sz="2800" dirty="0" smtClean="0"/>
              <a:t> </a:t>
            </a:r>
            <a:r>
              <a:rPr lang="en-US" sz="2800" dirty="0" err="1" smtClean="0"/>
              <a:t>penelitiannya</a:t>
            </a:r>
            <a:r>
              <a:rPr lang="en-US" sz="2800" dirty="0" smtClean="0"/>
              <a:t> </a:t>
            </a:r>
            <a:r>
              <a:rPr lang="en-US" sz="2800" dirty="0" err="1" smtClean="0"/>
              <a:t>sarat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muatan</a:t>
            </a:r>
            <a:r>
              <a:rPr lang="en-US" sz="2800" dirty="0" smtClean="0"/>
              <a:t> </a:t>
            </a:r>
            <a:r>
              <a:rPr lang="en-US" sz="2800" dirty="0" err="1" smtClean="0"/>
              <a:t>naturalistik</a:t>
            </a:r>
            <a:r>
              <a:rPr lang="en-US" sz="2800" dirty="0" smtClean="0"/>
              <a:t>.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08116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175</TotalTime>
  <Words>664</Words>
  <Application>Microsoft Office PowerPoint</Application>
  <PresentationFormat>On-screen Show (4:3)</PresentationFormat>
  <Paragraphs>80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Horizon</vt:lpstr>
      <vt:lpstr>Apakah yang dimaksud dengan metode penelitian?</vt:lpstr>
      <vt:lpstr>Metode ilmiah</vt:lpstr>
      <vt:lpstr>Perbedaan paradigma mencakup:  </vt:lpstr>
      <vt:lpstr>Dapat digambarkan dalam bagan </vt:lpstr>
      <vt:lpstr>PowerPoint Presentation</vt:lpstr>
      <vt:lpstr>Apakah paradigma? </vt:lpstr>
      <vt:lpstr>Metode kuantitatif dan kualitatif sumber: Jane Stokes</vt:lpstr>
      <vt:lpstr>Kritik dari Paradigma Pasca positivisme terhadap positivisme</vt:lpstr>
      <vt:lpstr>Metode penelitian kualitatif (Yudistira, 1999: 29-35)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Apakah yang dimaksud dengan metode penelitian komunikasi?</dc:title>
  <dc:creator>Lenovo</dc:creator>
  <cp:lastModifiedBy>BU FAJAR</cp:lastModifiedBy>
  <cp:revision>19</cp:revision>
  <dcterms:created xsi:type="dcterms:W3CDTF">2010-08-02T14:21:26Z</dcterms:created>
  <dcterms:modified xsi:type="dcterms:W3CDTF">2019-02-25T03:52:01Z</dcterms:modified>
</cp:coreProperties>
</file>