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06"/>
  </p:normalViewPr>
  <p:slideViewPr>
    <p:cSldViewPr snapToGrid="0" snapToObjects="1">
      <p:cViewPr varScale="1">
        <p:scale>
          <a:sx n="108" d="100"/>
          <a:sy n="108" d="100"/>
        </p:scale>
        <p:origin x="4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4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7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6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95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14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81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147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2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1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40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446CE-5874-034D-8A09-72DF37363769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4A9E5-6212-7247-B6AD-513B4D1B7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5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117" y="158771"/>
            <a:ext cx="8872789" cy="1148404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halkboard SE" panose="03050602040202020205" pitchFamily="66" charset="77"/>
              </a:rPr>
              <a:t>RANCANGAN PENELITIAN KUANTITATIF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3132" y="1307175"/>
            <a:ext cx="8597736" cy="5283630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411163" indent="-411163" algn="l"/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1.	</a:t>
            </a:r>
            <a:r>
              <a:rPr lang="en-US" sz="28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Memilih</a:t>
            </a:r>
            <a:r>
              <a:rPr lang="en-US" sz="28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Topik</a:t>
            </a:r>
            <a:r>
              <a:rPr lang="en-US" sz="28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Penelitian</a:t>
            </a:r>
            <a:r>
              <a:rPr lang="en-US" sz="28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.</a:t>
            </a:r>
          </a:p>
          <a:p>
            <a:pPr marL="411163" algn="l"/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Memilih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topik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penelitian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dasarnya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upaya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menemukan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ide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fenomena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menarik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penting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diteliti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. </a:t>
            </a:r>
          </a:p>
          <a:p>
            <a:pPr marL="411163" algn="l"/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Sumber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ide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memilih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topik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penelitian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diperoleh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:</a:t>
            </a:r>
          </a:p>
          <a:p>
            <a:pPr marL="915988" indent="-457200" algn="l">
              <a:buFont typeface="Arial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Pengalaman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sehari-hari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memperhatikan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dlm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kehidupan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</a:p>
          <a:p>
            <a:pPr marL="915988" indent="-457200" algn="l">
              <a:buFont typeface="Arial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Membaca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jurnal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penelitian</a:t>
            </a:r>
            <a:endParaRPr lang="en-US" sz="2400" dirty="0">
              <a:solidFill>
                <a:schemeClr val="tx1"/>
              </a:solidFill>
              <a:latin typeface="Chalkboard SE" panose="03050602040202020205" pitchFamily="66" charset="77"/>
              <a:cs typeface="Cambria"/>
            </a:endParaRPr>
          </a:p>
          <a:p>
            <a:pPr marL="915988" indent="-457200" algn="l">
              <a:buFont typeface="Arial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Berita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 media </a:t>
            </a:r>
            <a:r>
              <a:rPr lang="en-US" sz="2400" dirty="0" err="1">
                <a:solidFill>
                  <a:schemeClr val="tx1"/>
                </a:solidFill>
                <a:latin typeface="Chalkboard SE" panose="03050602040202020205" pitchFamily="66" charset="77"/>
                <a:cs typeface="Cambria"/>
              </a:rPr>
              <a:t>massa</a:t>
            </a:r>
            <a:endParaRPr lang="en-US" sz="2400" dirty="0">
              <a:solidFill>
                <a:schemeClr val="tx1"/>
              </a:solidFill>
              <a:latin typeface="Chalkboard SE" panose="03050602040202020205" pitchFamily="66" charset="77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79036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132" y="213756"/>
            <a:ext cx="8609611" cy="6198919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Chalkboard SE" panose="03050602040202020205" pitchFamily="66" charset="77"/>
                <a:cs typeface="Cambria"/>
              </a:rPr>
              <a:t>8. </a:t>
            </a:r>
            <a:r>
              <a:rPr lang="en-US" sz="2800" b="1" dirty="0" err="1">
                <a:latin typeface="Chalkboard SE" panose="03050602040202020205" pitchFamily="66" charset="77"/>
                <a:cs typeface="Cambria"/>
              </a:rPr>
              <a:t>Merumuskan</a:t>
            </a:r>
            <a:r>
              <a:rPr lang="en-US" sz="28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800" b="1" dirty="0" err="1">
                <a:latin typeface="Chalkboard SE" panose="03050602040202020205" pitchFamily="66" charset="77"/>
                <a:cs typeface="Cambria"/>
              </a:rPr>
              <a:t>Definisi</a:t>
            </a:r>
            <a:r>
              <a:rPr lang="en-US" sz="28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800" b="1" dirty="0" err="1">
                <a:latin typeface="Chalkboard SE" panose="03050602040202020205" pitchFamily="66" charset="77"/>
                <a:cs typeface="Cambria"/>
              </a:rPr>
              <a:t>Operasional</a:t>
            </a:r>
            <a:endParaRPr lang="en-US" sz="2800" dirty="0">
              <a:latin typeface="Chalkboard SE" panose="03050602040202020205" pitchFamily="66" charset="77"/>
            </a:endParaRPr>
          </a:p>
          <a:p>
            <a:pPr marL="587375" indent="-176213" algn="just"/>
            <a:r>
              <a:rPr lang="en-US" sz="2400" dirty="0" err="1">
                <a:latin typeface="Chalkboard SE" panose="03050602040202020205" pitchFamily="66" charset="77"/>
              </a:rPr>
              <a:t>Definisi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operasional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hanya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khusus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berlaku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untuk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penelitian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kuantitatif</a:t>
            </a:r>
            <a:r>
              <a:rPr lang="en-US" sz="2400" dirty="0">
                <a:latin typeface="Chalkboard SE" panose="03050602040202020205" pitchFamily="66" charset="77"/>
              </a:rPr>
              <a:t>. </a:t>
            </a:r>
          </a:p>
          <a:p>
            <a:pPr marL="587375" indent="-176213" algn="just"/>
            <a:r>
              <a:rPr lang="en-US" sz="2400" dirty="0" err="1">
                <a:latin typeface="Chalkboard SE" panose="03050602040202020205" pitchFamily="66" charset="77"/>
              </a:rPr>
              <a:t>Definisi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operasional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merupakan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batasan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variabel</a:t>
            </a:r>
            <a:r>
              <a:rPr lang="en-US" sz="2400" dirty="0">
                <a:latin typeface="Chalkboard SE" panose="03050602040202020205" pitchFamily="66" charset="77"/>
              </a:rPr>
              <a:t> yang </a:t>
            </a:r>
            <a:r>
              <a:rPr lang="en-US" sz="2400" dirty="0" err="1">
                <a:latin typeface="Chalkboard SE" panose="03050602040202020205" pitchFamily="66" charset="77"/>
              </a:rPr>
              <a:t>abstrak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dirumuskan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menjadi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konkrit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atau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berdasarkan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fakta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empirik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sehingga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dapat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diobservasi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secara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inderawi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587375" indent="-176213" algn="just"/>
            <a:r>
              <a:rPr lang="en-US" sz="2400" dirty="0" err="1">
                <a:latin typeface="Chalkboard SE" panose="03050602040202020205" pitchFamily="66" charset="77"/>
              </a:rPr>
              <a:t>Melalui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definisi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operasional</a:t>
            </a:r>
            <a:r>
              <a:rPr lang="en-US" sz="2400" dirty="0">
                <a:latin typeface="Chalkboard SE" panose="03050602040202020205" pitchFamily="66" charset="77"/>
              </a:rPr>
              <a:t>, </a:t>
            </a:r>
            <a:r>
              <a:rPr lang="en-US" sz="2400" dirty="0" err="1">
                <a:latin typeface="Chalkboard SE" panose="03050602040202020205" pitchFamily="66" charset="77"/>
              </a:rPr>
              <a:t>peneliti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menjelaskan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tentang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cara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mengukur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variabel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587375" indent="-176213" algn="just"/>
            <a:r>
              <a:rPr lang="en-US" sz="2400" dirty="0" err="1">
                <a:latin typeface="Chalkboard SE" panose="03050602040202020205" pitchFamily="66" charset="77"/>
              </a:rPr>
              <a:t>Dalam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definisi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operasional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harus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sudah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menunjukkan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indikator</a:t>
            </a:r>
            <a:r>
              <a:rPr lang="en-US" sz="2400" dirty="0">
                <a:latin typeface="Chalkboard SE" panose="03050602040202020205" pitchFamily="66" charset="77"/>
              </a:rPr>
              <a:t> yang </a:t>
            </a:r>
            <a:r>
              <a:rPr lang="en-US" sz="2400" dirty="0" err="1">
                <a:latin typeface="Chalkboard SE" panose="03050602040202020205" pitchFamily="66" charset="77"/>
              </a:rPr>
              <a:t>digunakan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untuk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mengukur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variabel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587375" indent="-176213" algn="just"/>
            <a:r>
              <a:rPr lang="en-US" sz="2400" dirty="0" err="1">
                <a:latin typeface="Chalkboard SE" panose="03050602040202020205" pitchFamily="66" charset="77"/>
              </a:rPr>
              <a:t>Dalam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definisi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operasional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harus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jelas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tingkat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pengukuran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variabelnya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3870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008" y="359228"/>
            <a:ext cx="8645236" cy="6139543"/>
          </a:xfrm>
          <a:ln w="2222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411163" indent="-411163">
              <a:buAutoNum type="arabicPeriod" startAt="9"/>
            </a:pPr>
            <a:r>
              <a:rPr lang="en-US" sz="3000" b="1" dirty="0" err="1">
                <a:latin typeface="Chalkboard SE" panose="03050602040202020205" pitchFamily="66" charset="77"/>
                <a:cs typeface="Cambria"/>
              </a:rPr>
              <a:t>Menentukan</a:t>
            </a:r>
            <a:r>
              <a:rPr lang="en-US" sz="30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3000" b="1" dirty="0" err="1">
                <a:latin typeface="Chalkboard SE" panose="03050602040202020205" pitchFamily="66" charset="77"/>
                <a:cs typeface="Cambria"/>
              </a:rPr>
              <a:t>Metode</a:t>
            </a:r>
            <a:r>
              <a:rPr lang="en-US" sz="30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3000" b="1" dirty="0" err="1">
                <a:latin typeface="Chalkboard SE" panose="03050602040202020205" pitchFamily="66" charset="77"/>
                <a:cs typeface="Cambria"/>
              </a:rPr>
              <a:t>Penelitian</a:t>
            </a:r>
            <a:endParaRPr lang="en-US" sz="3000" b="1" dirty="0">
              <a:latin typeface="Chalkboard SE" panose="03050602040202020205" pitchFamily="66" charset="77"/>
              <a:cs typeface="Cambria"/>
            </a:endParaRPr>
          </a:p>
          <a:p>
            <a:pPr marL="411163" indent="0">
              <a:buNone/>
            </a:pPr>
            <a:r>
              <a:rPr lang="en-US" sz="2800" dirty="0" err="1">
                <a:latin typeface="Chalkboard SE" panose="03050602040202020205" pitchFamily="66" charset="77"/>
              </a:rPr>
              <a:t>Dalam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  <a:r>
              <a:rPr lang="en-US" sz="2800" dirty="0" err="1">
                <a:latin typeface="Chalkboard SE" panose="03050602040202020205" pitchFamily="66" charset="77"/>
              </a:rPr>
              <a:t>metode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  <a:r>
              <a:rPr lang="en-US" sz="2800" dirty="0" err="1">
                <a:latin typeface="Chalkboard SE" panose="03050602040202020205" pitchFamily="66" charset="77"/>
              </a:rPr>
              <a:t>penelitian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  <a:r>
              <a:rPr lang="en-US" sz="2800" dirty="0" err="1">
                <a:latin typeface="Chalkboard SE" panose="03050602040202020205" pitchFamily="66" charset="77"/>
              </a:rPr>
              <a:t>perlu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  <a:r>
              <a:rPr lang="en-US" sz="2800" dirty="0" err="1">
                <a:latin typeface="Chalkboard SE" panose="03050602040202020205" pitchFamily="66" charset="77"/>
              </a:rPr>
              <a:t>ditegaskan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  <a:r>
              <a:rPr lang="en-US" sz="2800" dirty="0" err="1">
                <a:latin typeface="Chalkboard SE" panose="03050602040202020205" pitchFamily="66" charset="77"/>
              </a:rPr>
              <a:t>mengenai</a:t>
            </a:r>
            <a:r>
              <a:rPr lang="en-US" sz="2800" dirty="0">
                <a:latin typeface="Chalkboard SE" panose="03050602040202020205" pitchFamily="66" charset="77"/>
              </a:rPr>
              <a:t>:</a:t>
            </a:r>
          </a:p>
          <a:p>
            <a:pPr marL="669925" indent="-258763"/>
            <a:r>
              <a:rPr lang="en-US" sz="2800" dirty="0" err="1">
                <a:latin typeface="Chalkboard SE" panose="03050602040202020205" pitchFamily="66" charset="77"/>
              </a:rPr>
              <a:t>Populasi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</a:p>
          <a:p>
            <a:pPr marL="669925" indent="-258763"/>
            <a:r>
              <a:rPr lang="en-US" sz="2800" dirty="0">
                <a:latin typeface="Chalkboard SE" panose="03050602040202020205" pitchFamily="66" charset="77"/>
              </a:rPr>
              <a:t>Teknik </a:t>
            </a:r>
            <a:r>
              <a:rPr lang="en-US" sz="2800" dirty="0" err="1">
                <a:latin typeface="Chalkboard SE" panose="03050602040202020205" pitchFamily="66" charset="77"/>
              </a:rPr>
              <a:t>Pengambilan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  <a:r>
              <a:rPr lang="en-US" sz="2800" dirty="0" err="1">
                <a:latin typeface="Chalkboard SE" panose="03050602040202020205" pitchFamily="66" charset="77"/>
              </a:rPr>
              <a:t>Sampel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</a:p>
          <a:p>
            <a:pPr marL="669925" lvl="2" indent="-258763"/>
            <a:r>
              <a:rPr lang="en-US" sz="2800" dirty="0" err="1">
                <a:latin typeface="Chalkboard SE" panose="03050602040202020205" pitchFamily="66" charset="77"/>
              </a:rPr>
              <a:t>Penentuan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  <a:r>
              <a:rPr lang="en-US" sz="2800" dirty="0" err="1">
                <a:latin typeface="Chalkboard SE" panose="03050602040202020205" pitchFamily="66" charset="77"/>
              </a:rPr>
              <a:t>Responden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</a:p>
          <a:p>
            <a:pPr marL="669925" indent="-258763"/>
            <a:r>
              <a:rPr lang="en-US" sz="2800" dirty="0">
                <a:latin typeface="Chalkboard SE" panose="03050602040202020205" pitchFamily="66" charset="77"/>
              </a:rPr>
              <a:t>Teknik </a:t>
            </a:r>
            <a:r>
              <a:rPr lang="en-US" sz="2800" dirty="0" err="1">
                <a:latin typeface="Chalkboard SE" panose="03050602040202020205" pitchFamily="66" charset="77"/>
              </a:rPr>
              <a:t>Pengumpulan</a:t>
            </a:r>
            <a:r>
              <a:rPr lang="en-US" sz="2800" dirty="0">
                <a:latin typeface="Chalkboard SE" panose="03050602040202020205" pitchFamily="66" charset="77"/>
              </a:rPr>
              <a:t> Data:</a:t>
            </a:r>
          </a:p>
          <a:p>
            <a:pPr marL="1116013" lvl="1" indent="-446088">
              <a:buFont typeface="+mj-lt"/>
              <a:buAutoNum type="arabicParenR"/>
            </a:pPr>
            <a:r>
              <a:rPr lang="en-US" dirty="0" err="1">
                <a:latin typeface="Chalkboard SE" panose="03050602040202020205" pitchFamily="66" charset="77"/>
              </a:rPr>
              <a:t>Kuesioner</a:t>
            </a:r>
            <a:r>
              <a:rPr lang="en-US" dirty="0">
                <a:latin typeface="Chalkboard SE" panose="03050602040202020205" pitchFamily="66" charset="77"/>
              </a:rPr>
              <a:t> </a:t>
            </a:r>
          </a:p>
          <a:p>
            <a:pPr marL="1116013" lvl="1" indent="-446088">
              <a:buFont typeface="+mj-lt"/>
              <a:buAutoNum type="arabicParenR"/>
            </a:pPr>
            <a:r>
              <a:rPr lang="en-US" dirty="0" err="1">
                <a:latin typeface="Chalkboard SE" panose="03050602040202020205" pitchFamily="66" charset="77"/>
              </a:rPr>
              <a:t>Wawancara</a:t>
            </a:r>
            <a:endParaRPr lang="en-US" dirty="0">
              <a:latin typeface="Chalkboard SE" panose="03050602040202020205" pitchFamily="66" charset="77"/>
            </a:endParaRPr>
          </a:p>
          <a:p>
            <a:pPr marL="1116013" lvl="1" indent="-446088">
              <a:buFont typeface="+mj-lt"/>
              <a:buAutoNum type="arabicParenR"/>
            </a:pPr>
            <a:r>
              <a:rPr lang="en-US" dirty="0" err="1">
                <a:latin typeface="Chalkboard SE" panose="03050602040202020205" pitchFamily="66" charset="77"/>
              </a:rPr>
              <a:t>Pengamatan</a:t>
            </a:r>
            <a:r>
              <a:rPr lang="en-US" dirty="0">
                <a:latin typeface="Chalkboard SE" panose="03050602040202020205" pitchFamily="66" charset="77"/>
              </a:rPr>
              <a:t> </a:t>
            </a:r>
            <a:r>
              <a:rPr lang="en-US" dirty="0" err="1">
                <a:latin typeface="Chalkboard SE" panose="03050602040202020205" pitchFamily="66" charset="77"/>
              </a:rPr>
              <a:t>langsung</a:t>
            </a:r>
            <a:endParaRPr lang="en-US" dirty="0">
              <a:latin typeface="Chalkboard SE" panose="03050602040202020205" pitchFamily="66" charset="77"/>
            </a:endParaRPr>
          </a:p>
          <a:p>
            <a:pPr marL="1116013" lvl="1" indent="-446088">
              <a:buFont typeface="+mj-lt"/>
              <a:buAutoNum type="arabicParenR"/>
            </a:pPr>
            <a:r>
              <a:rPr lang="en-US" dirty="0" err="1">
                <a:latin typeface="Chalkboard SE" panose="03050602040202020205" pitchFamily="66" charset="77"/>
              </a:rPr>
              <a:t>Dokumentasi</a:t>
            </a:r>
            <a:endParaRPr lang="en-US" dirty="0">
              <a:latin typeface="Chalkboard SE" panose="03050602040202020205" pitchFamily="66" charset="77"/>
            </a:endParaRPr>
          </a:p>
          <a:p>
            <a:pPr marL="669925" lvl="1" indent="0">
              <a:buNone/>
            </a:pPr>
            <a:r>
              <a:rPr lang="en-US" i="1" dirty="0" err="1">
                <a:latin typeface="Chalkboard SE" panose="03050602040202020205" pitchFamily="66" charset="77"/>
              </a:rPr>
              <a:t>Catatan</a:t>
            </a:r>
            <a:r>
              <a:rPr lang="en-US" i="1" dirty="0">
                <a:latin typeface="Chalkboard SE" panose="03050602040202020205" pitchFamily="66" charset="77"/>
              </a:rPr>
              <a:t>: </a:t>
            </a:r>
            <a:r>
              <a:rPr lang="en-US" i="1" dirty="0" err="1">
                <a:latin typeface="Chalkboard SE" panose="03050602040202020205" pitchFamily="66" charset="77"/>
              </a:rPr>
              <a:t>Kuesioner</a:t>
            </a:r>
            <a:r>
              <a:rPr lang="en-US" i="1" dirty="0">
                <a:latin typeface="Chalkboard SE" panose="03050602040202020205" pitchFamily="66" charset="77"/>
              </a:rPr>
              <a:t> </a:t>
            </a:r>
            <a:r>
              <a:rPr lang="en-US" i="1" dirty="0" err="1">
                <a:latin typeface="Chalkboard SE" panose="03050602040202020205" pitchFamily="66" charset="77"/>
              </a:rPr>
              <a:t>merupakan</a:t>
            </a:r>
            <a:r>
              <a:rPr lang="en-US" i="1" dirty="0">
                <a:latin typeface="Chalkboard SE" panose="03050602040202020205" pitchFamily="66" charset="77"/>
              </a:rPr>
              <a:t> </a:t>
            </a:r>
            <a:r>
              <a:rPr lang="en-US" i="1" dirty="0" err="1">
                <a:latin typeface="Chalkboard SE" panose="03050602040202020205" pitchFamily="66" charset="77"/>
              </a:rPr>
              <a:t>teknik</a:t>
            </a:r>
            <a:r>
              <a:rPr lang="en-US" i="1" dirty="0">
                <a:latin typeface="Chalkboard SE" panose="03050602040202020205" pitchFamily="66" charset="77"/>
              </a:rPr>
              <a:t> </a:t>
            </a:r>
            <a:r>
              <a:rPr lang="en-US" i="1" dirty="0" err="1">
                <a:latin typeface="Chalkboard SE" panose="03050602040202020205" pitchFamily="66" charset="77"/>
              </a:rPr>
              <a:t>pengumpulan</a:t>
            </a:r>
            <a:r>
              <a:rPr lang="en-US" i="1" dirty="0">
                <a:latin typeface="Chalkboard SE" panose="03050602040202020205" pitchFamily="66" charset="77"/>
              </a:rPr>
              <a:t> data yang </a:t>
            </a:r>
            <a:r>
              <a:rPr lang="en-US" i="1" dirty="0" err="1">
                <a:latin typeface="Chalkboard SE" panose="03050602040202020205" pitchFamily="66" charset="77"/>
              </a:rPr>
              <a:t>utama</a:t>
            </a:r>
            <a:r>
              <a:rPr lang="en-US" i="1" dirty="0">
                <a:latin typeface="Chalkboard SE" panose="03050602040202020205" pitchFamily="66" charset="77"/>
              </a:rPr>
              <a:t> </a:t>
            </a:r>
            <a:r>
              <a:rPr lang="en-US" i="1" dirty="0" err="1">
                <a:latin typeface="Chalkboard SE" panose="03050602040202020205" pitchFamily="66" charset="77"/>
              </a:rPr>
              <a:t>dalam</a:t>
            </a:r>
            <a:r>
              <a:rPr lang="en-US" i="1" dirty="0">
                <a:latin typeface="Chalkboard SE" panose="03050602040202020205" pitchFamily="66" charset="77"/>
              </a:rPr>
              <a:t> </a:t>
            </a:r>
            <a:r>
              <a:rPr lang="en-US" i="1" dirty="0" err="1">
                <a:latin typeface="Chalkboard SE" panose="03050602040202020205" pitchFamily="66" charset="77"/>
              </a:rPr>
              <a:t>penelitian</a:t>
            </a:r>
            <a:r>
              <a:rPr lang="en-US" i="1" dirty="0">
                <a:latin typeface="Chalkboard SE" panose="03050602040202020205" pitchFamily="66" charset="77"/>
              </a:rPr>
              <a:t> </a:t>
            </a:r>
            <a:r>
              <a:rPr lang="en-US" i="1" dirty="0" err="1">
                <a:latin typeface="Chalkboard SE" panose="03050602040202020205" pitchFamily="66" charset="77"/>
              </a:rPr>
              <a:t>kuantitatif</a:t>
            </a:r>
            <a:r>
              <a:rPr lang="en-US" i="1" dirty="0">
                <a:latin typeface="Chalkboard SE" panose="03050602040202020205" pitchFamily="66" charset="77"/>
              </a:rPr>
              <a:t> (</a:t>
            </a:r>
            <a:r>
              <a:rPr lang="en-US" i="1" dirty="0" err="1">
                <a:latin typeface="Chalkboard SE" panose="03050602040202020205" pitchFamily="66" charset="77"/>
              </a:rPr>
              <a:t>Survei</a:t>
            </a:r>
            <a:r>
              <a:rPr lang="en-US" i="1" dirty="0">
                <a:latin typeface="Chalkboard SE" panose="03050602040202020205" pitchFamily="66" charset="77"/>
              </a:rPr>
              <a:t>).  </a:t>
            </a:r>
          </a:p>
          <a:p>
            <a:pPr marL="669925" lvl="1" indent="-260350">
              <a:buFont typeface="Arial" panose="020B0604020202020204" pitchFamily="34" charset="0"/>
              <a:buChar char="•"/>
            </a:pPr>
            <a:r>
              <a:rPr lang="en-US" sz="2800" dirty="0">
                <a:latin typeface="Chalkboard SE" panose="03050602040202020205" pitchFamily="66" charset="77"/>
              </a:rPr>
              <a:t>Teknik </a:t>
            </a:r>
            <a:r>
              <a:rPr lang="en-US" sz="2800" dirty="0" err="1">
                <a:latin typeface="Chalkboard SE" panose="03050602040202020205" pitchFamily="66" charset="77"/>
              </a:rPr>
              <a:t>Pengolahan</a:t>
            </a:r>
            <a:r>
              <a:rPr lang="en-US" sz="2800" dirty="0">
                <a:latin typeface="Chalkboard SE" panose="03050602040202020205" pitchFamily="66" charset="77"/>
              </a:rPr>
              <a:t> dan </a:t>
            </a:r>
            <a:r>
              <a:rPr lang="en-US" sz="2800" dirty="0" err="1">
                <a:latin typeface="Chalkboard SE" panose="03050602040202020205" pitchFamily="66" charset="77"/>
              </a:rPr>
              <a:t>Penyajian</a:t>
            </a:r>
            <a:r>
              <a:rPr lang="en-US" sz="2800" dirty="0">
                <a:latin typeface="Chalkboard SE" panose="03050602040202020205" pitchFamily="66" charset="77"/>
              </a:rPr>
              <a:t> Data</a:t>
            </a:r>
          </a:p>
          <a:p>
            <a:pPr marL="669925" lvl="1" indent="-260350">
              <a:buFont typeface="Arial" panose="020B0604020202020204" pitchFamily="34" charset="0"/>
              <a:buChar char="•"/>
            </a:pPr>
            <a:r>
              <a:rPr lang="en-US" sz="2800" dirty="0">
                <a:latin typeface="Chalkboard SE" panose="03050602040202020205" pitchFamily="66" charset="77"/>
              </a:rPr>
              <a:t>Teknik </a:t>
            </a:r>
            <a:r>
              <a:rPr lang="en-US" sz="2800" dirty="0" err="1">
                <a:latin typeface="Chalkboard SE" panose="03050602040202020205" pitchFamily="66" charset="77"/>
              </a:rPr>
              <a:t>Analisis</a:t>
            </a:r>
            <a:r>
              <a:rPr lang="en-US" sz="2800" dirty="0">
                <a:latin typeface="Chalkboard SE" panose="03050602040202020205" pitchFamily="66" charset="77"/>
              </a:rPr>
              <a:t> Data (Teknik Uji </a:t>
            </a:r>
            <a:r>
              <a:rPr lang="en-US" sz="2800" dirty="0" err="1">
                <a:latin typeface="Chalkboard SE" panose="03050602040202020205" pitchFamily="66" charset="77"/>
              </a:rPr>
              <a:t>Hipotesis</a:t>
            </a:r>
            <a:r>
              <a:rPr lang="en-US" sz="2800" dirty="0">
                <a:latin typeface="Chalkboard SE" panose="03050602040202020205" pitchFamily="66" charset="77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888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1823E-4A2A-F04E-BEDB-F255270EE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3" y="213756"/>
            <a:ext cx="8502733" cy="6305797"/>
          </a:xfrm>
          <a:ln w="2222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363538" indent="0">
              <a:buNone/>
            </a:pP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Contoh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:</a:t>
            </a:r>
          </a:p>
          <a:p>
            <a:pPr marL="363538" indent="0">
              <a:buNone/>
            </a:pP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Berdasarkan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berita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yang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tersiar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melalui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TV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atau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Surat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Kabar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,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telah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terjadi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Kepala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Desa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yang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dipidana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karena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mengorupsi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Dana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Desa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,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selain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itu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ada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pula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berita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tentang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Desa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yang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maju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dalam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pembangunannya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.</a:t>
            </a:r>
          </a:p>
          <a:p>
            <a:pPr marL="363538" indent="0">
              <a:buNone/>
            </a:pPr>
            <a:endParaRPr lang="en-US" sz="2400" dirty="0">
              <a:latin typeface="Chalkboard SE" panose="03050602040202020205" pitchFamily="66" charset="77"/>
              <a:cs typeface="Cambria"/>
            </a:endParaRPr>
          </a:p>
          <a:p>
            <a:pPr marL="363538" indent="0">
              <a:buNone/>
            </a:pP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Berdasarkan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berita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tersebut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,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dalam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pikiran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muncul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ide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tentang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pentingnya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Demokratisasi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Desa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agar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pembangunan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dapat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dilaksanakan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secara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partisipatif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 dan </a:t>
            </a:r>
            <a:r>
              <a:rPr lang="en-US" sz="2400" dirty="0" err="1">
                <a:latin typeface="Chalkboard SE" panose="03050602040202020205" pitchFamily="66" charset="77"/>
                <a:cs typeface="Cambria"/>
              </a:rPr>
              <a:t>transparan</a:t>
            </a:r>
            <a:r>
              <a:rPr lang="en-US" sz="2400" dirty="0">
                <a:latin typeface="Chalkboard SE" panose="03050602040202020205" pitchFamily="66" charset="77"/>
                <a:cs typeface="Cambria"/>
              </a:rPr>
              <a:t>.  </a:t>
            </a:r>
          </a:p>
          <a:p>
            <a:pPr marL="363538" indent="0">
              <a:buNone/>
            </a:pPr>
            <a:endParaRPr lang="en-US" sz="2400" dirty="0">
              <a:latin typeface="Chalkboard SE" panose="03050602040202020205" pitchFamily="66" charset="77"/>
              <a:cs typeface="Cambria"/>
            </a:endParaRPr>
          </a:p>
          <a:p>
            <a:pPr marL="363538" indent="0">
              <a:buNone/>
            </a:pPr>
            <a:r>
              <a:rPr lang="id-ID" sz="2400" dirty="0">
                <a:latin typeface="Chalkboard SE" panose="03050602040202020205" pitchFamily="66" charset="77"/>
              </a:rPr>
              <a:t>Agar pembangunan dapat terlaksana secara efektif, maka Desa perlu menyusun rencana pembangunan desa secara </a:t>
            </a:r>
            <a:r>
              <a:rPr lang="id-ID" sz="2400" dirty="0" err="1">
                <a:latin typeface="Chalkboard SE" panose="03050602040202020205" pitchFamily="66" charset="77"/>
              </a:rPr>
              <a:t>partisipatif</a:t>
            </a:r>
            <a:r>
              <a:rPr lang="id-ID" sz="2400" dirty="0">
                <a:latin typeface="Chalkboard SE" panose="03050602040202020205" pitchFamily="66" charset="77"/>
              </a:rPr>
              <a:t>. </a:t>
            </a:r>
          </a:p>
          <a:p>
            <a:pPr marL="363538" indent="0">
              <a:buNone/>
            </a:pPr>
            <a:r>
              <a:rPr lang="id-ID" sz="2400" dirty="0">
                <a:latin typeface="Chalkboard SE" panose="03050602040202020205" pitchFamily="66" charset="77"/>
              </a:rPr>
              <a:t>Oleh karena penyusunan rencana pembangunan itu perlu dilakukan melalui musyawarah desa, maka akhirnya ditemukan topik penelitian, misalnya: </a:t>
            </a:r>
            <a:r>
              <a:rPr lang="id-ID" sz="2400" dirty="0">
                <a:solidFill>
                  <a:srgbClr val="0432FF"/>
                </a:solidFill>
                <a:latin typeface="Chalkboard SE" panose="03050602040202020205" pitchFamily="66" charset="77"/>
              </a:rPr>
              <a:t>Partisipasi Masyarakat dalam Musyawarah Perencanaan Pembangunan Desa (</a:t>
            </a:r>
            <a:r>
              <a:rPr lang="id-ID" sz="2400" dirty="0" err="1">
                <a:solidFill>
                  <a:srgbClr val="0432FF"/>
                </a:solidFill>
                <a:latin typeface="Chalkboard SE" panose="03050602040202020205" pitchFamily="66" charset="77"/>
              </a:rPr>
              <a:t>Musrenbang</a:t>
            </a:r>
            <a:r>
              <a:rPr lang="id-ID" sz="2400" dirty="0">
                <a:solidFill>
                  <a:srgbClr val="0432FF"/>
                </a:solidFill>
                <a:latin typeface="Chalkboard SE" panose="03050602040202020205" pitchFamily="66" charset="77"/>
              </a:rPr>
              <a:t> Desa)</a:t>
            </a:r>
            <a:r>
              <a:rPr lang="id-ID" sz="2400" dirty="0">
                <a:latin typeface="Chalkboard SE" panose="03050602040202020205" pitchFamily="66" charset="77"/>
              </a:rPr>
              <a:t>.</a:t>
            </a:r>
            <a:endParaRPr lang="id-ID" sz="2000" dirty="0">
              <a:latin typeface="Chalkboard SE" panose="03050602040202020205" pitchFamily="66" charset="77"/>
            </a:endParaRP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94677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6" y="141130"/>
            <a:ext cx="8514609" cy="6342798"/>
          </a:xfrm>
          <a:ln w="22225"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marL="406400" indent="-406400">
              <a:buNone/>
            </a:pPr>
            <a:r>
              <a:rPr lang="en-US" sz="4100" b="1" dirty="0">
                <a:latin typeface="Chalkboard SE" panose="03050602040202020205" pitchFamily="66" charset="77"/>
                <a:cs typeface="Cambria"/>
              </a:rPr>
              <a:t>2.	</a:t>
            </a:r>
            <a:r>
              <a:rPr lang="en-US" sz="4100" b="1" dirty="0" err="1">
                <a:latin typeface="Chalkboard SE" panose="03050602040202020205" pitchFamily="66" charset="77"/>
                <a:cs typeface="Cambria"/>
              </a:rPr>
              <a:t>Memaparkan</a:t>
            </a:r>
            <a:r>
              <a:rPr lang="en-US" sz="41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4100" b="1" dirty="0" err="1">
                <a:latin typeface="Chalkboard SE" panose="03050602040202020205" pitchFamily="66" charset="77"/>
                <a:cs typeface="Cambria"/>
              </a:rPr>
              <a:t>Latar</a:t>
            </a:r>
            <a:r>
              <a:rPr lang="en-US" sz="41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4100" b="1" dirty="0" err="1">
                <a:latin typeface="Chalkboard SE" panose="03050602040202020205" pitchFamily="66" charset="77"/>
                <a:cs typeface="Cambria"/>
              </a:rPr>
              <a:t>Belakang</a:t>
            </a:r>
            <a:r>
              <a:rPr lang="en-US" sz="41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4100" b="1" dirty="0" err="1">
                <a:latin typeface="Chalkboard SE" panose="03050602040202020205" pitchFamily="66" charset="77"/>
                <a:cs typeface="Cambria"/>
              </a:rPr>
              <a:t>Masalah</a:t>
            </a:r>
            <a:r>
              <a:rPr lang="en-US" sz="4100" b="1" dirty="0">
                <a:latin typeface="Chalkboard SE" panose="03050602040202020205" pitchFamily="66" charset="77"/>
                <a:cs typeface="Cambria"/>
              </a:rPr>
              <a:t>.</a:t>
            </a:r>
          </a:p>
          <a:p>
            <a:pPr marL="635000" indent="-228600">
              <a:spcBef>
                <a:spcPts val="1200"/>
              </a:spcBef>
            </a:pPr>
            <a:r>
              <a:rPr lang="id-ID" sz="3400" dirty="0">
                <a:latin typeface="Chalkboard SE" panose="03050602040202020205" pitchFamily="66" charset="77"/>
              </a:rPr>
              <a:t>Paparkan fenomena sosial atau kejadian-kejadian yang berkaitan dengan topik penelitian dan lengkapi dengan data faktual yang mempertegas keberadaan/terjadinya peristiwa atau keadaan yang akan dijadikan obyek kajian. </a:t>
            </a:r>
          </a:p>
          <a:p>
            <a:pPr marL="635000" indent="-228600">
              <a:spcBef>
                <a:spcPts val="1200"/>
              </a:spcBef>
            </a:pPr>
            <a:r>
              <a:rPr lang="id-ID" sz="3400" dirty="0">
                <a:latin typeface="Chalkboard SE" panose="03050602040202020205" pitchFamily="66" charset="77"/>
              </a:rPr>
              <a:t>Deskripsi permasalahan penelitian hendaknya dimulai dari isu-isu yang berskala makro (umum, internasional, nasional, regional, konseptual) kemudian pembahasan dibawa kearah kejadian/peristiwa/ keadaan yang skalanya lebih sempit/khusus (yang terjadi di lokasi penelitian) yang akan dijadikan fokus penelitiannya.</a:t>
            </a:r>
          </a:p>
          <a:p>
            <a:pPr marL="635000" indent="-228600">
              <a:spcBef>
                <a:spcPts val="1200"/>
              </a:spcBef>
            </a:pPr>
            <a:r>
              <a:rPr lang="id-ID" sz="3400" dirty="0">
                <a:latin typeface="Chalkboard SE" panose="03050602040202020205" pitchFamily="66" charset="77"/>
              </a:rPr>
              <a:t>Keadaan atau kejadian-kejadian itu bersifat faktual (</a:t>
            </a:r>
            <a:r>
              <a:rPr lang="id-ID" sz="3400" dirty="0" err="1">
                <a:latin typeface="Chalkboard SE" panose="03050602040202020205" pitchFamily="66" charset="77"/>
              </a:rPr>
              <a:t>konkrit</a:t>
            </a:r>
            <a:r>
              <a:rPr lang="id-ID" sz="3400" dirty="0">
                <a:latin typeface="Chalkboard SE" panose="03050602040202020205" pitchFamily="66" charset="77"/>
              </a:rPr>
              <a:t>/nyata) kemudian dihubungkan dengan ide yang bersifat normatif berdasarkan teori, kebijakan, atau kondisi ideal menurut pikiran kritis peneliti. Langkah ini sengaja untuk memunculkan celah/gap antara data faktual (</a:t>
            </a:r>
            <a:r>
              <a:rPr lang="id-ID" sz="3400" i="1" dirty="0">
                <a:latin typeface="Chalkboard SE" panose="03050602040202020205" pitchFamily="66" charset="77"/>
              </a:rPr>
              <a:t>das sein</a:t>
            </a:r>
            <a:r>
              <a:rPr lang="id-ID" sz="3400" dirty="0">
                <a:latin typeface="Chalkboard SE" panose="03050602040202020205" pitchFamily="66" charset="77"/>
              </a:rPr>
              <a:t>) dengan pikiran/ide normatif (</a:t>
            </a:r>
            <a:r>
              <a:rPr lang="id-ID" sz="3400" i="1" dirty="0">
                <a:latin typeface="Chalkboard SE" panose="03050602040202020205" pitchFamily="66" charset="77"/>
              </a:rPr>
              <a:t>das </a:t>
            </a:r>
            <a:r>
              <a:rPr lang="id-ID" sz="3400" i="1" dirty="0" err="1">
                <a:latin typeface="Chalkboard SE" panose="03050602040202020205" pitchFamily="66" charset="77"/>
              </a:rPr>
              <a:t>sollen</a:t>
            </a:r>
            <a:r>
              <a:rPr lang="id-ID" sz="3400" dirty="0">
                <a:latin typeface="Chalkboard SE" panose="03050602040202020205" pitchFamily="66" charset="77"/>
              </a:rPr>
              <a:t>).</a:t>
            </a:r>
          </a:p>
          <a:p>
            <a:pPr marL="635000" indent="-228600">
              <a:spcBef>
                <a:spcPts val="1200"/>
              </a:spcBef>
            </a:pPr>
            <a:endParaRPr lang="en-US" sz="3400" b="1" dirty="0"/>
          </a:p>
        </p:txBody>
      </p:sp>
    </p:spTree>
    <p:extLst>
      <p:ext uri="{BB962C8B-B14F-4D97-AF65-F5344CB8AC3E}">
        <p14:creationId xmlns:p14="http://schemas.microsoft.com/office/powerpoint/2010/main" val="3986304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883" y="141130"/>
            <a:ext cx="8478982" cy="6437800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id-ID" sz="2400" dirty="0">
                <a:latin typeface="Chalkboard SE" panose="03050602040202020205" pitchFamily="66" charset="77"/>
              </a:rPr>
              <a:t>Masalah penelitian itu berupa </a:t>
            </a:r>
            <a:r>
              <a:rPr lang="id-ID" sz="2400" dirty="0" err="1">
                <a:latin typeface="Chalkboard SE" panose="03050602040202020205" pitchFamily="66" charset="77"/>
              </a:rPr>
              <a:t>adaya</a:t>
            </a:r>
            <a:r>
              <a:rPr lang="id-ID" sz="2400" dirty="0">
                <a:latin typeface="Chalkboard SE" panose="03050602040202020205" pitchFamily="66" charset="77"/>
              </a:rPr>
              <a:t> celah/gap atau perbedaan antara </a:t>
            </a:r>
            <a:r>
              <a:rPr lang="id-ID" sz="2400" i="1" dirty="0">
                <a:latin typeface="Chalkboard SE" panose="03050602040202020205" pitchFamily="66" charset="77"/>
              </a:rPr>
              <a:t>das sein </a:t>
            </a:r>
            <a:r>
              <a:rPr lang="id-ID" sz="2400" dirty="0">
                <a:latin typeface="Chalkboard SE" panose="03050602040202020205" pitchFamily="66" charset="77"/>
              </a:rPr>
              <a:t>dengan</a:t>
            </a:r>
            <a:r>
              <a:rPr lang="id-ID" sz="2400" i="1" dirty="0">
                <a:latin typeface="Chalkboard SE" panose="03050602040202020205" pitchFamily="66" charset="77"/>
              </a:rPr>
              <a:t> das </a:t>
            </a:r>
            <a:r>
              <a:rPr lang="id-ID" sz="2400" i="1" dirty="0" err="1">
                <a:latin typeface="Chalkboard SE" panose="03050602040202020205" pitchFamily="66" charset="77"/>
              </a:rPr>
              <a:t>sollen</a:t>
            </a:r>
            <a:r>
              <a:rPr lang="id-ID" sz="2400" i="1" dirty="0">
                <a:latin typeface="Chalkboard SE" panose="03050602040202020205" pitchFamily="66" charset="77"/>
              </a:rPr>
              <a:t>. </a:t>
            </a:r>
          </a:p>
          <a:p>
            <a:pPr marL="0" indent="0">
              <a:buNone/>
            </a:pPr>
            <a:r>
              <a:rPr lang="id-ID" sz="2400" i="1" dirty="0">
                <a:latin typeface="Chalkboard SE" panose="03050602040202020205" pitchFamily="66" charset="77"/>
              </a:rPr>
              <a:t> </a:t>
            </a:r>
          </a:p>
          <a:p>
            <a:r>
              <a:rPr lang="id-ID" sz="2400" i="1" dirty="0">
                <a:latin typeface="Chalkboard SE" panose="03050602040202020205" pitchFamily="66" charset="77"/>
              </a:rPr>
              <a:t>Dalam latar belakang masalah perlu juga diuraikan </a:t>
            </a:r>
            <a:r>
              <a:rPr lang="id-ID" sz="2400" dirty="0">
                <a:latin typeface="Chalkboard SE" panose="03050602040202020205" pitchFamily="66" charset="77"/>
              </a:rPr>
              <a:t>alasan-alasan (justifikasi akademik/ </a:t>
            </a:r>
            <a:r>
              <a:rPr lang="id-ID" sz="2400" dirty="0" err="1">
                <a:latin typeface="Chalkboard SE" panose="03050602040202020205" pitchFamily="66" charset="77"/>
              </a:rPr>
              <a:t>teoritik</a:t>
            </a:r>
            <a:r>
              <a:rPr lang="id-ID" sz="2400" dirty="0">
                <a:latin typeface="Chalkboard SE" panose="03050602040202020205" pitchFamily="66" charset="77"/>
              </a:rPr>
              <a:t> atau pragmatik) bahwa masalah yang dikemukakan dalam rancangan penelitian itu dipandang menarik dan penting/urgen untuk diteliti.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930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477" y="249382"/>
            <a:ext cx="8640513" cy="6198919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60388" indent="-514350">
              <a:buAutoNum type="arabicPeriod" startAt="3"/>
            </a:pPr>
            <a:r>
              <a:rPr lang="en-US" sz="2600" b="1" dirty="0" err="1">
                <a:latin typeface="Chalkboard SE" panose="03050602040202020205" pitchFamily="66" charset="77"/>
                <a:cs typeface="Cambria"/>
              </a:rPr>
              <a:t>Merumuskan</a:t>
            </a:r>
            <a:r>
              <a:rPr lang="en-US" sz="26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b="1" dirty="0" err="1">
                <a:latin typeface="Chalkboard SE" panose="03050602040202020205" pitchFamily="66" charset="77"/>
                <a:cs typeface="Cambria"/>
              </a:rPr>
              <a:t>Masalah</a:t>
            </a:r>
            <a:r>
              <a:rPr lang="en-US" sz="26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b="1" dirty="0" err="1">
                <a:latin typeface="Chalkboard SE" panose="03050602040202020205" pitchFamily="66" charset="77"/>
                <a:cs typeface="Cambria"/>
              </a:rPr>
              <a:t>atau</a:t>
            </a:r>
            <a:r>
              <a:rPr lang="en-US" sz="26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b="1" dirty="0" err="1">
                <a:latin typeface="Chalkboard SE" panose="03050602040202020205" pitchFamily="66" charset="77"/>
                <a:cs typeface="Cambria"/>
              </a:rPr>
              <a:t>Pertanyaan</a:t>
            </a:r>
            <a:r>
              <a:rPr lang="en-US" sz="26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b="1" dirty="0" err="1">
                <a:latin typeface="Chalkboard SE" panose="03050602040202020205" pitchFamily="66" charset="77"/>
                <a:cs typeface="Cambria"/>
              </a:rPr>
              <a:t>Penelitian</a:t>
            </a:r>
            <a:endParaRPr lang="en-US" sz="2600" b="1" dirty="0">
              <a:latin typeface="Chalkboard SE" panose="03050602040202020205" pitchFamily="66" charset="77"/>
              <a:cs typeface="Cambria"/>
            </a:endParaRPr>
          </a:p>
          <a:p>
            <a:pPr marL="801688"/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Rumuskan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masalah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penelitian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dalam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bentuk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kalimat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tanya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.</a:t>
            </a:r>
          </a:p>
          <a:p>
            <a:pPr marL="801688"/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Buatlah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beberapa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pertanyaan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yang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relevan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dengan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latar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belakang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masalah</a:t>
            </a:r>
            <a:endParaRPr lang="en-US" sz="2300" dirty="0">
              <a:latin typeface="Chalkboard SE" panose="03050602040202020205" pitchFamily="66" charset="77"/>
              <a:cs typeface="Cambria"/>
            </a:endParaRPr>
          </a:p>
          <a:p>
            <a:pPr marL="801688"/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Pertanyaan-pertanyaan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harus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dirumuskan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dg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jelas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tentang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fokus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penelitian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sehingga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dapat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mengarahkan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pikiran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peneliti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untuk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memperoleh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jawabnya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.</a:t>
            </a:r>
          </a:p>
          <a:p>
            <a:pPr marL="458788" indent="0">
              <a:buNone/>
            </a:pPr>
            <a:endParaRPr lang="en-US" sz="2300" dirty="0">
              <a:latin typeface="Chalkboard SE" panose="03050602040202020205" pitchFamily="66" charset="77"/>
              <a:cs typeface="Cambria"/>
            </a:endParaRPr>
          </a:p>
          <a:p>
            <a:pPr marL="458788" indent="0">
              <a:buNone/>
            </a:pP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Contoh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:</a:t>
            </a:r>
          </a:p>
          <a:p>
            <a:pPr marL="915988" indent="-457200">
              <a:buAutoNum type="arabicPeriod"/>
            </a:pP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Bagaimana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pengaruh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kualitas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kepemimpinan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Kepala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Desa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terhadap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tingkat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partisipasi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masyarakat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dalam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Musrenbang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Desa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?</a:t>
            </a:r>
          </a:p>
          <a:p>
            <a:pPr marL="915988" indent="-457200">
              <a:buAutoNum type="arabicPeriod"/>
            </a:pP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Adakah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perbedaan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tingkat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partisipasi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masyarakat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berdasarkan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status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sosial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ekonominya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?</a:t>
            </a:r>
          </a:p>
          <a:p>
            <a:pPr marL="915988" indent="-457200">
              <a:buAutoNum type="arabicPeriod"/>
            </a:pPr>
            <a:r>
              <a:rPr lang="en-US" sz="2300" dirty="0">
                <a:latin typeface="Chalkboard SE" panose="03050602040202020205" pitchFamily="66" charset="77"/>
                <a:cs typeface="Cambria"/>
              </a:rPr>
              <a:t>….. </a:t>
            </a:r>
            <a:r>
              <a:rPr lang="en-US" sz="2300" dirty="0" err="1">
                <a:latin typeface="Chalkboard SE" panose="03050602040202020205" pitchFamily="66" charset="77"/>
                <a:cs typeface="Cambria"/>
              </a:rPr>
              <a:t>Dst</a:t>
            </a:r>
            <a:r>
              <a:rPr lang="en-US" sz="2300" dirty="0">
                <a:latin typeface="Chalkboard SE" panose="03050602040202020205" pitchFamily="66" charset="77"/>
                <a:cs typeface="Cambria"/>
              </a:rPr>
              <a:t>…. (</a:t>
            </a:r>
          </a:p>
        </p:txBody>
      </p:sp>
    </p:spTree>
    <p:extLst>
      <p:ext uri="{BB962C8B-B14F-4D97-AF65-F5344CB8AC3E}">
        <p14:creationId xmlns:p14="http://schemas.microsoft.com/office/powerpoint/2010/main" val="3593622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634" y="332509"/>
            <a:ext cx="8467106" cy="6250853"/>
          </a:xfrm>
          <a:ln w="2222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493713" indent="-493713">
              <a:buNone/>
            </a:pPr>
            <a:r>
              <a:rPr lang="en-US" sz="2800" b="1" dirty="0">
                <a:latin typeface="Chalkboard SE" panose="03050602040202020205" pitchFamily="66" charset="77"/>
                <a:cs typeface="Cambria"/>
              </a:rPr>
              <a:t>4.	</a:t>
            </a:r>
            <a:r>
              <a:rPr lang="en-US" sz="2800" b="1" dirty="0" err="1">
                <a:latin typeface="Chalkboard SE" panose="03050602040202020205" pitchFamily="66" charset="77"/>
                <a:cs typeface="Cambria"/>
              </a:rPr>
              <a:t>Merumuskan</a:t>
            </a:r>
            <a:r>
              <a:rPr lang="en-US" sz="28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800" b="1" dirty="0" err="1">
                <a:latin typeface="Chalkboard SE" panose="03050602040202020205" pitchFamily="66" charset="77"/>
                <a:cs typeface="Cambria"/>
              </a:rPr>
              <a:t>Tujuan</a:t>
            </a:r>
            <a:r>
              <a:rPr lang="en-US" sz="28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800" b="1" dirty="0" err="1">
                <a:latin typeface="Chalkboard SE" panose="03050602040202020205" pitchFamily="66" charset="77"/>
                <a:cs typeface="Cambria"/>
              </a:rPr>
              <a:t>Penelitian</a:t>
            </a:r>
            <a:endParaRPr lang="en-US" sz="2800" dirty="0">
              <a:latin typeface="Chalkboard SE" panose="03050602040202020205" pitchFamily="66" charset="77"/>
            </a:endParaRPr>
          </a:p>
          <a:p>
            <a:pPr marL="669925" indent="-176213"/>
            <a:r>
              <a:rPr lang="en-US" sz="2400" dirty="0" err="1">
                <a:latin typeface="Chalkboard SE" panose="03050602040202020205" pitchFamily="66" charset="77"/>
              </a:rPr>
              <a:t>Rumuskan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tujuan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penelitian</a:t>
            </a:r>
            <a:r>
              <a:rPr lang="en-US" sz="2400" dirty="0">
                <a:latin typeface="Chalkboard SE" panose="03050602040202020205" pitchFamily="66" charset="77"/>
              </a:rPr>
              <a:t> yang </a:t>
            </a:r>
            <a:r>
              <a:rPr lang="en-US" sz="2400" dirty="0" err="1">
                <a:latin typeface="Chalkboard SE" panose="03050602040202020205" pitchFamily="66" charset="77"/>
              </a:rPr>
              <a:t>akan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dilakukan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melalui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penelitian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669925" indent="-176213"/>
            <a:r>
              <a:rPr lang="en-US" sz="2400" dirty="0" err="1">
                <a:latin typeface="Chalkboard SE" panose="03050602040202020205" pitchFamily="66" charset="77"/>
              </a:rPr>
              <a:t>Rumuskan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tujuan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penelitian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secara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ringkas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tetapi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jelas</a:t>
            </a:r>
            <a:r>
              <a:rPr lang="en-US" sz="2400" dirty="0">
                <a:latin typeface="Chalkboard SE" panose="03050602040202020205" pitchFamily="66" charset="77"/>
              </a:rPr>
              <a:t>, </a:t>
            </a:r>
            <a:r>
              <a:rPr lang="en-US" sz="2400" dirty="0" err="1">
                <a:latin typeface="Chalkboard SE" panose="03050602040202020205" pitchFamily="66" charset="77"/>
              </a:rPr>
              <a:t>dan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relevan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dengan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rumusan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masalahnya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669925" indent="-176213"/>
            <a:r>
              <a:rPr lang="en-US" sz="2400" dirty="0" err="1">
                <a:latin typeface="Chalkboard SE" panose="03050602040202020205" pitchFamily="66" charset="77"/>
              </a:rPr>
              <a:t>Rumusan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kalimatnya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diawali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dengan</a:t>
            </a:r>
            <a:r>
              <a:rPr lang="en-US" sz="2400" dirty="0">
                <a:latin typeface="Chalkboard SE" panose="03050602040202020205" pitchFamily="66" charset="77"/>
              </a:rPr>
              <a:t> kata </a:t>
            </a:r>
            <a:r>
              <a:rPr lang="en-US" sz="2400" dirty="0" err="1">
                <a:latin typeface="Chalkboard SE" panose="03050602040202020205" pitchFamily="66" charset="77"/>
              </a:rPr>
              <a:t>kerja</a:t>
            </a:r>
            <a:r>
              <a:rPr lang="en-US" sz="2400" dirty="0">
                <a:latin typeface="Chalkboard SE" panose="03050602040202020205" pitchFamily="66" charset="77"/>
              </a:rPr>
              <a:t>, </a:t>
            </a:r>
            <a:r>
              <a:rPr lang="en-US" sz="2400" dirty="0" err="1">
                <a:latin typeface="Chalkboard SE" panose="03050602040202020205" pitchFamily="66" charset="77"/>
              </a:rPr>
              <a:t>misalnya</a:t>
            </a:r>
            <a:r>
              <a:rPr lang="en-US" sz="2400" dirty="0">
                <a:latin typeface="Chalkboard SE" panose="03050602040202020205" pitchFamily="66" charset="77"/>
              </a:rPr>
              <a:t>: </a:t>
            </a:r>
            <a:r>
              <a:rPr lang="en-US" sz="2400" dirty="0" err="1">
                <a:latin typeface="Chalkboard SE" panose="03050602040202020205" pitchFamily="66" charset="77"/>
              </a:rPr>
              <a:t>mendeskripsikan</a:t>
            </a:r>
            <a:r>
              <a:rPr lang="en-US" sz="2400" dirty="0">
                <a:latin typeface="Chalkboard SE" panose="03050602040202020205" pitchFamily="66" charset="77"/>
              </a:rPr>
              <a:t>; </a:t>
            </a:r>
            <a:r>
              <a:rPr lang="en-US" sz="2400" dirty="0" err="1">
                <a:latin typeface="Chalkboard SE" panose="03050602040202020205" pitchFamily="66" charset="77"/>
              </a:rPr>
              <a:t>menganalisis</a:t>
            </a:r>
            <a:r>
              <a:rPr lang="en-US" sz="2400" dirty="0">
                <a:latin typeface="Chalkboard SE" panose="03050602040202020205" pitchFamily="66" charset="77"/>
              </a:rPr>
              <a:t>; </a:t>
            </a:r>
            <a:r>
              <a:rPr lang="en-US" sz="2400" dirty="0" err="1">
                <a:latin typeface="Chalkboard SE" panose="03050602040202020205" pitchFamily="66" charset="77"/>
              </a:rPr>
              <a:t>membuktikan</a:t>
            </a:r>
            <a:r>
              <a:rPr lang="en-US" sz="2400" dirty="0">
                <a:latin typeface="Chalkboard SE" panose="03050602040202020205" pitchFamily="66" charset="77"/>
              </a:rPr>
              <a:t>; </a:t>
            </a:r>
            <a:r>
              <a:rPr lang="en-US" sz="2400" dirty="0" err="1">
                <a:latin typeface="Chalkboard SE" panose="03050602040202020205" pitchFamily="66" charset="77"/>
              </a:rPr>
              <a:t>menemukan</a:t>
            </a:r>
            <a:r>
              <a:rPr lang="en-US" sz="2400" dirty="0">
                <a:latin typeface="Chalkboard SE" panose="03050602040202020205" pitchFamily="66" charset="77"/>
              </a:rPr>
              <a:t>; </a:t>
            </a:r>
            <a:r>
              <a:rPr lang="en-US" sz="2400" dirty="0" err="1">
                <a:latin typeface="Chalkboard SE" panose="03050602040202020205" pitchFamily="66" charset="77"/>
              </a:rPr>
              <a:t>menjelaskan</a:t>
            </a:r>
            <a:r>
              <a:rPr lang="en-US" sz="2400" dirty="0">
                <a:latin typeface="Chalkboard SE" panose="03050602040202020205" pitchFamily="66" charset="77"/>
              </a:rPr>
              <a:t>; </a:t>
            </a:r>
            <a:r>
              <a:rPr lang="en-US" sz="2400" dirty="0" err="1">
                <a:latin typeface="Chalkboard SE" panose="03050602040202020205" pitchFamily="66" charset="77"/>
              </a:rPr>
              <a:t>dll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669925" indent="-176213"/>
            <a:endParaRPr lang="en-US" sz="2400" dirty="0">
              <a:latin typeface="Chalkboard SE" panose="03050602040202020205" pitchFamily="66" charset="77"/>
            </a:endParaRPr>
          </a:p>
          <a:p>
            <a:pPr marL="669925" indent="-176213"/>
            <a:r>
              <a:rPr lang="en-US" sz="2400" dirty="0" err="1">
                <a:latin typeface="Chalkboard SE" panose="03050602040202020205" pitchFamily="66" charset="77"/>
              </a:rPr>
              <a:t>Contoh</a:t>
            </a:r>
            <a:r>
              <a:rPr lang="en-US" sz="2400" dirty="0">
                <a:latin typeface="Chalkboard SE" panose="03050602040202020205" pitchFamily="66" charset="77"/>
              </a:rPr>
              <a:t>:</a:t>
            </a:r>
          </a:p>
          <a:p>
            <a:pPr marL="493712" indent="0">
              <a:buNone/>
            </a:pPr>
            <a:r>
              <a:rPr lang="en-US" sz="2400" dirty="0" err="1">
                <a:latin typeface="Chalkboard SE" panose="03050602040202020205" pitchFamily="66" charset="77"/>
              </a:rPr>
              <a:t>Tujuan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penelitian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ini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untuk</a:t>
            </a:r>
            <a:r>
              <a:rPr lang="en-US" sz="2400" dirty="0">
                <a:latin typeface="Chalkboard SE" panose="03050602040202020205" pitchFamily="66" charset="77"/>
              </a:rPr>
              <a:t>:</a:t>
            </a:r>
          </a:p>
          <a:p>
            <a:pPr marL="950912" indent="-457200">
              <a:buAutoNum type="arabicPeriod"/>
            </a:pPr>
            <a:r>
              <a:rPr lang="en-US" sz="2400" dirty="0" err="1">
                <a:latin typeface="Chalkboard SE" panose="03050602040202020205" pitchFamily="66" charset="77"/>
              </a:rPr>
              <a:t>Menjelaskan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pengaruh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kualitas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kepemimpinan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Kepala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Desa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terhadap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tingkat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partisipasi</a:t>
            </a:r>
            <a:r>
              <a:rPr lang="en-US" sz="2400" dirty="0">
                <a:latin typeface="Chalkboard SE" panose="03050602040202020205" pitchFamily="66" charset="77"/>
              </a:rPr>
              <a:t> Masyarakat </a:t>
            </a:r>
            <a:r>
              <a:rPr lang="en-US" sz="2400" dirty="0" err="1">
                <a:latin typeface="Chalkboard SE" panose="03050602040202020205" pitchFamily="66" charset="77"/>
              </a:rPr>
              <a:t>dalam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Musrenbang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Desa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950912" indent="-457200">
              <a:buAutoNum type="arabicPeriod"/>
            </a:pPr>
            <a:r>
              <a:rPr lang="en-US" sz="2400" dirty="0" err="1">
                <a:latin typeface="Chalkboard SE" panose="03050602040202020205" pitchFamily="66" charset="77"/>
              </a:rPr>
              <a:t>Mendeskripsikan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perbedaan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tingkat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partisipasi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masyarakat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berdasarkan</a:t>
            </a:r>
            <a:r>
              <a:rPr lang="en-US" sz="2400" dirty="0">
                <a:latin typeface="Chalkboard SE" panose="03050602040202020205" pitchFamily="66" charset="77"/>
              </a:rPr>
              <a:t> status social </a:t>
            </a:r>
            <a:r>
              <a:rPr lang="en-US" sz="2400" dirty="0" err="1">
                <a:latin typeface="Chalkboard SE" panose="03050602040202020205" pitchFamily="66" charset="77"/>
              </a:rPr>
              <a:t>ekonominya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950912" indent="-457200">
              <a:buAutoNum type="arabicPeriod"/>
            </a:pPr>
            <a:r>
              <a:rPr lang="en-US" sz="2400" dirty="0">
                <a:latin typeface="Chalkboard SE" panose="03050602040202020205" pitchFamily="66" charset="77"/>
              </a:rPr>
              <a:t>….</a:t>
            </a:r>
            <a:r>
              <a:rPr lang="en-US" sz="2400" dirty="0" err="1">
                <a:latin typeface="Chalkboard SE" panose="03050602040202020205" pitchFamily="66" charset="77"/>
              </a:rPr>
              <a:t>dst</a:t>
            </a:r>
            <a:r>
              <a:rPr lang="en-US" sz="2400" dirty="0">
                <a:latin typeface="Chalkboard SE" panose="03050602040202020205" pitchFamily="66" charset="77"/>
              </a:rPr>
              <a:t>……	 </a:t>
            </a:r>
          </a:p>
        </p:txBody>
      </p:sp>
    </p:spTree>
    <p:extLst>
      <p:ext uri="{BB962C8B-B14F-4D97-AF65-F5344CB8AC3E}">
        <p14:creationId xmlns:p14="http://schemas.microsoft.com/office/powerpoint/2010/main" val="2607283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3131"/>
            <a:ext cx="8294914" cy="6317673"/>
          </a:xfrm>
          <a:ln w="2222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52387" indent="0">
              <a:buNone/>
            </a:pPr>
            <a:r>
              <a:rPr lang="en-US" sz="2800" dirty="0">
                <a:latin typeface="Chalkboard SE" panose="03050602040202020205" pitchFamily="66" charset="77"/>
              </a:rPr>
              <a:t>5.	</a:t>
            </a:r>
            <a:r>
              <a:rPr lang="en-US" sz="2800" dirty="0" err="1">
                <a:latin typeface="Chalkboard SE" panose="03050602040202020205" pitchFamily="66" charset="77"/>
              </a:rPr>
              <a:t>Kerangka</a:t>
            </a:r>
            <a:r>
              <a:rPr lang="en-US" sz="2800" dirty="0">
                <a:latin typeface="Chalkboard SE" panose="03050602040202020205" pitchFamily="66" charset="77"/>
              </a:rPr>
              <a:t> </a:t>
            </a:r>
            <a:r>
              <a:rPr lang="en-US" sz="2800" dirty="0" err="1">
                <a:latin typeface="Chalkboard SE" panose="03050602040202020205" pitchFamily="66" charset="77"/>
              </a:rPr>
              <a:t>Teori</a:t>
            </a:r>
            <a:endParaRPr lang="en-US" sz="2800" dirty="0">
              <a:latin typeface="Chalkboard SE" panose="03050602040202020205" pitchFamily="66" charset="77"/>
            </a:endParaRPr>
          </a:p>
          <a:p>
            <a:pPr marL="669925" indent="-223838"/>
            <a:r>
              <a:rPr lang="en-US" sz="2400" dirty="0">
                <a:latin typeface="Chalkboard SE" panose="03050602040202020205" pitchFamily="66" charset="77"/>
              </a:rPr>
              <a:t>Bagian </a:t>
            </a:r>
            <a:r>
              <a:rPr lang="en-US" sz="2400" dirty="0" err="1">
                <a:latin typeface="Chalkboard SE" panose="03050602040202020205" pitchFamily="66" charset="77"/>
              </a:rPr>
              <a:t>ini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sering</a:t>
            </a:r>
            <a:r>
              <a:rPr lang="en-US" sz="2400" dirty="0">
                <a:latin typeface="Chalkboard SE" panose="03050602040202020205" pitchFamily="66" charset="77"/>
              </a:rPr>
              <a:t> pula </a:t>
            </a:r>
            <a:r>
              <a:rPr lang="en-US" sz="2400" dirty="0" err="1">
                <a:latin typeface="Chalkboard SE" panose="03050602040202020205" pitchFamily="66" charset="77"/>
              </a:rPr>
              <a:t>disebut</a:t>
            </a:r>
            <a:r>
              <a:rPr lang="en-US" sz="2400" dirty="0">
                <a:latin typeface="Chalkboard SE" panose="03050602040202020205" pitchFamily="66" charset="77"/>
              </a:rPr>
              <a:t> “</a:t>
            </a:r>
            <a:r>
              <a:rPr lang="en-US" sz="2400" dirty="0" err="1">
                <a:latin typeface="Chalkboard SE" panose="03050602040202020205" pitchFamily="66" charset="77"/>
              </a:rPr>
              <a:t>landasan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teori</a:t>
            </a:r>
            <a:r>
              <a:rPr lang="en-US" sz="2400" dirty="0">
                <a:latin typeface="Chalkboard SE" panose="03050602040202020205" pitchFamily="66" charset="77"/>
              </a:rPr>
              <a:t>”.</a:t>
            </a:r>
          </a:p>
          <a:p>
            <a:pPr marL="669925" indent="-223838"/>
            <a:r>
              <a:rPr lang="en-US" sz="2400" dirty="0" err="1">
                <a:latin typeface="Chalkboard SE" panose="03050602040202020205" pitchFamily="66" charset="77"/>
              </a:rPr>
              <a:t>Peneliti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memaparkan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kerangka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berpikirnya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untuk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menemukan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jawaban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atas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masalah</a:t>
            </a:r>
            <a:r>
              <a:rPr lang="en-US" sz="2400" dirty="0">
                <a:latin typeface="Chalkboard SE" panose="03050602040202020205" pitchFamily="66" charset="77"/>
              </a:rPr>
              <a:t> yang </a:t>
            </a:r>
            <a:r>
              <a:rPr lang="en-US" sz="2400" dirty="0" err="1">
                <a:latin typeface="Chalkboard SE" panose="03050602040202020205" pitchFamily="66" charset="77"/>
              </a:rPr>
              <a:t>telah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dirumuskan</a:t>
            </a:r>
            <a:r>
              <a:rPr lang="en-US" sz="2400" dirty="0">
                <a:latin typeface="Chalkboard SE" panose="03050602040202020205" pitchFamily="66" charset="77"/>
              </a:rPr>
              <a:t> (HIPOTESIS).</a:t>
            </a:r>
          </a:p>
          <a:p>
            <a:pPr marL="669925" indent="-223838"/>
            <a:r>
              <a:rPr lang="en-US" sz="2400" dirty="0" err="1">
                <a:latin typeface="Chalkboard SE" panose="03050602040202020205" pitchFamily="66" charset="77"/>
              </a:rPr>
              <a:t>Peneliti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melakukan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pembahasan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terhadap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konsep-konsep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teori-teori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yg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relevan</a:t>
            </a:r>
            <a:r>
              <a:rPr lang="en-US" sz="2400" dirty="0">
                <a:latin typeface="Chalkboard SE" panose="03050602040202020205" pitchFamily="66" charset="77"/>
              </a:rPr>
              <a:t> dg </a:t>
            </a:r>
            <a:r>
              <a:rPr lang="en-US" sz="2400" dirty="0" err="1">
                <a:latin typeface="Chalkboard SE" panose="03050602040202020205" pitchFamily="66" charset="77"/>
              </a:rPr>
              <a:t>masalah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penelitiannya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669925" indent="-223838"/>
            <a:r>
              <a:rPr lang="en-US" sz="2400" dirty="0" err="1">
                <a:latin typeface="Chalkboard SE" panose="03050602040202020205" pitchFamily="66" charset="77"/>
              </a:rPr>
              <a:t>Peneliti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harus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banyak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membaca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buku</a:t>
            </a:r>
            <a:r>
              <a:rPr lang="en-US" sz="2400" dirty="0">
                <a:latin typeface="Chalkboard SE" panose="03050602040202020205" pitchFamily="66" charset="77"/>
              </a:rPr>
              <a:t> dan </a:t>
            </a:r>
            <a:r>
              <a:rPr lang="en-US" sz="2400" dirty="0" err="1">
                <a:latin typeface="Chalkboard SE" panose="03050602040202020205" pitchFamily="66" charset="77"/>
              </a:rPr>
              <a:t>jurnal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penelitian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untuk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memperkaya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konsep</a:t>
            </a:r>
            <a:r>
              <a:rPr lang="en-US" sz="2400" dirty="0">
                <a:latin typeface="Chalkboard SE" panose="03050602040202020205" pitchFamily="66" charset="77"/>
              </a:rPr>
              <a:t> dan </a:t>
            </a:r>
            <a:r>
              <a:rPr lang="en-US" sz="2400" dirty="0" err="1">
                <a:latin typeface="Chalkboard SE" panose="03050602040202020205" pitchFamily="66" charset="77"/>
              </a:rPr>
              <a:t>teori</a:t>
            </a:r>
            <a:r>
              <a:rPr lang="en-US" sz="2400" dirty="0">
                <a:latin typeface="Chalkboard SE" panose="03050602040202020205" pitchFamily="66" charset="77"/>
              </a:rPr>
              <a:t>. </a:t>
            </a:r>
          </a:p>
          <a:p>
            <a:pPr marL="669925" indent="0">
              <a:buNone/>
            </a:pPr>
            <a:r>
              <a:rPr lang="en-US" sz="2400" dirty="0" err="1">
                <a:latin typeface="Chalkboard SE" panose="03050602040202020205" pitchFamily="66" charset="77"/>
              </a:rPr>
              <a:t>Contoh</a:t>
            </a:r>
            <a:r>
              <a:rPr lang="en-US" sz="2400" dirty="0">
                <a:latin typeface="Chalkboard SE" panose="03050602040202020205" pitchFamily="66" charset="77"/>
              </a:rPr>
              <a:t>:</a:t>
            </a:r>
          </a:p>
          <a:p>
            <a:pPr marL="669925" indent="0">
              <a:buNone/>
            </a:pPr>
            <a:r>
              <a:rPr lang="en-US" sz="2400" dirty="0" err="1">
                <a:latin typeface="Chalkboard SE" panose="03050602040202020205" pitchFamily="66" charset="77"/>
              </a:rPr>
              <a:t>Sesuai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dengan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contoh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rumusan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masalah</a:t>
            </a:r>
            <a:r>
              <a:rPr lang="en-US" sz="2400" dirty="0">
                <a:latin typeface="Chalkboard SE" panose="03050602040202020205" pitchFamily="66" charset="77"/>
              </a:rPr>
              <a:t>, </a:t>
            </a:r>
            <a:r>
              <a:rPr lang="en-US" sz="2400" dirty="0" err="1">
                <a:latin typeface="Chalkboard SE" panose="03050602040202020205" pitchFamily="66" charset="77"/>
              </a:rPr>
              <a:t>maka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setidaknya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perlu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mempelajari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Konsep</a:t>
            </a:r>
            <a:r>
              <a:rPr lang="en-US" sz="2400" dirty="0">
                <a:latin typeface="Chalkboard SE" panose="03050602040202020205" pitchFamily="66" charset="77"/>
              </a:rPr>
              <a:t> dan </a:t>
            </a:r>
            <a:r>
              <a:rPr lang="en-US" sz="2400" dirty="0" err="1">
                <a:latin typeface="Chalkboard SE" panose="03050602040202020205" pitchFamily="66" charset="77"/>
              </a:rPr>
              <a:t>Teori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demokrasi</a:t>
            </a:r>
            <a:r>
              <a:rPr lang="en-US" sz="2400" dirty="0">
                <a:latin typeface="Chalkboard SE" panose="03050602040202020205" pitchFamily="66" charset="77"/>
              </a:rPr>
              <a:t>; </a:t>
            </a:r>
            <a:r>
              <a:rPr lang="en-US" sz="2400" dirty="0" err="1">
                <a:latin typeface="Chalkboard SE" panose="03050602040202020205" pitchFamily="66" charset="77"/>
              </a:rPr>
              <a:t>kepemimpinan</a:t>
            </a:r>
            <a:r>
              <a:rPr lang="en-US" sz="2400" dirty="0">
                <a:latin typeface="Chalkboard SE" panose="03050602040202020205" pitchFamily="66" charset="77"/>
              </a:rPr>
              <a:t>; </a:t>
            </a:r>
            <a:r>
              <a:rPr lang="en-US" sz="2400" dirty="0" err="1">
                <a:latin typeface="Chalkboard SE" panose="03050602040202020205" pitchFamily="66" charset="77"/>
              </a:rPr>
              <a:t>partisipasi</a:t>
            </a:r>
            <a:r>
              <a:rPr lang="en-US" sz="2400" dirty="0">
                <a:latin typeface="Chalkboard SE" panose="03050602040202020205" pitchFamily="66" charset="77"/>
              </a:rPr>
              <a:t>; </a:t>
            </a:r>
            <a:r>
              <a:rPr lang="en-US" sz="2400" dirty="0" err="1">
                <a:latin typeface="Chalkboard SE" panose="03050602040202020205" pitchFamily="66" charset="77"/>
              </a:rPr>
              <a:t>teori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pembangunan</a:t>
            </a:r>
            <a:r>
              <a:rPr lang="en-US" sz="2400" dirty="0">
                <a:latin typeface="Chalkboard SE" panose="03050602040202020205" pitchFamily="66" charset="77"/>
              </a:rPr>
              <a:t>, </a:t>
            </a:r>
            <a:r>
              <a:rPr lang="en-US" sz="2400" dirty="0" err="1">
                <a:latin typeface="Chalkboard SE" panose="03050602040202020205" pitchFamily="66" charset="77"/>
              </a:rPr>
              <a:t>dsb</a:t>
            </a:r>
            <a:r>
              <a:rPr lang="en-US" sz="2400" dirty="0">
                <a:latin typeface="Chalkboard SE" panose="03050602040202020205" pitchFamily="66" charset="77"/>
              </a:rPr>
              <a:t>. </a:t>
            </a:r>
          </a:p>
          <a:p>
            <a:pPr marL="669925" indent="0">
              <a:buNone/>
            </a:pPr>
            <a:r>
              <a:rPr lang="en-US" sz="2400" dirty="0">
                <a:latin typeface="Chalkboard SE" panose="03050602040202020205" pitchFamily="66" charset="7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9562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110" y="475014"/>
            <a:ext cx="8170004" cy="5949538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>
                <a:latin typeface="Chalkboard SE" panose="03050602040202020205" pitchFamily="66" charset="77"/>
                <a:cs typeface="Cambria"/>
              </a:rPr>
              <a:t>6.	</a:t>
            </a:r>
            <a:r>
              <a:rPr lang="en-US" sz="3000" b="1" dirty="0" err="1">
                <a:latin typeface="Chalkboard SE" panose="03050602040202020205" pitchFamily="66" charset="77"/>
                <a:cs typeface="Cambria"/>
              </a:rPr>
              <a:t>Merumuskan</a:t>
            </a:r>
            <a:r>
              <a:rPr lang="en-US" sz="30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3000" b="1" dirty="0" err="1">
                <a:latin typeface="Chalkboard SE" panose="03050602040202020205" pitchFamily="66" charset="77"/>
                <a:cs typeface="Cambria"/>
              </a:rPr>
              <a:t>Hipotesis</a:t>
            </a:r>
            <a:endParaRPr lang="en-US" sz="3000" dirty="0">
              <a:latin typeface="Chalkboard SE" panose="03050602040202020205" pitchFamily="66" charset="77"/>
              <a:cs typeface="Cambria"/>
            </a:endParaRPr>
          </a:p>
          <a:p>
            <a:pPr marL="622300" indent="-176213"/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Hipotesis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merupakan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jawaban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i="1" dirty="0" err="1">
                <a:latin typeface="Chalkboard SE" panose="03050602040202020205" pitchFamily="66" charset="77"/>
                <a:cs typeface="Cambria"/>
              </a:rPr>
              <a:t>sementara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dari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masalah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penelitian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,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karena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masih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harus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dibuktikan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kebenarannya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.</a:t>
            </a:r>
          </a:p>
          <a:p>
            <a:pPr marL="622300" indent="-176213"/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Hipotesis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dirumuskan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dengan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kalimat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pernyataan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(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deklaratif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),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boleh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dalam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bentuk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kalimat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aktif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atau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pasif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.</a:t>
            </a:r>
          </a:p>
          <a:p>
            <a:pPr marL="622300" indent="-176213"/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Hipotesis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memuat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prediksi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/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dugaan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tentang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suatu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keadaan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yang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dihubungkan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dengan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keadaan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lain.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Dengan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kata lain,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hipotesis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menjelaskan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kemungkinan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hubungan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antar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variabel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.</a:t>
            </a:r>
          </a:p>
          <a:p>
            <a:pPr marL="622300" indent="-176213"/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Hipotesis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merupakan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kesimpulan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dari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pembahasan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600" dirty="0" err="1">
                <a:latin typeface="Chalkboard SE" panose="03050602040202020205" pitchFamily="66" charset="77"/>
                <a:cs typeface="Cambria"/>
              </a:rPr>
              <a:t>teori</a:t>
            </a:r>
            <a:r>
              <a:rPr lang="en-US" sz="2600" dirty="0">
                <a:latin typeface="Chalkboard SE" panose="03050602040202020205" pitchFamily="66" charset="77"/>
                <a:cs typeface="Cambria"/>
              </a:rPr>
              <a:t>.</a:t>
            </a:r>
          </a:p>
          <a:p>
            <a:endParaRPr lang="en-US" dirty="0">
              <a:latin typeface="Cambria"/>
              <a:cs typeface="Cambria"/>
            </a:endParaRPr>
          </a:p>
          <a:p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568342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007" y="261257"/>
            <a:ext cx="8633361" cy="6293921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Chalkboard SE" panose="03050602040202020205" pitchFamily="66" charset="77"/>
                <a:cs typeface="Cambria"/>
              </a:rPr>
              <a:t>7. </a:t>
            </a:r>
            <a:r>
              <a:rPr lang="en-US" sz="2800" b="1" dirty="0" err="1">
                <a:latin typeface="Chalkboard SE" panose="03050602040202020205" pitchFamily="66" charset="77"/>
                <a:cs typeface="Cambria"/>
              </a:rPr>
              <a:t>Merumuskan</a:t>
            </a:r>
            <a:r>
              <a:rPr lang="en-US" sz="28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800" b="1" dirty="0" err="1">
                <a:latin typeface="Chalkboard SE" panose="03050602040202020205" pitchFamily="66" charset="77"/>
                <a:cs typeface="Cambria"/>
              </a:rPr>
              <a:t>Definisi</a:t>
            </a:r>
            <a:r>
              <a:rPr lang="en-US" sz="2800" b="1" dirty="0">
                <a:latin typeface="Chalkboard SE" panose="03050602040202020205" pitchFamily="66" charset="77"/>
                <a:cs typeface="Cambria"/>
              </a:rPr>
              <a:t> </a:t>
            </a:r>
            <a:r>
              <a:rPr lang="en-US" sz="2800" b="1" dirty="0" err="1">
                <a:latin typeface="Chalkboard SE" panose="03050602040202020205" pitchFamily="66" charset="77"/>
                <a:cs typeface="Cambria"/>
              </a:rPr>
              <a:t>Konsep</a:t>
            </a:r>
            <a:endParaRPr lang="en-US" sz="2800" dirty="0">
              <a:latin typeface="Chalkboard SE" panose="03050602040202020205" pitchFamily="66" charset="77"/>
            </a:endParaRPr>
          </a:p>
          <a:p>
            <a:pPr marL="622300" indent="-211138"/>
            <a:r>
              <a:rPr lang="en-US" sz="2400" dirty="0" err="1">
                <a:latin typeface="Chalkboard SE" panose="03050602040202020205" pitchFamily="66" charset="77"/>
              </a:rPr>
              <a:t>Konsep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atau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variabel-variabel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penelitian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perlu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didefinisikan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secara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jelas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622300" indent="-211138"/>
            <a:r>
              <a:rPr lang="en-US" sz="2400" dirty="0">
                <a:latin typeface="Chalkboard SE" panose="03050602040202020205" pitchFamily="66" charset="77"/>
              </a:rPr>
              <a:t>Batas-</a:t>
            </a:r>
            <a:r>
              <a:rPr lang="en-US" sz="2400" dirty="0" err="1">
                <a:latin typeface="Chalkboard SE" panose="03050602040202020205" pitchFamily="66" charset="77"/>
              </a:rPr>
              <a:t>batas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pengertian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dari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konsep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atau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variabel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yg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didefinisikan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harus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jelas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sehingga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dapat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dibedakan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dengan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pengertian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yg</a:t>
            </a:r>
            <a:r>
              <a:rPr lang="en-US" sz="2400" dirty="0">
                <a:latin typeface="Chalkboard SE" panose="03050602040202020205" pitchFamily="66" charset="77"/>
              </a:rPr>
              <a:t> lain.</a:t>
            </a:r>
          </a:p>
          <a:p>
            <a:pPr marL="622300" indent="-211138"/>
            <a:r>
              <a:rPr lang="en-US" sz="2400" dirty="0" err="1">
                <a:latin typeface="Chalkboard SE" panose="03050602040202020205" pitchFamily="66" charset="77"/>
              </a:rPr>
              <a:t>Definisi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tidak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boleh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sirkular</a:t>
            </a:r>
            <a:r>
              <a:rPr lang="en-US" sz="2400" dirty="0">
                <a:latin typeface="Chalkboard SE" panose="03050602040202020205" pitchFamily="66" charset="77"/>
              </a:rPr>
              <a:t> (</a:t>
            </a:r>
            <a:r>
              <a:rPr lang="en-US" sz="2400" dirty="0" err="1">
                <a:latin typeface="Chalkboard SE" panose="03050602040202020205" pitchFamily="66" charset="77"/>
              </a:rPr>
              <a:t>melingkar</a:t>
            </a:r>
            <a:r>
              <a:rPr lang="en-US" sz="2400" dirty="0">
                <a:latin typeface="Chalkboard SE" panose="03050602040202020205" pitchFamily="66" charset="77"/>
              </a:rPr>
              <a:t>), </a:t>
            </a:r>
            <a:r>
              <a:rPr lang="en-US" sz="2400" dirty="0" err="1">
                <a:latin typeface="Chalkboard SE" panose="03050602040202020205" pitchFamily="66" charset="77"/>
              </a:rPr>
              <a:t>misal</a:t>
            </a:r>
            <a:r>
              <a:rPr lang="en-US" sz="2400" dirty="0">
                <a:latin typeface="Chalkboard SE" panose="03050602040202020205" pitchFamily="66" charset="77"/>
              </a:rPr>
              <a:t>: </a:t>
            </a:r>
            <a:r>
              <a:rPr lang="en-US" sz="2400" i="1" dirty="0" err="1">
                <a:solidFill>
                  <a:srgbClr val="FF0000"/>
                </a:solidFill>
                <a:latin typeface="Chalkboard SE" panose="03050602040202020205" pitchFamily="66" charset="77"/>
              </a:rPr>
              <a:t>Kepala</a:t>
            </a:r>
            <a:r>
              <a:rPr lang="en-US" sz="2400" i="1" dirty="0">
                <a:solidFill>
                  <a:srgbClr val="FF0000"/>
                </a:solidFill>
                <a:latin typeface="Chalkboard SE" panose="03050602040202020205" pitchFamily="66" charset="77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Chalkboard SE" panose="03050602040202020205" pitchFamily="66" charset="77"/>
              </a:rPr>
              <a:t>Desa</a:t>
            </a:r>
            <a:r>
              <a:rPr lang="en-US" sz="2400" i="1" dirty="0">
                <a:solidFill>
                  <a:srgbClr val="FF0000"/>
                </a:solidFill>
                <a:latin typeface="Chalkboard SE" panose="03050602040202020205" pitchFamily="66" charset="77"/>
              </a:rPr>
              <a:t> </a:t>
            </a:r>
            <a:r>
              <a:rPr lang="en-US" sz="2400" i="1" dirty="0" err="1">
                <a:latin typeface="Chalkboard SE" panose="03050602040202020205" pitchFamily="66" charset="77"/>
              </a:rPr>
              <a:t>adalah</a:t>
            </a:r>
            <a:r>
              <a:rPr lang="en-US" sz="2400" i="1" dirty="0">
                <a:latin typeface="Chalkboard SE" panose="03050602040202020205" pitchFamily="66" charset="77"/>
              </a:rPr>
              <a:t> orang yang </a:t>
            </a:r>
            <a:r>
              <a:rPr lang="en-US" sz="2400" i="1" dirty="0" err="1">
                <a:latin typeface="Chalkboard SE" panose="03050602040202020205" pitchFamily="66" charset="77"/>
              </a:rPr>
              <a:t>terpilih</a:t>
            </a:r>
            <a:r>
              <a:rPr lang="en-US" sz="2400" i="1" dirty="0">
                <a:latin typeface="Chalkboard SE" panose="03050602040202020205" pitchFamily="66" charset="77"/>
              </a:rPr>
              <a:t> </a:t>
            </a:r>
            <a:r>
              <a:rPr lang="en-US" sz="2400" i="1" dirty="0" err="1">
                <a:latin typeface="Chalkboard SE" panose="03050602040202020205" pitchFamily="66" charset="77"/>
              </a:rPr>
              <a:t>sebagai</a:t>
            </a:r>
            <a:r>
              <a:rPr lang="en-US" sz="2400" i="1" dirty="0">
                <a:latin typeface="Chalkboard SE" panose="03050602040202020205" pitchFamily="66" charset="77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Chalkboard SE" panose="03050602040202020205" pitchFamily="66" charset="77"/>
              </a:rPr>
              <a:t>kepala</a:t>
            </a:r>
            <a:r>
              <a:rPr lang="en-US" sz="2400" i="1" dirty="0">
                <a:solidFill>
                  <a:srgbClr val="FF0000"/>
                </a:solidFill>
                <a:latin typeface="Chalkboard SE" panose="03050602040202020205" pitchFamily="66" charset="77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Chalkboard SE" panose="03050602040202020205" pitchFamily="66" charset="77"/>
              </a:rPr>
              <a:t>desa</a:t>
            </a:r>
            <a:r>
              <a:rPr lang="en-US" sz="2400" i="1" dirty="0">
                <a:latin typeface="Chalkboard SE" panose="03050602040202020205" pitchFamily="66" charset="77"/>
              </a:rPr>
              <a:t>.</a:t>
            </a:r>
            <a:endParaRPr lang="en-US" sz="2400" dirty="0">
              <a:latin typeface="Chalkboard SE" panose="03050602040202020205" pitchFamily="66" charset="77"/>
            </a:endParaRPr>
          </a:p>
          <a:p>
            <a:pPr marL="622300" indent="-211138"/>
            <a:r>
              <a:rPr lang="en-US" sz="2400" dirty="0" err="1">
                <a:latin typeface="Chalkboard SE" panose="03050602040202020205" pitchFamily="66" charset="77"/>
              </a:rPr>
              <a:t>Definisi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tidak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boleh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menggunakan</a:t>
            </a:r>
            <a:r>
              <a:rPr lang="en-US" sz="2400" dirty="0">
                <a:latin typeface="Chalkboard SE" panose="03050602040202020205" pitchFamily="66" charset="77"/>
              </a:rPr>
              <a:t> kata </a:t>
            </a:r>
            <a:r>
              <a:rPr lang="en-US" sz="2400" dirty="0" err="1">
                <a:latin typeface="Chalkboard SE" panose="03050602040202020205" pitchFamily="66" charset="77"/>
              </a:rPr>
              <a:t>kiasan</a:t>
            </a:r>
            <a:r>
              <a:rPr lang="en-US" sz="2400" dirty="0">
                <a:latin typeface="Chalkboard SE" panose="03050602040202020205" pitchFamily="66" charset="77"/>
              </a:rPr>
              <a:t>.</a:t>
            </a:r>
          </a:p>
          <a:p>
            <a:pPr marL="622300" indent="-211138"/>
            <a:r>
              <a:rPr lang="en-US" sz="2400" dirty="0" err="1">
                <a:latin typeface="Chalkboard SE" panose="03050602040202020205" pitchFamily="66" charset="77"/>
              </a:rPr>
              <a:t>Definisi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hendaknya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dirumuskan</a:t>
            </a:r>
            <a:r>
              <a:rPr lang="en-US" sz="2400" dirty="0">
                <a:latin typeface="Chalkboard SE" panose="03050602040202020205" pitchFamily="66" charset="77"/>
              </a:rPr>
              <a:t> dg </a:t>
            </a:r>
            <a:r>
              <a:rPr lang="en-US" sz="2400" dirty="0" err="1">
                <a:latin typeface="Chalkboard SE" panose="03050602040202020205" pitchFamily="66" charset="77"/>
              </a:rPr>
              <a:t>kalimat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yg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ringkas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tetapi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jelas</a:t>
            </a:r>
            <a:r>
              <a:rPr lang="en-US" sz="2400" dirty="0">
                <a:latin typeface="Chalkboard SE" panose="03050602040202020205" pitchFamily="66" charset="77"/>
              </a:rPr>
              <a:t> </a:t>
            </a:r>
            <a:r>
              <a:rPr lang="en-US" sz="2400" dirty="0" err="1">
                <a:latin typeface="Chalkboard SE" panose="03050602040202020205" pitchFamily="66" charset="77"/>
              </a:rPr>
              <a:t>maknanya</a:t>
            </a:r>
            <a:r>
              <a:rPr lang="en-US" sz="2400" dirty="0">
                <a:latin typeface="Chalkboard SE" panose="03050602040202020205" pitchFamily="66" charset="77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965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846</Words>
  <Application>Microsoft Macintosh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Chalkboard SE</vt:lpstr>
      <vt:lpstr>Office Theme</vt:lpstr>
      <vt:lpstr>RANCANGAN PENELITIAN KUANTITATIF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STPMD "APMD"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LANGKAH-LANGKAH PENELITIAN SOSIAL</dc:title>
  <dc:creator>Hasto Wiyono</dc:creator>
  <cp:lastModifiedBy>Microsoft Office User</cp:lastModifiedBy>
  <cp:revision>41</cp:revision>
  <dcterms:created xsi:type="dcterms:W3CDTF">2012-05-28T17:14:15Z</dcterms:created>
  <dcterms:modified xsi:type="dcterms:W3CDTF">2020-10-21T03:07:07Z</dcterms:modified>
</cp:coreProperties>
</file>