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74" r:id="rId18"/>
    <p:sldId id="259" r:id="rId19"/>
    <p:sldId id="260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48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Rectangle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Rectangle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Rectangle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Rectangle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Rounded Rectangle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Rounded Rectangle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BC07A773-7778-4F98-971A-305C75FCD028}" type="datetimeFigureOut">
              <a:rPr lang="en-US" smtClean="0"/>
              <a:pPr/>
              <a:t>3/26/2018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FFD6870D-FAFF-423A-8D00-4A271F6F64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A773-7778-4F98-971A-305C75FCD028}" type="datetimeFigureOut">
              <a:rPr lang="en-US" smtClean="0"/>
              <a:pPr/>
              <a:t>3/26/2018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D6870D-FAFF-423A-8D00-4A271F6F64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A773-7778-4F98-971A-305C75FCD028}" type="datetimeFigureOut">
              <a:rPr lang="en-US" smtClean="0"/>
              <a:pPr/>
              <a:t>3/26/2018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D6870D-FAFF-423A-8D00-4A271F6F64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A773-7778-4F98-971A-305C75FCD028}" type="datetimeFigureOut">
              <a:rPr lang="en-US" smtClean="0"/>
              <a:pPr/>
              <a:t>3/26/2018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D6870D-FAFF-423A-8D00-4A271F6F64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A773-7778-4F98-971A-305C75FCD028}" type="datetimeFigureOut">
              <a:rPr lang="en-US" smtClean="0"/>
              <a:pPr/>
              <a:t>3/26/2018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D6870D-FAFF-423A-8D00-4A271F6F64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A773-7778-4F98-971A-305C75FCD028}" type="datetimeFigureOut">
              <a:rPr lang="en-US" smtClean="0"/>
              <a:pPr/>
              <a:t>3/26/2018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D6870D-FAFF-423A-8D00-4A271F6F64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Date Placeholder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BC07A773-7778-4F98-971A-305C75FCD028}" type="datetimeFigureOut">
              <a:rPr lang="en-US" smtClean="0"/>
              <a:pPr/>
              <a:t>3/26/2018</a:t>
            </a:fld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FFD6870D-FAFF-423A-8D00-4A271F6F648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BC07A773-7778-4F98-971A-305C75FCD028}" type="datetimeFigureOut">
              <a:rPr lang="en-US" smtClean="0"/>
              <a:pPr/>
              <a:t>3/26/2018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FFD6870D-FAFF-423A-8D00-4A271F6F64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A773-7778-4F98-971A-305C75FCD028}" type="datetimeFigureOut">
              <a:rPr lang="en-US" smtClean="0"/>
              <a:pPr/>
              <a:t>3/26/2018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D6870D-FAFF-423A-8D00-4A271F6F64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A773-7778-4F98-971A-305C75FCD028}" type="datetimeFigureOut">
              <a:rPr lang="en-US" smtClean="0"/>
              <a:pPr/>
              <a:t>3/26/2018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D6870D-FAFF-423A-8D00-4A271F6F64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A773-7778-4F98-971A-305C75FCD028}" type="datetimeFigureOut">
              <a:rPr lang="en-US" smtClean="0"/>
              <a:pPr/>
              <a:t>3/26/2018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D6870D-FAFF-423A-8D00-4A271F6F64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Rectangle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Rectangle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Rounded Rectangle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Rounded Rectangle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Rectangle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Rectangle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Rectangle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Rectangle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Rectangle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BC07A773-7778-4F98-971A-305C75FCD028}" type="datetimeFigureOut">
              <a:rPr lang="en-US" smtClean="0"/>
              <a:pPr/>
              <a:t>3/26/2018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FFD6870D-FAFF-423A-8D00-4A271F6F648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4800" y="2362200"/>
            <a:ext cx="8458200" cy="1470025"/>
          </a:xfrm>
        </p:spPr>
        <p:txBody>
          <a:bodyPr>
            <a:normAutofit/>
          </a:bodyPr>
          <a:lstStyle/>
          <a:p>
            <a:r>
              <a:rPr lang="en-US" sz="4000" b="1" dirty="0" smtClean="0"/>
              <a:t>RANCANGAN PENELITIAN</a:t>
            </a:r>
            <a:endParaRPr lang="en-US" sz="4000" b="1" dirty="0"/>
          </a:p>
        </p:txBody>
      </p:sp>
      <p:pic>
        <p:nvPicPr>
          <p:cNvPr id="3" name="Picture 7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629400" y="2057400"/>
            <a:ext cx="2514600" cy="2743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000" b="1" dirty="0" smtClean="0">
                <a:latin typeface="Comic Sans MS" pitchFamily="66" charset="0"/>
              </a:rPr>
              <a:t>2.Time sampling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2057400"/>
            <a:ext cx="8229600" cy="43434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dirty="0" smtClean="0"/>
              <a:t>	</a:t>
            </a:r>
            <a:r>
              <a:rPr lang="en-US" sz="2800" dirty="0" err="1" smtClean="0"/>
              <a:t>Berkaitan</a:t>
            </a:r>
            <a:r>
              <a:rPr lang="en-US" sz="2800" dirty="0" smtClean="0"/>
              <a:t> </a:t>
            </a:r>
            <a:r>
              <a:rPr lang="en-US" sz="2800" dirty="0" err="1" smtClean="0"/>
              <a:t>dengan</a:t>
            </a:r>
            <a:r>
              <a:rPr lang="en-US" sz="2800" dirty="0" smtClean="0"/>
              <a:t> </a:t>
            </a:r>
            <a:r>
              <a:rPr lang="en-US" sz="2800" dirty="0" err="1" smtClean="0"/>
              <a:t>cuplikan</a:t>
            </a:r>
            <a:r>
              <a:rPr lang="en-US" sz="2800" dirty="0" smtClean="0"/>
              <a:t> </a:t>
            </a:r>
            <a:r>
              <a:rPr lang="en-US" sz="2800" dirty="0" err="1" smtClean="0"/>
              <a:t>waktu</a:t>
            </a:r>
            <a:r>
              <a:rPr lang="en-US" sz="2800" dirty="0" smtClean="0"/>
              <a:t> yang </a:t>
            </a:r>
            <a:r>
              <a:rPr lang="en-US" sz="2800" dirty="0" err="1" smtClean="0"/>
              <a:t>dipilih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dipandang</a:t>
            </a:r>
            <a:r>
              <a:rPr lang="en-US" sz="2800" dirty="0" smtClean="0"/>
              <a:t> </a:t>
            </a:r>
            <a:r>
              <a:rPr lang="en-US" sz="2800" dirty="0" err="1" smtClean="0"/>
              <a:t>tepat</a:t>
            </a:r>
            <a:r>
              <a:rPr lang="en-US" sz="2800" dirty="0" smtClean="0"/>
              <a:t> </a:t>
            </a:r>
            <a:r>
              <a:rPr lang="en-US" sz="2800" dirty="0" err="1" smtClean="0"/>
              <a:t>untuk</a:t>
            </a:r>
            <a:r>
              <a:rPr lang="en-US" sz="2800" dirty="0" smtClean="0"/>
              <a:t> </a:t>
            </a:r>
            <a:r>
              <a:rPr lang="en-US" sz="2800" dirty="0" err="1" smtClean="0"/>
              <a:t>pengumpilan</a:t>
            </a:r>
            <a:r>
              <a:rPr lang="en-US" sz="2800" dirty="0" smtClean="0"/>
              <a:t> </a:t>
            </a:r>
            <a:r>
              <a:rPr lang="en-US" sz="2800" dirty="0" err="1" smtClean="0"/>
              <a:t>informasi</a:t>
            </a:r>
            <a:r>
              <a:rPr lang="en-US" sz="2800" dirty="0" smtClean="0"/>
              <a:t> </a:t>
            </a:r>
            <a:r>
              <a:rPr lang="en-US" sz="2800" dirty="0" err="1" smtClean="0"/>
              <a:t>sesuai</a:t>
            </a:r>
            <a:r>
              <a:rPr lang="en-US" sz="2800" dirty="0" smtClean="0"/>
              <a:t> </a:t>
            </a:r>
            <a:r>
              <a:rPr lang="en-US" sz="2800" dirty="0" err="1" smtClean="0"/>
              <a:t>dengan</a:t>
            </a:r>
            <a:r>
              <a:rPr lang="en-US" sz="2800" dirty="0" smtClean="0"/>
              <a:t> </a:t>
            </a:r>
            <a:r>
              <a:rPr lang="en-US" sz="2800" dirty="0" err="1" smtClean="0"/>
              <a:t>permasalahan</a:t>
            </a:r>
            <a:r>
              <a:rPr lang="en-US" sz="2800" dirty="0" smtClean="0"/>
              <a:t> yang </a:t>
            </a:r>
            <a:r>
              <a:rPr lang="en-US" sz="2800" dirty="0" err="1" smtClean="0"/>
              <a:t>dikaji</a:t>
            </a:r>
            <a:r>
              <a:rPr lang="en-US" sz="2800" dirty="0" smtClean="0"/>
              <a:t>.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b="1" dirty="0" smtClean="0">
                <a:latin typeface="Comic Sans MS" pitchFamily="66" charset="0"/>
              </a:rPr>
              <a:t>3.Snowball sampling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600" dirty="0" smtClean="0">
                <a:latin typeface="Comic Sans MS" pitchFamily="66" charset="0"/>
              </a:rPr>
              <a:t>  </a:t>
            </a:r>
            <a:r>
              <a:rPr lang="en-US" sz="2600" dirty="0" smtClean="0">
                <a:latin typeface="Comic Sans MS" pitchFamily="66" charset="0"/>
              </a:rPr>
              <a:t> </a:t>
            </a:r>
            <a:r>
              <a:rPr lang="en-US" sz="2600" dirty="0" err="1" smtClean="0"/>
              <a:t>digunakan</a:t>
            </a:r>
            <a:r>
              <a:rPr lang="en-US" sz="2600" dirty="0" smtClean="0"/>
              <a:t> </a:t>
            </a:r>
            <a:r>
              <a:rPr lang="en-US" sz="2600" dirty="0" err="1" smtClean="0"/>
              <a:t>bilamana</a:t>
            </a:r>
            <a:r>
              <a:rPr lang="en-US" sz="2600" dirty="0" smtClean="0"/>
              <a:t> </a:t>
            </a:r>
            <a:r>
              <a:rPr lang="en-US" sz="2600" dirty="0" err="1" smtClean="0"/>
              <a:t>peneliti</a:t>
            </a:r>
            <a:r>
              <a:rPr lang="en-US" sz="2600" dirty="0" smtClean="0"/>
              <a:t> </a:t>
            </a:r>
            <a:r>
              <a:rPr lang="en-US" sz="2600" dirty="0" err="1" smtClean="0"/>
              <a:t>ingin</a:t>
            </a:r>
            <a:r>
              <a:rPr lang="en-US" sz="2600" dirty="0" smtClean="0"/>
              <a:t> </a:t>
            </a:r>
            <a:r>
              <a:rPr lang="en-US" sz="2600" dirty="0" err="1" smtClean="0"/>
              <a:t>mengumpulkan</a:t>
            </a:r>
            <a:r>
              <a:rPr lang="en-US" sz="2600" dirty="0" smtClean="0"/>
              <a:t> data yang </a:t>
            </a:r>
            <a:r>
              <a:rPr lang="en-US" sz="2600" dirty="0" err="1" smtClean="0"/>
              <a:t>berupa</a:t>
            </a:r>
            <a:r>
              <a:rPr lang="en-US" sz="2600" dirty="0" smtClean="0"/>
              <a:t> </a:t>
            </a:r>
            <a:r>
              <a:rPr lang="en-US" sz="2600" dirty="0" err="1" smtClean="0"/>
              <a:t>informasi</a:t>
            </a:r>
            <a:r>
              <a:rPr lang="en-US" sz="2600" dirty="0" smtClean="0"/>
              <a:t> </a:t>
            </a:r>
            <a:r>
              <a:rPr lang="en-US" sz="2600" dirty="0" err="1" smtClean="0"/>
              <a:t>dari</a:t>
            </a:r>
            <a:r>
              <a:rPr lang="en-US" sz="2600" dirty="0" smtClean="0"/>
              <a:t> </a:t>
            </a:r>
            <a:r>
              <a:rPr lang="en-US" sz="2600" dirty="0" err="1" smtClean="0"/>
              <a:t>informan</a:t>
            </a:r>
            <a:r>
              <a:rPr lang="en-US" sz="2600" dirty="0" smtClean="0"/>
              <a:t> </a:t>
            </a:r>
            <a:r>
              <a:rPr lang="en-US" sz="2600" dirty="0" err="1" smtClean="0"/>
              <a:t>dalam</a:t>
            </a:r>
            <a:r>
              <a:rPr lang="en-US" sz="2600" dirty="0" smtClean="0"/>
              <a:t> </a:t>
            </a:r>
            <a:r>
              <a:rPr lang="en-US" sz="2600" dirty="0" err="1" smtClean="0"/>
              <a:t>salah</a:t>
            </a:r>
            <a:r>
              <a:rPr lang="en-US" sz="2600" dirty="0" smtClean="0"/>
              <a:t> </a:t>
            </a:r>
            <a:r>
              <a:rPr lang="en-US" sz="2600" dirty="0" err="1" smtClean="0"/>
              <a:t>satu</a:t>
            </a:r>
            <a:r>
              <a:rPr lang="en-US" sz="2600" dirty="0" smtClean="0"/>
              <a:t> </a:t>
            </a:r>
            <a:r>
              <a:rPr lang="en-US" sz="2600" dirty="0" err="1" smtClean="0"/>
              <a:t>lokasi</a:t>
            </a:r>
            <a:r>
              <a:rPr lang="en-US" sz="2600" dirty="0" smtClean="0"/>
              <a:t> </a:t>
            </a:r>
            <a:r>
              <a:rPr lang="en-US" sz="2600" dirty="0" err="1" smtClean="0"/>
              <a:t>tetapi</a:t>
            </a:r>
            <a:r>
              <a:rPr lang="en-US" sz="2600" dirty="0" smtClean="0"/>
              <a:t> </a:t>
            </a:r>
            <a:r>
              <a:rPr lang="en-US" sz="2600" dirty="0" err="1" smtClean="0"/>
              <a:t>peneliti</a:t>
            </a:r>
            <a:r>
              <a:rPr lang="en-US" sz="2600" dirty="0" smtClean="0"/>
              <a:t> </a:t>
            </a:r>
            <a:r>
              <a:rPr lang="en-US" sz="2600" dirty="0" err="1" smtClean="0"/>
              <a:t>tidak</a:t>
            </a:r>
            <a:r>
              <a:rPr lang="en-US" sz="2600" dirty="0" smtClean="0"/>
              <a:t> </a:t>
            </a:r>
            <a:r>
              <a:rPr lang="en-US" sz="2600" dirty="0" err="1" smtClean="0"/>
              <a:t>tahu</a:t>
            </a:r>
            <a:r>
              <a:rPr lang="en-US" sz="2600" dirty="0" smtClean="0"/>
              <a:t> </a:t>
            </a:r>
            <a:r>
              <a:rPr lang="en-US" sz="2600" dirty="0" err="1" smtClean="0"/>
              <a:t>siapa</a:t>
            </a:r>
            <a:r>
              <a:rPr lang="en-US" sz="2600" dirty="0" smtClean="0"/>
              <a:t> yang </a:t>
            </a:r>
            <a:r>
              <a:rPr lang="en-US" sz="2600" dirty="0" err="1" smtClean="0"/>
              <a:t>tepat</a:t>
            </a:r>
            <a:r>
              <a:rPr lang="en-US" sz="2600" dirty="0" smtClean="0"/>
              <a:t> </a:t>
            </a:r>
            <a:r>
              <a:rPr lang="en-US" sz="2600" dirty="0" err="1" smtClean="0"/>
              <a:t>untuk</a:t>
            </a:r>
            <a:r>
              <a:rPr lang="en-US" sz="2600" dirty="0" smtClean="0"/>
              <a:t> </a:t>
            </a:r>
            <a:r>
              <a:rPr lang="en-US" sz="2600" dirty="0" err="1" smtClean="0"/>
              <a:t>dipilih</a:t>
            </a:r>
            <a:r>
              <a:rPr lang="en-US" sz="2600" dirty="0" smtClean="0"/>
              <a:t> </a:t>
            </a:r>
            <a:r>
              <a:rPr lang="en-US" sz="2600" dirty="0" err="1" smtClean="0"/>
              <a:t>krn</a:t>
            </a:r>
            <a:r>
              <a:rPr lang="en-US" sz="2600" dirty="0" smtClean="0"/>
              <a:t> </a:t>
            </a:r>
            <a:r>
              <a:rPr lang="en-US" sz="2600" dirty="0" err="1" smtClean="0"/>
              <a:t>tdk</a:t>
            </a:r>
            <a:r>
              <a:rPr lang="en-US" sz="2600" dirty="0" smtClean="0"/>
              <a:t> </a:t>
            </a:r>
            <a:r>
              <a:rPr lang="en-US" sz="2600" dirty="0" err="1" smtClean="0"/>
              <a:t>tahu</a:t>
            </a:r>
            <a:r>
              <a:rPr lang="en-US" sz="2600" dirty="0" smtClean="0"/>
              <a:t> </a:t>
            </a:r>
            <a:r>
              <a:rPr lang="en-US" sz="2600" dirty="0" err="1" smtClean="0"/>
              <a:t>kondisi</a:t>
            </a:r>
            <a:r>
              <a:rPr lang="en-US" sz="2600" dirty="0" smtClean="0"/>
              <a:t> &amp; </a:t>
            </a:r>
            <a:r>
              <a:rPr lang="en-US" sz="2600" dirty="0" err="1" smtClean="0"/>
              <a:t>struktur</a:t>
            </a:r>
            <a:r>
              <a:rPr lang="en-US" sz="2600" dirty="0" smtClean="0"/>
              <a:t> </a:t>
            </a:r>
            <a:r>
              <a:rPr lang="en-US" sz="2600" dirty="0" err="1" smtClean="0"/>
              <a:t>masyarakat</a:t>
            </a:r>
            <a:r>
              <a:rPr lang="en-US" sz="2600" dirty="0" smtClean="0"/>
              <a:t> </a:t>
            </a:r>
            <a:r>
              <a:rPr lang="en-US" sz="2600" dirty="0" err="1" smtClean="0"/>
              <a:t>secara</a:t>
            </a:r>
            <a:r>
              <a:rPr lang="en-US" sz="2600" dirty="0" smtClean="0"/>
              <a:t> </a:t>
            </a:r>
            <a:r>
              <a:rPr lang="en-US" sz="2600" dirty="0" err="1" smtClean="0"/>
              <a:t>pasti</a:t>
            </a:r>
            <a:r>
              <a:rPr lang="en-US" sz="2600" dirty="0" smtClean="0"/>
              <a:t> 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 smtClean="0"/>
              <a:t>Teknik pengumpulan data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idx="1"/>
          </p:nvPr>
        </p:nvSpPr>
        <p:spPr>
          <a:xfrm>
            <a:off x="304800" y="2209800"/>
            <a:ext cx="8534400" cy="3810000"/>
          </a:xfrm>
        </p:spPr>
        <p:txBody>
          <a:bodyPr/>
          <a:lstStyle/>
          <a:p>
            <a:pPr marL="609600" indent="-609600" eaLnBrk="1" hangingPunct="1">
              <a:lnSpc>
                <a:spcPct val="90000"/>
              </a:lnSpc>
              <a:buFontTx/>
              <a:buAutoNum type="arabicPeriod"/>
            </a:pPr>
            <a:r>
              <a:rPr lang="en-US" sz="2800" dirty="0" err="1" smtClean="0"/>
              <a:t>Wawancara</a:t>
            </a:r>
            <a:r>
              <a:rPr lang="en-US" sz="2800" dirty="0" smtClean="0"/>
              <a:t> </a:t>
            </a:r>
            <a:r>
              <a:rPr lang="en-US" sz="2800" dirty="0" err="1" smtClean="0"/>
              <a:t>mendalam</a:t>
            </a:r>
            <a:endParaRPr lang="en-US" sz="2800" dirty="0" smtClean="0"/>
          </a:p>
          <a:p>
            <a:pPr marL="609600" indent="-609600" eaLnBrk="1" hangingPunct="1">
              <a:lnSpc>
                <a:spcPct val="90000"/>
              </a:lnSpc>
              <a:buFontTx/>
              <a:buAutoNum type="arabicPeriod"/>
            </a:pPr>
            <a:r>
              <a:rPr lang="en-US" sz="2800" dirty="0" err="1" smtClean="0"/>
              <a:t>Observasi</a:t>
            </a:r>
            <a:r>
              <a:rPr lang="en-US" sz="2800" dirty="0" smtClean="0"/>
              <a:t>: 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en-US" sz="2800" dirty="0" smtClean="0"/>
              <a:t>	a. </a:t>
            </a:r>
            <a:r>
              <a:rPr lang="en-US" sz="2800" dirty="0" err="1" smtClean="0"/>
              <a:t>observasi</a:t>
            </a:r>
            <a:r>
              <a:rPr lang="en-US" sz="2800" dirty="0" smtClean="0"/>
              <a:t> </a:t>
            </a:r>
            <a:r>
              <a:rPr lang="en-US" sz="2800" dirty="0" err="1" smtClean="0"/>
              <a:t>tak</a:t>
            </a:r>
            <a:r>
              <a:rPr lang="en-US" sz="2800" dirty="0" smtClean="0"/>
              <a:t> </a:t>
            </a:r>
            <a:r>
              <a:rPr lang="en-US" sz="2800" dirty="0" err="1" smtClean="0"/>
              <a:t>berperan</a:t>
            </a:r>
            <a:endParaRPr lang="en-US" sz="2800" dirty="0" smtClean="0"/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en-US" sz="2800" dirty="0" smtClean="0"/>
              <a:t>	b. </a:t>
            </a:r>
            <a:r>
              <a:rPr lang="en-US" sz="2800" dirty="0" err="1" smtClean="0"/>
              <a:t>observasi</a:t>
            </a:r>
            <a:r>
              <a:rPr lang="en-US" sz="2800" dirty="0" smtClean="0"/>
              <a:t> </a:t>
            </a:r>
            <a:r>
              <a:rPr lang="en-US" sz="2800" dirty="0" err="1" smtClean="0"/>
              <a:t>berperan</a:t>
            </a:r>
            <a:r>
              <a:rPr lang="en-US" sz="2800" dirty="0" smtClean="0"/>
              <a:t>: </a:t>
            </a:r>
            <a:r>
              <a:rPr lang="en-US" sz="2800" dirty="0" err="1" smtClean="0"/>
              <a:t>pasif</a:t>
            </a:r>
            <a:r>
              <a:rPr lang="en-US" sz="2800" dirty="0" smtClean="0"/>
              <a:t>, </a:t>
            </a:r>
            <a:r>
              <a:rPr lang="en-US" sz="2800" dirty="0" err="1" smtClean="0"/>
              <a:t>aktif</a:t>
            </a:r>
            <a:r>
              <a:rPr lang="en-US" sz="2800" dirty="0" smtClean="0"/>
              <a:t>, </a:t>
            </a:r>
            <a:r>
              <a:rPr lang="en-US" sz="2800" dirty="0" err="1" smtClean="0"/>
              <a:t>penuh</a:t>
            </a:r>
            <a:endParaRPr lang="en-US" sz="2800" dirty="0" smtClean="0"/>
          </a:p>
          <a:p>
            <a:pPr marL="609600" indent="-609600" eaLnBrk="1" hangingPunct="1">
              <a:lnSpc>
                <a:spcPct val="90000"/>
              </a:lnSpc>
              <a:buFontTx/>
              <a:buAutoNum type="arabicPeriod" startAt="3"/>
            </a:pPr>
            <a:r>
              <a:rPr lang="en-US" sz="2800" dirty="0" smtClean="0"/>
              <a:t>Content analysis (</a:t>
            </a:r>
            <a:r>
              <a:rPr lang="en-US" sz="2800" dirty="0" err="1" smtClean="0"/>
              <a:t>kajian</a:t>
            </a:r>
            <a:r>
              <a:rPr lang="en-US" sz="2800" dirty="0" smtClean="0"/>
              <a:t> </a:t>
            </a:r>
            <a:r>
              <a:rPr lang="en-US" sz="2800" dirty="0" err="1" smtClean="0"/>
              <a:t>dokumen</a:t>
            </a:r>
            <a:r>
              <a:rPr lang="en-US" sz="2800" dirty="0" smtClean="0"/>
              <a:t>/</a:t>
            </a:r>
            <a:r>
              <a:rPr lang="en-US" sz="2800" dirty="0" err="1" smtClean="0"/>
              <a:t>arsip</a:t>
            </a:r>
            <a:r>
              <a:rPr lang="en-US" sz="2800" dirty="0" smtClean="0"/>
              <a:t>)</a:t>
            </a:r>
          </a:p>
          <a:p>
            <a:pPr marL="609600" indent="-609600" eaLnBrk="1" hangingPunct="1">
              <a:lnSpc>
                <a:spcPct val="90000"/>
              </a:lnSpc>
              <a:buFontTx/>
              <a:buAutoNum type="arabicPeriod" startAt="3"/>
            </a:pPr>
            <a:r>
              <a:rPr lang="en-US" sz="2800" dirty="0" err="1" smtClean="0"/>
              <a:t>Kuesioner</a:t>
            </a:r>
            <a:r>
              <a:rPr lang="en-US" sz="2800" dirty="0" smtClean="0"/>
              <a:t> (</a:t>
            </a:r>
            <a:r>
              <a:rPr lang="en-US" sz="2800" dirty="0" err="1" smtClean="0"/>
              <a:t>untuk</a:t>
            </a:r>
            <a:r>
              <a:rPr lang="en-US" sz="2800" dirty="0" smtClean="0"/>
              <a:t> </a:t>
            </a:r>
            <a:r>
              <a:rPr lang="en-US" sz="2800" dirty="0" err="1" smtClean="0"/>
              <a:t>mendapatkan</a:t>
            </a:r>
            <a:r>
              <a:rPr lang="en-US" sz="2800" dirty="0" smtClean="0"/>
              <a:t> data </a:t>
            </a:r>
            <a:r>
              <a:rPr lang="en-US" sz="2800" dirty="0" err="1" smtClean="0"/>
              <a:t>awal</a:t>
            </a:r>
            <a:r>
              <a:rPr lang="en-US" sz="2800" dirty="0" smtClean="0"/>
              <a:t> </a:t>
            </a:r>
            <a:r>
              <a:rPr lang="en-US" sz="2800" dirty="0" err="1" smtClean="0"/>
              <a:t>saja</a:t>
            </a:r>
            <a:r>
              <a:rPr lang="en-US" sz="2800" dirty="0" smtClean="0"/>
              <a:t>)</a:t>
            </a:r>
          </a:p>
          <a:p>
            <a:pPr marL="609600" indent="-609600" eaLnBrk="1" hangingPunct="1">
              <a:lnSpc>
                <a:spcPct val="90000"/>
              </a:lnSpc>
              <a:buFontTx/>
              <a:buAutoNum type="arabicPeriod" startAt="3"/>
            </a:pPr>
            <a:r>
              <a:rPr lang="en-US" sz="2800" dirty="0" err="1" smtClean="0"/>
              <a:t>perekaman</a:t>
            </a:r>
            <a:endParaRPr lang="en-US" sz="2800" dirty="0" smtClean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 smtClean="0"/>
              <a:t>Validitas data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n-US" dirty="0" smtClean="0"/>
              <a:t>1. </a:t>
            </a:r>
            <a:r>
              <a:rPr lang="en-US" dirty="0" err="1" smtClean="0"/>
              <a:t>Triangulasi</a:t>
            </a:r>
            <a:r>
              <a:rPr lang="en-US" dirty="0" smtClean="0"/>
              <a:t> data/</a:t>
            </a:r>
            <a:r>
              <a:rPr lang="en-US" dirty="0" err="1" smtClean="0"/>
              <a:t>sumber</a:t>
            </a:r>
            <a:endParaRPr lang="en-US" dirty="0" smtClean="0"/>
          </a:p>
          <a:p>
            <a:pPr eaLnBrk="1" hangingPunct="1">
              <a:buFont typeface="Wingdings" pitchFamily="2" charset="2"/>
              <a:buNone/>
            </a:pPr>
            <a:r>
              <a:rPr lang="en-US" dirty="0" smtClean="0"/>
              <a:t>							</a:t>
            </a:r>
            <a:r>
              <a:rPr lang="en-US" sz="2400" dirty="0" err="1" smtClean="0"/>
              <a:t>informan</a:t>
            </a:r>
            <a:r>
              <a:rPr lang="en-US" sz="2400" dirty="0" smtClean="0"/>
              <a:t> 1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z="2400" dirty="0" smtClean="0"/>
              <a:t>	Data		</a:t>
            </a:r>
            <a:r>
              <a:rPr lang="en-US" sz="2400" dirty="0" err="1" smtClean="0"/>
              <a:t>wawancara</a:t>
            </a:r>
            <a:r>
              <a:rPr lang="en-US" sz="2400" dirty="0" smtClean="0"/>
              <a:t>		</a:t>
            </a:r>
            <a:r>
              <a:rPr lang="en-US" sz="2400" dirty="0" err="1" smtClean="0"/>
              <a:t>informan</a:t>
            </a:r>
            <a:r>
              <a:rPr lang="en-US" sz="2400" dirty="0" smtClean="0"/>
              <a:t> 2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z="2400" dirty="0" smtClean="0"/>
              <a:t>							</a:t>
            </a:r>
            <a:r>
              <a:rPr lang="en-US" sz="2400" dirty="0" err="1" smtClean="0"/>
              <a:t>informan</a:t>
            </a:r>
            <a:r>
              <a:rPr lang="en-US" sz="2400" dirty="0" smtClean="0"/>
              <a:t> 3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z="2400" b="1" dirty="0" smtClean="0"/>
              <a:t>	</a:t>
            </a:r>
            <a:r>
              <a:rPr lang="en-US" sz="2400" b="1" dirty="0" err="1" smtClean="0"/>
              <a:t>Atau</a:t>
            </a:r>
            <a:endParaRPr lang="en-US" sz="2400" b="1" dirty="0" smtClean="0"/>
          </a:p>
          <a:p>
            <a:pPr eaLnBrk="1" hangingPunct="1">
              <a:buFont typeface="Wingdings" pitchFamily="2" charset="2"/>
              <a:buNone/>
            </a:pPr>
            <a:endParaRPr lang="en-US" sz="2400" b="1" dirty="0" smtClean="0"/>
          </a:p>
          <a:p>
            <a:pPr eaLnBrk="1" hangingPunct="1">
              <a:buFont typeface="Wingdings" pitchFamily="2" charset="2"/>
              <a:buNone/>
            </a:pPr>
            <a:r>
              <a:rPr lang="en-US" sz="2400" b="1" dirty="0" smtClean="0"/>
              <a:t>			</a:t>
            </a:r>
            <a:r>
              <a:rPr lang="en-US" sz="2400" dirty="0" err="1" smtClean="0"/>
              <a:t>wawancara</a:t>
            </a:r>
            <a:r>
              <a:rPr lang="en-US" sz="2400" dirty="0" smtClean="0"/>
              <a:t>			</a:t>
            </a:r>
            <a:r>
              <a:rPr lang="en-US" sz="2400" dirty="0" err="1" smtClean="0"/>
              <a:t>informan</a:t>
            </a:r>
            <a:endParaRPr lang="en-US" sz="2400" dirty="0" smtClean="0"/>
          </a:p>
          <a:p>
            <a:pPr eaLnBrk="1" hangingPunct="1">
              <a:buFont typeface="Wingdings" pitchFamily="2" charset="2"/>
              <a:buNone/>
            </a:pPr>
            <a:r>
              <a:rPr lang="en-US" sz="2400" b="1" dirty="0" smtClean="0"/>
              <a:t>	</a:t>
            </a:r>
            <a:r>
              <a:rPr lang="en-US" sz="2400" dirty="0" smtClean="0"/>
              <a:t>data	content analysis		</a:t>
            </a:r>
            <a:r>
              <a:rPr lang="en-US" sz="2400" dirty="0" err="1" smtClean="0"/>
              <a:t>dokumen</a:t>
            </a:r>
            <a:r>
              <a:rPr lang="en-US" sz="2400" dirty="0" smtClean="0"/>
              <a:t>/</a:t>
            </a:r>
            <a:r>
              <a:rPr lang="en-US" sz="2400" dirty="0" err="1" smtClean="0"/>
              <a:t>arsip</a:t>
            </a:r>
            <a:endParaRPr lang="en-US" sz="2400" dirty="0" smtClean="0"/>
          </a:p>
          <a:p>
            <a:pPr eaLnBrk="1" hangingPunct="1">
              <a:buFont typeface="Wingdings" pitchFamily="2" charset="2"/>
              <a:buNone/>
            </a:pPr>
            <a:r>
              <a:rPr lang="en-US" sz="2400" dirty="0" smtClean="0"/>
              <a:t>			</a:t>
            </a:r>
            <a:r>
              <a:rPr lang="en-US" sz="2400" dirty="0" err="1" smtClean="0"/>
              <a:t>observasi</a:t>
            </a:r>
            <a:r>
              <a:rPr lang="en-US" sz="2400" dirty="0" smtClean="0"/>
              <a:t>			</a:t>
            </a:r>
            <a:r>
              <a:rPr lang="en-US" sz="2400" dirty="0" err="1" smtClean="0"/>
              <a:t>aktivitas</a:t>
            </a:r>
            <a:endParaRPr lang="en-US" sz="2400" b="1" dirty="0" smtClean="0"/>
          </a:p>
        </p:txBody>
      </p:sp>
      <p:sp>
        <p:nvSpPr>
          <p:cNvPr id="28676" name="Line 5"/>
          <p:cNvSpPr>
            <a:spLocks noChangeShapeType="1"/>
          </p:cNvSpPr>
          <p:nvPr/>
        </p:nvSpPr>
        <p:spPr bwMode="auto">
          <a:xfrm flipH="1">
            <a:off x="1752600" y="3429000"/>
            <a:ext cx="152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8677" name="Line 6"/>
          <p:cNvSpPr>
            <a:spLocks noChangeShapeType="1"/>
          </p:cNvSpPr>
          <p:nvPr/>
        </p:nvSpPr>
        <p:spPr bwMode="auto">
          <a:xfrm flipH="1">
            <a:off x="1676400" y="5410200"/>
            <a:ext cx="685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8678" name="Line 7"/>
          <p:cNvSpPr>
            <a:spLocks noChangeShapeType="1"/>
          </p:cNvSpPr>
          <p:nvPr/>
        </p:nvSpPr>
        <p:spPr bwMode="auto">
          <a:xfrm flipH="1">
            <a:off x="1676400" y="5029200"/>
            <a:ext cx="6858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8679" name="Line 8"/>
          <p:cNvSpPr>
            <a:spLocks noChangeShapeType="1"/>
          </p:cNvSpPr>
          <p:nvPr/>
        </p:nvSpPr>
        <p:spPr bwMode="auto">
          <a:xfrm flipH="1" flipV="1">
            <a:off x="1676400" y="5562600"/>
            <a:ext cx="6096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cxnSp>
        <p:nvCxnSpPr>
          <p:cNvPr id="9" name="Straight Arrow Connector 8"/>
          <p:cNvCxnSpPr/>
          <p:nvPr/>
        </p:nvCxnSpPr>
        <p:spPr>
          <a:xfrm>
            <a:off x="5029200" y="3429000"/>
            <a:ext cx="914400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 flipV="1">
            <a:off x="5029200" y="3048000"/>
            <a:ext cx="914400" cy="2286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>
            <a:off x="5029200" y="3505200"/>
            <a:ext cx="838200" cy="3048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>
            <a:off x="4191000" y="5029200"/>
            <a:ext cx="1676400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>
            <a:off x="4800600" y="5486400"/>
            <a:ext cx="1066800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>
            <a:off x="3886200" y="5867400"/>
            <a:ext cx="2057400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smtClean="0"/>
              <a:t>2. Triangulasi metode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idx="1"/>
          </p:nvPr>
        </p:nvSpPr>
        <p:spPr>
          <a:xfrm>
            <a:off x="566738" y="1752600"/>
            <a:ext cx="8348662" cy="426720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n-US" dirty="0" smtClean="0"/>
              <a:t>			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dirty="0" smtClean="0"/>
              <a:t>			</a:t>
            </a:r>
            <a:r>
              <a:rPr lang="en-US" dirty="0" err="1" smtClean="0"/>
              <a:t>kuesioner</a:t>
            </a:r>
            <a:endParaRPr lang="en-US" dirty="0" smtClean="0"/>
          </a:p>
          <a:p>
            <a:pPr eaLnBrk="1" hangingPunct="1">
              <a:buFont typeface="Wingdings" pitchFamily="2" charset="2"/>
              <a:buNone/>
            </a:pPr>
            <a:r>
              <a:rPr lang="en-US" dirty="0" smtClean="0"/>
              <a:t>Data		</a:t>
            </a:r>
            <a:r>
              <a:rPr lang="en-US" dirty="0" err="1" smtClean="0"/>
              <a:t>wawancara</a:t>
            </a:r>
            <a:r>
              <a:rPr lang="en-US" dirty="0" smtClean="0"/>
              <a:t>		</a:t>
            </a:r>
            <a:r>
              <a:rPr lang="en-US" dirty="0" smtClean="0"/>
              <a:t>           </a:t>
            </a:r>
            <a:r>
              <a:rPr lang="en-US" dirty="0" err="1" smtClean="0"/>
              <a:t>sumber</a:t>
            </a:r>
            <a:r>
              <a:rPr lang="en-US" dirty="0" smtClean="0"/>
              <a:t> </a:t>
            </a:r>
            <a:r>
              <a:rPr lang="en-US" dirty="0" smtClean="0"/>
              <a:t>data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dirty="0" smtClean="0"/>
              <a:t>              </a:t>
            </a:r>
            <a:r>
              <a:rPr lang="en-US" dirty="0" smtClean="0"/>
              <a:t>       </a:t>
            </a:r>
            <a:r>
              <a:rPr lang="en-US" dirty="0" err="1" smtClean="0"/>
              <a:t>observasi</a:t>
            </a:r>
            <a:r>
              <a:rPr lang="en-US" dirty="0" smtClean="0"/>
              <a:t>            </a:t>
            </a:r>
            <a:endParaRPr lang="en-US" dirty="0" smtClean="0"/>
          </a:p>
        </p:txBody>
      </p:sp>
      <p:sp>
        <p:nvSpPr>
          <p:cNvPr id="29700" name="Line 4"/>
          <p:cNvSpPr>
            <a:spLocks noChangeShapeType="1"/>
          </p:cNvSpPr>
          <p:nvPr/>
        </p:nvSpPr>
        <p:spPr bwMode="auto">
          <a:xfrm flipH="1">
            <a:off x="1600200" y="2971800"/>
            <a:ext cx="838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9701" name="Line 5"/>
          <p:cNvSpPr>
            <a:spLocks noChangeShapeType="1"/>
          </p:cNvSpPr>
          <p:nvPr/>
        </p:nvSpPr>
        <p:spPr bwMode="auto">
          <a:xfrm flipH="1" flipV="1">
            <a:off x="1752600" y="3048000"/>
            <a:ext cx="6096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9702" name="Line 6"/>
          <p:cNvSpPr>
            <a:spLocks noChangeShapeType="1"/>
          </p:cNvSpPr>
          <p:nvPr/>
        </p:nvSpPr>
        <p:spPr bwMode="auto">
          <a:xfrm flipH="1">
            <a:off x="1600200" y="2590800"/>
            <a:ext cx="8382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cxnSp>
        <p:nvCxnSpPr>
          <p:cNvPr id="10" name="Straight Arrow Connector 9"/>
          <p:cNvCxnSpPr/>
          <p:nvPr/>
        </p:nvCxnSpPr>
        <p:spPr>
          <a:xfrm rot="10800000">
            <a:off x="4648200" y="3048000"/>
            <a:ext cx="1295400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 rot="10800000">
            <a:off x="4419600" y="2514600"/>
            <a:ext cx="1600200" cy="4572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 rot="10800000" flipV="1">
            <a:off x="4419600" y="3124200"/>
            <a:ext cx="1524000" cy="4572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smtClean="0"/>
              <a:t>3. Triangulasi peneliti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None/>
            </a:pPr>
            <a:endParaRPr lang="en-US" dirty="0" smtClean="0"/>
          </a:p>
          <a:p>
            <a:pPr eaLnBrk="1" hangingPunct="1">
              <a:buFont typeface="Wingdings" pitchFamily="2" charset="2"/>
              <a:buNone/>
            </a:pPr>
            <a:r>
              <a:rPr lang="en-US" dirty="0" smtClean="0"/>
              <a:t>				</a:t>
            </a:r>
            <a:r>
              <a:rPr lang="en-US" dirty="0" err="1" smtClean="0"/>
              <a:t>peneliti</a:t>
            </a:r>
            <a:r>
              <a:rPr lang="en-US" dirty="0" smtClean="0"/>
              <a:t> 1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dirty="0" err="1" smtClean="0"/>
              <a:t>Tafsir</a:t>
            </a:r>
            <a:r>
              <a:rPr lang="en-US" dirty="0" smtClean="0"/>
              <a:t> data	</a:t>
            </a:r>
            <a:r>
              <a:rPr lang="en-US" dirty="0" smtClean="0"/>
              <a:t>           </a:t>
            </a:r>
            <a:r>
              <a:rPr lang="en-US" dirty="0" err="1" smtClean="0"/>
              <a:t>peneliti</a:t>
            </a:r>
            <a:r>
              <a:rPr lang="en-US" dirty="0" smtClean="0"/>
              <a:t> </a:t>
            </a:r>
            <a:r>
              <a:rPr lang="en-US" dirty="0" smtClean="0"/>
              <a:t>2		data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dirty="0" smtClean="0"/>
              <a:t>				</a:t>
            </a:r>
            <a:r>
              <a:rPr lang="en-US" dirty="0" err="1" smtClean="0"/>
              <a:t>peneliti</a:t>
            </a:r>
            <a:r>
              <a:rPr lang="en-US" dirty="0" smtClean="0"/>
              <a:t> 3</a:t>
            </a:r>
          </a:p>
        </p:txBody>
      </p:sp>
      <p:sp>
        <p:nvSpPr>
          <p:cNvPr id="30724" name="Line 4"/>
          <p:cNvSpPr>
            <a:spLocks noChangeShapeType="1"/>
          </p:cNvSpPr>
          <p:nvPr/>
        </p:nvSpPr>
        <p:spPr bwMode="auto">
          <a:xfrm flipH="1">
            <a:off x="2514600" y="3505200"/>
            <a:ext cx="685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0725" name="Line 5"/>
          <p:cNvSpPr>
            <a:spLocks noChangeShapeType="1"/>
          </p:cNvSpPr>
          <p:nvPr/>
        </p:nvSpPr>
        <p:spPr bwMode="auto">
          <a:xfrm flipH="1">
            <a:off x="2438400" y="2895600"/>
            <a:ext cx="6858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0726" name="Line 6"/>
          <p:cNvSpPr>
            <a:spLocks noChangeShapeType="1"/>
          </p:cNvSpPr>
          <p:nvPr/>
        </p:nvSpPr>
        <p:spPr bwMode="auto">
          <a:xfrm flipH="1" flipV="1">
            <a:off x="2438400" y="3657600"/>
            <a:ext cx="7620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cxnSp>
        <p:nvCxnSpPr>
          <p:cNvPr id="8" name="Straight Arrow Connector 7"/>
          <p:cNvCxnSpPr/>
          <p:nvPr/>
        </p:nvCxnSpPr>
        <p:spPr>
          <a:xfrm>
            <a:off x="4953000" y="3505200"/>
            <a:ext cx="685800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>
            <a:off x="4953000" y="2971800"/>
            <a:ext cx="762000" cy="3810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 flipV="1">
            <a:off x="5029200" y="3657600"/>
            <a:ext cx="609600" cy="3810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smtClean="0"/>
              <a:t>3. Triangulasi teori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idx="1"/>
          </p:nvPr>
        </p:nvSpPr>
        <p:spPr>
          <a:xfrm>
            <a:off x="152400" y="1752600"/>
            <a:ext cx="8763000" cy="426720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endParaRPr lang="en-US" dirty="0" smtClean="0"/>
          </a:p>
          <a:p>
            <a:pPr eaLnBrk="1" hangingPunct="1">
              <a:buFont typeface="Wingdings" pitchFamily="2" charset="2"/>
              <a:buNone/>
            </a:pPr>
            <a:r>
              <a:rPr lang="en-US" dirty="0" smtClean="0"/>
              <a:t>				</a:t>
            </a:r>
            <a:r>
              <a:rPr lang="en-US" dirty="0" err="1" smtClean="0"/>
              <a:t>teori</a:t>
            </a:r>
            <a:r>
              <a:rPr lang="en-US" dirty="0" smtClean="0"/>
              <a:t> 1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dirty="0" err="1" smtClean="0"/>
              <a:t>Makna</a:t>
            </a:r>
            <a:r>
              <a:rPr lang="en-US" dirty="0" smtClean="0"/>
              <a:t>		</a:t>
            </a:r>
            <a:r>
              <a:rPr lang="en-US" dirty="0" err="1" smtClean="0"/>
              <a:t>teori</a:t>
            </a:r>
            <a:r>
              <a:rPr lang="en-US" dirty="0" smtClean="0"/>
              <a:t> 2		 </a:t>
            </a:r>
            <a:r>
              <a:rPr lang="en-US" sz="2800" dirty="0" err="1" smtClean="0"/>
              <a:t>suatu</a:t>
            </a:r>
            <a:r>
              <a:rPr lang="en-US" sz="2800" dirty="0" smtClean="0"/>
              <a:t> </a:t>
            </a:r>
            <a:r>
              <a:rPr lang="en-US" sz="2800" dirty="0" err="1" smtClean="0"/>
              <a:t>peristiwa</a:t>
            </a:r>
            <a:r>
              <a:rPr lang="en-US" sz="2800" dirty="0" smtClean="0"/>
              <a:t>			</a:t>
            </a:r>
            <a:r>
              <a:rPr lang="en-US" sz="2800" dirty="0" smtClean="0"/>
              <a:t>           </a:t>
            </a:r>
            <a:r>
              <a:rPr lang="en-US" dirty="0" err="1" smtClean="0"/>
              <a:t>teori</a:t>
            </a:r>
            <a:r>
              <a:rPr lang="en-US" dirty="0" smtClean="0"/>
              <a:t> </a:t>
            </a:r>
            <a:r>
              <a:rPr lang="en-US" dirty="0" smtClean="0"/>
              <a:t>3</a:t>
            </a:r>
            <a:r>
              <a:rPr lang="en-US" sz="2800" dirty="0" smtClean="0"/>
              <a:t>	</a:t>
            </a:r>
            <a:r>
              <a:rPr lang="en-US" dirty="0" smtClean="0"/>
              <a:t>	  </a:t>
            </a:r>
            <a:r>
              <a:rPr lang="en-US" sz="2800" dirty="0" smtClean="0"/>
              <a:t>(</a:t>
            </a:r>
            <a:r>
              <a:rPr lang="en-US" sz="2800" dirty="0" err="1" smtClean="0"/>
              <a:t>konteks</a:t>
            </a:r>
            <a:r>
              <a:rPr lang="en-US" sz="2800" dirty="0" smtClean="0"/>
              <a:t>)</a:t>
            </a:r>
          </a:p>
        </p:txBody>
      </p:sp>
      <p:sp>
        <p:nvSpPr>
          <p:cNvPr id="31748" name="Line 4"/>
          <p:cNvSpPr>
            <a:spLocks noChangeShapeType="1"/>
          </p:cNvSpPr>
          <p:nvPr/>
        </p:nvSpPr>
        <p:spPr bwMode="auto">
          <a:xfrm flipH="1">
            <a:off x="1600200" y="2971800"/>
            <a:ext cx="1371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1749" name="Line 5"/>
          <p:cNvSpPr>
            <a:spLocks noChangeShapeType="1"/>
          </p:cNvSpPr>
          <p:nvPr/>
        </p:nvSpPr>
        <p:spPr bwMode="auto">
          <a:xfrm flipH="1" flipV="1">
            <a:off x="1600200" y="3124200"/>
            <a:ext cx="12192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1750" name="Line 6"/>
          <p:cNvSpPr>
            <a:spLocks noChangeShapeType="1"/>
          </p:cNvSpPr>
          <p:nvPr/>
        </p:nvSpPr>
        <p:spPr bwMode="auto">
          <a:xfrm flipH="1">
            <a:off x="1524000" y="2438400"/>
            <a:ext cx="12954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cxnSp>
        <p:nvCxnSpPr>
          <p:cNvPr id="8" name="Straight Arrow Connector 7"/>
          <p:cNvCxnSpPr/>
          <p:nvPr/>
        </p:nvCxnSpPr>
        <p:spPr>
          <a:xfrm rot="10800000">
            <a:off x="4343400" y="3048000"/>
            <a:ext cx="1295400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 rot="10800000">
            <a:off x="4343400" y="2514600"/>
            <a:ext cx="1295400" cy="3810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 rot="10800000" flipV="1">
            <a:off x="4419600" y="3276600"/>
            <a:ext cx="1143000" cy="1524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 smtClean="0"/>
              <a:t>Komponen analisis data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609600" indent="-609600" eaLnBrk="1" hangingPunct="1">
              <a:lnSpc>
                <a:spcPct val="80000"/>
              </a:lnSpc>
              <a:buFontTx/>
              <a:buAutoNum type="arabicPeriod"/>
            </a:pPr>
            <a:r>
              <a:rPr lang="en-US" sz="2800" smtClean="0"/>
              <a:t>Reduksi data</a:t>
            </a:r>
          </a:p>
          <a:p>
            <a:pPr marL="609600" indent="-609600" eaLnBrk="1" hangingPunct="1">
              <a:lnSpc>
                <a:spcPct val="80000"/>
              </a:lnSpc>
              <a:buFontTx/>
              <a:buNone/>
            </a:pPr>
            <a:r>
              <a:rPr lang="en-US" sz="2800" smtClean="0"/>
              <a:t>	merupakan proses seleksi, pemfokusan, penyederhaanaan, dan abstraksi data dari fieldnote</a:t>
            </a:r>
          </a:p>
          <a:p>
            <a:pPr marL="609600" indent="-609600" eaLnBrk="1" hangingPunct="1">
              <a:lnSpc>
                <a:spcPct val="80000"/>
              </a:lnSpc>
              <a:buFontTx/>
              <a:buAutoNum type="arabicPeriod" startAt="2"/>
            </a:pPr>
            <a:r>
              <a:rPr lang="en-US" sz="2800" smtClean="0"/>
              <a:t>Sajian data</a:t>
            </a:r>
          </a:p>
          <a:p>
            <a:pPr marL="609600" indent="-609600" eaLnBrk="1" hangingPunct="1">
              <a:lnSpc>
                <a:spcPct val="80000"/>
              </a:lnSpc>
              <a:buFontTx/>
              <a:buNone/>
            </a:pPr>
            <a:r>
              <a:rPr lang="en-US" sz="2800" smtClean="0"/>
              <a:t>	merupakan rakitan organisasi informasi, deskripsi dalam bentuk narasi yang memungkinkan simpulan penelitian dapat dilakukan</a:t>
            </a:r>
          </a:p>
          <a:p>
            <a:pPr marL="609600" indent="-609600" eaLnBrk="1" hangingPunct="1">
              <a:lnSpc>
                <a:spcPct val="80000"/>
              </a:lnSpc>
              <a:buFontTx/>
              <a:buNone/>
            </a:pPr>
            <a:r>
              <a:rPr lang="en-US" sz="2800" smtClean="0">
                <a:solidFill>
                  <a:srgbClr val="C00000"/>
                </a:solidFill>
              </a:rPr>
              <a:t>3</a:t>
            </a:r>
            <a:r>
              <a:rPr lang="en-US" sz="2800" smtClean="0"/>
              <a:t>.  Penarikan simpulan dan verifikasi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MODEL ANALISIS</a:t>
            </a:r>
          </a:p>
        </p:txBody>
      </p:sp>
      <p:sp>
        <p:nvSpPr>
          <p:cNvPr id="3379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en-US" smtClean="0"/>
              <a:t>1. Model analisis jalinan</a:t>
            </a:r>
          </a:p>
          <a:p>
            <a:pPr>
              <a:buFont typeface="Wingdings" pitchFamily="2" charset="2"/>
              <a:buNone/>
            </a:pPr>
            <a:endParaRPr lang="en-US" smtClean="0"/>
          </a:p>
          <a:p>
            <a:pPr>
              <a:buFont typeface="Wingdings" pitchFamily="2" charset="2"/>
              <a:buNone/>
            </a:pPr>
            <a:r>
              <a:rPr lang="en-US" smtClean="0"/>
              <a:t>2. Model analisis interaktif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583936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US" dirty="0" smtClean="0"/>
              <a:t>Model </a:t>
            </a:r>
            <a:r>
              <a:rPr lang="en-US" dirty="0" err="1" smtClean="0"/>
              <a:t>Analisis</a:t>
            </a:r>
            <a:r>
              <a:rPr lang="en-US" dirty="0" smtClean="0"/>
              <a:t> </a:t>
            </a:r>
            <a:r>
              <a:rPr lang="en-US" dirty="0" err="1" smtClean="0"/>
              <a:t>Interaktif</a:t>
            </a:r>
            <a:endParaRPr lang="en-US" dirty="0" smtClean="0"/>
          </a:p>
          <a:p>
            <a:pPr algn="ctr">
              <a:buNone/>
            </a:pPr>
            <a:endParaRPr lang="en-US" sz="2000" dirty="0" smtClean="0"/>
          </a:p>
          <a:p>
            <a:pPr algn="ctr">
              <a:buNone/>
            </a:pPr>
            <a:endParaRPr lang="en-US" dirty="0" smtClean="0"/>
          </a:p>
          <a:p>
            <a:endParaRPr lang="en-US" dirty="0"/>
          </a:p>
        </p:txBody>
      </p:sp>
      <p:sp>
        <p:nvSpPr>
          <p:cNvPr id="4" name="Oval 3"/>
          <p:cNvSpPr/>
          <p:nvPr/>
        </p:nvSpPr>
        <p:spPr>
          <a:xfrm>
            <a:off x="3352800" y="1752600"/>
            <a:ext cx="2362200" cy="1066800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solidFill>
                  <a:schemeClr val="tx1"/>
                </a:solidFill>
              </a:rPr>
              <a:t>Pengumpulan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</a:p>
          <a:p>
            <a:pPr algn="ctr"/>
            <a:r>
              <a:rPr lang="en-US" dirty="0" smtClean="0">
                <a:solidFill>
                  <a:schemeClr val="tx1"/>
                </a:solidFill>
              </a:rPr>
              <a:t>data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6019800" y="3124200"/>
            <a:ext cx="2133600" cy="990600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solidFill>
                  <a:schemeClr val="tx1"/>
                </a:solidFill>
              </a:rPr>
              <a:t>Sajian</a:t>
            </a:r>
            <a:r>
              <a:rPr lang="en-US" dirty="0" smtClean="0">
                <a:solidFill>
                  <a:schemeClr val="tx1"/>
                </a:solidFill>
              </a:rPr>
              <a:t> data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Oval 5"/>
          <p:cNvSpPr/>
          <p:nvPr/>
        </p:nvSpPr>
        <p:spPr>
          <a:xfrm>
            <a:off x="3810000" y="4572000"/>
            <a:ext cx="2133600" cy="1143000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solidFill>
                  <a:schemeClr val="tx1"/>
                </a:solidFill>
              </a:rPr>
              <a:t>Penarikan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simpulan</a:t>
            </a:r>
            <a:r>
              <a:rPr lang="en-US" dirty="0" smtClean="0">
                <a:solidFill>
                  <a:schemeClr val="tx1"/>
                </a:solidFill>
              </a:rPr>
              <a:t>/</a:t>
            </a:r>
          </a:p>
          <a:p>
            <a:pPr algn="ctr"/>
            <a:r>
              <a:rPr lang="en-US" dirty="0" err="1" smtClean="0">
                <a:solidFill>
                  <a:schemeClr val="tx1"/>
                </a:solidFill>
              </a:rPr>
              <a:t>verifikasi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1143000" y="3200400"/>
            <a:ext cx="1981200" cy="1143000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solidFill>
                  <a:schemeClr val="tx1"/>
                </a:solidFill>
              </a:rPr>
              <a:t>Reduksi</a:t>
            </a:r>
            <a:r>
              <a:rPr lang="en-US" dirty="0" smtClean="0">
                <a:solidFill>
                  <a:schemeClr val="tx1"/>
                </a:solidFill>
              </a:rPr>
              <a:t> data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9" name="Straight Arrow Connector 8"/>
          <p:cNvCxnSpPr/>
          <p:nvPr/>
        </p:nvCxnSpPr>
        <p:spPr>
          <a:xfrm>
            <a:off x="5638800" y="2590800"/>
            <a:ext cx="685800" cy="609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 rot="10800000" flipV="1">
            <a:off x="2819400" y="2667000"/>
            <a:ext cx="685800" cy="533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 flipV="1">
            <a:off x="3200400" y="3733800"/>
            <a:ext cx="2819400" cy="3810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 rot="10800000" flipV="1">
            <a:off x="5791200" y="4114800"/>
            <a:ext cx="762000" cy="60960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 rot="16200000" flipH="1">
            <a:off x="3109376" y="3977224"/>
            <a:ext cx="624588" cy="105214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 rot="10800000">
            <a:off x="685800" y="5257800"/>
            <a:ext cx="3048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 rot="5400000" flipH="1" flipV="1">
            <a:off x="-723900" y="3771900"/>
            <a:ext cx="29718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/>
          <p:nvPr/>
        </p:nvCxnSpPr>
        <p:spPr>
          <a:xfrm>
            <a:off x="762000" y="2362200"/>
            <a:ext cx="25146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1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48FB4883-1F52-4C9F-8E3C-744427220C17}" type="datetime1">
              <a:rPr lang="en-US"/>
              <a:pPr>
                <a:defRPr/>
              </a:pPr>
              <a:t>3/26/2018</a:t>
            </a:fld>
            <a:endParaRPr lang="en-US"/>
          </a:p>
        </p:txBody>
      </p:sp>
      <p:pic>
        <p:nvPicPr>
          <p:cNvPr id="217092" name="Picture 4" descr="BD07017_"/>
          <p:cNvPicPr>
            <a:picLocks noGrp="1" noChangeAspect="1" noChangeArrowheads="1"/>
          </p:cNvPicPr>
          <p:nvPr>
            <p:ph type="body" idx="4294967295"/>
          </p:nvPr>
        </p:nvPicPr>
        <p:blipFill>
          <a:blip r:embed="rId3"/>
          <a:srcRect/>
          <a:stretch>
            <a:fillRect/>
          </a:stretch>
        </p:blipFill>
        <p:spPr>
          <a:xfrm>
            <a:off x="2286000" y="1447800"/>
            <a:ext cx="4191000" cy="4038600"/>
          </a:xfrm>
          <a:noFill/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0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2170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2170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355336"/>
          </a:xfrm>
        </p:spPr>
        <p:txBody>
          <a:bodyPr>
            <a:normAutofit fontScale="77500" lnSpcReduction="20000"/>
          </a:bodyPr>
          <a:lstStyle/>
          <a:p>
            <a:pPr marL="624078" indent="-514350">
              <a:buAutoNum type="alphaUcPeriod"/>
            </a:pPr>
            <a:r>
              <a:rPr lang="en-US" b="1" dirty="0" err="1" smtClean="0"/>
              <a:t>Latar</a:t>
            </a:r>
            <a:r>
              <a:rPr lang="en-US" b="1" dirty="0" smtClean="0"/>
              <a:t> </a:t>
            </a:r>
            <a:r>
              <a:rPr lang="en-US" b="1" dirty="0" err="1" smtClean="0"/>
              <a:t>belakang</a:t>
            </a:r>
            <a:r>
              <a:rPr lang="en-US" b="1" dirty="0" smtClean="0"/>
              <a:t> </a:t>
            </a:r>
            <a:r>
              <a:rPr lang="en-US" b="1" dirty="0" err="1" smtClean="0"/>
              <a:t>masalah</a:t>
            </a:r>
            <a:r>
              <a:rPr lang="en-US" dirty="0" smtClean="0"/>
              <a:t>: </a:t>
            </a:r>
            <a:r>
              <a:rPr lang="en-US" dirty="0" err="1" smtClean="0"/>
              <a:t>urgensi</a:t>
            </a:r>
            <a:r>
              <a:rPr lang="en-US" dirty="0" smtClean="0"/>
              <a:t>  &amp; </a:t>
            </a:r>
            <a:r>
              <a:rPr lang="en-US" dirty="0" err="1" smtClean="0"/>
              <a:t>fokus</a:t>
            </a:r>
            <a:r>
              <a:rPr lang="en-US" dirty="0" smtClean="0"/>
              <a:t> </a:t>
            </a:r>
            <a:r>
              <a:rPr lang="en-US" dirty="0" err="1" smtClean="0"/>
              <a:t>permasalahan</a:t>
            </a:r>
            <a:endParaRPr lang="en-US" dirty="0" smtClean="0"/>
          </a:p>
          <a:p>
            <a:pPr marL="624078" indent="-514350">
              <a:buAutoNum type="alphaUcPeriod"/>
            </a:pPr>
            <a:r>
              <a:rPr lang="en-US" b="1" dirty="0" err="1" smtClean="0"/>
              <a:t>Rumusan</a:t>
            </a:r>
            <a:r>
              <a:rPr lang="en-US" b="1" dirty="0" smtClean="0"/>
              <a:t> </a:t>
            </a:r>
            <a:r>
              <a:rPr lang="en-US" b="1" dirty="0" err="1" smtClean="0"/>
              <a:t>masalah</a:t>
            </a:r>
            <a:r>
              <a:rPr lang="en-US" dirty="0" smtClean="0"/>
              <a:t>: </a:t>
            </a:r>
            <a:r>
              <a:rPr lang="en-US" dirty="0" err="1" smtClean="0"/>
              <a:t>pertanyaan</a:t>
            </a:r>
            <a:r>
              <a:rPr lang="en-US" dirty="0" smtClean="0"/>
              <a:t> </a:t>
            </a:r>
            <a:r>
              <a:rPr lang="en-US" dirty="0" err="1" smtClean="0"/>
              <a:t>penelitian</a:t>
            </a:r>
            <a:r>
              <a:rPr lang="en-US" dirty="0" smtClean="0"/>
              <a:t>. </a:t>
            </a:r>
            <a:r>
              <a:rPr lang="en-US" dirty="0" err="1" smtClean="0"/>
              <a:t>Contoh</a:t>
            </a:r>
            <a:r>
              <a:rPr lang="en-US" dirty="0" smtClean="0"/>
              <a:t>: “</a:t>
            </a:r>
            <a:r>
              <a:rPr lang="en-US" dirty="0" err="1" smtClean="0"/>
              <a:t>Apa</a:t>
            </a:r>
            <a:r>
              <a:rPr lang="en-US" dirty="0" smtClean="0"/>
              <a:t> yang </a:t>
            </a:r>
            <a:r>
              <a:rPr lang="en-US" dirty="0" err="1" smtClean="0"/>
              <a:t>mempengaruhi</a:t>
            </a:r>
            <a:r>
              <a:rPr lang="en-US" dirty="0" smtClean="0"/>
              <a:t> </a:t>
            </a:r>
            <a:r>
              <a:rPr lang="en-US" dirty="0" err="1" smtClean="0"/>
              <a:t>prestasi</a:t>
            </a:r>
            <a:r>
              <a:rPr lang="en-US" dirty="0" smtClean="0"/>
              <a:t> </a:t>
            </a:r>
            <a:r>
              <a:rPr lang="en-US" dirty="0" err="1" smtClean="0"/>
              <a:t>studi</a:t>
            </a:r>
            <a:r>
              <a:rPr lang="en-US" dirty="0" smtClean="0"/>
              <a:t> </a:t>
            </a:r>
            <a:r>
              <a:rPr lang="en-US" dirty="0" err="1" smtClean="0"/>
              <a:t>mahasiswa</a:t>
            </a:r>
            <a:r>
              <a:rPr lang="en-US" dirty="0" smtClean="0"/>
              <a:t>?”</a:t>
            </a:r>
          </a:p>
          <a:p>
            <a:pPr marL="624078" indent="-514350">
              <a:buAutoNum type="alphaUcPeriod"/>
            </a:pPr>
            <a:r>
              <a:rPr lang="en-US" b="1" dirty="0" err="1" smtClean="0"/>
              <a:t>Tujuan</a:t>
            </a:r>
            <a:r>
              <a:rPr lang="en-US" b="1" dirty="0" smtClean="0"/>
              <a:t> </a:t>
            </a:r>
            <a:r>
              <a:rPr lang="en-US" b="1" dirty="0" err="1" smtClean="0"/>
              <a:t>penelitian</a:t>
            </a:r>
            <a:r>
              <a:rPr lang="en-US" dirty="0" smtClean="0"/>
              <a:t>: </a:t>
            </a:r>
            <a:r>
              <a:rPr lang="en-US" dirty="0" err="1" smtClean="0"/>
              <a:t>poin-poin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menjawab</a:t>
            </a:r>
            <a:r>
              <a:rPr lang="en-US" dirty="0" smtClean="0"/>
              <a:t> </a:t>
            </a:r>
            <a:r>
              <a:rPr lang="en-US" dirty="0" err="1" smtClean="0"/>
              <a:t>pertanyaan</a:t>
            </a:r>
            <a:r>
              <a:rPr lang="en-US" dirty="0" smtClean="0"/>
              <a:t> </a:t>
            </a:r>
            <a:r>
              <a:rPr lang="en-US" dirty="0" err="1" smtClean="0"/>
              <a:t>penelitian</a:t>
            </a:r>
            <a:r>
              <a:rPr lang="en-US" dirty="0" smtClean="0"/>
              <a:t>. </a:t>
            </a:r>
            <a:r>
              <a:rPr lang="en-US" dirty="0" err="1" smtClean="0"/>
              <a:t>Contoh</a:t>
            </a:r>
            <a:r>
              <a:rPr lang="en-US" dirty="0" smtClean="0"/>
              <a:t>: 1. </a:t>
            </a:r>
            <a:r>
              <a:rPr lang="en-US" dirty="0" err="1" smtClean="0"/>
              <a:t>Mengetahui</a:t>
            </a:r>
            <a:r>
              <a:rPr lang="en-US" dirty="0" smtClean="0"/>
              <a:t> </a:t>
            </a:r>
            <a:r>
              <a:rPr lang="en-US" dirty="0" err="1" smtClean="0"/>
              <a:t>prestasi</a:t>
            </a:r>
            <a:r>
              <a:rPr lang="en-US" dirty="0" smtClean="0"/>
              <a:t> </a:t>
            </a:r>
            <a:r>
              <a:rPr lang="en-US" dirty="0" err="1" smtClean="0"/>
              <a:t>studi</a:t>
            </a:r>
            <a:r>
              <a:rPr lang="en-US" dirty="0" smtClean="0"/>
              <a:t> </a:t>
            </a:r>
            <a:r>
              <a:rPr lang="en-US" dirty="0" err="1" smtClean="0"/>
              <a:t>mahasiswa</a:t>
            </a:r>
            <a:r>
              <a:rPr lang="en-US" dirty="0" smtClean="0"/>
              <a:t>; 2. </a:t>
            </a:r>
            <a:r>
              <a:rPr lang="en-US" dirty="0" err="1" smtClean="0"/>
              <a:t>Mengetahui</a:t>
            </a:r>
            <a:r>
              <a:rPr lang="en-US" dirty="0" smtClean="0"/>
              <a:t> </a:t>
            </a:r>
            <a:r>
              <a:rPr lang="en-US" dirty="0" err="1" smtClean="0"/>
              <a:t>faktor-faktor</a:t>
            </a:r>
            <a:r>
              <a:rPr lang="en-US" dirty="0" smtClean="0"/>
              <a:t> yang </a:t>
            </a:r>
            <a:r>
              <a:rPr lang="en-US" dirty="0" err="1" smtClean="0"/>
              <a:t>mempengaruhi</a:t>
            </a:r>
            <a:r>
              <a:rPr lang="en-US" dirty="0" smtClean="0"/>
              <a:t> </a:t>
            </a:r>
            <a:r>
              <a:rPr lang="en-US" dirty="0" err="1" smtClean="0"/>
              <a:t>prestasi</a:t>
            </a:r>
            <a:r>
              <a:rPr lang="en-US" dirty="0" smtClean="0"/>
              <a:t> </a:t>
            </a:r>
            <a:r>
              <a:rPr lang="en-US" dirty="0" err="1" smtClean="0"/>
              <a:t>studi</a:t>
            </a:r>
            <a:r>
              <a:rPr lang="en-US" dirty="0" smtClean="0"/>
              <a:t> </a:t>
            </a:r>
            <a:r>
              <a:rPr lang="en-US" dirty="0" err="1" smtClean="0"/>
              <a:t>mahasiswa</a:t>
            </a:r>
            <a:r>
              <a:rPr lang="en-US" dirty="0" smtClean="0"/>
              <a:t> </a:t>
            </a:r>
          </a:p>
          <a:p>
            <a:pPr marL="624078" indent="-514350">
              <a:buAutoNum type="alphaUcPeriod"/>
            </a:pPr>
            <a:r>
              <a:rPr lang="en-US" b="1" dirty="0" err="1" smtClean="0"/>
              <a:t>Manfaat</a:t>
            </a:r>
            <a:r>
              <a:rPr lang="en-US" b="1" dirty="0" smtClean="0"/>
              <a:t> </a:t>
            </a:r>
            <a:r>
              <a:rPr lang="en-US" b="1" dirty="0" err="1" smtClean="0"/>
              <a:t>penelitian</a:t>
            </a:r>
            <a:endParaRPr lang="en-US" b="1" dirty="0" smtClean="0"/>
          </a:p>
          <a:p>
            <a:pPr marL="624078" indent="-514350">
              <a:buNone/>
            </a:pPr>
            <a:r>
              <a:rPr lang="en-US" dirty="0" smtClean="0"/>
              <a:t>	1. </a:t>
            </a:r>
            <a:r>
              <a:rPr lang="en-US" dirty="0" err="1" smtClean="0"/>
              <a:t>Manfaat</a:t>
            </a:r>
            <a:r>
              <a:rPr lang="en-US" dirty="0" smtClean="0"/>
              <a:t> </a:t>
            </a:r>
            <a:r>
              <a:rPr lang="en-US" dirty="0" err="1" smtClean="0"/>
              <a:t>teoretik</a:t>
            </a:r>
            <a:r>
              <a:rPr lang="en-US" dirty="0" smtClean="0"/>
              <a:t>: </a:t>
            </a:r>
            <a:r>
              <a:rPr lang="en-US" dirty="0" err="1" smtClean="0"/>
              <a:t>kontribusi</a:t>
            </a:r>
            <a:r>
              <a:rPr lang="en-US" dirty="0" smtClean="0"/>
              <a:t> </a:t>
            </a:r>
            <a:r>
              <a:rPr lang="en-US" dirty="0" err="1" smtClean="0"/>
              <a:t>penelitian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perkembangan</a:t>
            </a:r>
            <a:r>
              <a:rPr lang="en-US" dirty="0" smtClean="0"/>
              <a:t> </a:t>
            </a:r>
            <a:r>
              <a:rPr lang="en-US" dirty="0" err="1" smtClean="0"/>
              <a:t>ilmu</a:t>
            </a:r>
            <a:endParaRPr lang="en-US" dirty="0" smtClean="0"/>
          </a:p>
          <a:p>
            <a:pPr marL="624078" indent="-514350">
              <a:buNone/>
            </a:pPr>
            <a:r>
              <a:rPr lang="en-US" dirty="0" smtClean="0"/>
              <a:t>	2. </a:t>
            </a:r>
            <a:r>
              <a:rPr lang="en-US" dirty="0" err="1" smtClean="0"/>
              <a:t>Manfaat</a:t>
            </a:r>
            <a:r>
              <a:rPr lang="en-US" dirty="0" smtClean="0"/>
              <a:t> </a:t>
            </a:r>
            <a:r>
              <a:rPr lang="en-US" dirty="0" err="1" smtClean="0"/>
              <a:t>praktis</a:t>
            </a:r>
            <a:r>
              <a:rPr lang="en-US" dirty="0" smtClean="0"/>
              <a:t>: </a:t>
            </a:r>
            <a:r>
              <a:rPr lang="en-US" dirty="0" err="1" smtClean="0"/>
              <a:t>kontribusi</a:t>
            </a:r>
            <a:r>
              <a:rPr lang="en-US" dirty="0" smtClean="0"/>
              <a:t> </a:t>
            </a:r>
            <a:r>
              <a:rPr lang="en-US" dirty="0" err="1" smtClean="0"/>
              <a:t>penelitian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</a:p>
          <a:p>
            <a:pPr marL="624078" indent="-514350">
              <a:buNone/>
            </a:pPr>
            <a:r>
              <a:rPr lang="en-US" dirty="0" smtClean="0"/>
              <a:t>E.   </a:t>
            </a:r>
            <a:r>
              <a:rPr lang="en-US" b="1" dirty="0" smtClean="0"/>
              <a:t> </a:t>
            </a:r>
            <a:r>
              <a:rPr lang="en-US" b="1" dirty="0" err="1" smtClean="0"/>
              <a:t>Kajian</a:t>
            </a:r>
            <a:r>
              <a:rPr lang="en-US" b="1" dirty="0" smtClean="0"/>
              <a:t> </a:t>
            </a:r>
            <a:r>
              <a:rPr lang="en-US" b="1" dirty="0" err="1" smtClean="0"/>
              <a:t>teori</a:t>
            </a:r>
            <a:r>
              <a:rPr lang="en-US" dirty="0" smtClean="0"/>
              <a:t>: </a:t>
            </a:r>
            <a:r>
              <a:rPr lang="en-US" dirty="0" err="1" smtClean="0"/>
              <a:t>dasar</a:t>
            </a:r>
            <a:r>
              <a:rPr lang="en-US" dirty="0" smtClean="0"/>
              <a:t> </a:t>
            </a:r>
            <a:r>
              <a:rPr lang="en-US" dirty="0" err="1" smtClean="0"/>
              <a:t>teori</a:t>
            </a:r>
            <a:r>
              <a:rPr lang="en-US" dirty="0" smtClean="0"/>
              <a:t> yang </a:t>
            </a:r>
            <a:r>
              <a:rPr lang="en-US" dirty="0" err="1" smtClean="0"/>
              <a:t>relevan</a:t>
            </a:r>
            <a:r>
              <a:rPr lang="en-US" dirty="0" smtClean="0"/>
              <a:t>/</a:t>
            </a:r>
            <a:r>
              <a:rPr lang="en-US" dirty="0" err="1" smtClean="0"/>
              <a:t>tepat</a:t>
            </a:r>
            <a:r>
              <a:rPr lang="en-US" dirty="0" smtClean="0"/>
              <a:t> </a:t>
            </a:r>
            <a:r>
              <a:rPr lang="en-US" dirty="0" err="1" smtClean="0"/>
              <a:t>diambil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berbagai</a:t>
            </a:r>
            <a:r>
              <a:rPr lang="en-US" dirty="0" smtClean="0"/>
              <a:t> </a:t>
            </a:r>
            <a:r>
              <a:rPr lang="en-US" dirty="0" err="1" smtClean="0"/>
              <a:t>referensi</a:t>
            </a:r>
            <a:endParaRPr lang="en-US" dirty="0" smtClean="0"/>
          </a:p>
          <a:p>
            <a:pPr marL="624078" indent="-514350">
              <a:buNone/>
            </a:pPr>
            <a:r>
              <a:rPr lang="en-US" dirty="0" smtClean="0"/>
              <a:t>F.    </a:t>
            </a:r>
            <a:r>
              <a:rPr lang="en-US" b="1" dirty="0" err="1" smtClean="0"/>
              <a:t>Kerangka</a:t>
            </a:r>
            <a:r>
              <a:rPr lang="en-US" b="1" dirty="0" smtClean="0"/>
              <a:t> </a:t>
            </a:r>
            <a:r>
              <a:rPr lang="en-US" b="1" dirty="0" err="1" smtClean="0"/>
              <a:t>pikir</a:t>
            </a:r>
            <a:r>
              <a:rPr lang="en-US" dirty="0" smtClean="0"/>
              <a:t>: </a:t>
            </a:r>
            <a:r>
              <a:rPr lang="en-US" dirty="0" err="1" smtClean="0"/>
              <a:t>alur</a:t>
            </a:r>
            <a:r>
              <a:rPr lang="en-US" dirty="0" smtClean="0"/>
              <a:t> </a:t>
            </a:r>
            <a:r>
              <a:rPr lang="en-US" dirty="0" err="1" smtClean="0"/>
              <a:t>logika</a:t>
            </a:r>
            <a:r>
              <a:rPr lang="en-US" dirty="0" smtClean="0"/>
              <a:t> </a:t>
            </a:r>
            <a:r>
              <a:rPr lang="en-US" dirty="0" err="1" smtClean="0"/>
              <a:t>penelitian</a:t>
            </a:r>
            <a:r>
              <a:rPr lang="en-US" dirty="0" smtClean="0"/>
              <a:t> </a:t>
            </a:r>
            <a:r>
              <a:rPr lang="en-US" dirty="0" err="1" smtClean="0"/>
              <a:t>berdasarkan</a:t>
            </a:r>
            <a:r>
              <a:rPr lang="en-US" dirty="0" smtClean="0"/>
              <a:t> </a:t>
            </a:r>
            <a:r>
              <a:rPr lang="en-US" dirty="0" err="1" smtClean="0"/>
              <a:t>tujuan</a:t>
            </a:r>
            <a:r>
              <a:rPr lang="en-US" dirty="0" smtClean="0"/>
              <a:t> </a:t>
            </a:r>
            <a:r>
              <a:rPr lang="en-US" dirty="0" err="1" smtClean="0"/>
              <a:t>penelitian</a:t>
            </a:r>
            <a:r>
              <a:rPr lang="en-US" dirty="0" smtClean="0"/>
              <a:t> (</a:t>
            </a:r>
            <a:r>
              <a:rPr lang="en-US" dirty="0" err="1" smtClean="0"/>
              <a:t>uraian</a:t>
            </a:r>
            <a:r>
              <a:rPr lang="en-US" dirty="0" smtClean="0"/>
              <a:t>/</a:t>
            </a:r>
            <a:r>
              <a:rPr lang="en-US" dirty="0" err="1" smtClean="0"/>
              <a:t>deskriptif</a:t>
            </a:r>
            <a:r>
              <a:rPr lang="en-US" dirty="0" smtClean="0"/>
              <a:t> </a:t>
            </a:r>
            <a:r>
              <a:rPr lang="en-US" dirty="0" err="1" smtClean="0"/>
              <a:t>dilengkapi</a:t>
            </a:r>
            <a:r>
              <a:rPr lang="en-US" dirty="0" smtClean="0"/>
              <a:t> </a:t>
            </a:r>
            <a:r>
              <a:rPr lang="en-US" dirty="0" err="1" smtClean="0"/>
              <a:t>bagan</a:t>
            </a:r>
            <a:r>
              <a:rPr lang="en-US" dirty="0" smtClean="0"/>
              <a:t> </a:t>
            </a:r>
            <a:r>
              <a:rPr lang="en-US" dirty="0" err="1" smtClean="0"/>
              <a:t>alur</a:t>
            </a:r>
            <a:r>
              <a:rPr lang="en-US" dirty="0" smtClean="0"/>
              <a:t>)</a:t>
            </a:r>
          </a:p>
          <a:p>
            <a:pPr marL="624078" indent="-514350">
              <a:buNone/>
            </a:pPr>
            <a:r>
              <a:rPr lang="en-US" dirty="0" smtClean="0"/>
              <a:t>	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8200"/>
            <a:ext cx="8229600" cy="1066800"/>
          </a:xfrm>
        </p:spPr>
        <p:txBody>
          <a:bodyPr>
            <a:normAutofit/>
          </a:bodyPr>
          <a:lstStyle/>
          <a:p>
            <a:r>
              <a:rPr lang="en-US" sz="3200" dirty="0" smtClean="0"/>
              <a:t>G. </a:t>
            </a:r>
            <a:r>
              <a:rPr lang="en-US" sz="3200" dirty="0" err="1" smtClean="0"/>
              <a:t>Metodologi</a:t>
            </a:r>
            <a:r>
              <a:rPr lang="en-US" sz="3200" dirty="0" smtClean="0"/>
              <a:t> </a:t>
            </a:r>
            <a:r>
              <a:rPr lang="en-US" sz="3200" dirty="0" err="1" smtClean="0"/>
              <a:t>Penelitian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4572000"/>
          </a:xfrm>
        </p:spPr>
        <p:txBody>
          <a:bodyPr>
            <a:normAutofit fontScale="92500" lnSpcReduction="20000"/>
          </a:bodyPr>
          <a:lstStyle/>
          <a:p>
            <a:pPr marL="624078" indent="-514350">
              <a:buAutoNum type="arabicPeriod"/>
            </a:pPr>
            <a:r>
              <a:rPr lang="en-US" dirty="0" err="1" smtClean="0"/>
              <a:t>Jenis</a:t>
            </a:r>
            <a:r>
              <a:rPr lang="en-US" dirty="0" smtClean="0"/>
              <a:t> </a:t>
            </a:r>
            <a:r>
              <a:rPr lang="en-US" dirty="0" err="1" smtClean="0"/>
              <a:t>penelitian</a:t>
            </a:r>
            <a:r>
              <a:rPr lang="en-US" dirty="0" smtClean="0"/>
              <a:t> : </a:t>
            </a:r>
            <a:r>
              <a:rPr lang="en-US" dirty="0" err="1" smtClean="0"/>
              <a:t>jelaskan</a:t>
            </a:r>
            <a:r>
              <a:rPr lang="en-US" dirty="0" smtClean="0"/>
              <a:t> </a:t>
            </a:r>
            <a:r>
              <a:rPr lang="en-US" dirty="0" err="1" smtClean="0"/>
              <a:t>jenis</a:t>
            </a:r>
            <a:r>
              <a:rPr lang="en-US" dirty="0" smtClean="0"/>
              <a:t> </a:t>
            </a:r>
            <a:r>
              <a:rPr lang="en-US" dirty="0" err="1" smtClean="0"/>
              <a:t>penelitian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dipilih</a:t>
            </a:r>
            <a:r>
              <a:rPr lang="en-US" dirty="0" smtClean="0"/>
              <a:t>, </a:t>
            </a:r>
            <a:r>
              <a:rPr lang="en-US" dirty="0" err="1" smtClean="0"/>
              <a:t>kaitkan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sifat</a:t>
            </a:r>
            <a:r>
              <a:rPr lang="en-US" dirty="0" smtClean="0"/>
              <a:t> </a:t>
            </a:r>
            <a:r>
              <a:rPr lang="en-US" dirty="0" err="1" smtClean="0"/>
              <a:t>masalah</a:t>
            </a:r>
            <a:r>
              <a:rPr lang="en-US" dirty="0" smtClean="0"/>
              <a:t> yang </a:t>
            </a:r>
            <a:r>
              <a:rPr lang="en-US" dirty="0" err="1" smtClean="0"/>
              <a:t>diteliti</a:t>
            </a:r>
            <a:endParaRPr lang="en-US" dirty="0" smtClean="0"/>
          </a:p>
          <a:p>
            <a:pPr marL="624078" indent="-514350">
              <a:buAutoNum type="arabicPeriod"/>
            </a:pPr>
            <a:r>
              <a:rPr lang="en-US" dirty="0" err="1" smtClean="0"/>
              <a:t>Lokasi</a:t>
            </a:r>
            <a:r>
              <a:rPr lang="en-US" dirty="0" smtClean="0"/>
              <a:t> </a:t>
            </a:r>
            <a:r>
              <a:rPr lang="en-US" dirty="0" err="1" smtClean="0"/>
              <a:t>penelitian</a:t>
            </a:r>
            <a:r>
              <a:rPr lang="en-US" dirty="0" smtClean="0"/>
              <a:t>: </a:t>
            </a:r>
            <a:r>
              <a:rPr lang="en-US" dirty="0" err="1" smtClean="0"/>
              <a:t>jelaskan</a:t>
            </a:r>
            <a:r>
              <a:rPr lang="en-US" dirty="0" smtClean="0"/>
              <a:t> </a:t>
            </a:r>
            <a:r>
              <a:rPr lang="en-US" dirty="0" err="1" smtClean="0"/>
              <a:t>alasan</a:t>
            </a:r>
            <a:r>
              <a:rPr lang="en-US" dirty="0" smtClean="0"/>
              <a:t> </a:t>
            </a:r>
            <a:r>
              <a:rPr lang="en-US" dirty="0" err="1" smtClean="0"/>
              <a:t>substantif</a:t>
            </a:r>
            <a:r>
              <a:rPr lang="en-US" dirty="0" smtClean="0"/>
              <a:t> </a:t>
            </a:r>
            <a:r>
              <a:rPr lang="en-US" dirty="0" err="1" smtClean="0"/>
              <a:t>pemilihan</a:t>
            </a:r>
            <a:r>
              <a:rPr lang="en-US" dirty="0" smtClean="0"/>
              <a:t> </a:t>
            </a:r>
            <a:r>
              <a:rPr lang="en-US" dirty="0" err="1" smtClean="0"/>
              <a:t>lokasi</a:t>
            </a:r>
            <a:endParaRPr lang="en-US" dirty="0" smtClean="0"/>
          </a:p>
          <a:p>
            <a:pPr marL="624078" indent="-514350">
              <a:buAutoNum type="arabicPeriod"/>
            </a:pPr>
            <a:r>
              <a:rPr lang="en-US" dirty="0" err="1" smtClean="0"/>
              <a:t>Sumber</a:t>
            </a:r>
            <a:r>
              <a:rPr lang="en-US" dirty="0" smtClean="0"/>
              <a:t> data: a. </a:t>
            </a:r>
            <a:r>
              <a:rPr lang="en-US" dirty="0" err="1" smtClean="0"/>
              <a:t>Informan</a:t>
            </a:r>
            <a:r>
              <a:rPr lang="en-US" dirty="0" smtClean="0"/>
              <a:t>; b. </a:t>
            </a:r>
            <a:r>
              <a:rPr lang="en-US" dirty="0" err="1" smtClean="0"/>
              <a:t>Tempat</a:t>
            </a:r>
            <a:r>
              <a:rPr lang="en-US" dirty="0" smtClean="0"/>
              <a:t>/</a:t>
            </a:r>
            <a:r>
              <a:rPr lang="en-US" dirty="0" err="1" smtClean="0"/>
              <a:t>peristiwa</a:t>
            </a:r>
            <a:r>
              <a:rPr lang="en-US" dirty="0" smtClean="0"/>
              <a:t>; c. </a:t>
            </a:r>
            <a:r>
              <a:rPr lang="en-US" dirty="0" err="1" smtClean="0"/>
              <a:t>dokumen</a:t>
            </a:r>
            <a:r>
              <a:rPr lang="en-US" dirty="0" smtClean="0"/>
              <a:t>/</a:t>
            </a:r>
            <a:r>
              <a:rPr lang="en-US" dirty="0" err="1" smtClean="0"/>
              <a:t>arsip</a:t>
            </a:r>
            <a:r>
              <a:rPr lang="en-US" dirty="0" smtClean="0"/>
              <a:t>;</a:t>
            </a:r>
          </a:p>
          <a:p>
            <a:pPr marL="624078" indent="-514350">
              <a:buAutoNum type="arabicPeriod"/>
            </a:pPr>
            <a:r>
              <a:rPr lang="en-US" dirty="0" err="1" smtClean="0"/>
              <a:t>Teknik</a:t>
            </a:r>
            <a:r>
              <a:rPr lang="en-US" dirty="0" smtClean="0"/>
              <a:t> </a:t>
            </a:r>
            <a:r>
              <a:rPr lang="en-US" dirty="0" err="1" smtClean="0"/>
              <a:t>pengumpulan</a:t>
            </a:r>
            <a:r>
              <a:rPr lang="en-US" dirty="0" smtClean="0"/>
              <a:t> data: a. </a:t>
            </a:r>
            <a:r>
              <a:rPr lang="en-US" dirty="0" err="1" smtClean="0"/>
              <a:t>Wawancara</a:t>
            </a:r>
            <a:r>
              <a:rPr lang="en-US" dirty="0" smtClean="0"/>
              <a:t> </a:t>
            </a:r>
            <a:r>
              <a:rPr lang="en-US" dirty="0" err="1" smtClean="0"/>
              <a:t>mendalam</a:t>
            </a:r>
            <a:r>
              <a:rPr lang="en-US" dirty="0" smtClean="0"/>
              <a:t> (In-</a:t>
            </a:r>
            <a:r>
              <a:rPr lang="en-US" dirty="0" err="1" smtClean="0"/>
              <a:t>deept</a:t>
            </a:r>
            <a:r>
              <a:rPr lang="en-US" dirty="0" smtClean="0"/>
              <a:t> Interviewing); b. </a:t>
            </a:r>
            <a:r>
              <a:rPr lang="en-US" dirty="0" err="1" smtClean="0"/>
              <a:t>Observasi</a:t>
            </a:r>
            <a:r>
              <a:rPr lang="en-US" dirty="0" smtClean="0"/>
              <a:t>; c. </a:t>
            </a:r>
            <a:r>
              <a:rPr lang="en-US" dirty="0" err="1" smtClean="0"/>
              <a:t>dokumentasi</a:t>
            </a:r>
            <a:r>
              <a:rPr lang="en-US" dirty="0" smtClean="0"/>
              <a:t>; d. </a:t>
            </a:r>
            <a:r>
              <a:rPr lang="en-US" dirty="0" err="1" smtClean="0"/>
              <a:t>studi</a:t>
            </a:r>
            <a:r>
              <a:rPr lang="en-US" dirty="0" smtClean="0"/>
              <a:t> </a:t>
            </a:r>
            <a:r>
              <a:rPr lang="en-US" dirty="0" err="1" smtClean="0"/>
              <a:t>pustaka</a:t>
            </a:r>
            <a:endParaRPr lang="en-US" dirty="0" smtClean="0"/>
          </a:p>
          <a:p>
            <a:pPr marL="624078" indent="-514350">
              <a:buAutoNum type="arabicPeriod"/>
            </a:pPr>
            <a:r>
              <a:rPr lang="en-US" dirty="0" err="1" smtClean="0"/>
              <a:t>Teknik</a:t>
            </a:r>
            <a:r>
              <a:rPr lang="en-US" dirty="0" smtClean="0"/>
              <a:t> sampling: </a:t>
            </a:r>
            <a:r>
              <a:rPr lang="en-US" i="1" dirty="0" smtClean="0"/>
              <a:t>purposive sampling</a:t>
            </a:r>
            <a:r>
              <a:rPr lang="en-US" dirty="0" smtClean="0"/>
              <a:t> </a:t>
            </a:r>
          </a:p>
          <a:p>
            <a:pPr marL="624078" indent="-514350">
              <a:buAutoNum type="arabicPeriod"/>
            </a:pPr>
            <a:r>
              <a:rPr lang="en-US" dirty="0" err="1" smtClean="0"/>
              <a:t>Teknik</a:t>
            </a:r>
            <a:r>
              <a:rPr lang="en-US" dirty="0" smtClean="0"/>
              <a:t> </a:t>
            </a:r>
            <a:r>
              <a:rPr lang="en-US" dirty="0" err="1" smtClean="0"/>
              <a:t>analisis</a:t>
            </a:r>
            <a:r>
              <a:rPr lang="en-US" dirty="0" smtClean="0"/>
              <a:t> data </a:t>
            </a:r>
          </a:p>
          <a:p>
            <a:pPr marL="624078" indent="-514350">
              <a:buAutoNum type="arabicPeriod"/>
            </a:pPr>
            <a:r>
              <a:rPr lang="en-US" dirty="0" err="1" smtClean="0"/>
              <a:t>Validitas</a:t>
            </a:r>
            <a:r>
              <a:rPr lang="en-US" dirty="0" smtClean="0"/>
              <a:t> data: </a:t>
            </a:r>
            <a:r>
              <a:rPr lang="en-US" dirty="0" err="1" smtClean="0"/>
              <a:t>triangulasi</a:t>
            </a:r>
            <a:endParaRPr lang="en-US" dirty="0" smtClean="0"/>
          </a:p>
          <a:p>
            <a:pPr marL="624078" indent="-514350">
              <a:buAutoNum type="arabicPeriod"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04800"/>
            <a:ext cx="8229600" cy="1295400"/>
          </a:xfrm>
        </p:spPr>
        <p:txBody>
          <a:bodyPr/>
          <a:lstStyle/>
          <a:p>
            <a:pPr eaLnBrk="1" hangingPunct="1"/>
            <a:r>
              <a:rPr lang="en-US" b="1" smtClean="0"/>
              <a:t>Sumber data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idx="1"/>
          </p:nvPr>
        </p:nvSpPr>
        <p:spPr>
          <a:xfrm>
            <a:off x="533400" y="2057400"/>
            <a:ext cx="8229600" cy="4525963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n-US" sz="4000" b="1" smtClean="0">
                <a:solidFill>
                  <a:srgbClr val="C00000"/>
                </a:solidFill>
                <a:latin typeface="Comic Sans MS" pitchFamily="66" charset="0"/>
              </a:rPr>
              <a:t>1.</a:t>
            </a:r>
            <a:r>
              <a:rPr lang="en-US" sz="4000" b="1" smtClean="0">
                <a:solidFill>
                  <a:srgbClr val="C00000"/>
                </a:solidFill>
                <a:latin typeface="Arial" charset="0"/>
                <a:cs typeface="Arial" charset="0"/>
              </a:rPr>
              <a:t>Narasumber/informan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z="3600" smtClean="0">
                <a:latin typeface="Arial" charset="0"/>
                <a:cs typeface="Arial" charset="0"/>
              </a:rPr>
              <a:t>	ketika harus memilih narasumber, peneliti wajib memahami posisi/peran narasumber dan kemungkinan akses informasi yang dimilikinya sesuai dengan kebutuhan penelitian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 smtClean="0"/>
              <a:t>2. </a:t>
            </a:r>
            <a:r>
              <a:rPr lang="en-US" sz="3200" smtClean="0">
                <a:latin typeface="Comic Sans MS" pitchFamily="66" charset="0"/>
              </a:rPr>
              <a:t>Peristiwa atau aktivitas</a:t>
            </a:r>
            <a:endParaRPr lang="en-US" sz="3200" smtClean="0"/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Bagaimana sesuatu terjadi</a:t>
            </a:r>
          </a:p>
          <a:p>
            <a:pPr eaLnBrk="1" hangingPunct="1"/>
            <a:r>
              <a:rPr lang="en-US" smtClean="0"/>
              <a:t>Perilaku/sikap para pelaku dalam aktivitas tersebut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mtClean="0"/>
              <a:t>Catatan: </a:t>
            </a:r>
          </a:p>
          <a:p>
            <a:pPr eaLnBrk="1" hangingPunct="1">
              <a:buFont typeface="Wingdings" pitchFamily="2" charset="2"/>
              <a:buChar char="ü"/>
            </a:pPr>
            <a:r>
              <a:rPr lang="en-US" smtClean="0"/>
              <a:t>kadang peneliti perlu masuk menjadi anggota dari masyarakat/organisasi yg diteliti</a:t>
            </a:r>
          </a:p>
          <a:p>
            <a:pPr eaLnBrk="1" hangingPunct="1">
              <a:buFont typeface="Wingdings" pitchFamily="2" charset="2"/>
              <a:buChar char="ü"/>
            </a:pPr>
            <a:r>
              <a:rPr lang="en-US" smtClean="0"/>
              <a:t>Pertimbangkan faktor resiko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 smtClean="0">
                <a:latin typeface="Comic Sans MS" pitchFamily="66" charset="0"/>
              </a:rPr>
              <a:t>3. Tempat/lokasi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Kondisi dari lokasi peristiwa/aktivitas terjadi: tempatnya maupun lingkungannya</a:t>
            </a:r>
          </a:p>
          <a:p>
            <a:pPr eaLnBrk="1" hangingPunct="1"/>
            <a:r>
              <a:rPr lang="en-US" smtClean="0"/>
              <a:t>Keragaman benda yang terdapat di lokasi</a:t>
            </a:r>
          </a:p>
          <a:p>
            <a:pPr eaLnBrk="1" hangingPunct="1"/>
            <a:r>
              <a:rPr lang="en-US" smtClean="0"/>
              <a:t>Tempat bisa memberikan informasi tentang peristiwa yang terjadi atau perilaku, atau bahkan sikap dan pandangan para pelakunya.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 smtClean="0">
                <a:latin typeface="Comic Sans MS" pitchFamily="66" charset="0"/>
              </a:rPr>
              <a:t>4. Benda, gambar, dan rekaman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0" y="2514600"/>
            <a:ext cx="7924800" cy="3840163"/>
          </a:xfrm>
        </p:spPr>
        <p:txBody>
          <a:bodyPr/>
          <a:lstStyle/>
          <a:p>
            <a:pPr eaLnBrk="1" hangingPunct="1"/>
            <a:r>
              <a:rPr lang="en-US" smtClean="0"/>
              <a:t>Benda bisa menjadi sumber informasi tentang bagaimana suatu kegiatan dilakukan, dan seberapa sering ia digunakan yang tampak dari segi fisiknya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AutoShape 2"/>
          <p:cNvSpPr>
            <a:spLocks noGrp="1" noChangeArrowheads="1"/>
          </p:cNvSpPr>
          <p:nvPr>
            <p:ph type="title"/>
          </p:nvPr>
        </p:nvSpPr>
        <p:spPr>
          <a:xfrm>
            <a:off x="762000" y="1325563"/>
            <a:ext cx="7924800" cy="579437"/>
          </a:xfrm>
        </p:spPr>
        <p:txBody>
          <a:bodyPr/>
          <a:lstStyle/>
          <a:p>
            <a:pPr eaLnBrk="1" hangingPunct="1"/>
            <a:r>
              <a:rPr lang="en-US" sz="3200" smtClean="0">
                <a:latin typeface="Comic Sans MS" pitchFamily="66" charset="0"/>
              </a:rPr>
              <a:t>5. Dokumen dan arsip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362200"/>
            <a:ext cx="8305800" cy="4068763"/>
          </a:xfrm>
        </p:spPr>
        <p:txBody>
          <a:bodyPr/>
          <a:lstStyle/>
          <a:p>
            <a:pPr eaLnBrk="1" hangingPunct="1"/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bahan</a:t>
            </a:r>
            <a:r>
              <a:rPr lang="en-US" dirty="0" smtClean="0"/>
              <a:t> </a:t>
            </a:r>
            <a:r>
              <a:rPr lang="en-US" dirty="0" err="1" smtClean="0"/>
              <a:t>tertulis</a:t>
            </a:r>
            <a:r>
              <a:rPr lang="en-US" dirty="0" smtClean="0"/>
              <a:t> yang </a:t>
            </a:r>
            <a:r>
              <a:rPr lang="en-US" dirty="0" err="1" smtClean="0"/>
              <a:t>gayut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peristiwa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aktivitas</a:t>
            </a:r>
            <a:r>
              <a:rPr lang="en-US" dirty="0" smtClean="0"/>
              <a:t> </a:t>
            </a:r>
            <a:r>
              <a:rPr lang="en-US" dirty="0" err="1" smtClean="0"/>
              <a:t>tertentu</a:t>
            </a:r>
            <a:endParaRPr lang="en-US" dirty="0" smtClean="0"/>
          </a:p>
          <a:p>
            <a:pPr eaLnBrk="1" hangingPunct="1"/>
            <a:r>
              <a:rPr lang="en-US" dirty="0" err="1" smtClean="0"/>
              <a:t>Peneliti</a:t>
            </a:r>
            <a:r>
              <a:rPr lang="en-US" dirty="0" smtClean="0"/>
              <a:t> </a:t>
            </a:r>
            <a:r>
              <a:rPr lang="en-US" dirty="0" err="1" smtClean="0"/>
              <a:t>sebaiknya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hanya</a:t>
            </a:r>
            <a:r>
              <a:rPr lang="en-US" dirty="0" smtClean="0"/>
              <a:t> </a:t>
            </a:r>
            <a:r>
              <a:rPr lang="en-US" dirty="0" err="1" smtClean="0"/>
              <a:t>mencatat</a:t>
            </a:r>
            <a:r>
              <a:rPr lang="en-US" dirty="0" smtClean="0"/>
              <a:t> </a:t>
            </a:r>
            <a:r>
              <a:rPr lang="en-US" dirty="0" err="1" smtClean="0"/>
              <a:t>apa</a:t>
            </a:r>
            <a:r>
              <a:rPr lang="en-US" dirty="0" smtClean="0"/>
              <a:t> yang </a:t>
            </a:r>
            <a:r>
              <a:rPr lang="en-US" dirty="0" err="1" smtClean="0"/>
              <a:t>tertulis</a:t>
            </a:r>
            <a:r>
              <a:rPr lang="en-US" dirty="0" smtClean="0"/>
              <a:t>, </a:t>
            </a:r>
            <a:r>
              <a:rPr lang="en-US" dirty="0" err="1" smtClean="0"/>
              <a:t>tetapi</a:t>
            </a:r>
            <a:r>
              <a:rPr lang="en-US" dirty="0" smtClean="0"/>
              <a:t>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berusaha</a:t>
            </a:r>
            <a:r>
              <a:rPr lang="en-US" dirty="0" smtClean="0"/>
              <a:t> </a:t>
            </a:r>
            <a:r>
              <a:rPr lang="en-US" dirty="0" err="1" smtClean="0"/>
              <a:t>menggali</a:t>
            </a:r>
            <a:r>
              <a:rPr lang="en-US" dirty="0" smtClean="0"/>
              <a:t> &amp; </a:t>
            </a:r>
            <a:r>
              <a:rPr lang="en-US" dirty="0" err="1" smtClean="0"/>
              <a:t>menangkap</a:t>
            </a:r>
            <a:r>
              <a:rPr lang="en-US" dirty="0" smtClean="0"/>
              <a:t> </a:t>
            </a:r>
            <a:r>
              <a:rPr lang="en-US" dirty="0" err="1" smtClean="0"/>
              <a:t>makna</a:t>
            </a:r>
            <a:r>
              <a:rPr lang="en-US" dirty="0" smtClean="0"/>
              <a:t> yang </a:t>
            </a:r>
            <a:r>
              <a:rPr lang="en-US" dirty="0" err="1" smtClean="0"/>
              <a:t>tersirat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dokumen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endParaRPr lang="en-US" dirty="0" smtClean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781800" y="304800"/>
            <a:ext cx="2133600" cy="226917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838200"/>
            <a:ext cx="8229600" cy="1295400"/>
          </a:xfrm>
        </p:spPr>
        <p:txBody>
          <a:bodyPr/>
          <a:lstStyle/>
          <a:p>
            <a:pPr eaLnBrk="1" hangingPunct="1"/>
            <a:r>
              <a:rPr lang="en-US" sz="3400" b="1" smtClean="0"/>
              <a:t>TEKNIK CUPLIKAN</a:t>
            </a:r>
            <a:br>
              <a:rPr lang="en-US" sz="3400" b="1" smtClean="0"/>
            </a:br>
            <a:r>
              <a:rPr lang="en-US" sz="3400" b="1" smtClean="0"/>
              <a:t>(sampling)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332038"/>
            <a:ext cx="8229600" cy="3687762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n-US" smtClean="0"/>
              <a:t>1.</a:t>
            </a:r>
            <a:r>
              <a:rPr lang="en-US" i="1" smtClean="0"/>
              <a:t>Purposive sampling</a:t>
            </a:r>
            <a:r>
              <a:rPr lang="en-US" smtClean="0"/>
              <a:t>: peneliti memilih informan yang dianggap mengetahui informasi &amp; permasalahan secara mendalam dan dapat dipercaya untuk menjadi sumber data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mtClean="0"/>
              <a:t>Teknik ini sering disebut </a:t>
            </a:r>
            <a:r>
              <a:rPr lang="en-US" i="1" smtClean="0"/>
              <a:t>criterion-based selection</a:t>
            </a:r>
          </a:p>
          <a:p>
            <a:pPr eaLnBrk="1" hangingPunct="1">
              <a:buFont typeface="Wingdings" pitchFamily="2" charset="2"/>
              <a:buNone/>
            </a:pPr>
            <a:endParaRPr lang="en-US" smtClean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">
  <a:themeElements>
    <a:clrScheme name="Urban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Urban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Urban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240</TotalTime>
  <Words>355</Words>
  <Application>Microsoft Office PowerPoint</Application>
  <PresentationFormat>On-screen Show (4:3)</PresentationFormat>
  <Paragraphs>94</Paragraphs>
  <Slides>19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Urban</vt:lpstr>
      <vt:lpstr>RANCANGAN PENELITIAN</vt:lpstr>
      <vt:lpstr>Slide 2</vt:lpstr>
      <vt:lpstr>G. Metodologi Penelitian</vt:lpstr>
      <vt:lpstr>Sumber data</vt:lpstr>
      <vt:lpstr>2. Peristiwa atau aktivitas</vt:lpstr>
      <vt:lpstr>3. Tempat/lokasi</vt:lpstr>
      <vt:lpstr>4. Benda, gambar, dan rekaman</vt:lpstr>
      <vt:lpstr>5. Dokumen dan arsip</vt:lpstr>
      <vt:lpstr>TEKNIK CUPLIKAN (sampling)</vt:lpstr>
      <vt:lpstr>2.Time sampling</vt:lpstr>
      <vt:lpstr>Teknik pengumpulan data</vt:lpstr>
      <vt:lpstr>Validitas data</vt:lpstr>
      <vt:lpstr>2. Triangulasi metode</vt:lpstr>
      <vt:lpstr>3. Triangulasi peneliti</vt:lpstr>
      <vt:lpstr>3. Triangulasi teori</vt:lpstr>
      <vt:lpstr>Komponen analisis data</vt:lpstr>
      <vt:lpstr>MODEL ANALISIS</vt:lpstr>
      <vt:lpstr>Slide 18</vt:lpstr>
      <vt:lpstr>Slide 19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RANCANGAN PENELITIAN</dc:title>
  <dc:creator>user</dc:creator>
  <cp:lastModifiedBy>Asus</cp:lastModifiedBy>
  <cp:revision>24</cp:revision>
  <dcterms:created xsi:type="dcterms:W3CDTF">2011-12-13T03:52:12Z</dcterms:created>
  <dcterms:modified xsi:type="dcterms:W3CDTF">2018-03-26T05:22:53Z</dcterms:modified>
</cp:coreProperties>
</file>