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5" r:id="rId4"/>
    <p:sldId id="266" r:id="rId5"/>
    <p:sldId id="258" r:id="rId6"/>
    <p:sldId id="259" r:id="rId7"/>
    <p:sldId id="260" r:id="rId8"/>
    <p:sldId id="261" r:id="rId9"/>
    <p:sldId id="262"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24" y="-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00E675D-B321-4B11-930B-297854022CCB}" type="datetimeFigureOut">
              <a:rPr lang="en-US" smtClean="0"/>
              <a:pPr/>
              <a:t>6/12/2019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5C22626-E98D-4227-9787-D08FD212461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0E675D-B321-4B11-930B-297854022CCB}"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22626-E98D-4227-9787-D08FD212461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00E675D-B321-4B11-930B-297854022CCB}" type="datetimeFigureOut">
              <a:rPr lang="en-US" smtClean="0"/>
              <a:pPr/>
              <a:t>6/12/2019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5C22626-E98D-4227-9787-D08FD212461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00E675D-B321-4B11-930B-297854022CCB}"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5C22626-E98D-4227-9787-D08FD212461A}"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00E675D-B321-4B11-930B-297854022CCB}" type="datetimeFigureOut">
              <a:rPr lang="en-US" smtClean="0"/>
              <a:pPr/>
              <a:t>6/12/2019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5C22626-E98D-4227-9787-D08FD212461A}"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F00E675D-B321-4B11-930B-297854022CCB}" type="datetimeFigureOut">
              <a:rPr lang="en-US" smtClean="0"/>
              <a:pPr/>
              <a:t>6/12/2019</a:t>
            </a:fld>
            <a:endParaRPr lang="en-US"/>
          </a:p>
        </p:txBody>
      </p:sp>
      <p:sp>
        <p:nvSpPr>
          <p:cNvPr id="10" name="Slide Number Placeholder 9"/>
          <p:cNvSpPr>
            <a:spLocks noGrp="1"/>
          </p:cNvSpPr>
          <p:nvPr>
            <p:ph type="sldNum" sz="quarter" idx="16"/>
          </p:nvPr>
        </p:nvSpPr>
        <p:spPr/>
        <p:txBody>
          <a:bodyPr rtlCol="0"/>
          <a:lstStyle/>
          <a:p>
            <a:fld id="{B5C22626-E98D-4227-9787-D08FD212461A}"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F00E675D-B321-4B11-930B-297854022CCB}" type="datetimeFigureOut">
              <a:rPr lang="en-US" smtClean="0"/>
              <a:pPr/>
              <a:t>6/12/2019</a:t>
            </a:fld>
            <a:endParaRPr lang="en-US"/>
          </a:p>
        </p:txBody>
      </p:sp>
      <p:sp>
        <p:nvSpPr>
          <p:cNvPr id="12" name="Slide Number Placeholder 11"/>
          <p:cNvSpPr>
            <a:spLocks noGrp="1"/>
          </p:cNvSpPr>
          <p:nvPr>
            <p:ph type="sldNum" sz="quarter" idx="16"/>
          </p:nvPr>
        </p:nvSpPr>
        <p:spPr/>
        <p:txBody>
          <a:bodyPr rtlCol="0"/>
          <a:lstStyle/>
          <a:p>
            <a:fld id="{B5C22626-E98D-4227-9787-D08FD212461A}"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00E675D-B321-4B11-930B-297854022CCB}" type="datetimeFigureOut">
              <a:rPr lang="en-US" smtClean="0"/>
              <a:pPr/>
              <a:t>6/12/2019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5C22626-E98D-4227-9787-D08FD212461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0E675D-B321-4B11-930B-297854022CCB}" type="datetimeFigureOut">
              <a:rPr lang="en-US" smtClean="0"/>
              <a:pPr/>
              <a:t>6/12/2019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5C22626-E98D-4227-9787-D08FD212461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00E675D-B321-4B11-930B-297854022CCB}" type="datetimeFigureOut">
              <a:rPr lang="en-US" smtClean="0"/>
              <a:pPr/>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5C22626-E98D-4227-9787-D08FD212461A}"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F00E675D-B321-4B11-930B-297854022CCB}" type="datetimeFigureOut">
              <a:rPr lang="en-US" smtClean="0"/>
              <a:pPr/>
              <a:t>6/12/2019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5C22626-E98D-4227-9787-D08FD212461A}"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00E675D-B321-4B11-930B-297854022CCB}" type="datetimeFigureOut">
              <a:rPr lang="en-US" smtClean="0"/>
              <a:pPr/>
              <a:t>6/12/2019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5C22626-E98D-4227-9787-D08FD212461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t>FILOSOFI CSR</a:t>
            </a:r>
            <a:br>
              <a:rPr lang="en-US" sz="6000" dirty="0" smtClean="0"/>
            </a:br>
            <a:r>
              <a:rPr lang="en-US" sz="2200" dirty="0" err="1" smtClean="0"/>
              <a:t>Minggu</a:t>
            </a:r>
            <a:r>
              <a:rPr lang="en-US" sz="2200" dirty="0" smtClean="0"/>
              <a:t> 3@YULI SETYOWATI</a:t>
            </a:r>
            <a:endParaRPr lang="en-US"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CSR </a:t>
            </a:r>
            <a:r>
              <a:rPr lang="en-US" dirty="0" err="1" smtClean="0"/>
              <a:t>adalah</a:t>
            </a:r>
            <a:r>
              <a:rPr lang="en-US" dirty="0" smtClean="0"/>
              <a:t> beyond compliance/compliance plus</a:t>
            </a:r>
            <a:endParaRPr lang="en-US" dirty="0"/>
          </a:p>
        </p:txBody>
      </p:sp>
      <p:sp>
        <p:nvSpPr>
          <p:cNvPr id="3" name="Content Placeholder 2"/>
          <p:cNvSpPr>
            <a:spLocks noGrp="1"/>
          </p:cNvSpPr>
          <p:nvPr>
            <p:ph sz="quarter" idx="1"/>
          </p:nvPr>
        </p:nvSpPr>
        <p:spPr>
          <a:xfrm>
            <a:off x="612648" y="2209800"/>
            <a:ext cx="8153400" cy="3886200"/>
          </a:xfrm>
          <a:ln w="28575">
            <a:solidFill>
              <a:schemeClr val="tx1"/>
            </a:solidFill>
          </a:ln>
        </p:spPr>
        <p:txBody>
          <a:bodyPr/>
          <a:lstStyle/>
          <a:p>
            <a:pPr algn="ctr">
              <a:buNone/>
            </a:pPr>
            <a:endParaRPr lang="en-US" dirty="0" smtClean="0"/>
          </a:p>
          <a:p>
            <a:pPr algn="ctr">
              <a:buNone/>
            </a:pPr>
            <a:r>
              <a:rPr lang="en-US" dirty="0" err="1" smtClean="0"/>
              <a:t>Implementasi</a:t>
            </a:r>
            <a:r>
              <a:rPr lang="en-US" dirty="0" smtClean="0"/>
              <a:t> CSR </a:t>
            </a:r>
            <a:r>
              <a:rPr lang="en-US" dirty="0" err="1" smtClean="0"/>
              <a:t>yg</a:t>
            </a:r>
            <a:r>
              <a:rPr lang="en-US" dirty="0" smtClean="0"/>
              <a:t> ideal </a:t>
            </a:r>
            <a:r>
              <a:rPr lang="en-US" dirty="0" err="1" smtClean="0"/>
              <a:t>adalah</a:t>
            </a:r>
            <a:r>
              <a:rPr lang="en-US" dirty="0" smtClean="0"/>
              <a:t> </a:t>
            </a:r>
            <a:r>
              <a:rPr lang="en-US" dirty="0" err="1" smtClean="0"/>
              <a:t>adanya</a:t>
            </a:r>
            <a:r>
              <a:rPr lang="en-US" dirty="0" smtClean="0"/>
              <a:t> </a:t>
            </a:r>
            <a:r>
              <a:rPr lang="en-US" dirty="0" err="1" smtClean="0"/>
              <a:t>dorongan</a:t>
            </a:r>
            <a:r>
              <a:rPr lang="en-US" dirty="0" smtClean="0"/>
              <a:t> </a:t>
            </a:r>
            <a:r>
              <a:rPr lang="en-US" dirty="0" err="1" smtClean="0"/>
              <a:t>yg</a:t>
            </a:r>
            <a:r>
              <a:rPr lang="en-US" dirty="0" smtClean="0"/>
              <a:t> </a:t>
            </a:r>
            <a:r>
              <a:rPr lang="en-US" dirty="0" err="1" smtClean="0"/>
              <a:t>tulus</a:t>
            </a:r>
            <a:r>
              <a:rPr lang="en-US" dirty="0" smtClean="0"/>
              <a:t> </a:t>
            </a:r>
            <a:r>
              <a:rPr lang="en-US" dirty="0" err="1" smtClean="0"/>
              <a:t>dari</a:t>
            </a:r>
            <a:r>
              <a:rPr lang="en-US" dirty="0" smtClean="0"/>
              <a:t> </a:t>
            </a:r>
            <a:r>
              <a:rPr lang="en-US" dirty="0" err="1" smtClean="0"/>
              <a:t>dlm</a:t>
            </a:r>
            <a:r>
              <a:rPr lang="en-US" dirty="0" smtClean="0"/>
              <a:t> </a:t>
            </a:r>
            <a:r>
              <a:rPr lang="en-US" dirty="0" err="1" smtClean="0"/>
              <a:t>perusahaan</a:t>
            </a:r>
            <a:r>
              <a:rPr lang="en-US" dirty="0" smtClean="0"/>
              <a:t> (</a:t>
            </a:r>
            <a:r>
              <a:rPr lang="en-US" i="1" dirty="0" smtClean="0"/>
              <a:t>internal driven</a:t>
            </a:r>
            <a:r>
              <a:rPr lang="en-US" dirty="0" smtClean="0"/>
              <a:t>).</a:t>
            </a:r>
          </a:p>
          <a:p>
            <a:pPr algn="ctr">
              <a:buNone/>
            </a:pPr>
            <a:r>
              <a:rPr lang="en-US" dirty="0" err="1" smtClean="0"/>
              <a:t>Kuncinya</a:t>
            </a:r>
            <a:r>
              <a:rPr lang="en-US" dirty="0" smtClean="0"/>
              <a:t> </a:t>
            </a:r>
            <a:r>
              <a:rPr lang="en-US" dirty="0" err="1" smtClean="0"/>
              <a:t>adalah</a:t>
            </a:r>
            <a:r>
              <a:rPr lang="en-US" dirty="0" smtClean="0"/>
              <a:t> </a:t>
            </a:r>
            <a:r>
              <a:rPr lang="en-US" dirty="0" err="1" smtClean="0"/>
              <a:t>menjalin</a:t>
            </a:r>
            <a:r>
              <a:rPr lang="en-US" dirty="0" smtClean="0"/>
              <a:t> </a:t>
            </a:r>
            <a:r>
              <a:rPr lang="en-US" dirty="0" err="1" smtClean="0"/>
              <a:t>hubungan</a:t>
            </a:r>
            <a:r>
              <a:rPr lang="en-US" dirty="0" smtClean="0"/>
              <a:t> </a:t>
            </a:r>
            <a:r>
              <a:rPr lang="en-US" dirty="0" err="1" smtClean="0"/>
              <a:t>yg</a:t>
            </a:r>
            <a:r>
              <a:rPr lang="en-US" dirty="0" smtClean="0"/>
              <a:t> </a:t>
            </a:r>
            <a:r>
              <a:rPr lang="en-US" dirty="0" err="1" smtClean="0"/>
              <a:t>baik</a:t>
            </a:r>
            <a:r>
              <a:rPr lang="en-US" dirty="0" smtClean="0"/>
              <a:t> dg stakeholders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371600"/>
            <a:ext cx="8991600" cy="5181600"/>
          </a:xfrm>
        </p:spPr>
        <p:txBody>
          <a:bodyPr>
            <a:normAutofit/>
          </a:bodyPr>
          <a:lstStyle/>
          <a:p>
            <a:pPr marL="0" indent="0">
              <a:buNone/>
            </a:pPr>
            <a:r>
              <a:rPr lang="en-US" dirty="0" err="1" smtClean="0"/>
              <a:t>Jenis</a:t>
            </a:r>
            <a:r>
              <a:rPr lang="en-US" dirty="0" smtClean="0"/>
              <a:t> </a:t>
            </a:r>
            <a:r>
              <a:rPr lang="en-US" dirty="0" err="1" smtClean="0"/>
              <a:t>alternatif</a:t>
            </a:r>
            <a:r>
              <a:rPr lang="en-US" dirty="0" smtClean="0"/>
              <a:t> program CSR </a:t>
            </a:r>
            <a:r>
              <a:rPr lang="en-US" dirty="0" err="1" smtClean="0"/>
              <a:t>dipilih</a:t>
            </a:r>
            <a:r>
              <a:rPr lang="en-US" dirty="0" smtClean="0"/>
              <a:t> </a:t>
            </a:r>
            <a:r>
              <a:rPr lang="en-US" dirty="0" err="1" smtClean="0"/>
              <a:t>dengan</a:t>
            </a:r>
            <a:r>
              <a:rPr lang="en-US" dirty="0" smtClean="0"/>
              <a:t> </a:t>
            </a:r>
            <a:r>
              <a:rPr lang="en-US" dirty="0" err="1" smtClean="0"/>
              <a:t>mempertimbangkan</a:t>
            </a:r>
            <a:r>
              <a:rPr lang="en-US" dirty="0" smtClean="0"/>
              <a:t>:</a:t>
            </a:r>
          </a:p>
          <a:p>
            <a:pPr marL="0" indent="0">
              <a:buFont typeface="Wingdings" pitchFamily="2" charset="2"/>
              <a:buChar char="§"/>
            </a:pPr>
            <a:r>
              <a:rPr lang="en-US" dirty="0"/>
              <a:t> </a:t>
            </a:r>
            <a:r>
              <a:rPr lang="en-US" dirty="0" err="1" smtClean="0"/>
              <a:t>persepsi</a:t>
            </a:r>
            <a:r>
              <a:rPr lang="en-US" dirty="0" smtClean="0"/>
              <a:t> </a:t>
            </a:r>
            <a:r>
              <a:rPr lang="en-US" dirty="0" err="1" smtClean="0"/>
              <a:t>perusahaan</a:t>
            </a:r>
            <a:r>
              <a:rPr lang="en-US" dirty="0" smtClean="0"/>
              <a:t> </a:t>
            </a:r>
            <a:r>
              <a:rPr lang="en-US" dirty="0" err="1" smtClean="0"/>
              <a:t>thd</a:t>
            </a:r>
            <a:r>
              <a:rPr lang="en-US" dirty="0" smtClean="0"/>
              <a:t> CSR</a:t>
            </a:r>
          </a:p>
          <a:p>
            <a:pPr marL="0" indent="0">
              <a:buFont typeface="Wingdings" pitchFamily="2" charset="2"/>
              <a:buChar char="§"/>
            </a:pPr>
            <a:r>
              <a:rPr lang="en-US" dirty="0"/>
              <a:t> </a:t>
            </a:r>
            <a:r>
              <a:rPr lang="en-US" dirty="0" err="1" smtClean="0"/>
              <a:t>kebijakan</a:t>
            </a:r>
            <a:r>
              <a:rPr lang="en-US" dirty="0" smtClean="0"/>
              <a:t> </a:t>
            </a:r>
            <a:r>
              <a:rPr lang="en-US" dirty="0" err="1" smtClean="0"/>
              <a:t>pemerintah</a:t>
            </a:r>
            <a:r>
              <a:rPr lang="en-US" dirty="0" smtClean="0"/>
              <a:t> </a:t>
            </a:r>
            <a:r>
              <a:rPr lang="en-US" dirty="0" err="1" smtClean="0"/>
              <a:t>ttg</a:t>
            </a:r>
            <a:r>
              <a:rPr lang="en-US" dirty="0" smtClean="0"/>
              <a:t> CSR</a:t>
            </a:r>
          </a:p>
          <a:p>
            <a:pPr marL="0" indent="0">
              <a:buFont typeface="Wingdings" pitchFamily="2" charset="2"/>
              <a:buChar char="§"/>
            </a:pPr>
            <a:r>
              <a:rPr lang="en-US" dirty="0" smtClean="0"/>
              <a:t> </a:t>
            </a:r>
            <a:r>
              <a:rPr lang="en-US" dirty="0" err="1" smtClean="0"/>
              <a:t>Kebijakan</a:t>
            </a:r>
            <a:r>
              <a:rPr lang="en-US" dirty="0" smtClean="0"/>
              <a:t> </a:t>
            </a:r>
            <a:r>
              <a:rPr lang="en-US" dirty="0" err="1" smtClean="0"/>
              <a:t>perusahaan</a:t>
            </a:r>
            <a:r>
              <a:rPr lang="en-US" dirty="0" smtClean="0"/>
              <a:t> </a:t>
            </a:r>
            <a:r>
              <a:rPr lang="en-US" dirty="0" err="1" smtClean="0"/>
              <a:t>ttg</a:t>
            </a:r>
            <a:r>
              <a:rPr lang="en-US" dirty="0" smtClean="0"/>
              <a:t> CSR (</a:t>
            </a:r>
            <a:r>
              <a:rPr lang="en-US" dirty="0" err="1" smtClean="0"/>
              <a:t>visi</a:t>
            </a:r>
            <a:r>
              <a:rPr lang="en-US" dirty="0" smtClean="0"/>
              <a:t>, </a:t>
            </a:r>
            <a:r>
              <a:rPr lang="en-US" dirty="0" err="1" smtClean="0"/>
              <a:t>misi</a:t>
            </a:r>
            <a:r>
              <a:rPr lang="en-US" dirty="0" smtClean="0"/>
              <a:t>)</a:t>
            </a:r>
          </a:p>
          <a:p>
            <a:pPr marL="0" indent="0">
              <a:buFont typeface="Wingdings" pitchFamily="2" charset="2"/>
              <a:buChar char="§"/>
            </a:pPr>
            <a:r>
              <a:rPr lang="en-US" dirty="0"/>
              <a:t> </a:t>
            </a:r>
            <a:r>
              <a:rPr lang="en-US" dirty="0" err="1" smtClean="0"/>
              <a:t>tujuan</a:t>
            </a:r>
            <a:r>
              <a:rPr lang="en-US" dirty="0" smtClean="0"/>
              <a:t> </a:t>
            </a:r>
            <a:r>
              <a:rPr lang="en-US" dirty="0" err="1" smtClean="0"/>
              <a:t>perusahaan</a:t>
            </a:r>
            <a:endParaRPr lang="en-US" dirty="0" smtClean="0"/>
          </a:p>
          <a:p>
            <a:pPr marL="0" indent="0">
              <a:buFont typeface="Wingdings" pitchFamily="2" charset="2"/>
              <a:buChar char="§"/>
            </a:pPr>
            <a:r>
              <a:rPr lang="en-US" dirty="0" smtClean="0"/>
              <a:t> </a:t>
            </a:r>
            <a:r>
              <a:rPr lang="en-US" dirty="0" err="1" smtClean="0"/>
              <a:t>Tipe</a:t>
            </a:r>
            <a:r>
              <a:rPr lang="en-US" dirty="0" smtClean="0"/>
              <a:t> program</a:t>
            </a:r>
          </a:p>
          <a:p>
            <a:pPr marL="0" indent="0">
              <a:buFont typeface="Wingdings" pitchFamily="2" charset="2"/>
              <a:buChar char="§"/>
            </a:pPr>
            <a:r>
              <a:rPr lang="en-US" dirty="0" smtClean="0"/>
              <a:t> </a:t>
            </a:r>
            <a:r>
              <a:rPr lang="en-US" dirty="0" err="1" smtClean="0"/>
              <a:t>Keuntungan</a:t>
            </a:r>
            <a:r>
              <a:rPr lang="en-US" dirty="0" smtClean="0"/>
              <a:t> </a:t>
            </a:r>
            <a:r>
              <a:rPr lang="en-US" dirty="0" err="1" smtClean="0"/>
              <a:t>potensial</a:t>
            </a:r>
            <a:r>
              <a:rPr lang="en-US" dirty="0" smtClean="0"/>
              <a:t> </a:t>
            </a:r>
            <a:r>
              <a:rPr lang="en-US" dirty="0" err="1" smtClean="0"/>
              <a:t>yg</a:t>
            </a:r>
            <a:r>
              <a:rPr lang="en-US" dirty="0" smtClean="0"/>
              <a:t> </a:t>
            </a:r>
            <a:r>
              <a:rPr lang="en-US" dirty="0" err="1" smtClean="0"/>
              <a:t>akan</a:t>
            </a:r>
            <a:r>
              <a:rPr lang="en-US" dirty="0" smtClean="0"/>
              <a:t> </a:t>
            </a:r>
            <a:r>
              <a:rPr lang="en-US" dirty="0" err="1" smtClean="0"/>
              <a:t>diperoleh</a:t>
            </a:r>
            <a:endParaRPr lang="en-US" dirty="0" smtClean="0"/>
          </a:p>
          <a:p>
            <a:pPr marL="0" indent="0">
              <a:buFont typeface="Wingdings" pitchFamily="2" charset="2"/>
              <a:buChar char="§"/>
            </a:pPr>
            <a:r>
              <a:rPr lang="en-US" dirty="0" smtClean="0"/>
              <a:t> </a:t>
            </a:r>
            <a:r>
              <a:rPr lang="en-US" dirty="0" err="1" smtClean="0"/>
              <a:t>Tahap-tahap</a:t>
            </a:r>
            <a:r>
              <a:rPr lang="en-US" dirty="0" smtClean="0"/>
              <a:t> </a:t>
            </a:r>
            <a:r>
              <a:rPr lang="en-US" dirty="0" err="1" smtClean="0"/>
              <a:t>kegiatan</a:t>
            </a:r>
            <a:r>
              <a:rPr lang="en-US" dirty="0" smtClean="0"/>
              <a:t> </a:t>
            </a:r>
            <a:r>
              <a:rPr lang="en-US" dirty="0" err="1" smtClean="0"/>
              <a:t>perusahaan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PERKEMBANGAN KONSEP CSR</a:t>
            </a:r>
            <a:endParaRPr lang="en-US" dirty="0"/>
          </a:p>
        </p:txBody>
      </p:sp>
      <p:sp>
        <p:nvSpPr>
          <p:cNvPr id="3" name="Content Placeholder 2"/>
          <p:cNvSpPr>
            <a:spLocks noGrp="1"/>
          </p:cNvSpPr>
          <p:nvPr>
            <p:ph sz="quarter" idx="1"/>
          </p:nvPr>
        </p:nvSpPr>
        <p:spPr>
          <a:xfrm>
            <a:off x="228600" y="1600200"/>
            <a:ext cx="8915400" cy="4953000"/>
          </a:xfrm>
        </p:spPr>
        <p:txBody>
          <a:bodyPr>
            <a:normAutofit fontScale="70000" lnSpcReduction="20000"/>
          </a:bodyPr>
          <a:lstStyle/>
          <a:p>
            <a:pPr marL="0" indent="0">
              <a:buNone/>
            </a:pPr>
            <a:r>
              <a:rPr lang="en-US" dirty="0" err="1" smtClean="0"/>
              <a:t>Menurut</a:t>
            </a:r>
            <a:r>
              <a:rPr lang="en-US" dirty="0" smtClean="0"/>
              <a:t> Carroll (1979), </a:t>
            </a:r>
            <a:r>
              <a:rPr lang="en-US" dirty="0" err="1" smtClean="0"/>
              <a:t>perkembangan</a:t>
            </a:r>
            <a:r>
              <a:rPr lang="en-US" dirty="0" smtClean="0"/>
              <a:t> </a:t>
            </a:r>
            <a:r>
              <a:rPr lang="en-US" dirty="0" err="1" smtClean="0"/>
              <a:t>konsep</a:t>
            </a:r>
            <a:r>
              <a:rPr lang="en-US" dirty="0" smtClean="0"/>
              <a:t> CSR </a:t>
            </a:r>
            <a:r>
              <a:rPr lang="en-US" dirty="0" err="1" smtClean="0"/>
              <a:t>hingga</a:t>
            </a:r>
            <a:r>
              <a:rPr lang="en-US" dirty="0" smtClean="0"/>
              <a:t> </a:t>
            </a:r>
            <a:r>
              <a:rPr lang="en-US" dirty="0" err="1" smtClean="0"/>
              <a:t>saat</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dilihat</a:t>
            </a:r>
            <a:r>
              <a:rPr lang="en-US" dirty="0" smtClean="0"/>
              <a:t> </a:t>
            </a:r>
            <a:r>
              <a:rPr lang="en-US" dirty="0" err="1" smtClean="0"/>
              <a:t>dari</a:t>
            </a:r>
            <a:r>
              <a:rPr lang="en-US" dirty="0" smtClean="0"/>
              <a:t> </a:t>
            </a:r>
            <a:r>
              <a:rPr lang="en-US" dirty="0" err="1" smtClean="0"/>
              <a:t>komponen-komponen</a:t>
            </a:r>
            <a:r>
              <a:rPr lang="en-US" dirty="0" smtClean="0"/>
              <a:t> </a:t>
            </a:r>
            <a:r>
              <a:rPr lang="en-US" dirty="0" err="1" smtClean="0"/>
              <a:t>dalam</a:t>
            </a:r>
            <a:r>
              <a:rPr lang="en-US" dirty="0" smtClean="0"/>
              <a:t> </a:t>
            </a:r>
            <a:r>
              <a:rPr lang="en-US" dirty="0" err="1" smtClean="0"/>
              <a:t>konsep</a:t>
            </a:r>
            <a:r>
              <a:rPr lang="en-US" dirty="0" smtClean="0"/>
              <a:t> CSR yang </a:t>
            </a:r>
            <a:r>
              <a:rPr lang="en-US" dirty="0" err="1" smtClean="0"/>
              <a:t>meliputi</a:t>
            </a:r>
            <a:r>
              <a:rPr lang="en-US" dirty="0" smtClean="0"/>
              <a:t>: </a:t>
            </a:r>
          </a:p>
          <a:p>
            <a:pPr marL="514350" indent="-514350">
              <a:buNone/>
            </a:pPr>
            <a:r>
              <a:rPr lang="en-US" i="1" dirty="0" smtClean="0"/>
              <a:t>(1) economic responsibility</a:t>
            </a:r>
          </a:p>
          <a:p>
            <a:pPr marL="0" indent="0">
              <a:buNone/>
            </a:pPr>
            <a:r>
              <a:rPr lang="en-US" dirty="0" err="1" smtClean="0"/>
              <a:t>Tanggung</a:t>
            </a:r>
            <a:r>
              <a:rPr lang="en-US" dirty="0" smtClean="0"/>
              <a:t> </a:t>
            </a:r>
            <a:r>
              <a:rPr lang="en-US" dirty="0" err="1" smtClean="0"/>
              <a:t>jawab</a:t>
            </a:r>
            <a:r>
              <a:rPr lang="en-US" dirty="0" smtClean="0"/>
              <a:t> </a:t>
            </a:r>
            <a:r>
              <a:rPr lang="en-US" dirty="0" err="1" smtClean="0"/>
              <a:t>utama</a:t>
            </a:r>
            <a:r>
              <a:rPr lang="en-US" dirty="0" smtClean="0"/>
              <a:t> </a:t>
            </a:r>
            <a:r>
              <a:rPr lang="en-US" dirty="0" err="1" smtClean="0"/>
              <a:t>perusahaan</a:t>
            </a:r>
            <a:r>
              <a:rPr lang="en-US" dirty="0" smtClean="0"/>
              <a:t> </a:t>
            </a:r>
            <a:r>
              <a:rPr lang="en-US" dirty="0" err="1" smtClean="0"/>
              <a:t>adalah</a:t>
            </a:r>
            <a:r>
              <a:rPr lang="en-US" dirty="0" smtClean="0"/>
              <a:t> </a:t>
            </a:r>
            <a:r>
              <a:rPr lang="en-US" dirty="0" err="1" smtClean="0"/>
              <a:t>tanggung</a:t>
            </a:r>
            <a:r>
              <a:rPr lang="en-US" dirty="0" smtClean="0"/>
              <a:t> </a:t>
            </a:r>
            <a:r>
              <a:rPr lang="en-US" dirty="0" err="1" smtClean="0"/>
              <a:t>jawab</a:t>
            </a:r>
            <a:r>
              <a:rPr lang="en-US" dirty="0" smtClean="0"/>
              <a:t> </a:t>
            </a:r>
            <a:r>
              <a:rPr lang="en-US" dirty="0" err="1" smtClean="0"/>
              <a:t>ekonomi</a:t>
            </a:r>
            <a:r>
              <a:rPr lang="en-US" dirty="0" smtClean="0"/>
              <a:t>, </a:t>
            </a:r>
            <a:r>
              <a:rPr lang="en-US" dirty="0" err="1" smtClean="0"/>
              <a:t>karena</a:t>
            </a:r>
            <a:r>
              <a:rPr lang="en-US" dirty="0" smtClean="0"/>
              <a:t> </a:t>
            </a:r>
            <a:r>
              <a:rPr lang="en-US" dirty="0" err="1" smtClean="0"/>
              <a:t>sebagai</a:t>
            </a:r>
            <a:r>
              <a:rPr lang="en-US" dirty="0" smtClean="0"/>
              <a:t> </a:t>
            </a:r>
            <a:r>
              <a:rPr lang="en-US" dirty="0" err="1" smtClean="0"/>
              <a:t>lembaga</a:t>
            </a:r>
            <a:r>
              <a:rPr lang="en-US" dirty="0" smtClean="0"/>
              <a:t> </a:t>
            </a:r>
            <a:r>
              <a:rPr lang="en-US" dirty="0" err="1" smtClean="0"/>
              <a:t>bisnis</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aktivitas</a:t>
            </a:r>
            <a:r>
              <a:rPr lang="en-US" dirty="0" smtClean="0"/>
              <a:t> </a:t>
            </a:r>
            <a:r>
              <a:rPr lang="en-US" dirty="0" err="1" smtClean="0"/>
              <a:t>ekonomi</a:t>
            </a:r>
            <a:r>
              <a:rPr lang="en-US" dirty="0" smtClean="0"/>
              <a:t> yang </a:t>
            </a:r>
            <a:r>
              <a:rPr lang="en-US" dirty="0" err="1" smtClean="0"/>
              <a:t>menghasilkan</a:t>
            </a:r>
            <a:r>
              <a:rPr lang="en-US" dirty="0" smtClean="0"/>
              <a:t> </a:t>
            </a:r>
            <a:r>
              <a:rPr lang="en-US" dirty="0" err="1" smtClean="0"/>
              <a:t>barang</a:t>
            </a:r>
            <a:r>
              <a:rPr lang="en-US" dirty="0" smtClean="0"/>
              <a:t> </a:t>
            </a:r>
            <a:r>
              <a:rPr lang="en-US" dirty="0" err="1" smtClean="0"/>
              <a:t>dan</a:t>
            </a:r>
            <a:r>
              <a:rPr lang="en-US" dirty="0" smtClean="0"/>
              <a:t> </a:t>
            </a:r>
            <a:r>
              <a:rPr lang="en-US" dirty="0" err="1" smtClean="0"/>
              <a:t>jasa</a:t>
            </a:r>
            <a:r>
              <a:rPr lang="en-US" dirty="0" smtClean="0"/>
              <a:t> </a:t>
            </a:r>
            <a:r>
              <a:rPr lang="en-US" dirty="0" err="1" smtClean="0"/>
              <a:t>bagi</a:t>
            </a:r>
            <a:r>
              <a:rPr lang="en-US" dirty="0" smtClean="0"/>
              <a:t> </a:t>
            </a:r>
            <a:r>
              <a:rPr lang="en-US" dirty="0" err="1" smtClean="0"/>
              <a:t>masyarakat</a:t>
            </a:r>
            <a:r>
              <a:rPr lang="en-US" dirty="0" smtClean="0"/>
              <a:t> </a:t>
            </a:r>
            <a:r>
              <a:rPr lang="en-US" dirty="0" err="1" smtClean="0"/>
              <a:t>secara</a:t>
            </a:r>
            <a:r>
              <a:rPr lang="en-US" dirty="0" smtClean="0"/>
              <a:t> </a:t>
            </a:r>
            <a:r>
              <a:rPr lang="en-US" dirty="0" err="1" smtClean="0"/>
              <a:t>menguntungkan</a:t>
            </a:r>
            <a:r>
              <a:rPr lang="en-US" dirty="0" smtClean="0"/>
              <a:t>.</a:t>
            </a:r>
            <a:endParaRPr lang="en-US" i="1" dirty="0" smtClean="0"/>
          </a:p>
          <a:p>
            <a:pPr marL="514350" indent="-514350">
              <a:buNone/>
            </a:pPr>
            <a:r>
              <a:rPr lang="en-US" i="1" dirty="0" smtClean="0"/>
              <a:t>(2) legal responsibility,</a:t>
            </a:r>
          </a:p>
          <a:p>
            <a:pPr marL="60325" indent="-60325">
              <a:buNone/>
            </a:pPr>
            <a:r>
              <a:rPr lang="en-US" dirty="0" err="1" smtClean="0"/>
              <a:t>masyarakat</a:t>
            </a:r>
            <a:r>
              <a:rPr lang="en-US" dirty="0" smtClean="0"/>
              <a:t> </a:t>
            </a:r>
            <a:r>
              <a:rPr lang="en-US" dirty="0" err="1" smtClean="0"/>
              <a:t>mengharapkan</a:t>
            </a:r>
            <a:r>
              <a:rPr lang="en-US" dirty="0" smtClean="0"/>
              <a:t> </a:t>
            </a:r>
            <a:r>
              <a:rPr lang="en-US" dirty="0" err="1" smtClean="0"/>
              <a:t>bisnis</a:t>
            </a:r>
            <a:r>
              <a:rPr lang="en-US" dirty="0" smtClean="0"/>
              <a:t> yang </a:t>
            </a:r>
            <a:r>
              <a:rPr lang="en-US" dirty="0" err="1" smtClean="0"/>
              <a:t>dijalankan</a:t>
            </a:r>
            <a:r>
              <a:rPr lang="en-US" dirty="0" smtClean="0"/>
              <a:t> </a:t>
            </a:r>
            <a:r>
              <a:rPr lang="en-US" dirty="0" err="1" smtClean="0"/>
              <a:t>dengan</a:t>
            </a:r>
            <a:r>
              <a:rPr lang="en-US" dirty="0" smtClean="0"/>
              <a:t> </a:t>
            </a:r>
            <a:r>
              <a:rPr lang="en-US" dirty="0" err="1" smtClean="0"/>
              <a:t>menaati</a:t>
            </a:r>
            <a:r>
              <a:rPr lang="en-US" dirty="0" smtClean="0"/>
              <a:t> </a:t>
            </a:r>
            <a:r>
              <a:rPr lang="en-US" dirty="0" err="1" smtClean="0"/>
              <a:t>hukum</a:t>
            </a:r>
            <a:r>
              <a:rPr lang="en-US" dirty="0" smtClean="0"/>
              <a:t> </a:t>
            </a:r>
            <a:r>
              <a:rPr lang="en-US" dirty="0" err="1" smtClean="0"/>
              <a:t>dan</a:t>
            </a:r>
            <a:r>
              <a:rPr lang="en-US" dirty="0" smtClean="0"/>
              <a:t> </a:t>
            </a:r>
            <a:r>
              <a:rPr lang="en-US" dirty="0" err="1" smtClean="0"/>
              <a:t>peraturan</a:t>
            </a:r>
            <a:r>
              <a:rPr lang="en-US" dirty="0" smtClean="0"/>
              <a:t> yang </a:t>
            </a:r>
            <a:r>
              <a:rPr lang="en-US" dirty="0" err="1" smtClean="0"/>
              <a:t>berlaku</a:t>
            </a:r>
            <a:r>
              <a:rPr lang="en-US" i="1" dirty="0" smtClean="0"/>
              <a:t> </a:t>
            </a:r>
          </a:p>
          <a:p>
            <a:pPr marL="514350" indent="-514350">
              <a:buNone/>
            </a:pPr>
            <a:r>
              <a:rPr lang="en-US" i="1" dirty="0" smtClean="0"/>
              <a:t>(3) ethical responsibility, </a:t>
            </a:r>
          </a:p>
          <a:p>
            <a:pPr marL="0" indent="0">
              <a:buNone/>
            </a:pPr>
            <a:r>
              <a:rPr lang="en-US" dirty="0" err="1" smtClean="0"/>
              <a:t>menekankan</a:t>
            </a:r>
            <a:r>
              <a:rPr lang="en-US" dirty="0" smtClean="0"/>
              <a:t> </a:t>
            </a:r>
            <a:r>
              <a:rPr lang="en-US" dirty="0" err="1" smtClean="0"/>
              <a:t>bahwa</a:t>
            </a:r>
            <a:r>
              <a:rPr lang="en-US" dirty="0" smtClean="0"/>
              <a:t> </a:t>
            </a:r>
            <a:r>
              <a:rPr lang="en-US" dirty="0" err="1" smtClean="0"/>
              <a:t>masyarakat</a:t>
            </a:r>
            <a:r>
              <a:rPr lang="en-US" dirty="0" smtClean="0"/>
              <a:t> </a:t>
            </a:r>
            <a:r>
              <a:rPr lang="en-US" dirty="0" err="1" smtClean="0"/>
              <a:t>berharap</a:t>
            </a:r>
            <a:r>
              <a:rPr lang="en-US" dirty="0" smtClean="0"/>
              <a:t> </a:t>
            </a:r>
            <a:r>
              <a:rPr lang="en-US" dirty="0" err="1" smtClean="0"/>
              <a:t>perusahaan</a:t>
            </a:r>
            <a:r>
              <a:rPr lang="en-US" dirty="0" smtClean="0"/>
              <a:t> </a:t>
            </a:r>
            <a:r>
              <a:rPr lang="en-US" dirty="0" err="1" smtClean="0"/>
              <a:t>menjalankan</a:t>
            </a:r>
            <a:r>
              <a:rPr lang="en-US" dirty="0" smtClean="0"/>
              <a:t> </a:t>
            </a:r>
            <a:r>
              <a:rPr lang="en-US" dirty="0" err="1" smtClean="0"/>
              <a:t>bisnis</a:t>
            </a:r>
            <a:r>
              <a:rPr lang="en-US" dirty="0" smtClean="0"/>
              <a:t> </a:t>
            </a:r>
            <a:r>
              <a:rPr lang="en-US" dirty="0" err="1" smtClean="0"/>
              <a:t>secara</a:t>
            </a:r>
            <a:r>
              <a:rPr lang="en-US" dirty="0" smtClean="0"/>
              <a:t> </a:t>
            </a:r>
            <a:r>
              <a:rPr lang="en-US" dirty="0" err="1" smtClean="0"/>
              <a:t>etis</a:t>
            </a:r>
            <a:r>
              <a:rPr lang="en-US" dirty="0" smtClean="0"/>
              <a:t>. </a:t>
            </a:r>
            <a:endParaRPr lang="en-US" i="1" dirty="0" smtClean="0"/>
          </a:p>
          <a:p>
            <a:pPr marL="514350" indent="-514350">
              <a:buNone/>
            </a:pPr>
            <a:r>
              <a:rPr lang="en-US" i="1" dirty="0" smtClean="0"/>
              <a:t>(4) discretionary responsibility</a:t>
            </a:r>
          </a:p>
          <a:p>
            <a:pPr marL="0" indent="0">
              <a:buNone/>
            </a:pPr>
            <a:r>
              <a:rPr lang="en-US" dirty="0" err="1" smtClean="0"/>
              <a:t>Masy</a:t>
            </a:r>
            <a:r>
              <a:rPr lang="en-US" dirty="0" smtClean="0"/>
              <a:t> </a:t>
            </a:r>
            <a:r>
              <a:rPr lang="en-US" dirty="0" err="1" smtClean="0"/>
              <a:t>mengharapkan</a:t>
            </a:r>
            <a:r>
              <a:rPr lang="en-US" dirty="0" smtClean="0"/>
              <a:t> </a:t>
            </a:r>
            <a:r>
              <a:rPr lang="en-US" dirty="0" err="1" smtClean="0"/>
              <a:t>keberadaan</a:t>
            </a:r>
            <a:r>
              <a:rPr lang="en-US" dirty="0" smtClean="0"/>
              <a:t> </a:t>
            </a:r>
            <a:r>
              <a:rPr lang="en-US" dirty="0" err="1" smtClean="0"/>
              <a:t>perusahaandpt</a:t>
            </a:r>
            <a:r>
              <a:rPr lang="en-US" dirty="0" smtClean="0"/>
              <a:t> </a:t>
            </a:r>
            <a:r>
              <a:rPr lang="en-US" dirty="0" err="1" smtClean="0"/>
              <a:t>memberikan</a:t>
            </a:r>
            <a:r>
              <a:rPr lang="en-US" dirty="0" smtClean="0"/>
              <a:t> </a:t>
            </a:r>
            <a:r>
              <a:rPr lang="en-US" dirty="0" err="1" smtClean="0"/>
              <a:t>manfaat</a:t>
            </a:r>
            <a:r>
              <a:rPr lang="en-US" dirty="0" smtClean="0"/>
              <a:t> </a:t>
            </a:r>
            <a:r>
              <a:rPr lang="en-US" dirty="0" err="1" smtClean="0"/>
              <a:t>bagi</a:t>
            </a:r>
            <a:r>
              <a:rPr lang="en-US" dirty="0" smtClean="0"/>
              <a:t> </a:t>
            </a:r>
            <a:r>
              <a:rPr lang="en-US" dirty="0" err="1" smtClean="0"/>
              <a:t>mereka</a:t>
            </a:r>
            <a:r>
              <a:rPr lang="en-US" dirty="0" smtClean="0"/>
              <a:t> </a:t>
            </a:r>
            <a:r>
              <a:rPr lang="en-US" dirty="0" err="1" smtClean="0"/>
              <a:t>melalui</a:t>
            </a:r>
            <a:r>
              <a:rPr lang="en-US" dirty="0" smtClean="0"/>
              <a:t> program </a:t>
            </a:r>
            <a:r>
              <a:rPr lang="en-US" dirty="0" err="1" smtClean="0"/>
              <a:t>filantropis</a:t>
            </a:r>
            <a:r>
              <a:rPr lang="en-US" dirty="0" smtClean="0"/>
              <a:t>. </a:t>
            </a:r>
          </a:p>
          <a:p>
            <a:pPr marL="0" indent="0">
              <a:buNone/>
            </a:pPr>
            <a:r>
              <a:rPr lang="en-US" dirty="0" smtClean="0"/>
              <a:t>Perusahaan </a:t>
            </a:r>
            <a:r>
              <a:rPr lang="en-US" dirty="0" err="1" smtClean="0"/>
              <a:t>jg</a:t>
            </a:r>
            <a:r>
              <a:rPr lang="en-US" dirty="0" smtClean="0"/>
              <a:t> </a:t>
            </a:r>
            <a:r>
              <a:rPr lang="en-US" dirty="0" err="1" smtClean="0"/>
              <a:t>ingin</a:t>
            </a:r>
            <a:r>
              <a:rPr lang="en-US" dirty="0" smtClean="0"/>
              <a:t> </a:t>
            </a:r>
            <a:r>
              <a:rPr lang="en-US" dirty="0" err="1" smtClean="0"/>
              <a:t>dipandang</a:t>
            </a:r>
            <a:r>
              <a:rPr lang="en-US" dirty="0" smtClean="0"/>
              <a:t> </a:t>
            </a:r>
            <a:r>
              <a:rPr lang="en-US" dirty="0" err="1" smtClean="0"/>
              <a:t>sebagai</a:t>
            </a:r>
            <a:r>
              <a:rPr lang="en-US" dirty="0" smtClean="0"/>
              <a:t> </a:t>
            </a:r>
            <a:r>
              <a:rPr lang="en-US" dirty="0" err="1" smtClean="0"/>
              <a:t>warga</a:t>
            </a:r>
            <a:r>
              <a:rPr lang="en-US" dirty="0" smtClean="0"/>
              <a:t> </a:t>
            </a:r>
            <a:r>
              <a:rPr lang="en-US" dirty="0" err="1" smtClean="0"/>
              <a:t>negara</a:t>
            </a:r>
            <a:r>
              <a:rPr lang="en-US" dirty="0" smtClean="0"/>
              <a:t> </a:t>
            </a:r>
            <a:r>
              <a:rPr lang="en-US" dirty="0" err="1" smtClean="0"/>
              <a:t>yg</a:t>
            </a:r>
            <a:r>
              <a:rPr lang="en-US" dirty="0" smtClean="0"/>
              <a:t> </a:t>
            </a:r>
            <a:r>
              <a:rPr lang="en-US" dirty="0" err="1" smtClean="0"/>
              <a:t>baik</a:t>
            </a:r>
            <a:r>
              <a:rPr lang="en-US" dirty="0" smtClean="0"/>
              <a:t> (good citizen) </a:t>
            </a:r>
            <a:r>
              <a:rPr lang="en-US" dirty="0" err="1" smtClean="0"/>
              <a:t>yg</a:t>
            </a:r>
            <a:r>
              <a:rPr lang="en-US" dirty="0" smtClean="0"/>
              <a:t> </a:t>
            </a:r>
            <a:r>
              <a:rPr lang="en-US" dirty="0" err="1" smtClean="0"/>
              <a:t>memberikan</a:t>
            </a:r>
            <a:r>
              <a:rPr lang="en-US" dirty="0" smtClean="0"/>
              <a:t> </a:t>
            </a:r>
            <a:r>
              <a:rPr lang="en-US" dirty="0" err="1" smtClean="0"/>
              <a:t>kontribusi</a:t>
            </a:r>
            <a:r>
              <a:rPr lang="en-US" dirty="0" smtClean="0"/>
              <a:t> </a:t>
            </a:r>
            <a:r>
              <a:rPr lang="en-US" dirty="0" err="1" smtClean="0"/>
              <a:t>bagi</a:t>
            </a:r>
            <a:r>
              <a:rPr lang="en-US" dirty="0" smtClean="0"/>
              <a:t> </a:t>
            </a:r>
            <a:r>
              <a:rPr lang="en-US" dirty="0" err="1" smtClean="0"/>
              <a:t>masy</a:t>
            </a:r>
            <a:r>
              <a:rPr lang="en-US" dirty="0" smtClean="0"/>
              <a:t> </a:t>
            </a:r>
            <a:r>
              <a:rPr lang="en-US" dirty="0" err="1" smtClean="0"/>
              <a:t>shg</a:t>
            </a:r>
            <a:r>
              <a:rPr lang="en-US" dirty="0" smtClean="0"/>
              <a:t> </a:t>
            </a:r>
            <a:r>
              <a:rPr lang="en-US" dirty="0" err="1" smtClean="0"/>
              <a:t>memengaruhi</a:t>
            </a:r>
            <a:r>
              <a:rPr lang="en-US" dirty="0" smtClean="0"/>
              <a:t> </a:t>
            </a:r>
            <a:r>
              <a:rPr lang="en-US" dirty="0" err="1" smtClean="0"/>
              <a:t>reputasi</a:t>
            </a:r>
            <a:r>
              <a:rPr lang="en-US" dirty="0" smtClean="0"/>
              <a:t> </a:t>
            </a:r>
            <a:r>
              <a:rPr lang="en-US" dirty="0" err="1" smtClean="0"/>
              <a:t>perusahaan</a:t>
            </a:r>
            <a:r>
              <a:rPr lang="en-US" dirty="0" smtClean="0"/>
              <a:t>.</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381000" y="1600200"/>
          <a:ext cx="8534400" cy="4952999"/>
        </p:xfrm>
        <a:graphic>
          <a:graphicData uri="http://schemas.openxmlformats.org/drawingml/2006/table">
            <a:tbl>
              <a:tblPr firstRow="1" bandRow="1">
                <a:tableStyleId>{5C22544A-7EE6-4342-B048-85BDC9FD1C3A}</a:tableStyleId>
              </a:tblPr>
              <a:tblGrid>
                <a:gridCol w="3200400"/>
                <a:gridCol w="5334000"/>
              </a:tblGrid>
              <a:tr h="1118419">
                <a:tc>
                  <a:txBody>
                    <a:bodyPr/>
                    <a:lstStyle/>
                    <a:p>
                      <a:r>
                        <a:rPr lang="en-US" sz="2400" b="0" i="1" dirty="0" smtClean="0">
                          <a:solidFill>
                            <a:schemeClr val="tx1"/>
                          </a:solidFill>
                        </a:rPr>
                        <a:t>discretionary responsibility</a:t>
                      </a:r>
                      <a:endParaRPr lang="en-US" sz="2400" b="0" dirty="0">
                        <a:solidFill>
                          <a:schemeClr val="tx1"/>
                        </a:solidFill>
                      </a:endParaRPr>
                    </a:p>
                  </a:txBody>
                  <a:tcPr/>
                </a:tc>
                <a:tc>
                  <a:txBody>
                    <a:bodyPr/>
                    <a:lstStyle/>
                    <a:p>
                      <a:r>
                        <a:rPr lang="en-US" sz="2400" b="0" dirty="0" smtClean="0">
                          <a:solidFill>
                            <a:schemeClr val="tx1"/>
                          </a:solidFill>
                        </a:rPr>
                        <a:t>Corporate</a:t>
                      </a:r>
                      <a:r>
                        <a:rPr lang="en-US" sz="2400" b="0" baseline="0" dirty="0" smtClean="0">
                          <a:solidFill>
                            <a:schemeClr val="tx1"/>
                          </a:solidFill>
                        </a:rPr>
                        <a:t> giving/charity, corporate citizenship, community development</a:t>
                      </a:r>
                      <a:endParaRPr lang="en-US" sz="2400" b="0" dirty="0">
                        <a:solidFill>
                          <a:schemeClr val="tx1"/>
                        </a:solidFill>
                      </a:endParaRPr>
                    </a:p>
                  </a:txBody>
                  <a:tcPr/>
                </a:tc>
              </a:tr>
              <a:tr h="1118419">
                <a:tc>
                  <a:txBody>
                    <a:bodyPr/>
                    <a:lstStyle/>
                    <a:p>
                      <a:r>
                        <a:rPr lang="en-US" sz="2400" i="1" dirty="0" smtClean="0">
                          <a:solidFill>
                            <a:schemeClr val="tx1"/>
                          </a:solidFill>
                        </a:rPr>
                        <a:t>ethical responsibility</a:t>
                      </a:r>
                      <a:endParaRPr lang="en-US" sz="2400" dirty="0">
                        <a:solidFill>
                          <a:schemeClr val="tx1"/>
                        </a:solidFill>
                      </a:endParaRPr>
                    </a:p>
                  </a:txBody>
                  <a:tcPr/>
                </a:tc>
                <a:tc>
                  <a:txBody>
                    <a:bodyPr/>
                    <a:lstStyle/>
                    <a:p>
                      <a:r>
                        <a:rPr lang="en-US" sz="2400" dirty="0" err="1" smtClean="0">
                          <a:solidFill>
                            <a:schemeClr val="tx1"/>
                          </a:solidFill>
                        </a:rPr>
                        <a:t>Memproduksi</a:t>
                      </a:r>
                      <a:r>
                        <a:rPr lang="en-US" sz="2400" dirty="0" smtClean="0">
                          <a:solidFill>
                            <a:schemeClr val="tx1"/>
                          </a:solidFill>
                        </a:rPr>
                        <a:t> </a:t>
                      </a:r>
                      <a:r>
                        <a:rPr lang="en-US" sz="2400" dirty="0" err="1" smtClean="0">
                          <a:solidFill>
                            <a:schemeClr val="tx1"/>
                          </a:solidFill>
                        </a:rPr>
                        <a:t>produk</a:t>
                      </a:r>
                      <a:r>
                        <a:rPr lang="en-US" sz="2400" dirty="0" smtClean="0">
                          <a:solidFill>
                            <a:schemeClr val="tx1"/>
                          </a:solidFill>
                        </a:rPr>
                        <a:t> </a:t>
                      </a:r>
                      <a:r>
                        <a:rPr lang="en-US" sz="2400" dirty="0" err="1" smtClean="0">
                          <a:solidFill>
                            <a:schemeClr val="tx1"/>
                          </a:solidFill>
                        </a:rPr>
                        <a:t>makanan</a:t>
                      </a:r>
                      <a:r>
                        <a:rPr lang="en-US" sz="2400" dirty="0" smtClean="0">
                          <a:solidFill>
                            <a:schemeClr val="tx1"/>
                          </a:solidFill>
                        </a:rPr>
                        <a:t> </a:t>
                      </a:r>
                      <a:r>
                        <a:rPr lang="en-US" sz="2400" dirty="0" err="1" smtClean="0">
                          <a:solidFill>
                            <a:schemeClr val="tx1"/>
                          </a:solidFill>
                        </a:rPr>
                        <a:t>yg</a:t>
                      </a:r>
                      <a:r>
                        <a:rPr lang="en-US" sz="2400" dirty="0" smtClean="0">
                          <a:solidFill>
                            <a:schemeClr val="tx1"/>
                          </a:solidFill>
                        </a:rPr>
                        <a:t> </a:t>
                      </a:r>
                      <a:r>
                        <a:rPr lang="en-US" sz="2400" dirty="0" err="1" smtClean="0">
                          <a:solidFill>
                            <a:schemeClr val="tx1"/>
                          </a:solidFill>
                        </a:rPr>
                        <a:t>bergizi</a:t>
                      </a:r>
                      <a:r>
                        <a:rPr lang="en-US" sz="2400" dirty="0" smtClean="0">
                          <a:solidFill>
                            <a:schemeClr val="tx1"/>
                          </a:solidFill>
                        </a:rPr>
                        <a:t> </a:t>
                      </a:r>
                      <a:r>
                        <a:rPr lang="en-US" sz="2400" dirty="0" err="1" smtClean="0">
                          <a:solidFill>
                            <a:schemeClr val="tx1"/>
                          </a:solidFill>
                        </a:rPr>
                        <a:t>dan</a:t>
                      </a:r>
                      <a:r>
                        <a:rPr lang="en-US" sz="2400" dirty="0" smtClean="0">
                          <a:solidFill>
                            <a:schemeClr val="tx1"/>
                          </a:solidFill>
                        </a:rPr>
                        <a:t> </a:t>
                      </a:r>
                      <a:r>
                        <a:rPr lang="en-US" sz="2400" dirty="0" err="1" smtClean="0">
                          <a:solidFill>
                            <a:schemeClr val="tx1"/>
                          </a:solidFill>
                        </a:rPr>
                        <a:t>aman</a:t>
                      </a:r>
                      <a:r>
                        <a:rPr lang="en-US" sz="2400" dirty="0" smtClean="0">
                          <a:solidFill>
                            <a:schemeClr val="tx1"/>
                          </a:solidFill>
                        </a:rPr>
                        <a:t> </a:t>
                      </a:r>
                      <a:r>
                        <a:rPr lang="en-US" sz="2400" dirty="0" err="1" smtClean="0">
                          <a:solidFill>
                            <a:schemeClr val="tx1"/>
                          </a:solidFill>
                        </a:rPr>
                        <a:t>bagi</a:t>
                      </a:r>
                      <a:r>
                        <a:rPr lang="en-US" sz="2400" dirty="0" smtClean="0">
                          <a:solidFill>
                            <a:schemeClr val="tx1"/>
                          </a:solidFill>
                        </a:rPr>
                        <a:t> </a:t>
                      </a:r>
                      <a:r>
                        <a:rPr lang="en-US" sz="2400" dirty="0" err="1" smtClean="0">
                          <a:solidFill>
                            <a:schemeClr val="tx1"/>
                          </a:solidFill>
                        </a:rPr>
                        <a:t>konsumen</a:t>
                      </a:r>
                      <a:endParaRPr lang="en-US" sz="2400" dirty="0">
                        <a:solidFill>
                          <a:schemeClr val="tx1"/>
                        </a:solidFill>
                      </a:endParaRPr>
                    </a:p>
                  </a:txBody>
                  <a:tcPr/>
                </a:tc>
              </a:tr>
              <a:tr h="1118419">
                <a:tc>
                  <a:txBody>
                    <a:bodyPr/>
                    <a:lstStyle/>
                    <a:p>
                      <a:r>
                        <a:rPr lang="en-US" sz="2400" i="1" dirty="0" smtClean="0"/>
                        <a:t> legal responsibility</a:t>
                      </a:r>
                      <a:endParaRPr lang="en-US" sz="2400" dirty="0"/>
                    </a:p>
                  </a:txBody>
                  <a:tcPr/>
                </a:tc>
                <a:tc>
                  <a:txBody>
                    <a:bodyPr/>
                    <a:lstStyle/>
                    <a:p>
                      <a:r>
                        <a:rPr lang="en-US" sz="2400" dirty="0" err="1" smtClean="0"/>
                        <a:t>Membayar</a:t>
                      </a:r>
                      <a:r>
                        <a:rPr lang="en-US" sz="2400" dirty="0" smtClean="0"/>
                        <a:t> </a:t>
                      </a:r>
                      <a:r>
                        <a:rPr lang="en-US" sz="2400" dirty="0" err="1" smtClean="0"/>
                        <a:t>pajak</a:t>
                      </a:r>
                      <a:r>
                        <a:rPr lang="en-US" sz="2400" dirty="0" smtClean="0"/>
                        <a:t>, </a:t>
                      </a:r>
                      <a:r>
                        <a:rPr lang="en-US" sz="2400" dirty="0" err="1" smtClean="0"/>
                        <a:t>mentaati</a:t>
                      </a:r>
                      <a:r>
                        <a:rPr lang="en-US" sz="2400" dirty="0" smtClean="0"/>
                        <a:t> </a:t>
                      </a:r>
                      <a:r>
                        <a:rPr lang="en-US" sz="2400" dirty="0" err="1" smtClean="0"/>
                        <a:t>undang-undang</a:t>
                      </a:r>
                      <a:r>
                        <a:rPr lang="en-US" sz="2400" dirty="0" smtClean="0"/>
                        <a:t> </a:t>
                      </a:r>
                      <a:r>
                        <a:rPr lang="en-US" sz="2400" dirty="0" err="1" smtClean="0"/>
                        <a:t>ketenagakerjaan</a:t>
                      </a:r>
                      <a:endParaRPr lang="en-US" sz="2400" dirty="0"/>
                    </a:p>
                  </a:txBody>
                  <a:tcPr/>
                </a:tc>
              </a:tr>
              <a:tr h="1597742">
                <a:tc>
                  <a:txBody>
                    <a:bodyPr/>
                    <a:lstStyle/>
                    <a:p>
                      <a:r>
                        <a:rPr lang="en-US" sz="2400" i="1" dirty="0" smtClean="0"/>
                        <a:t> economic responsibility</a:t>
                      </a:r>
                      <a:endParaRPr lang="en-US" sz="2400" dirty="0"/>
                    </a:p>
                  </a:txBody>
                  <a:tcPr/>
                </a:tc>
                <a:tc>
                  <a:txBody>
                    <a:bodyPr/>
                    <a:lstStyle/>
                    <a:p>
                      <a:r>
                        <a:rPr lang="en-US" sz="2400" dirty="0" err="1" smtClean="0"/>
                        <a:t>Melaksanakan</a:t>
                      </a:r>
                      <a:r>
                        <a:rPr lang="en-US" sz="2400" dirty="0" smtClean="0"/>
                        <a:t> good corporate governance </a:t>
                      </a:r>
                      <a:r>
                        <a:rPr lang="en-US" sz="2400" dirty="0" err="1" smtClean="0"/>
                        <a:t>yg</a:t>
                      </a:r>
                      <a:r>
                        <a:rPr lang="en-US" sz="2400" dirty="0" smtClean="0"/>
                        <a:t> </a:t>
                      </a:r>
                      <a:r>
                        <a:rPr lang="en-US" sz="2400" dirty="0" err="1" smtClean="0"/>
                        <a:t>memungkinkan</a:t>
                      </a:r>
                      <a:r>
                        <a:rPr lang="en-US" sz="2400" dirty="0" smtClean="0"/>
                        <a:t> </a:t>
                      </a:r>
                      <a:r>
                        <a:rPr lang="en-US" sz="2400" dirty="0" err="1" smtClean="0"/>
                        <a:t>perusahaan</a:t>
                      </a:r>
                      <a:r>
                        <a:rPr lang="en-US" sz="2400" dirty="0" smtClean="0"/>
                        <a:t> </a:t>
                      </a:r>
                      <a:r>
                        <a:rPr lang="en-US" sz="2400" dirty="0" err="1" smtClean="0"/>
                        <a:t>memperoleh</a:t>
                      </a:r>
                      <a:r>
                        <a:rPr lang="en-US" sz="2400" dirty="0" smtClean="0"/>
                        <a:t> </a:t>
                      </a:r>
                      <a:r>
                        <a:rPr lang="en-US" sz="2400" dirty="0" err="1" smtClean="0"/>
                        <a:t>maksimalisasi</a:t>
                      </a:r>
                      <a:r>
                        <a:rPr lang="en-US" sz="2400" dirty="0" smtClean="0"/>
                        <a:t> </a:t>
                      </a:r>
                      <a:r>
                        <a:rPr lang="en-US" sz="2400" dirty="0" err="1" smtClean="0"/>
                        <a:t>laba</a:t>
                      </a:r>
                      <a:endParaRPr lang="en-US" sz="2400"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524000"/>
            <a:ext cx="8229600" cy="4602163"/>
          </a:xfrm>
        </p:spPr>
        <p:txBody>
          <a:bodyPr>
            <a:normAutofit fontScale="92500" lnSpcReduction="20000"/>
          </a:bodyPr>
          <a:lstStyle/>
          <a:p>
            <a:pPr algn="ctr">
              <a:buNone/>
            </a:pPr>
            <a:r>
              <a:rPr lang="en-US" dirty="0" smtClean="0"/>
              <a:t>     </a:t>
            </a:r>
            <a:r>
              <a:rPr lang="en-US" dirty="0" err="1" smtClean="0"/>
              <a:t>Perkembangan</a:t>
            </a:r>
            <a:r>
              <a:rPr lang="en-US" dirty="0" smtClean="0"/>
              <a:t> </a:t>
            </a:r>
            <a:r>
              <a:rPr lang="en-US" dirty="0" err="1"/>
              <a:t>selanjutnya</a:t>
            </a:r>
            <a:r>
              <a:rPr lang="en-US" dirty="0"/>
              <a:t> </a:t>
            </a:r>
            <a:r>
              <a:rPr lang="en-US" dirty="0" err="1"/>
              <a:t>konsep</a:t>
            </a:r>
            <a:r>
              <a:rPr lang="en-US" dirty="0"/>
              <a:t> CSR </a:t>
            </a:r>
            <a:r>
              <a:rPr lang="en-US" dirty="0" err="1"/>
              <a:t>saat</a:t>
            </a:r>
            <a:r>
              <a:rPr lang="en-US" dirty="0"/>
              <a:t> </a:t>
            </a:r>
            <a:r>
              <a:rPr lang="en-US" dirty="0" err="1"/>
              <a:t>ini</a:t>
            </a:r>
            <a:r>
              <a:rPr lang="en-US" dirty="0"/>
              <a:t> </a:t>
            </a:r>
            <a:r>
              <a:rPr lang="en-US" dirty="0" err="1"/>
              <a:t>mengarah</a:t>
            </a:r>
            <a:r>
              <a:rPr lang="en-US" dirty="0"/>
              <a:t> </a:t>
            </a:r>
            <a:r>
              <a:rPr lang="en-US" dirty="0" err="1"/>
              <a:t>kepada</a:t>
            </a:r>
            <a:r>
              <a:rPr lang="en-US" dirty="0"/>
              <a:t> </a:t>
            </a:r>
            <a:r>
              <a:rPr lang="en-US" dirty="0" err="1"/>
              <a:t>bentuk-bentuk</a:t>
            </a:r>
            <a:r>
              <a:rPr lang="en-US" dirty="0"/>
              <a:t> </a:t>
            </a:r>
            <a:r>
              <a:rPr lang="en-US" dirty="0" err="1"/>
              <a:t>pemberdayaan</a:t>
            </a:r>
            <a:r>
              <a:rPr lang="en-US" dirty="0"/>
              <a:t> </a:t>
            </a:r>
            <a:r>
              <a:rPr lang="en-US" dirty="0" err="1"/>
              <a:t>masyarakat</a:t>
            </a:r>
            <a:r>
              <a:rPr lang="en-US" dirty="0"/>
              <a:t>, </a:t>
            </a:r>
            <a:r>
              <a:rPr lang="en-US" dirty="0" err="1"/>
              <a:t>atau</a:t>
            </a:r>
            <a:r>
              <a:rPr lang="en-US" dirty="0"/>
              <a:t> </a:t>
            </a:r>
            <a:r>
              <a:rPr lang="en-US" dirty="0" err="1"/>
              <a:t>lebih</a:t>
            </a:r>
            <a:r>
              <a:rPr lang="en-US" dirty="0"/>
              <a:t> </a:t>
            </a:r>
            <a:r>
              <a:rPr lang="en-US" dirty="0" err="1"/>
              <a:t>dikenal</a:t>
            </a:r>
            <a:r>
              <a:rPr lang="en-US" dirty="0"/>
              <a:t> </a:t>
            </a:r>
            <a:r>
              <a:rPr lang="en-US" dirty="0" err="1"/>
              <a:t>dengan</a:t>
            </a:r>
            <a:r>
              <a:rPr lang="en-US" dirty="0"/>
              <a:t> </a:t>
            </a:r>
            <a:r>
              <a:rPr lang="en-US" dirty="0" err="1"/>
              <a:t>istilah</a:t>
            </a:r>
            <a:r>
              <a:rPr lang="en-US" dirty="0"/>
              <a:t> </a:t>
            </a:r>
            <a:r>
              <a:rPr lang="en-US" i="1" dirty="0"/>
              <a:t>community development (CD) </a:t>
            </a:r>
            <a:r>
              <a:rPr lang="en-US" dirty="0" err="1"/>
              <a:t>dan</a:t>
            </a:r>
            <a:r>
              <a:rPr lang="en-US" i="1" dirty="0"/>
              <a:t> community empowerment (CE). </a:t>
            </a:r>
            <a:r>
              <a:rPr lang="en-US" dirty="0" err="1"/>
              <a:t>Atau</a:t>
            </a:r>
            <a:r>
              <a:rPr lang="en-US" dirty="0"/>
              <a:t> </a:t>
            </a:r>
            <a:r>
              <a:rPr lang="en-US" dirty="0" err="1"/>
              <a:t>dapat</a:t>
            </a:r>
            <a:r>
              <a:rPr lang="en-US" dirty="0"/>
              <a:t> </a:t>
            </a:r>
            <a:r>
              <a:rPr lang="en-US" dirty="0" err="1"/>
              <a:t>dikatakan</a:t>
            </a:r>
            <a:r>
              <a:rPr lang="en-US" dirty="0"/>
              <a:t> </a:t>
            </a:r>
            <a:r>
              <a:rPr lang="en-US" dirty="0" err="1"/>
              <a:t>bahwa</a:t>
            </a:r>
            <a:r>
              <a:rPr lang="en-US" dirty="0"/>
              <a:t> CD </a:t>
            </a:r>
            <a:r>
              <a:rPr lang="en-US" dirty="0" err="1"/>
              <a:t>merupakan</a:t>
            </a:r>
            <a:r>
              <a:rPr lang="en-US" dirty="0"/>
              <a:t> </a:t>
            </a:r>
            <a:r>
              <a:rPr lang="en-US" dirty="0" err="1"/>
              <a:t>implikasi</a:t>
            </a:r>
            <a:r>
              <a:rPr lang="en-US" dirty="0"/>
              <a:t> </a:t>
            </a:r>
            <a:r>
              <a:rPr lang="en-US" dirty="0" err="1"/>
              <a:t>dari</a:t>
            </a:r>
            <a:r>
              <a:rPr lang="en-US" dirty="0"/>
              <a:t> program CSR (</a:t>
            </a:r>
            <a:r>
              <a:rPr lang="en-US" dirty="0" err="1"/>
              <a:t>Rahman</a:t>
            </a:r>
            <a:r>
              <a:rPr lang="en-US" dirty="0"/>
              <a:t>, 2009). </a:t>
            </a:r>
            <a:endParaRPr lang="en-US" dirty="0" smtClean="0"/>
          </a:p>
          <a:p>
            <a:pPr algn="ctr">
              <a:buNone/>
            </a:pPr>
            <a:r>
              <a:rPr lang="en-US" i="1" dirty="0" smtClean="0"/>
              <a:t>Community </a:t>
            </a:r>
            <a:r>
              <a:rPr lang="en-US" i="1" dirty="0"/>
              <a:t>development</a:t>
            </a:r>
            <a:r>
              <a:rPr lang="en-US" dirty="0"/>
              <a:t> </a:t>
            </a:r>
            <a:r>
              <a:rPr lang="en-US" dirty="0" err="1"/>
              <a:t>secara</a:t>
            </a:r>
            <a:r>
              <a:rPr lang="en-US" dirty="0"/>
              <a:t> </a:t>
            </a:r>
            <a:r>
              <a:rPr lang="en-US" dirty="0" err="1"/>
              <a:t>eksplisit</a:t>
            </a:r>
            <a:r>
              <a:rPr lang="en-US" dirty="0"/>
              <a:t> </a:t>
            </a:r>
            <a:r>
              <a:rPr lang="en-US" dirty="0" err="1"/>
              <a:t>dalam</a:t>
            </a:r>
            <a:r>
              <a:rPr lang="en-US" dirty="0"/>
              <a:t> CSR </a:t>
            </a:r>
            <a:r>
              <a:rPr lang="en-US" dirty="0" err="1"/>
              <a:t>diukur</a:t>
            </a:r>
            <a:r>
              <a:rPr lang="en-US" dirty="0"/>
              <a:t> </a:t>
            </a:r>
            <a:r>
              <a:rPr lang="en-US" dirty="0" err="1"/>
              <a:t>berdasarkan</a:t>
            </a:r>
            <a:r>
              <a:rPr lang="en-US" dirty="0"/>
              <a:t> </a:t>
            </a:r>
            <a:r>
              <a:rPr lang="en-US" dirty="0" err="1"/>
              <a:t>kenaikan</a:t>
            </a:r>
            <a:r>
              <a:rPr lang="en-US" dirty="0"/>
              <a:t> </a:t>
            </a:r>
            <a:r>
              <a:rPr lang="en-US" dirty="0" err="1"/>
              <a:t>taraf</a:t>
            </a:r>
            <a:r>
              <a:rPr lang="en-US" dirty="0"/>
              <a:t> </a:t>
            </a:r>
            <a:r>
              <a:rPr lang="en-US" dirty="0" err="1"/>
              <a:t>kualitas</a:t>
            </a:r>
            <a:r>
              <a:rPr lang="en-US" dirty="0"/>
              <a:t> </a:t>
            </a:r>
            <a:r>
              <a:rPr lang="en-US" dirty="0" err="1"/>
              <a:t>atau</a:t>
            </a:r>
            <a:r>
              <a:rPr lang="en-US" dirty="0"/>
              <a:t> </a:t>
            </a:r>
            <a:r>
              <a:rPr lang="en-US" dirty="0" err="1"/>
              <a:t>mutu</a:t>
            </a:r>
            <a:r>
              <a:rPr lang="en-US" dirty="0"/>
              <a:t> </a:t>
            </a:r>
            <a:r>
              <a:rPr lang="en-US" dirty="0" err="1"/>
              <a:t>hidup</a:t>
            </a:r>
            <a:r>
              <a:rPr lang="en-US" dirty="0"/>
              <a:t> </a:t>
            </a:r>
            <a:r>
              <a:rPr lang="en-US" dirty="0" err="1"/>
              <a:t>dari</a:t>
            </a:r>
            <a:r>
              <a:rPr lang="en-US" dirty="0"/>
              <a:t> </a:t>
            </a:r>
            <a:r>
              <a:rPr lang="en-US" dirty="0" err="1"/>
              <a:t>masyarakat</a:t>
            </a:r>
            <a:r>
              <a:rPr lang="en-US" dirty="0"/>
              <a:t> </a:t>
            </a:r>
            <a:r>
              <a:rPr lang="en-US" dirty="0" err="1"/>
              <a:t>di</a:t>
            </a:r>
            <a:r>
              <a:rPr lang="en-US" dirty="0"/>
              <a:t> </a:t>
            </a:r>
            <a:r>
              <a:rPr lang="en-US" dirty="0" err="1"/>
              <a:t>sekitar</a:t>
            </a:r>
            <a:r>
              <a:rPr lang="en-US" dirty="0"/>
              <a:t> </a:t>
            </a:r>
            <a:r>
              <a:rPr lang="en-US" dirty="0" err="1"/>
              <a:t>perusahaan</a:t>
            </a:r>
            <a:r>
              <a:rPr lang="en-US" dirty="0"/>
              <a:t> </a:t>
            </a:r>
            <a:r>
              <a:rPr lang="en-US" dirty="0" err="1"/>
              <a:t>beroperasi</a:t>
            </a:r>
            <a:r>
              <a:rPr lang="en-US" dirty="0"/>
              <a:t>. </a:t>
            </a:r>
            <a:endParaRPr lang="en-US" dirty="0" smtClean="0"/>
          </a:p>
          <a:p>
            <a:pPr algn="ctr">
              <a:buNone/>
            </a:pPr>
            <a:r>
              <a:rPr lang="en-US" i="1" dirty="0" smtClean="0"/>
              <a:t>Community </a:t>
            </a:r>
            <a:r>
              <a:rPr lang="en-US" i="1" dirty="0"/>
              <a:t>development</a:t>
            </a:r>
            <a:r>
              <a:rPr lang="en-US" dirty="0"/>
              <a:t> </a:t>
            </a:r>
            <a:r>
              <a:rPr lang="en-US" dirty="0" err="1"/>
              <a:t>dilaksanakan</a:t>
            </a:r>
            <a:r>
              <a:rPr lang="en-US" dirty="0"/>
              <a:t> </a:t>
            </a:r>
            <a:r>
              <a:rPr lang="en-US" dirty="0" err="1"/>
              <a:t>oleh</a:t>
            </a:r>
            <a:r>
              <a:rPr lang="en-US" dirty="0"/>
              <a:t> </a:t>
            </a:r>
            <a:r>
              <a:rPr lang="en-US" dirty="0" err="1"/>
              <a:t>perusahaan</a:t>
            </a:r>
            <a:r>
              <a:rPr lang="en-US" dirty="0"/>
              <a:t> </a:t>
            </a:r>
            <a:r>
              <a:rPr lang="en-US" dirty="0" err="1"/>
              <a:t>dengan</a:t>
            </a:r>
            <a:r>
              <a:rPr lang="en-US" dirty="0"/>
              <a:t> </a:t>
            </a:r>
            <a:r>
              <a:rPr lang="en-US" dirty="0" err="1"/>
              <a:t>mengacu</a:t>
            </a:r>
            <a:r>
              <a:rPr lang="en-US" dirty="0"/>
              <a:t> </a:t>
            </a:r>
            <a:r>
              <a:rPr lang="en-US" dirty="0" err="1"/>
              <a:t>pada</a:t>
            </a:r>
            <a:r>
              <a:rPr lang="en-US" dirty="0"/>
              <a:t> </a:t>
            </a:r>
            <a:r>
              <a:rPr lang="en-US" dirty="0" err="1"/>
              <a:t>nilai</a:t>
            </a:r>
            <a:r>
              <a:rPr lang="en-US" dirty="0"/>
              <a:t> </a:t>
            </a:r>
            <a:r>
              <a:rPr lang="en-US" dirty="0" err="1"/>
              <a:t>keadilan</a:t>
            </a:r>
            <a:r>
              <a:rPr lang="en-US" dirty="0"/>
              <a:t> </a:t>
            </a:r>
            <a:r>
              <a:rPr lang="en-US" dirty="0" err="1"/>
              <a:t>dan</a:t>
            </a:r>
            <a:r>
              <a:rPr lang="en-US" dirty="0"/>
              <a:t> </a:t>
            </a:r>
            <a:r>
              <a:rPr lang="en-US" dirty="0" err="1"/>
              <a:t>kesetaraan</a:t>
            </a:r>
            <a:r>
              <a:rPr lang="en-US" dirty="0"/>
              <a:t> </a:t>
            </a:r>
            <a:r>
              <a:rPr lang="en-US" dirty="0" err="1"/>
              <a:t>atas</a:t>
            </a:r>
            <a:r>
              <a:rPr lang="en-US" dirty="0"/>
              <a:t> </a:t>
            </a:r>
            <a:r>
              <a:rPr lang="en-US" dirty="0" err="1"/>
              <a:t>kesempatan</a:t>
            </a:r>
            <a:r>
              <a:rPr lang="en-US" dirty="0"/>
              <a:t>, </a:t>
            </a:r>
            <a:r>
              <a:rPr lang="en-US" dirty="0" err="1"/>
              <a:t>pilihan</a:t>
            </a:r>
            <a:r>
              <a:rPr lang="en-US" dirty="0"/>
              <a:t> </a:t>
            </a:r>
            <a:r>
              <a:rPr lang="en-US" dirty="0" err="1"/>
              <a:t>partisipasi</a:t>
            </a:r>
            <a:r>
              <a:rPr lang="en-US" dirty="0"/>
              <a:t>, </a:t>
            </a:r>
            <a:r>
              <a:rPr lang="en-US" dirty="0" err="1"/>
              <a:t>timbal</a:t>
            </a:r>
            <a:r>
              <a:rPr lang="en-US" dirty="0"/>
              <a:t> </a:t>
            </a:r>
            <a:r>
              <a:rPr lang="en-US" dirty="0" err="1"/>
              <a:t>balik</a:t>
            </a:r>
            <a:r>
              <a:rPr lang="en-US" dirty="0"/>
              <a:t> </a:t>
            </a:r>
            <a:r>
              <a:rPr lang="en-US" dirty="0" err="1"/>
              <a:t>dan</a:t>
            </a:r>
            <a:r>
              <a:rPr lang="en-US" dirty="0"/>
              <a:t> </a:t>
            </a:r>
            <a:r>
              <a:rPr lang="en-US" dirty="0" err="1"/>
              <a:t>kebersamaan</a:t>
            </a:r>
            <a:r>
              <a:rPr lang="en-US" dirty="0"/>
              <a:t>.</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600200"/>
            <a:ext cx="8915400" cy="5029200"/>
          </a:xfrm>
        </p:spPr>
        <p:txBody>
          <a:bodyPr>
            <a:normAutofit fontScale="92500" lnSpcReduction="20000"/>
          </a:bodyPr>
          <a:lstStyle/>
          <a:p>
            <a:pPr algn="ctr">
              <a:buNone/>
            </a:pPr>
            <a:r>
              <a:rPr lang="en-US" dirty="0" err="1" smtClean="0"/>
              <a:t>Definisi</a:t>
            </a:r>
            <a:r>
              <a:rPr lang="en-US" dirty="0" smtClean="0"/>
              <a:t> </a:t>
            </a:r>
            <a:r>
              <a:rPr lang="en-US" dirty="0"/>
              <a:t>CSR </a:t>
            </a:r>
            <a:r>
              <a:rPr lang="en-US" dirty="0" err="1" smtClean="0"/>
              <a:t>oleh</a:t>
            </a:r>
            <a:r>
              <a:rPr lang="en-US" dirty="0" smtClean="0"/>
              <a:t> </a:t>
            </a:r>
            <a:r>
              <a:rPr lang="en-US" dirty="0" err="1" smtClean="0"/>
              <a:t>perusahaan</a:t>
            </a:r>
            <a:r>
              <a:rPr lang="en-US" dirty="0" smtClean="0"/>
              <a:t> </a:t>
            </a:r>
            <a:r>
              <a:rPr lang="en-US" dirty="0" err="1" smtClean="0"/>
              <a:t>sangat</a:t>
            </a:r>
            <a:r>
              <a:rPr lang="en-US" dirty="0" smtClean="0"/>
              <a:t> </a:t>
            </a:r>
            <a:r>
              <a:rPr lang="en-US" dirty="0" err="1"/>
              <a:t>beragam</a:t>
            </a:r>
            <a:r>
              <a:rPr lang="en-US" dirty="0"/>
              <a:t>, </a:t>
            </a:r>
            <a:r>
              <a:rPr lang="en-US" dirty="0" err="1"/>
              <a:t>bergantung</a:t>
            </a:r>
            <a:r>
              <a:rPr lang="en-US" dirty="0"/>
              <a:t> </a:t>
            </a:r>
            <a:r>
              <a:rPr lang="en-US" dirty="0" err="1"/>
              <a:t>pada</a:t>
            </a:r>
            <a:r>
              <a:rPr lang="en-US" dirty="0"/>
              <a:t> </a:t>
            </a:r>
            <a:r>
              <a:rPr lang="en-US" dirty="0" err="1"/>
              <a:t>visi</a:t>
            </a:r>
            <a:r>
              <a:rPr lang="en-US" dirty="0"/>
              <a:t> </a:t>
            </a:r>
            <a:r>
              <a:rPr lang="en-US" dirty="0" err="1"/>
              <a:t>dan</a:t>
            </a:r>
            <a:r>
              <a:rPr lang="en-US" dirty="0"/>
              <a:t> </a:t>
            </a:r>
            <a:r>
              <a:rPr lang="en-US" dirty="0" err="1"/>
              <a:t>misi</a:t>
            </a:r>
            <a:r>
              <a:rPr lang="en-US" dirty="0"/>
              <a:t> </a:t>
            </a:r>
            <a:r>
              <a:rPr lang="en-US" dirty="0" err="1"/>
              <a:t>perusahaan</a:t>
            </a:r>
            <a:r>
              <a:rPr lang="en-US" dirty="0"/>
              <a:t> yang </a:t>
            </a:r>
            <a:r>
              <a:rPr lang="en-US" dirty="0" err="1"/>
              <a:t>disesuaikan</a:t>
            </a:r>
            <a:r>
              <a:rPr lang="en-US" dirty="0"/>
              <a:t> </a:t>
            </a:r>
            <a:r>
              <a:rPr lang="en-US" dirty="0" err="1"/>
              <a:t>dengan</a:t>
            </a:r>
            <a:r>
              <a:rPr lang="en-US" dirty="0"/>
              <a:t> </a:t>
            </a:r>
            <a:r>
              <a:rPr lang="en-US" i="1" dirty="0"/>
              <a:t>needs, desire, wants, </a:t>
            </a:r>
            <a:r>
              <a:rPr lang="en-US" i="1" dirty="0" err="1"/>
              <a:t>dan</a:t>
            </a:r>
            <a:r>
              <a:rPr lang="en-US" i="1" dirty="0"/>
              <a:t> interest</a:t>
            </a:r>
            <a:r>
              <a:rPr lang="en-US" dirty="0"/>
              <a:t> </a:t>
            </a:r>
            <a:r>
              <a:rPr lang="en-US" dirty="0" err="1" smtClean="0"/>
              <a:t>komunitas</a:t>
            </a:r>
            <a:r>
              <a:rPr lang="en-US" dirty="0" smtClean="0"/>
              <a:t>.</a:t>
            </a:r>
          </a:p>
          <a:p>
            <a:pPr algn="ctr">
              <a:buNone/>
            </a:pPr>
            <a:r>
              <a:rPr lang="en-US" dirty="0"/>
              <a:t>CSR </a:t>
            </a:r>
            <a:r>
              <a:rPr lang="en-US" dirty="0" err="1"/>
              <a:t>artinya</a:t>
            </a:r>
            <a:r>
              <a:rPr lang="en-US" dirty="0"/>
              <a:t> </a:t>
            </a:r>
            <a:r>
              <a:rPr lang="en-US" dirty="0" err="1"/>
              <a:t>melakukan</a:t>
            </a:r>
            <a:r>
              <a:rPr lang="en-US" dirty="0"/>
              <a:t> </a:t>
            </a:r>
            <a:r>
              <a:rPr lang="en-US" dirty="0" err="1"/>
              <a:t>tindakan</a:t>
            </a:r>
            <a:r>
              <a:rPr lang="en-US" dirty="0"/>
              <a:t> </a:t>
            </a:r>
            <a:r>
              <a:rPr lang="en-US" dirty="0" err="1"/>
              <a:t>sosial</a:t>
            </a:r>
            <a:r>
              <a:rPr lang="en-US" dirty="0"/>
              <a:t> (</a:t>
            </a:r>
            <a:r>
              <a:rPr lang="en-US" dirty="0" err="1"/>
              <a:t>termasuk</a:t>
            </a:r>
            <a:r>
              <a:rPr lang="en-US" dirty="0"/>
              <a:t> </a:t>
            </a:r>
            <a:r>
              <a:rPr lang="en-US" dirty="0" err="1"/>
              <a:t>kepedulian</a:t>
            </a:r>
            <a:r>
              <a:rPr lang="en-US" dirty="0"/>
              <a:t> </a:t>
            </a:r>
            <a:r>
              <a:rPr lang="en-US" dirty="0" err="1"/>
              <a:t>terhadap</a:t>
            </a:r>
            <a:r>
              <a:rPr lang="en-US" dirty="0"/>
              <a:t> </a:t>
            </a:r>
            <a:r>
              <a:rPr lang="en-US" dirty="0" err="1"/>
              <a:t>lingkungan</a:t>
            </a:r>
            <a:r>
              <a:rPr lang="en-US" dirty="0"/>
              <a:t> </a:t>
            </a:r>
            <a:r>
              <a:rPr lang="en-US" dirty="0" err="1"/>
              <a:t>hidup</a:t>
            </a:r>
            <a:r>
              <a:rPr lang="en-US" dirty="0"/>
              <a:t>) </a:t>
            </a:r>
            <a:r>
              <a:rPr lang="en-US" dirty="0" err="1"/>
              <a:t>lebih</a:t>
            </a:r>
            <a:r>
              <a:rPr lang="en-US" dirty="0"/>
              <a:t> </a:t>
            </a:r>
            <a:r>
              <a:rPr lang="en-US" dirty="0" err="1"/>
              <a:t>dari</a:t>
            </a:r>
            <a:r>
              <a:rPr lang="en-US" dirty="0"/>
              <a:t> </a:t>
            </a:r>
            <a:r>
              <a:rPr lang="en-US" dirty="0" err="1"/>
              <a:t>batas-batas</a:t>
            </a:r>
            <a:r>
              <a:rPr lang="en-US" dirty="0"/>
              <a:t> yang </a:t>
            </a:r>
            <a:r>
              <a:rPr lang="en-US" dirty="0" err="1"/>
              <a:t>dituntut</a:t>
            </a:r>
            <a:r>
              <a:rPr lang="en-US" dirty="0"/>
              <a:t> </a:t>
            </a:r>
            <a:r>
              <a:rPr lang="en-US" dirty="0" err="1"/>
              <a:t>peraturan</a:t>
            </a:r>
            <a:r>
              <a:rPr lang="en-US" dirty="0"/>
              <a:t> </a:t>
            </a:r>
            <a:r>
              <a:rPr lang="en-US" dirty="0" err="1" smtClean="0"/>
              <a:t>Undang-Undang</a:t>
            </a:r>
            <a:r>
              <a:rPr lang="en-US" dirty="0" smtClean="0"/>
              <a:t>.</a:t>
            </a:r>
          </a:p>
          <a:p>
            <a:pPr algn="ctr">
              <a:buNone/>
            </a:pPr>
            <a:r>
              <a:rPr lang="en-US" dirty="0" err="1"/>
              <a:t>Konsep</a:t>
            </a:r>
            <a:r>
              <a:rPr lang="en-US" dirty="0"/>
              <a:t> CSR </a:t>
            </a:r>
            <a:r>
              <a:rPr lang="en-US" dirty="0" err="1"/>
              <a:t>juga</a:t>
            </a:r>
            <a:r>
              <a:rPr lang="en-US" dirty="0"/>
              <a:t> </a:t>
            </a:r>
            <a:r>
              <a:rPr lang="en-US" dirty="0" err="1"/>
              <a:t>dapat</a:t>
            </a:r>
            <a:r>
              <a:rPr lang="en-US" dirty="0"/>
              <a:t> </a:t>
            </a:r>
            <a:r>
              <a:rPr lang="en-US" dirty="0" err="1"/>
              <a:t>diartikan</a:t>
            </a:r>
            <a:r>
              <a:rPr lang="en-US" dirty="0"/>
              <a:t> </a:t>
            </a:r>
            <a:r>
              <a:rPr lang="en-US" dirty="0" err="1"/>
              <a:t>sebagai</a:t>
            </a:r>
            <a:r>
              <a:rPr lang="en-US" dirty="0"/>
              <a:t> </a:t>
            </a:r>
            <a:r>
              <a:rPr lang="en-US" dirty="0" err="1"/>
              <a:t>suatu</a:t>
            </a:r>
            <a:r>
              <a:rPr lang="en-US" dirty="0"/>
              <a:t> </a:t>
            </a:r>
            <a:r>
              <a:rPr lang="en-US" dirty="0" err="1"/>
              <a:t>aktivitas</a:t>
            </a:r>
            <a:r>
              <a:rPr lang="en-US" dirty="0"/>
              <a:t> </a:t>
            </a:r>
            <a:r>
              <a:rPr lang="en-US" dirty="0" err="1"/>
              <a:t>perusahaan</a:t>
            </a:r>
            <a:r>
              <a:rPr lang="en-US" dirty="0"/>
              <a:t> </a:t>
            </a:r>
            <a:r>
              <a:rPr lang="en-US" dirty="0" err="1"/>
              <a:t>untuk</a:t>
            </a:r>
            <a:r>
              <a:rPr lang="en-US" dirty="0"/>
              <a:t> </a:t>
            </a:r>
            <a:r>
              <a:rPr lang="en-US" dirty="0" err="1"/>
              <a:t>ikut</a:t>
            </a:r>
            <a:r>
              <a:rPr lang="en-US" dirty="0"/>
              <a:t> </a:t>
            </a:r>
            <a:r>
              <a:rPr lang="en-US" dirty="0" err="1"/>
              <a:t>mengatasi</a:t>
            </a:r>
            <a:r>
              <a:rPr lang="en-US" dirty="0"/>
              <a:t> </a:t>
            </a:r>
            <a:r>
              <a:rPr lang="en-US" dirty="0" err="1"/>
              <a:t>permasalahan</a:t>
            </a:r>
            <a:r>
              <a:rPr lang="en-US" dirty="0"/>
              <a:t> </a:t>
            </a:r>
            <a:r>
              <a:rPr lang="en-US" dirty="0" err="1"/>
              <a:t>sosial</a:t>
            </a:r>
            <a:r>
              <a:rPr lang="en-US" dirty="0"/>
              <a:t> </a:t>
            </a:r>
            <a:r>
              <a:rPr lang="en-US" dirty="0" err="1"/>
              <a:t>dengan</a:t>
            </a:r>
            <a:r>
              <a:rPr lang="en-US" dirty="0"/>
              <a:t> </a:t>
            </a:r>
            <a:r>
              <a:rPr lang="en-US" dirty="0" err="1"/>
              <a:t>peningkatan</a:t>
            </a:r>
            <a:r>
              <a:rPr lang="en-US" dirty="0"/>
              <a:t> </a:t>
            </a:r>
            <a:r>
              <a:rPr lang="en-US" dirty="0" err="1"/>
              <a:t>ekonomi</a:t>
            </a:r>
            <a:r>
              <a:rPr lang="en-US" dirty="0"/>
              <a:t>, </a:t>
            </a:r>
            <a:r>
              <a:rPr lang="en-US" dirty="0" err="1"/>
              <a:t>perbaikan</a:t>
            </a:r>
            <a:r>
              <a:rPr lang="en-US" dirty="0"/>
              <a:t> </a:t>
            </a:r>
            <a:r>
              <a:rPr lang="en-US" dirty="0" err="1"/>
              <a:t>kualitas</a:t>
            </a:r>
            <a:r>
              <a:rPr lang="en-US" dirty="0"/>
              <a:t> </a:t>
            </a:r>
            <a:r>
              <a:rPr lang="en-US" dirty="0" err="1"/>
              <a:t>hidup</a:t>
            </a:r>
            <a:r>
              <a:rPr lang="en-US" dirty="0"/>
              <a:t> </a:t>
            </a:r>
            <a:r>
              <a:rPr lang="en-US" dirty="0" err="1"/>
              <a:t>masyarakat</a:t>
            </a:r>
            <a:r>
              <a:rPr lang="en-US" dirty="0"/>
              <a:t> </a:t>
            </a:r>
            <a:r>
              <a:rPr lang="en-US" dirty="0" err="1"/>
              <a:t>dan</a:t>
            </a:r>
            <a:r>
              <a:rPr lang="en-US" dirty="0"/>
              <a:t> </a:t>
            </a:r>
            <a:r>
              <a:rPr lang="en-US" dirty="0" err="1"/>
              <a:t>mengurangi</a:t>
            </a:r>
            <a:r>
              <a:rPr lang="en-US" dirty="0"/>
              <a:t> </a:t>
            </a:r>
            <a:r>
              <a:rPr lang="en-US" dirty="0" err="1"/>
              <a:t>berbagai</a:t>
            </a:r>
            <a:r>
              <a:rPr lang="en-US" dirty="0"/>
              <a:t> </a:t>
            </a:r>
            <a:r>
              <a:rPr lang="en-US" dirty="0" err="1"/>
              <a:t>dampak</a:t>
            </a:r>
            <a:r>
              <a:rPr lang="en-US" dirty="0"/>
              <a:t> </a:t>
            </a:r>
            <a:r>
              <a:rPr lang="en-US" dirty="0" err="1"/>
              <a:t>operasionalnya</a:t>
            </a:r>
            <a:r>
              <a:rPr lang="en-US" dirty="0"/>
              <a:t> </a:t>
            </a:r>
            <a:r>
              <a:rPr lang="en-US" dirty="0" err="1"/>
              <a:t>terhadap</a:t>
            </a:r>
            <a:r>
              <a:rPr lang="en-US" dirty="0"/>
              <a:t> </a:t>
            </a:r>
            <a:r>
              <a:rPr lang="en-US" dirty="0" err="1"/>
              <a:t>lingkungan</a:t>
            </a:r>
            <a:r>
              <a:rPr lang="en-US" dirty="0"/>
              <a:t>, </a:t>
            </a:r>
            <a:r>
              <a:rPr lang="en-US" dirty="0" err="1"/>
              <a:t>mengikuti</a:t>
            </a:r>
            <a:r>
              <a:rPr lang="en-US" dirty="0"/>
              <a:t> </a:t>
            </a:r>
            <a:r>
              <a:rPr lang="en-US" dirty="0" err="1"/>
              <a:t>peraturan</a:t>
            </a:r>
            <a:r>
              <a:rPr lang="en-US" dirty="0"/>
              <a:t> yang </a:t>
            </a:r>
            <a:r>
              <a:rPr lang="en-US" dirty="0" err="1"/>
              <a:t>berlaku</a:t>
            </a:r>
            <a:r>
              <a:rPr lang="en-US" dirty="0"/>
              <a:t>, yang </a:t>
            </a:r>
            <a:r>
              <a:rPr lang="en-US" dirty="0" err="1"/>
              <a:t>dalam</a:t>
            </a:r>
            <a:r>
              <a:rPr lang="en-US" dirty="0"/>
              <a:t> </a:t>
            </a:r>
            <a:r>
              <a:rPr lang="en-US" dirty="0" err="1"/>
              <a:t>jangka</a:t>
            </a:r>
            <a:r>
              <a:rPr lang="en-US" dirty="0"/>
              <a:t> </a:t>
            </a:r>
            <a:r>
              <a:rPr lang="en-US" dirty="0" err="1"/>
              <a:t>panjang</a:t>
            </a:r>
            <a:r>
              <a:rPr lang="en-US" dirty="0"/>
              <a:t> </a:t>
            </a:r>
            <a:r>
              <a:rPr lang="en-US" dirty="0" err="1"/>
              <a:t>mempunyai</a:t>
            </a:r>
            <a:r>
              <a:rPr lang="en-US" dirty="0"/>
              <a:t> </a:t>
            </a:r>
            <a:r>
              <a:rPr lang="en-US" dirty="0" err="1"/>
              <a:t>keuntungan</a:t>
            </a:r>
            <a:r>
              <a:rPr lang="en-US" dirty="0"/>
              <a:t> </a:t>
            </a:r>
            <a:r>
              <a:rPr lang="en-US" dirty="0" err="1"/>
              <a:t>bagi</a:t>
            </a:r>
            <a:r>
              <a:rPr lang="en-US" dirty="0"/>
              <a:t> </a:t>
            </a:r>
            <a:r>
              <a:rPr lang="en-US" dirty="0" err="1"/>
              <a:t>perusahaan</a:t>
            </a:r>
            <a:r>
              <a:rPr lang="en-US" dirty="0"/>
              <a:t> </a:t>
            </a:r>
            <a:r>
              <a:rPr lang="en-US" dirty="0" err="1"/>
              <a:t>dan</a:t>
            </a:r>
            <a:r>
              <a:rPr lang="en-US" dirty="0"/>
              <a:t> </a:t>
            </a:r>
            <a:r>
              <a:rPr lang="en-US" dirty="0" err="1"/>
              <a:t>pembangunan</a:t>
            </a:r>
            <a:r>
              <a:rPr lang="en-US" dirty="0"/>
              <a:t> </a:t>
            </a:r>
            <a:r>
              <a:rPr lang="en-US" dirty="0" err="1"/>
              <a:t>masyarakat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Filosofi</a:t>
            </a:r>
            <a:r>
              <a:rPr lang="en-US" dirty="0" smtClean="0"/>
              <a:t> CSR</a:t>
            </a:r>
            <a:endParaRPr lang="en-US" dirty="0"/>
          </a:p>
        </p:txBody>
      </p:sp>
      <p:sp>
        <p:nvSpPr>
          <p:cNvPr id="3" name="Content Placeholder 2"/>
          <p:cNvSpPr>
            <a:spLocks noGrp="1"/>
          </p:cNvSpPr>
          <p:nvPr>
            <p:ph sz="quarter" idx="1"/>
          </p:nvPr>
        </p:nvSpPr>
        <p:spPr/>
        <p:txBody>
          <a:bodyPr>
            <a:normAutofit/>
          </a:bodyPr>
          <a:lstStyle/>
          <a:p>
            <a:pPr algn="ctr">
              <a:buNone/>
            </a:pPr>
            <a:r>
              <a:rPr lang="fi-FI" dirty="0"/>
              <a:t>Spirit CSR juga sering diungkapkan dengan istilah </a:t>
            </a:r>
            <a:r>
              <a:rPr lang="fi-FI" b="1" dirty="0"/>
              <a:t>”pager mangkok luwih bakoh tinimbang pager tembok” </a:t>
            </a:r>
            <a:r>
              <a:rPr lang="fi-FI" dirty="0"/>
              <a:t>(pagar mangkok lebih kuat daripada pagar tembok)</a:t>
            </a:r>
            <a:r>
              <a:rPr lang="fi-FI" b="1" dirty="0"/>
              <a:t>, </a:t>
            </a:r>
            <a:r>
              <a:rPr lang="fi-FI" dirty="0"/>
              <a:t>artinya bahwa perbuatan baik yang walaupun hanya berbentuk semangkok makanan yang diberikan kepada tetangga akan jauh lebih berharga mengamankan rumah kita daripada kita membangun tembok yang tinggi untuk memagari rumah kita.</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Prinsip</a:t>
            </a:r>
            <a:r>
              <a:rPr lang="en-US" dirty="0" smtClean="0"/>
              <a:t> </a:t>
            </a:r>
            <a:r>
              <a:rPr lang="en-US" dirty="0" err="1" smtClean="0"/>
              <a:t>etika</a:t>
            </a:r>
            <a:r>
              <a:rPr lang="en-US" dirty="0" smtClean="0"/>
              <a:t> </a:t>
            </a:r>
            <a:r>
              <a:rPr lang="en-US" dirty="0" err="1" smtClean="0"/>
              <a:t>bisnis</a:t>
            </a:r>
            <a:endParaRPr lang="en-US" dirty="0"/>
          </a:p>
        </p:txBody>
      </p:sp>
      <p:sp>
        <p:nvSpPr>
          <p:cNvPr id="3" name="Content Placeholder 2"/>
          <p:cNvSpPr>
            <a:spLocks noGrp="1"/>
          </p:cNvSpPr>
          <p:nvPr>
            <p:ph sz="quarter" idx="1"/>
          </p:nvPr>
        </p:nvSpPr>
        <p:spPr/>
        <p:txBody>
          <a:bodyPr>
            <a:normAutofit/>
          </a:bodyPr>
          <a:lstStyle/>
          <a:p>
            <a:pPr algn="ctr">
              <a:buNone/>
            </a:pPr>
            <a:r>
              <a:rPr lang="fi-FI" dirty="0" smtClean="0"/>
              <a:t>Dalam </a:t>
            </a:r>
            <a:r>
              <a:rPr lang="fi-FI" dirty="0"/>
              <a:t>kerangka prinsip etika bisnis, secara maksimum (positif),  para pelaku dunia usaha dituntut aktif mengupayakan kepentingan dan kesejahteraan masyarakat. Ini yang disebut prinsip berbuat baik. Atau paling tidak secara minimal (negatif) para pelaku usaha tidak melakukan tindakan yang merugikan masyarakat.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447800"/>
            <a:ext cx="8686800" cy="4953000"/>
          </a:xfrm>
        </p:spPr>
        <p:txBody>
          <a:bodyPr>
            <a:normAutofit/>
          </a:bodyPr>
          <a:lstStyle/>
          <a:p>
            <a:pPr algn="ctr">
              <a:buNone/>
            </a:pPr>
            <a:r>
              <a:rPr lang="en-US" dirty="0" err="1" smtClean="0"/>
              <a:t>Dasar</a:t>
            </a:r>
            <a:r>
              <a:rPr lang="en-US" dirty="0" smtClean="0"/>
              <a:t> </a:t>
            </a:r>
            <a:r>
              <a:rPr lang="en-US" dirty="0" err="1"/>
              <a:t>filosofi</a:t>
            </a:r>
            <a:r>
              <a:rPr lang="en-US" dirty="0"/>
              <a:t> </a:t>
            </a:r>
            <a:r>
              <a:rPr lang="en-US" dirty="0" err="1"/>
              <a:t>penerapan</a:t>
            </a:r>
            <a:r>
              <a:rPr lang="en-US" dirty="0"/>
              <a:t> CSR </a:t>
            </a:r>
            <a:r>
              <a:rPr lang="en-US" dirty="0" err="1"/>
              <a:t>oleh</a:t>
            </a:r>
            <a:r>
              <a:rPr lang="en-US" dirty="0"/>
              <a:t> </a:t>
            </a:r>
            <a:r>
              <a:rPr lang="en-US" dirty="0" err="1"/>
              <a:t>perusahaan</a:t>
            </a:r>
            <a:r>
              <a:rPr lang="en-US" dirty="0"/>
              <a:t> </a:t>
            </a:r>
            <a:r>
              <a:rPr lang="en-US" dirty="0" err="1"/>
              <a:t>adalah</a:t>
            </a:r>
            <a:r>
              <a:rPr lang="en-US" dirty="0"/>
              <a:t> </a:t>
            </a:r>
            <a:r>
              <a:rPr lang="en-US" dirty="0" err="1"/>
              <a:t>kemitraan</a:t>
            </a:r>
            <a:r>
              <a:rPr lang="en-US" dirty="0"/>
              <a:t>, </a:t>
            </a:r>
            <a:r>
              <a:rPr lang="en-US" dirty="0" err="1"/>
              <a:t>yaitu</a:t>
            </a:r>
            <a:r>
              <a:rPr lang="en-US" dirty="0"/>
              <a:t> </a:t>
            </a:r>
            <a:r>
              <a:rPr lang="en-US" dirty="0" err="1"/>
              <a:t>kesiapan</a:t>
            </a:r>
            <a:r>
              <a:rPr lang="en-US" dirty="0"/>
              <a:t> </a:t>
            </a:r>
            <a:r>
              <a:rPr lang="en-US" dirty="0" err="1"/>
              <a:t>untuk</a:t>
            </a:r>
            <a:r>
              <a:rPr lang="en-US" dirty="0"/>
              <a:t> </a:t>
            </a:r>
            <a:r>
              <a:rPr lang="en-US" dirty="0" err="1"/>
              <a:t>selalu</a:t>
            </a:r>
            <a:r>
              <a:rPr lang="en-US" dirty="0"/>
              <a:t> </a:t>
            </a:r>
            <a:r>
              <a:rPr lang="en-US" dirty="0" err="1"/>
              <a:t>siap</a:t>
            </a:r>
            <a:r>
              <a:rPr lang="en-US" dirty="0"/>
              <a:t> </a:t>
            </a:r>
            <a:r>
              <a:rPr lang="en-US" dirty="0" err="1"/>
              <a:t>hadir</a:t>
            </a:r>
            <a:r>
              <a:rPr lang="en-US" dirty="0"/>
              <a:t> </a:t>
            </a:r>
            <a:r>
              <a:rPr lang="en-US" dirty="0" err="1"/>
              <a:t>dan</a:t>
            </a:r>
            <a:r>
              <a:rPr lang="en-US" dirty="0"/>
              <a:t> </a:t>
            </a:r>
            <a:r>
              <a:rPr lang="en-US" dirty="0" err="1"/>
              <a:t>membuka</a:t>
            </a:r>
            <a:r>
              <a:rPr lang="en-US" dirty="0"/>
              <a:t> </a:t>
            </a:r>
            <a:r>
              <a:rPr lang="en-US" dirty="0" err="1"/>
              <a:t>diri</a:t>
            </a:r>
            <a:r>
              <a:rPr lang="en-US" dirty="0"/>
              <a:t> </a:t>
            </a:r>
            <a:r>
              <a:rPr lang="en-US" dirty="0" smtClean="0"/>
              <a:t>(</a:t>
            </a:r>
            <a:r>
              <a:rPr lang="en-US" dirty="0" err="1" smtClean="0"/>
              <a:t>berkomunikasi</a:t>
            </a:r>
            <a:r>
              <a:rPr lang="en-US" dirty="0" smtClean="0"/>
              <a:t>) </a:t>
            </a:r>
            <a:r>
              <a:rPr lang="en-US" dirty="0" err="1" smtClean="0"/>
              <a:t>dalam</a:t>
            </a:r>
            <a:r>
              <a:rPr lang="en-US" dirty="0" smtClean="0"/>
              <a:t> </a:t>
            </a:r>
            <a:r>
              <a:rPr lang="en-US" dirty="0" err="1"/>
              <a:t>memberikan</a:t>
            </a:r>
            <a:r>
              <a:rPr lang="en-US" dirty="0"/>
              <a:t> </a:t>
            </a:r>
            <a:r>
              <a:rPr lang="en-US" dirty="0" err="1"/>
              <a:t>bantuan</a:t>
            </a:r>
            <a:r>
              <a:rPr lang="en-US" dirty="0"/>
              <a:t> </a:t>
            </a:r>
            <a:r>
              <a:rPr lang="en-US" dirty="0" err="1"/>
              <a:t>tentang</a:t>
            </a:r>
            <a:r>
              <a:rPr lang="en-US" dirty="0"/>
              <a:t> </a:t>
            </a:r>
            <a:r>
              <a:rPr lang="en-US" dirty="0" err="1"/>
              <a:t>apa</a:t>
            </a:r>
            <a:r>
              <a:rPr lang="en-US" dirty="0"/>
              <a:t> yang </a:t>
            </a:r>
            <a:r>
              <a:rPr lang="en-US" dirty="0" err="1"/>
              <a:t>seharusnya</a:t>
            </a:r>
            <a:r>
              <a:rPr lang="en-US" dirty="0"/>
              <a:t> </a:t>
            </a:r>
            <a:r>
              <a:rPr lang="en-US" dirty="0" err="1"/>
              <a:t>dan</a:t>
            </a:r>
            <a:r>
              <a:rPr lang="en-US" dirty="0"/>
              <a:t> </a:t>
            </a:r>
            <a:r>
              <a:rPr lang="en-US" dirty="0" err="1"/>
              <a:t>dapat</a:t>
            </a:r>
            <a:r>
              <a:rPr lang="en-US" dirty="0"/>
              <a:t> </a:t>
            </a:r>
            <a:r>
              <a:rPr lang="en-US" dirty="0" err="1"/>
              <a:t>dibantukan</a:t>
            </a:r>
            <a:r>
              <a:rPr lang="en-US" dirty="0" smtClean="0"/>
              <a:t>.</a:t>
            </a:r>
          </a:p>
          <a:p>
            <a:pPr algn="ctr">
              <a:buNone/>
            </a:pPr>
            <a:r>
              <a:rPr lang="en-US" dirty="0" err="1"/>
              <a:t>Komunikasi</a:t>
            </a:r>
            <a:r>
              <a:rPr lang="en-US" dirty="0"/>
              <a:t> </a:t>
            </a:r>
            <a:r>
              <a:rPr lang="en-US" dirty="0" err="1"/>
              <a:t>tersebut</a:t>
            </a:r>
            <a:r>
              <a:rPr lang="en-US" dirty="0"/>
              <a:t> </a:t>
            </a:r>
            <a:r>
              <a:rPr lang="en-US" dirty="0" err="1"/>
              <a:t>mencakup</a:t>
            </a:r>
            <a:r>
              <a:rPr lang="en-US" dirty="0"/>
              <a:t> </a:t>
            </a:r>
            <a:r>
              <a:rPr lang="en-US" dirty="0" err="1"/>
              <a:t>isu-isu</a:t>
            </a:r>
            <a:r>
              <a:rPr lang="en-US" dirty="0"/>
              <a:t> </a:t>
            </a:r>
            <a:r>
              <a:rPr lang="en-US" dirty="0" err="1"/>
              <a:t>ekonomi</a:t>
            </a:r>
            <a:r>
              <a:rPr lang="en-US" dirty="0"/>
              <a:t>, </a:t>
            </a:r>
            <a:r>
              <a:rPr lang="en-US" dirty="0" err="1"/>
              <a:t>sosial</a:t>
            </a:r>
            <a:r>
              <a:rPr lang="en-US" dirty="0"/>
              <a:t>, </a:t>
            </a:r>
            <a:r>
              <a:rPr lang="en-US" dirty="0" err="1"/>
              <a:t>dan</a:t>
            </a:r>
            <a:r>
              <a:rPr lang="en-US" dirty="0"/>
              <a:t> </a:t>
            </a:r>
            <a:r>
              <a:rPr lang="en-US" dirty="0" err="1"/>
              <a:t>lingkungan</a:t>
            </a:r>
            <a:r>
              <a:rPr lang="en-US" dirty="0"/>
              <a:t>, </a:t>
            </a:r>
            <a:r>
              <a:rPr lang="en-US" dirty="0" err="1"/>
              <a:t>dimana</a:t>
            </a:r>
            <a:r>
              <a:rPr lang="en-US" dirty="0"/>
              <a:t> </a:t>
            </a:r>
            <a:r>
              <a:rPr lang="en-US" dirty="0" err="1"/>
              <a:t>pengelolaan</a:t>
            </a:r>
            <a:r>
              <a:rPr lang="en-US" dirty="0"/>
              <a:t> </a:t>
            </a:r>
            <a:r>
              <a:rPr lang="en-US" dirty="0" err="1"/>
              <a:t>bisnis</a:t>
            </a:r>
            <a:r>
              <a:rPr lang="en-US" dirty="0"/>
              <a:t> </a:t>
            </a:r>
            <a:r>
              <a:rPr lang="en-US" dirty="0" err="1"/>
              <a:t>harus</a:t>
            </a:r>
            <a:r>
              <a:rPr lang="en-US" dirty="0"/>
              <a:t> </a:t>
            </a:r>
            <a:r>
              <a:rPr lang="en-US" dirty="0" err="1"/>
              <a:t>selalu</a:t>
            </a:r>
            <a:r>
              <a:rPr lang="en-US" dirty="0"/>
              <a:t> </a:t>
            </a:r>
            <a:r>
              <a:rPr lang="en-US" dirty="0" err="1"/>
              <a:t>memperhatikan</a:t>
            </a:r>
            <a:r>
              <a:rPr lang="en-US" dirty="0"/>
              <a:t> </a:t>
            </a:r>
            <a:r>
              <a:rPr lang="en-US" dirty="0" err="1"/>
              <a:t>keluhan</a:t>
            </a:r>
            <a:r>
              <a:rPr lang="en-US" dirty="0"/>
              <a:t>, </a:t>
            </a:r>
            <a:r>
              <a:rPr lang="en-US" dirty="0" err="1"/>
              <a:t>permintaan</a:t>
            </a:r>
            <a:r>
              <a:rPr lang="en-US" dirty="0"/>
              <a:t> </a:t>
            </a:r>
            <a:r>
              <a:rPr lang="en-US" dirty="0" err="1"/>
              <a:t>dan</a:t>
            </a:r>
            <a:r>
              <a:rPr lang="en-US" dirty="0"/>
              <a:t> </a:t>
            </a:r>
            <a:r>
              <a:rPr lang="en-US" dirty="0" err="1"/>
              <a:t>harapan</a:t>
            </a:r>
            <a:r>
              <a:rPr lang="en-US" dirty="0"/>
              <a:t> </a:t>
            </a:r>
            <a:r>
              <a:rPr lang="en-US" dirty="0" err="1"/>
              <a:t>masyarakat</a:t>
            </a:r>
            <a:r>
              <a:rPr lang="en-US" dirty="0"/>
              <a:t>, </a:t>
            </a:r>
            <a:r>
              <a:rPr lang="en-US" dirty="0" err="1"/>
              <a:t>dalam</a:t>
            </a:r>
            <a:r>
              <a:rPr lang="en-US" dirty="0"/>
              <a:t> </a:t>
            </a:r>
            <a:r>
              <a:rPr lang="en-US" dirty="0" err="1"/>
              <a:t>suatu</a:t>
            </a:r>
            <a:r>
              <a:rPr lang="en-US" dirty="0"/>
              <a:t> </a:t>
            </a:r>
            <a:r>
              <a:rPr lang="en-US" dirty="0" err="1"/>
              <a:t>sistem</a:t>
            </a:r>
            <a:r>
              <a:rPr lang="en-US" dirty="0"/>
              <a:t> </a:t>
            </a:r>
            <a:r>
              <a:rPr lang="en-US" dirty="0" err="1"/>
              <a:t>tatakelola</a:t>
            </a:r>
            <a:r>
              <a:rPr lang="en-US" dirty="0"/>
              <a:t> </a:t>
            </a:r>
            <a:r>
              <a:rPr lang="en-US" dirty="0" err="1"/>
              <a:t>perusahaan</a:t>
            </a:r>
            <a:r>
              <a:rPr lang="en-US" dirty="0"/>
              <a:t> yang </a:t>
            </a:r>
            <a:r>
              <a:rPr lang="en-US" dirty="0" err="1"/>
              <a:t>baik</a:t>
            </a:r>
            <a:r>
              <a:rPr lang="en-US" dirty="0"/>
              <a:t> (</a:t>
            </a:r>
            <a:r>
              <a:rPr lang="en-US" i="1" dirty="0"/>
              <a:t>Good Corporate Governance</a:t>
            </a:r>
            <a:r>
              <a:rPr lang="en-US" dirty="0"/>
              <a:t>)</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240</TotalTime>
  <Words>606</Words>
  <Application>Microsoft Office PowerPoint</Application>
  <PresentationFormat>On-screen Show (4:3)</PresentationFormat>
  <Paragraphs>44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Median</vt:lpstr>
      <vt:lpstr>FILOSOFI CSR Minggu 3@YULI SETYOWATI</vt:lpstr>
      <vt:lpstr>PowerPoint Presentation</vt:lpstr>
      <vt:lpstr>PERKEMBANGAN KONSEP CSR</vt:lpstr>
      <vt:lpstr>PowerPoint Presentation</vt:lpstr>
      <vt:lpstr>PowerPoint Presentation</vt:lpstr>
      <vt:lpstr>PowerPoint Presentation</vt:lpstr>
      <vt:lpstr>Filosofi CSR</vt:lpstr>
      <vt:lpstr>Prinsip etika bisnis</vt:lpstr>
      <vt:lpstr>PowerPoint Presentation</vt:lpstr>
      <vt:lpstr>CSR adalah beyond compliance/compliance plus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LATIHAN PENYUSUNAN PROGRAM CSR</dc:title>
  <dc:creator>Asus</dc:creator>
  <cp:lastModifiedBy>Dell</cp:lastModifiedBy>
  <cp:revision>18</cp:revision>
  <dcterms:created xsi:type="dcterms:W3CDTF">2015-07-29T06:18:56Z</dcterms:created>
  <dcterms:modified xsi:type="dcterms:W3CDTF">2019-06-12T16:42:38Z</dcterms:modified>
</cp:coreProperties>
</file>