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8" r:id="rId12"/>
    <p:sldId id="264" r:id="rId13"/>
    <p:sldId id="269" r:id="rId14"/>
    <p:sldId id="267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CB8B9E6-89C4-4BD0-9861-4824234A7660}" type="datetimeFigureOut">
              <a:rPr lang="en-US" smtClean="0"/>
              <a:t>1/3/2017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A7BE270-38B0-4D68-A46D-0458685744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B8B9E6-89C4-4BD0-9861-4824234A7660}" type="datetimeFigureOut">
              <a:rPr lang="en-US" smtClean="0"/>
              <a:t>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7BE270-38B0-4D68-A46D-0458685744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B8B9E6-89C4-4BD0-9861-4824234A7660}" type="datetimeFigureOut">
              <a:rPr lang="en-US" smtClean="0"/>
              <a:t>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7BE270-38B0-4D68-A46D-0458685744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B8B9E6-89C4-4BD0-9861-4824234A7660}" type="datetimeFigureOut">
              <a:rPr lang="en-US" smtClean="0"/>
              <a:t>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7BE270-38B0-4D68-A46D-04586857444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B8B9E6-89C4-4BD0-9861-4824234A7660}" type="datetimeFigureOut">
              <a:rPr lang="en-US" smtClean="0"/>
              <a:t>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7BE270-38B0-4D68-A46D-04586857444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B8B9E6-89C4-4BD0-9861-4824234A7660}" type="datetimeFigureOut">
              <a:rPr lang="en-US" smtClean="0"/>
              <a:t>1/3/2017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7BE270-38B0-4D68-A46D-04586857444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B8B9E6-89C4-4BD0-9861-4824234A7660}" type="datetimeFigureOut">
              <a:rPr lang="en-US" smtClean="0"/>
              <a:t>1/3/2017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7BE270-38B0-4D68-A46D-04586857444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B8B9E6-89C4-4BD0-9861-4824234A7660}" type="datetimeFigureOut">
              <a:rPr lang="en-US" smtClean="0"/>
              <a:t>1/3/2017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7BE270-38B0-4D68-A46D-04586857444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B8B9E6-89C4-4BD0-9861-4824234A7660}" type="datetimeFigureOut">
              <a:rPr lang="en-US" smtClean="0"/>
              <a:t>1/3/2017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7BE270-38B0-4D68-A46D-0458685744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CB8B9E6-89C4-4BD0-9861-4824234A7660}" type="datetimeFigureOut">
              <a:rPr lang="en-US" smtClean="0"/>
              <a:t>1/3/2017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7BE270-38B0-4D68-A46D-04586857444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CB8B9E6-89C4-4BD0-9861-4824234A7660}" type="datetimeFigureOut">
              <a:rPr lang="en-US" smtClean="0"/>
              <a:t>1/3/2017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A7BE270-38B0-4D68-A46D-04586857444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CB8B9E6-89C4-4BD0-9861-4824234A7660}" type="datetimeFigureOut">
              <a:rPr lang="en-US" smtClean="0"/>
              <a:t>1/3/2017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A7BE270-38B0-4D68-A46D-04586857444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Pusaran</a:t>
            </a:r>
            <a:r>
              <a:rPr lang="en-US" dirty="0" smtClean="0"/>
              <a:t> </a:t>
            </a:r>
            <a:r>
              <a:rPr lang="en-US" dirty="0" err="1" smtClean="0"/>
              <a:t>Sejarah</a:t>
            </a:r>
            <a:r>
              <a:rPr lang="en-US" dirty="0" smtClean="0"/>
              <a:t>: </a:t>
            </a:r>
            <a:r>
              <a:rPr lang="en-US" dirty="0" err="1" smtClean="0"/>
              <a:t>Kasus</a:t>
            </a:r>
            <a:r>
              <a:rPr lang="en-US" dirty="0" smtClean="0"/>
              <a:t> Indonesia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1928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>
                <a:latin typeface="Calibri Light" panose="020F0302020204030204" pitchFamily="34" charset="0"/>
              </a:rPr>
              <a:t>Adanya</a:t>
            </a:r>
            <a:r>
              <a:rPr lang="en-US" sz="2400" dirty="0" smtClean="0">
                <a:latin typeface="Calibri Light" panose="020F0302020204030204" pitchFamily="34" charset="0"/>
              </a:rPr>
              <a:t> </a:t>
            </a:r>
            <a:r>
              <a:rPr lang="en-US" sz="2400" dirty="0" err="1" smtClean="0">
                <a:latin typeface="Calibri Light" panose="020F0302020204030204" pitchFamily="34" charset="0"/>
              </a:rPr>
              <a:t>pembatasan</a:t>
            </a:r>
            <a:r>
              <a:rPr lang="en-US" sz="2400" dirty="0" smtClean="0">
                <a:latin typeface="Calibri Light" panose="020F0302020204030204" pitchFamily="34" charset="0"/>
              </a:rPr>
              <a:t> </a:t>
            </a:r>
            <a:r>
              <a:rPr lang="en-US" sz="2400" dirty="0" err="1" smtClean="0">
                <a:latin typeface="Calibri Light" panose="020F0302020204030204" pitchFamily="34" charset="0"/>
              </a:rPr>
              <a:t>partai</a:t>
            </a:r>
            <a:r>
              <a:rPr lang="en-US" sz="2400" dirty="0" smtClean="0">
                <a:latin typeface="Calibri Light" panose="020F0302020204030204" pitchFamily="34" charset="0"/>
              </a:rPr>
              <a:t> </a:t>
            </a:r>
            <a:r>
              <a:rPr lang="en-US" sz="2400" dirty="0" err="1" smtClean="0">
                <a:latin typeface="Calibri Light" panose="020F0302020204030204" pitchFamily="34" charset="0"/>
              </a:rPr>
              <a:t>politik</a:t>
            </a:r>
            <a:r>
              <a:rPr lang="en-US" sz="2400" dirty="0" smtClean="0">
                <a:latin typeface="Calibri Light" panose="020F0302020204030204" pitchFamily="34" charset="0"/>
              </a:rPr>
              <a:t>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Calibri Light" panose="020F0302020204030204" pitchFamily="34" charset="0"/>
              </a:rPr>
              <a:t>Penpres</a:t>
            </a:r>
            <a:r>
              <a:rPr lang="en-US" sz="2400" dirty="0" smtClean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Nomor</a:t>
            </a:r>
            <a:r>
              <a:rPr lang="en-US" sz="2400" dirty="0">
                <a:latin typeface="Calibri Light" panose="020F0302020204030204" pitchFamily="34" charset="0"/>
              </a:rPr>
              <a:t> 7 </a:t>
            </a:r>
            <a:r>
              <a:rPr lang="en-US" sz="2400" dirty="0" err="1">
                <a:latin typeface="Calibri Light" panose="020F0302020204030204" pitchFamily="34" charset="0"/>
              </a:rPr>
              <a:t>Tahun</a:t>
            </a:r>
            <a:r>
              <a:rPr lang="en-US" sz="2400" dirty="0">
                <a:latin typeface="Calibri Light" panose="020F0302020204030204" pitchFamily="34" charset="0"/>
              </a:rPr>
              <a:t> 1959 </a:t>
            </a:r>
            <a:r>
              <a:rPr lang="en-US" sz="2400" dirty="0" err="1">
                <a:latin typeface="Calibri Light" panose="020F0302020204030204" pitchFamily="34" charset="0"/>
              </a:rPr>
              <a:t>tentang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 smtClean="0">
                <a:latin typeface="Calibri Light" panose="020F0302020204030204" pitchFamily="34" charset="0"/>
              </a:rPr>
              <a:t>Syarat-Syarat</a:t>
            </a:r>
            <a:r>
              <a:rPr lang="en-US" sz="2400" dirty="0" smtClean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dan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Penyederhanaan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Kepartaian</a:t>
            </a:r>
            <a:r>
              <a:rPr lang="en-US" sz="2400" dirty="0">
                <a:latin typeface="Calibri Light" panose="020F0302020204030204" pitchFamily="34" charset="0"/>
              </a:rPr>
              <a:t>. </a:t>
            </a:r>
            <a:endParaRPr lang="en-US" sz="2400" dirty="0" smtClean="0">
              <a:latin typeface="Calibri Light" panose="020F030202020403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Calibri Light" panose="020F0302020204030204" pitchFamily="34" charset="0"/>
              </a:rPr>
              <a:t>Penpres</a:t>
            </a:r>
            <a:r>
              <a:rPr lang="en-US" sz="2400" dirty="0" smtClean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Nomor</a:t>
            </a:r>
            <a:r>
              <a:rPr lang="en-US" sz="2400" dirty="0">
                <a:latin typeface="Calibri Light" panose="020F0302020204030204" pitchFamily="34" charset="0"/>
              </a:rPr>
              <a:t> 13 </a:t>
            </a:r>
            <a:r>
              <a:rPr lang="en-US" sz="2400" dirty="0" err="1">
                <a:latin typeface="Calibri Light" panose="020F0302020204030204" pitchFamily="34" charset="0"/>
              </a:rPr>
              <a:t>Tahun</a:t>
            </a:r>
            <a:r>
              <a:rPr lang="en-US" sz="2400" dirty="0">
                <a:latin typeface="Calibri Light" panose="020F0302020204030204" pitchFamily="34" charset="0"/>
              </a:rPr>
              <a:t> 1960 </a:t>
            </a:r>
            <a:r>
              <a:rPr lang="en-US" sz="2400" dirty="0" err="1">
                <a:latin typeface="Calibri Light" panose="020F0302020204030204" pitchFamily="34" charset="0"/>
              </a:rPr>
              <a:t>tentang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pengakuan</a:t>
            </a:r>
            <a:r>
              <a:rPr lang="en-US" sz="2400" dirty="0">
                <a:latin typeface="Calibri Light" panose="020F0302020204030204" pitchFamily="34" charset="0"/>
              </a:rPr>
              <a:t>, </a:t>
            </a:r>
            <a:r>
              <a:rPr lang="en-US" sz="2400" dirty="0" err="1">
                <a:latin typeface="Calibri Light" panose="020F0302020204030204" pitchFamily="34" charset="0"/>
              </a:rPr>
              <a:t>pengawasan</a:t>
            </a:r>
            <a:r>
              <a:rPr lang="en-US" sz="2400" dirty="0">
                <a:latin typeface="Calibri Light" panose="020F0302020204030204" pitchFamily="34" charset="0"/>
              </a:rPr>
              <a:t>, </a:t>
            </a:r>
            <a:r>
              <a:rPr lang="en-US" sz="2400" dirty="0" err="1">
                <a:latin typeface="Calibri Light" panose="020F0302020204030204" pitchFamily="34" charset="0"/>
              </a:rPr>
              <a:t>dan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pembubaran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partai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politik</a:t>
            </a:r>
            <a:r>
              <a:rPr lang="en-US" sz="2400" dirty="0">
                <a:latin typeface="Calibri Light" panose="020F0302020204030204" pitchFamily="34" charset="0"/>
              </a:rPr>
              <a:t>. </a:t>
            </a:r>
            <a:endParaRPr lang="en-US" sz="2400" dirty="0" smtClean="0">
              <a:latin typeface="Calibri Light" panose="020F0302020204030204" pitchFamily="34" charset="0"/>
            </a:endParaRPr>
          </a:p>
          <a:p>
            <a:pPr marL="393192" lvl="1" indent="0">
              <a:buNone/>
            </a:pPr>
            <a:endParaRPr lang="en-US" sz="2400" dirty="0" smtClean="0">
              <a:latin typeface="Calibri Light" panose="020F0302020204030204" pitchFamily="34" charset="0"/>
            </a:endParaRPr>
          </a:p>
          <a:p>
            <a:r>
              <a:rPr lang="en-US" sz="2400" dirty="0" err="1" smtClean="0">
                <a:latin typeface="Calibri Light" panose="020F0302020204030204" pitchFamily="34" charset="0"/>
              </a:rPr>
              <a:t>Praktis</a:t>
            </a:r>
            <a:r>
              <a:rPr lang="en-US" sz="2400" dirty="0">
                <a:latin typeface="Calibri Light" panose="020F0302020204030204" pitchFamily="34" charset="0"/>
              </a:rPr>
              <a:t>, </a:t>
            </a:r>
            <a:r>
              <a:rPr lang="en-US" sz="2400" dirty="0" err="1" smtClean="0">
                <a:latin typeface="Calibri Light" panose="020F0302020204030204" pitchFamily="34" charset="0"/>
              </a:rPr>
              <a:t>partai-partai</a:t>
            </a:r>
            <a:r>
              <a:rPr lang="en-US" sz="2400" dirty="0" smtClean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politik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tidak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lagi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berfungsi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sebagai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kekuatan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sosial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politik</a:t>
            </a:r>
            <a:r>
              <a:rPr lang="en-US" sz="2400" dirty="0">
                <a:latin typeface="Calibri Light" panose="020F0302020204030204" pitchFamily="34" charset="0"/>
              </a:rPr>
              <a:t>, </a:t>
            </a:r>
            <a:r>
              <a:rPr lang="en-US" sz="2400" dirty="0" err="1">
                <a:latin typeface="Calibri Light" panose="020F0302020204030204" pitchFamily="34" charset="0"/>
              </a:rPr>
              <a:t>melainkan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hanya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sebagai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atribut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 smtClean="0">
                <a:latin typeface="Calibri Light" panose="020F0302020204030204" pitchFamily="34" charset="0"/>
              </a:rPr>
              <a:t>kekuasaan</a:t>
            </a:r>
            <a:r>
              <a:rPr lang="en-US" sz="2400" dirty="0" smtClean="0">
                <a:latin typeface="Calibri Light" panose="020F0302020204030204" pitchFamily="34" charset="0"/>
              </a:rPr>
              <a:t> </a:t>
            </a:r>
            <a:r>
              <a:rPr lang="en-US" sz="2400" dirty="0" err="1" smtClean="0">
                <a:latin typeface="Calibri Light" panose="020F0302020204030204" pitchFamily="34" charset="0"/>
              </a:rPr>
              <a:t>bagi</a:t>
            </a:r>
            <a:r>
              <a:rPr lang="en-US" sz="2400" dirty="0" smtClean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kepemimpinan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Soekarno</a:t>
            </a:r>
            <a:r>
              <a:rPr lang="en-US" sz="2400" dirty="0">
                <a:latin typeface="Calibri Light" panose="020F0302020204030204" pitchFamily="34" charset="0"/>
              </a:rPr>
              <a:t> yang </a:t>
            </a:r>
            <a:r>
              <a:rPr lang="en-US" sz="2400" dirty="0" smtClean="0">
                <a:latin typeface="Calibri Light" panose="020F0302020204030204" pitchFamily="34" charset="0"/>
              </a:rPr>
              <a:t>menjadi </a:t>
            </a:r>
            <a:r>
              <a:rPr lang="en-US" sz="2400" dirty="0" err="1" smtClean="0">
                <a:latin typeface="Calibri Light" panose="020F0302020204030204" pitchFamily="34" charset="0"/>
              </a:rPr>
              <a:t>figur</a:t>
            </a:r>
            <a:r>
              <a:rPr lang="en-US" sz="2400" dirty="0" smtClean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sentral</a:t>
            </a:r>
            <a:r>
              <a:rPr lang="en-US" sz="2400" dirty="0">
                <a:latin typeface="Calibri Light" panose="020F0302020204030204" pitchFamily="34" charset="0"/>
              </a:rPr>
              <a:t> di </a:t>
            </a:r>
            <a:r>
              <a:rPr lang="en-US" sz="2400" dirty="0" err="1">
                <a:latin typeface="Calibri Light" panose="020F0302020204030204" pitchFamily="34" charset="0"/>
              </a:rPr>
              <a:t>jagad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pentas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politik</a:t>
            </a:r>
            <a:r>
              <a:rPr lang="en-US" sz="2400" dirty="0">
                <a:latin typeface="Calibri Light" panose="020F0302020204030204" pitchFamily="34" charset="0"/>
              </a:rPr>
              <a:t> Indonesia masa </a:t>
            </a:r>
            <a:r>
              <a:rPr lang="en-US" sz="2400" dirty="0" err="1">
                <a:latin typeface="Calibri Light" panose="020F0302020204030204" pitchFamily="34" charset="0"/>
              </a:rPr>
              <a:t>Demokrasi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Terpimpin</a:t>
            </a:r>
            <a:r>
              <a:rPr lang="en-US" sz="2400" dirty="0">
                <a:latin typeface="Calibri Light" panose="020F0302020204030204" pitchFamily="34" charset="0"/>
              </a:rPr>
              <a:t>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Era </a:t>
            </a:r>
            <a:r>
              <a:rPr lang="en-US" dirty="0" err="1"/>
              <a:t>Demokrasi</a:t>
            </a:r>
            <a:r>
              <a:rPr lang="en-US" dirty="0"/>
              <a:t> </a:t>
            </a:r>
            <a:r>
              <a:rPr lang="en-US" dirty="0" err="1"/>
              <a:t>Terpimpin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36934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Aliran</a:t>
            </a:r>
            <a:r>
              <a:rPr lang="en-US" dirty="0" smtClean="0"/>
              <a:t> </a:t>
            </a:r>
            <a:r>
              <a:rPr lang="en-US" dirty="0" err="1" smtClean="0"/>
              <a:t>Orde</a:t>
            </a:r>
            <a:r>
              <a:rPr lang="en-US" dirty="0" smtClean="0"/>
              <a:t> Lama: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Panglima</a:t>
            </a:r>
            <a:endParaRPr lang="en-US" dirty="0"/>
          </a:p>
        </p:txBody>
      </p:sp>
      <p:pic>
        <p:nvPicPr>
          <p:cNvPr id="5122" name="Picture 2" descr="D:\kampus\MK Sistem Kepartaian dan Pemilu\image\839Masyumi-PKI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676400"/>
            <a:ext cx="6424867" cy="452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19625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Jarak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Orde</a:t>
            </a:r>
            <a:r>
              <a:rPr lang="en-US" dirty="0" smtClean="0"/>
              <a:t> Lama</a:t>
            </a:r>
            <a:endParaRPr lang="en-US" dirty="0"/>
          </a:p>
        </p:txBody>
      </p:sp>
      <p:pic>
        <p:nvPicPr>
          <p:cNvPr id="3075" name="Picture 3" descr="D:\kampus\MK Sistem Kepartaian dan Pemilu\image\sejarah-peradabanislamindonesia11-18-638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447800"/>
            <a:ext cx="8305800" cy="518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26056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dirty="0" err="1">
                <a:latin typeface="Calibri Light" panose="020F0302020204030204" pitchFamily="34" charset="0"/>
              </a:rPr>
              <a:t>Peralihan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kekuasaan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kepada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Soeharto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pasca</a:t>
            </a:r>
            <a:r>
              <a:rPr lang="en-US" dirty="0" smtClean="0">
                <a:latin typeface="Calibri Light" panose="020F0302020204030204" pitchFamily="34" charset="0"/>
              </a:rPr>
              <a:t> 1965 </a:t>
            </a:r>
            <a:r>
              <a:rPr lang="en-US" dirty="0" err="1">
                <a:latin typeface="Calibri Light" panose="020F0302020204030204" pitchFamily="34" charset="0"/>
              </a:rPr>
              <a:t>ternyata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tidak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membawa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dampak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posistif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secara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signifikan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bagi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kehidupan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kepartaian</a:t>
            </a:r>
            <a:r>
              <a:rPr lang="en-US" dirty="0">
                <a:latin typeface="Calibri Light" panose="020F0302020204030204" pitchFamily="34" charset="0"/>
              </a:rPr>
              <a:t> di Indonesia. </a:t>
            </a:r>
            <a:endParaRPr lang="en-US" dirty="0" smtClean="0">
              <a:latin typeface="Calibri Light" panose="020F0302020204030204" pitchFamily="34" charset="0"/>
            </a:endParaRPr>
          </a:p>
          <a:p>
            <a:pPr algn="just"/>
            <a:r>
              <a:rPr lang="en-US" dirty="0" err="1" smtClean="0">
                <a:latin typeface="Calibri Light" panose="020F0302020204030204" pitchFamily="34" charset="0"/>
              </a:rPr>
              <a:t>Alih-alih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melakukan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revitalisasi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kehidupan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kepartaian</a:t>
            </a:r>
            <a:r>
              <a:rPr lang="en-US" dirty="0">
                <a:latin typeface="Calibri Light" panose="020F0302020204030204" pitchFamily="34" charset="0"/>
              </a:rPr>
              <a:t>, </a:t>
            </a:r>
            <a:r>
              <a:rPr lang="en-US" dirty="0" err="1">
                <a:latin typeface="Calibri Light" panose="020F0302020204030204" pitchFamily="34" charset="0"/>
              </a:rPr>
              <a:t>kebijakan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pengerdilan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peran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dan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penyederhaan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jumlah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partai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politik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justru</a:t>
            </a:r>
            <a:r>
              <a:rPr lang="en-US" dirty="0">
                <a:latin typeface="Calibri Light" panose="020F0302020204030204" pitchFamily="34" charset="0"/>
              </a:rPr>
              <a:t> menjadi </a:t>
            </a:r>
            <a:r>
              <a:rPr lang="en-US" dirty="0" err="1">
                <a:latin typeface="Calibri Light" panose="020F0302020204030204" pitchFamily="34" charset="0"/>
              </a:rPr>
              <a:t>salah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satu</a:t>
            </a:r>
            <a:r>
              <a:rPr lang="en-US" dirty="0">
                <a:latin typeface="Calibri Light" panose="020F0302020204030204" pitchFamily="34" charset="0"/>
              </a:rPr>
              <a:t> agenda </a:t>
            </a:r>
            <a:r>
              <a:rPr lang="en-US" dirty="0" err="1">
                <a:latin typeface="Calibri Light" panose="020F0302020204030204" pitchFamily="34" charset="0"/>
              </a:rPr>
              <a:t>utama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pemerintahan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Soeharto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pada</a:t>
            </a:r>
            <a:r>
              <a:rPr lang="en-US" dirty="0">
                <a:latin typeface="Calibri Light" panose="020F0302020204030204" pitchFamily="34" charset="0"/>
              </a:rPr>
              <a:t> masa-masa </a:t>
            </a:r>
            <a:r>
              <a:rPr lang="en-US" dirty="0" err="1">
                <a:latin typeface="Calibri Light" panose="020F0302020204030204" pitchFamily="34" charset="0"/>
              </a:rPr>
              <a:t>awal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Orde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Baru</a:t>
            </a:r>
            <a:r>
              <a:rPr lang="en-US" dirty="0" smtClean="0">
                <a:latin typeface="Calibri Light" panose="020F0302020204030204" pitchFamily="34" charset="0"/>
              </a:rPr>
              <a:t>.</a:t>
            </a:r>
          </a:p>
          <a:p>
            <a:pPr algn="just"/>
            <a:r>
              <a:rPr lang="en-US" sz="2800" dirty="0" err="1">
                <a:latin typeface="Calibri Light" panose="020F0302020204030204" pitchFamily="34" charset="0"/>
              </a:rPr>
              <a:t>Konteks</a:t>
            </a:r>
            <a:r>
              <a:rPr lang="en-US" sz="2800" dirty="0">
                <a:latin typeface="Calibri Light" panose="020F0302020204030204" pitchFamily="34" charset="0"/>
              </a:rPr>
              <a:t> </a:t>
            </a:r>
            <a:r>
              <a:rPr lang="en-US" sz="2800" dirty="0" err="1">
                <a:latin typeface="Calibri Light" panose="020F0302020204030204" pitchFamily="34" charset="0"/>
              </a:rPr>
              <a:t>politik</a:t>
            </a:r>
            <a:r>
              <a:rPr lang="en-US" sz="2800" dirty="0">
                <a:latin typeface="Calibri Light" panose="020F0302020204030204" pitchFamily="34" charset="0"/>
              </a:rPr>
              <a:t> reformat </a:t>
            </a:r>
            <a:r>
              <a:rPr lang="en-US" sz="2800" dirty="0" err="1">
                <a:latin typeface="Calibri Light" panose="020F0302020204030204" pitchFamily="34" charset="0"/>
              </a:rPr>
              <a:t>sistem</a:t>
            </a:r>
            <a:r>
              <a:rPr lang="en-US" sz="2800" dirty="0">
                <a:latin typeface="Calibri Light" panose="020F0302020204030204" pitchFamily="34" charset="0"/>
              </a:rPr>
              <a:t> </a:t>
            </a:r>
            <a:r>
              <a:rPr lang="en-US" sz="2800" dirty="0" err="1">
                <a:latin typeface="Calibri Light" panose="020F0302020204030204" pitchFamily="34" charset="0"/>
              </a:rPr>
              <a:t>politik</a:t>
            </a:r>
            <a:r>
              <a:rPr lang="en-US" sz="2800" dirty="0">
                <a:latin typeface="Calibri Light" panose="020F0302020204030204" pitchFamily="34" charset="0"/>
              </a:rPr>
              <a:t> </a:t>
            </a:r>
            <a:r>
              <a:rPr lang="en-US" sz="2800" dirty="0" err="1">
                <a:latin typeface="Calibri Light" panose="020F0302020204030204" pitchFamily="34" charset="0"/>
              </a:rPr>
              <a:t>otoritarian</a:t>
            </a:r>
            <a:r>
              <a:rPr lang="en-US" sz="2800" dirty="0">
                <a:latin typeface="Calibri Light" panose="020F0302020204030204" pitchFamily="34" charset="0"/>
              </a:rPr>
              <a:t> </a:t>
            </a:r>
            <a:r>
              <a:rPr lang="en-US" sz="2800" dirty="0" err="1">
                <a:latin typeface="Calibri Light" panose="020F0302020204030204" pitchFamily="34" charset="0"/>
              </a:rPr>
              <a:t>Orde</a:t>
            </a:r>
            <a:r>
              <a:rPr lang="en-US" sz="2800" dirty="0">
                <a:latin typeface="Calibri Light" panose="020F0302020204030204" pitchFamily="34" charset="0"/>
              </a:rPr>
              <a:t> </a:t>
            </a:r>
            <a:r>
              <a:rPr lang="en-US" sz="2800" dirty="0" err="1">
                <a:latin typeface="Calibri Light" panose="020F0302020204030204" pitchFamily="34" charset="0"/>
              </a:rPr>
              <a:t>Baru</a:t>
            </a:r>
            <a:r>
              <a:rPr lang="en-US" sz="2800" dirty="0">
                <a:latin typeface="Calibri Light" panose="020F0302020204030204" pitchFamily="34" charset="0"/>
              </a:rPr>
              <a:t> : </a:t>
            </a:r>
            <a:r>
              <a:rPr lang="en-US" sz="2800" dirty="0" err="1">
                <a:latin typeface="Calibri Light" panose="020F0302020204030204" pitchFamily="34" charset="0"/>
              </a:rPr>
              <a:t>adanya</a:t>
            </a:r>
            <a:r>
              <a:rPr lang="en-US" sz="2800" dirty="0">
                <a:latin typeface="Calibri Light" panose="020F0302020204030204" pitchFamily="34" charset="0"/>
              </a:rPr>
              <a:t> </a:t>
            </a:r>
            <a:r>
              <a:rPr lang="en-US" sz="2800" dirty="0" err="1">
                <a:latin typeface="Calibri Light" panose="020F0302020204030204" pitchFamily="34" charset="0"/>
              </a:rPr>
              <a:t>kebutuhan</a:t>
            </a:r>
            <a:r>
              <a:rPr lang="en-US" sz="2800" dirty="0">
                <a:latin typeface="Calibri Light" panose="020F0302020204030204" pitchFamily="34" charset="0"/>
              </a:rPr>
              <a:t> </a:t>
            </a:r>
            <a:r>
              <a:rPr lang="en-US" sz="2800" dirty="0" err="1">
                <a:latin typeface="Calibri Light" panose="020F0302020204030204" pitchFamily="34" charset="0"/>
              </a:rPr>
              <a:t>membangun</a:t>
            </a:r>
            <a:r>
              <a:rPr lang="en-US" sz="2800" dirty="0">
                <a:latin typeface="Calibri Light" panose="020F0302020204030204" pitchFamily="34" charset="0"/>
              </a:rPr>
              <a:t> </a:t>
            </a:r>
            <a:r>
              <a:rPr lang="en-US" sz="2800" dirty="0" err="1">
                <a:latin typeface="Calibri Light" panose="020F0302020204030204" pitchFamily="34" charset="0"/>
              </a:rPr>
              <a:t>tertib</a:t>
            </a:r>
            <a:r>
              <a:rPr lang="en-US" sz="2800" dirty="0">
                <a:latin typeface="Calibri Light" panose="020F0302020204030204" pitchFamily="34" charset="0"/>
              </a:rPr>
              <a:t> </a:t>
            </a:r>
            <a:r>
              <a:rPr lang="en-US" sz="2800" dirty="0" err="1">
                <a:latin typeface="Calibri Light" panose="020F0302020204030204" pitchFamily="34" charset="0"/>
              </a:rPr>
              <a:t>politik</a:t>
            </a:r>
            <a:r>
              <a:rPr lang="en-US" sz="2800" dirty="0">
                <a:latin typeface="Calibri Light" panose="020F0302020204030204" pitchFamily="34" charset="0"/>
              </a:rPr>
              <a:t> </a:t>
            </a:r>
            <a:r>
              <a:rPr lang="en-US" sz="2800" dirty="0" err="1">
                <a:latin typeface="Calibri Light" panose="020F0302020204030204" pitchFamily="34" charset="0"/>
              </a:rPr>
              <a:t>dalam</a:t>
            </a:r>
            <a:r>
              <a:rPr lang="en-US" sz="2800" dirty="0">
                <a:latin typeface="Calibri Light" panose="020F0302020204030204" pitchFamily="34" charset="0"/>
              </a:rPr>
              <a:t> </a:t>
            </a:r>
            <a:r>
              <a:rPr lang="en-US" sz="2800" dirty="0" err="1">
                <a:latin typeface="Calibri Light" panose="020F0302020204030204" pitchFamily="34" charset="0"/>
              </a:rPr>
              <a:t>menopang</a:t>
            </a:r>
            <a:r>
              <a:rPr lang="en-US" sz="2800" dirty="0">
                <a:latin typeface="Calibri Light" panose="020F0302020204030204" pitchFamily="34" charset="0"/>
              </a:rPr>
              <a:t>  </a:t>
            </a:r>
            <a:r>
              <a:rPr lang="en-US" sz="2800" dirty="0" err="1">
                <a:latin typeface="Calibri Light" panose="020F0302020204030204" pitchFamily="34" charset="0"/>
              </a:rPr>
              <a:t>modernisasi</a:t>
            </a:r>
            <a:r>
              <a:rPr lang="en-US" sz="2800" dirty="0">
                <a:latin typeface="Calibri Light" panose="020F0302020204030204" pitchFamily="34" charset="0"/>
              </a:rPr>
              <a:t> &amp; </a:t>
            </a:r>
            <a:r>
              <a:rPr lang="en-US" sz="2800" dirty="0" err="1">
                <a:latin typeface="Calibri Light" panose="020F0302020204030204" pitchFamily="34" charset="0"/>
              </a:rPr>
              <a:t>pembangunan</a:t>
            </a:r>
            <a:r>
              <a:rPr lang="en-US" sz="2800" dirty="0">
                <a:latin typeface="Calibri Light" panose="020F0302020204030204" pitchFamily="34" charset="0"/>
              </a:rPr>
              <a:t> </a:t>
            </a:r>
            <a:r>
              <a:rPr lang="en-US" sz="2800" dirty="0" err="1">
                <a:latin typeface="Calibri Light" panose="020F0302020204030204" pitchFamily="34" charset="0"/>
              </a:rPr>
              <a:t>ekonomi</a:t>
            </a:r>
            <a:r>
              <a:rPr lang="en-US" sz="2800" dirty="0">
                <a:latin typeface="Calibri Light" panose="020F0302020204030204" pitchFamily="34" charset="0"/>
              </a:rPr>
              <a:t>.</a:t>
            </a:r>
          </a:p>
          <a:p>
            <a:pPr marL="109728" indent="0" algn="just">
              <a:buNone/>
            </a:pPr>
            <a:r>
              <a:rPr lang="en-US" dirty="0" smtClean="0">
                <a:latin typeface="Calibri Light" panose="020F0302020204030204" pitchFamily="34" charset="0"/>
              </a:rPr>
              <a:t> </a:t>
            </a:r>
            <a:endParaRPr lang="en-US" dirty="0">
              <a:latin typeface="Calibri Light" panose="020F03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Orde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: </a:t>
            </a:r>
            <a:r>
              <a:rPr lang="en-US" dirty="0" err="1" smtClean="0"/>
              <a:t>Tertib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Panglima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0810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09728" indent="0" algn="just">
              <a:buNone/>
            </a:pPr>
            <a:r>
              <a:rPr lang="en-US" dirty="0" err="1" smtClean="0">
                <a:latin typeface="Calibri Light" panose="020F0302020204030204" pitchFamily="34" charset="0"/>
              </a:rPr>
              <a:t>Ketetapan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>
                <a:latin typeface="Calibri Light" panose="020F0302020204030204" pitchFamily="34" charset="0"/>
              </a:rPr>
              <a:t>MPRS </a:t>
            </a:r>
            <a:r>
              <a:rPr lang="en-US" dirty="0" err="1">
                <a:latin typeface="Calibri Light" panose="020F0302020204030204" pitchFamily="34" charset="0"/>
              </a:rPr>
              <a:t>Nomor</a:t>
            </a:r>
            <a:r>
              <a:rPr lang="en-US" dirty="0">
                <a:latin typeface="Calibri Light" panose="020F0302020204030204" pitchFamily="34" charset="0"/>
              </a:rPr>
              <a:t> XXII/MPRS/1966 </a:t>
            </a:r>
            <a:r>
              <a:rPr lang="en-US" dirty="0" err="1">
                <a:latin typeface="Calibri Light" panose="020F0302020204030204" pitchFamily="34" charset="0"/>
              </a:rPr>
              <a:t>tentang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Kepartaian</a:t>
            </a:r>
            <a:r>
              <a:rPr lang="en-US" dirty="0">
                <a:latin typeface="Calibri Light" panose="020F0302020204030204" pitchFamily="34" charset="0"/>
              </a:rPr>
              <a:t>, </a:t>
            </a:r>
            <a:r>
              <a:rPr lang="en-US" dirty="0" err="1">
                <a:latin typeface="Calibri Light" panose="020F0302020204030204" pitchFamily="34" charset="0"/>
              </a:rPr>
              <a:t>Keormasan</a:t>
            </a:r>
            <a:r>
              <a:rPr lang="en-US" dirty="0">
                <a:latin typeface="Calibri Light" panose="020F0302020204030204" pitchFamily="34" charset="0"/>
              </a:rPr>
              <a:t>, </a:t>
            </a:r>
            <a:r>
              <a:rPr lang="en-US" dirty="0" err="1">
                <a:latin typeface="Calibri Light" panose="020F0302020204030204" pitchFamily="34" charset="0"/>
              </a:rPr>
              <a:t>dan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Kekaryaan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memerintahkan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Presiden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bersama</a:t>
            </a:r>
            <a:r>
              <a:rPr lang="en-US" dirty="0" smtClean="0">
                <a:latin typeface="Calibri Light" panose="020F0302020204030204" pitchFamily="34" charset="0"/>
              </a:rPr>
              <a:t> DPR </a:t>
            </a:r>
            <a:r>
              <a:rPr lang="en-US" dirty="0">
                <a:latin typeface="Calibri Light" panose="020F0302020204030204" pitchFamily="34" charset="0"/>
              </a:rPr>
              <a:t>Gotong Royong </a:t>
            </a:r>
            <a:r>
              <a:rPr lang="en-US" dirty="0" err="1" smtClean="0">
                <a:latin typeface="Calibri Light" panose="020F0302020204030204" pitchFamily="34" charset="0"/>
              </a:rPr>
              <a:t>menyusun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undang-undang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tentang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kepartaian</a:t>
            </a:r>
            <a:r>
              <a:rPr lang="en-US" dirty="0">
                <a:latin typeface="Calibri Light" panose="020F0302020204030204" pitchFamily="34" charset="0"/>
              </a:rPr>
              <a:t>, </a:t>
            </a:r>
            <a:r>
              <a:rPr lang="en-US" dirty="0" err="1">
                <a:latin typeface="Calibri Light" panose="020F0302020204030204" pitchFamily="34" charset="0"/>
              </a:rPr>
              <a:t>keormasan</a:t>
            </a:r>
            <a:r>
              <a:rPr lang="en-US" dirty="0">
                <a:latin typeface="Calibri Light" panose="020F0302020204030204" pitchFamily="34" charset="0"/>
              </a:rPr>
              <a:t>, </a:t>
            </a:r>
            <a:r>
              <a:rPr lang="en-US" dirty="0" err="1">
                <a:latin typeface="Calibri Light" panose="020F0302020204030204" pitchFamily="34" charset="0"/>
              </a:rPr>
              <a:t>dan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kekaryaan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menuju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pada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penyederhanaan</a:t>
            </a:r>
            <a:r>
              <a:rPr lang="en-US" dirty="0">
                <a:latin typeface="Calibri Light" panose="020F0302020204030204" pitchFamily="34" charset="0"/>
              </a:rPr>
              <a:t>. </a:t>
            </a:r>
            <a:endParaRPr lang="en-US" dirty="0" smtClean="0">
              <a:latin typeface="Calibri Light" panose="020F0302020204030204" pitchFamily="34" charset="0"/>
            </a:endParaRPr>
          </a:p>
          <a:p>
            <a:pPr marL="109728" indent="0" algn="just">
              <a:buNone/>
            </a:pPr>
            <a:endParaRPr lang="en-US" dirty="0" smtClean="0">
              <a:latin typeface="Calibri Light" panose="020F0302020204030204" pitchFamily="34" charset="0"/>
            </a:endParaRPr>
          </a:p>
          <a:p>
            <a:pPr marL="109728" indent="0" algn="just">
              <a:buNone/>
            </a:pPr>
            <a:r>
              <a:rPr lang="en-US" dirty="0">
                <a:latin typeface="Calibri Light" panose="020F0302020204030204" pitchFamily="34" charset="0"/>
              </a:rPr>
              <a:t>I</a:t>
            </a:r>
            <a:r>
              <a:rPr lang="en-US" dirty="0" smtClean="0">
                <a:latin typeface="Calibri Light" panose="020F0302020204030204" pitchFamily="34" charset="0"/>
              </a:rPr>
              <a:t>nstrument </a:t>
            </a:r>
            <a:r>
              <a:rPr lang="en-US" dirty="0" err="1">
                <a:latin typeface="Calibri Light" panose="020F0302020204030204" pitchFamily="34" charset="0"/>
              </a:rPr>
              <a:t>awal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bagi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Soeharto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untuk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mengerdilkan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fungsi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partai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politik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dengan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Undang-Undang</a:t>
            </a:r>
            <a:r>
              <a:rPr lang="en-US" dirty="0">
                <a:latin typeface="Calibri Light" panose="020F0302020204030204" pitchFamily="34" charset="0"/>
              </a:rPr>
              <a:t> (UU) </a:t>
            </a:r>
            <a:r>
              <a:rPr lang="en-US" dirty="0" err="1">
                <a:latin typeface="Calibri Light" panose="020F0302020204030204" pitchFamily="34" charset="0"/>
              </a:rPr>
              <a:t>Nomor</a:t>
            </a:r>
            <a:r>
              <a:rPr lang="en-US" dirty="0">
                <a:latin typeface="Calibri Light" panose="020F0302020204030204" pitchFamily="34" charset="0"/>
              </a:rPr>
              <a:t> 15 </a:t>
            </a:r>
            <a:r>
              <a:rPr lang="en-US" dirty="0" err="1">
                <a:latin typeface="Calibri Light" panose="020F0302020204030204" pitchFamily="34" charset="0"/>
              </a:rPr>
              <a:t>Tahun</a:t>
            </a:r>
            <a:r>
              <a:rPr lang="en-US" dirty="0">
                <a:latin typeface="Calibri Light" panose="020F0302020204030204" pitchFamily="34" charset="0"/>
              </a:rPr>
              <a:t> 1969 </a:t>
            </a:r>
            <a:r>
              <a:rPr lang="en-US" dirty="0" err="1">
                <a:latin typeface="Calibri Light" panose="020F0302020204030204" pitchFamily="34" charset="0"/>
              </a:rPr>
              <a:t>tentang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Pemilu</a:t>
            </a:r>
            <a:r>
              <a:rPr lang="en-US" dirty="0">
                <a:latin typeface="Calibri Light" panose="020F0302020204030204" pitchFamily="34" charset="0"/>
              </a:rPr>
              <a:t>. </a:t>
            </a:r>
            <a:r>
              <a:rPr lang="en-US" dirty="0" smtClean="0">
                <a:latin typeface="Calibri Light" panose="020F0302020204030204" pitchFamily="34" charset="0"/>
              </a:rPr>
              <a:t>(UU </a:t>
            </a:r>
            <a:r>
              <a:rPr lang="en-US" dirty="0" err="1" smtClean="0">
                <a:latin typeface="Calibri Light" panose="020F0302020204030204" pitchFamily="34" charset="0"/>
              </a:rPr>
              <a:t>ini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hanya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mengakui</a:t>
            </a:r>
            <a:r>
              <a:rPr lang="en-US" dirty="0">
                <a:latin typeface="Calibri Light" panose="020F0302020204030204" pitchFamily="34" charset="0"/>
              </a:rPr>
              <a:t> 10 </a:t>
            </a:r>
            <a:r>
              <a:rPr lang="en-US" dirty="0" err="1">
                <a:latin typeface="Calibri Light" panose="020F0302020204030204" pitchFamily="34" charset="0"/>
              </a:rPr>
              <a:t>partai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politik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sebagai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peserta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pemilu</a:t>
            </a:r>
            <a:r>
              <a:rPr lang="en-US" dirty="0">
                <a:latin typeface="Calibri Light" panose="020F0302020204030204" pitchFamily="34" charset="0"/>
              </a:rPr>
              <a:t>, </a:t>
            </a:r>
            <a:r>
              <a:rPr lang="en-US" dirty="0" err="1">
                <a:latin typeface="Calibri Light" panose="020F0302020204030204" pitchFamily="34" charset="0"/>
              </a:rPr>
              <a:t>yaitu</a:t>
            </a:r>
            <a:r>
              <a:rPr lang="en-US" dirty="0">
                <a:latin typeface="Calibri Light" panose="020F0302020204030204" pitchFamily="34" charset="0"/>
              </a:rPr>
              <a:t> NU, PSII, </a:t>
            </a:r>
            <a:r>
              <a:rPr lang="en-US" dirty="0" err="1">
                <a:latin typeface="Calibri Light" panose="020F0302020204030204" pitchFamily="34" charset="0"/>
              </a:rPr>
              <a:t>Parmusi</a:t>
            </a:r>
            <a:r>
              <a:rPr lang="en-US" dirty="0">
                <a:latin typeface="Calibri Light" panose="020F0302020204030204" pitchFamily="34" charset="0"/>
              </a:rPr>
              <a:t>, </a:t>
            </a:r>
            <a:r>
              <a:rPr lang="en-US" dirty="0" err="1">
                <a:latin typeface="Calibri Light" panose="020F0302020204030204" pitchFamily="34" charset="0"/>
              </a:rPr>
              <a:t>Perti</a:t>
            </a:r>
            <a:r>
              <a:rPr lang="en-US" dirty="0">
                <a:latin typeface="Calibri Light" panose="020F0302020204030204" pitchFamily="34" charset="0"/>
              </a:rPr>
              <a:t>, </a:t>
            </a:r>
            <a:r>
              <a:rPr lang="en-US" dirty="0" err="1">
                <a:latin typeface="Calibri Light" panose="020F0302020204030204" pitchFamily="34" charset="0"/>
              </a:rPr>
              <a:t>Partai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katolik</a:t>
            </a:r>
            <a:r>
              <a:rPr lang="en-US" dirty="0">
                <a:latin typeface="Calibri Light" panose="020F0302020204030204" pitchFamily="34" charset="0"/>
              </a:rPr>
              <a:t>, PNI, IPKI, </a:t>
            </a:r>
            <a:r>
              <a:rPr lang="en-US" dirty="0" err="1">
                <a:latin typeface="Calibri Light" panose="020F0302020204030204" pitchFamily="34" charset="0"/>
              </a:rPr>
              <a:t>Partai</a:t>
            </a:r>
            <a:r>
              <a:rPr lang="en-US" dirty="0">
                <a:latin typeface="Calibri Light" panose="020F0302020204030204" pitchFamily="34" charset="0"/>
              </a:rPr>
              <a:t> Kristen Indonesia, </a:t>
            </a:r>
            <a:r>
              <a:rPr lang="en-US" dirty="0" err="1">
                <a:latin typeface="Calibri Light" panose="020F0302020204030204" pitchFamily="34" charset="0"/>
              </a:rPr>
              <a:t>dan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Golongan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Karya</a:t>
            </a:r>
            <a:r>
              <a:rPr lang="en-US" dirty="0" smtClean="0">
                <a:latin typeface="Calibri Light" panose="020F0302020204030204" pitchFamily="34" charset="0"/>
              </a:rPr>
              <a:t>).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en-US" dirty="0">
              <a:latin typeface="Calibri Light" panose="020F03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Orde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: </a:t>
            </a:r>
            <a:r>
              <a:rPr lang="en-US" dirty="0" err="1" smtClean="0"/>
              <a:t>Pembatasan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442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err="1" smtClean="0">
                <a:latin typeface="Calibri Light" panose="020F0302020204030204" pitchFamily="34" charset="0"/>
              </a:rPr>
              <a:t>Undang-Undang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Nomor</a:t>
            </a:r>
            <a:r>
              <a:rPr lang="en-US" dirty="0">
                <a:latin typeface="Calibri Light" panose="020F0302020204030204" pitchFamily="34" charset="0"/>
              </a:rPr>
              <a:t> 3 </a:t>
            </a:r>
            <a:r>
              <a:rPr lang="en-US" dirty="0" err="1">
                <a:latin typeface="Calibri Light" panose="020F0302020204030204" pitchFamily="34" charset="0"/>
              </a:rPr>
              <a:t>Tahun</a:t>
            </a:r>
            <a:r>
              <a:rPr lang="en-US" dirty="0">
                <a:latin typeface="Calibri Light" panose="020F0302020204030204" pitchFamily="34" charset="0"/>
              </a:rPr>
              <a:t> 1975 </a:t>
            </a:r>
            <a:r>
              <a:rPr lang="en-US" dirty="0" err="1">
                <a:latin typeface="Calibri Light" panose="020F0302020204030204" pitchFamily="34" charset="0"/>
              </a:rPr>
              <a:t>tentang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Partai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Politik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dan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Golkar</a:t>
            </a:r>
            <a:r>
              <a:rPr lang="en-US" dirty="0" err="1" smtClean="0">
                <a:latin typeface="Calibri Light" panose="020F0302020204030204" pitchFamily="34" charset="0"/>
                <a:sym typeface="Wingdings" panose="05000000000000000000" pitchFamily="2" charset="2"/>
              </a:rPr>
              <a:t></a:t>
            </a:r>
            <a:r>
              <a:rPr lang="en-US" dirty="0" err="1">
                <a:latin typeface="Calibri Light" panose="020F0302020204030204" pitchFamily="34" charset="0"/>
                <a:sym typeface="Wingdings" panose="05000000000000000000" pitchFamily="2" charset="2"/>
              </a:rPr>
              <a:t>P</a:t>
            </a:r>
            <a:r>
              <a:rPr lang="en-US" dirty="0" err="1" smtClean="0">
                <a:latin typeface="Calibri Light" panose="020F0302020204030204" pitchFamily="34" charset="0"/>
              </a:rPr>
              <a:t>enggabungan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>
                <a:latin typeface="Calibri Light" panose="020F0302020204030204" pitchFamily="34" charset="0"/>
              </a:rPr>
              <a:t>(</a:t>
            </a:r>
            <a:r>
              <a:rPr lang="en-US" dirty="0" err="1">
                <a:latin typeface="Calibri Light" panose="020F0302020204030204" pitchFamily="34" charset="0"/>
              </a:rPr>
              <a:t>fusi</a:t>
            </a:r>
            <a:r>
              <a:rPr lang="en-US" dirty="0">
                <a:latin typeface="Calibri Light" panose="020F0302020204030204" pitchFamily="34" charset="0"/>
              </a:rPr>
              <a:t>) </a:t>
            </a:r>
            <a:r>
              <a:rPr lang="en-US" dirty="0" err="1">
                <a:latin typeface="Calibri Light" panose="020F0302020204030204" pitchFamily="34" charset="0"/>
              </a:rPr>
              <a:t>partai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politik</a:t>
            </a:r>
            <a:r>
              <a:rPr lang="en-US" dirty="0" smtClean="0">
                <a:latin typeface="Calibri Light" panose="020F0302020204030204" pitchFamily="34" charset="0"/>
              </a:rPr>
              <a:t>. </a:t>
            </a:r>
            <a:r>
              <a:rPr lang="en-US" dirty="0" err="1" smtClean="0">
                <a:latin typeface="Calibri Light" panose="020F0302020204030204" pitchFamily="34" charset="0"/>
              </a:rPr>
              <a:t>Partai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politik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berazas</a:t>
            </a:r>
            <a:r>
              <a:rPr lang="en-US" dirty="0">
                <a:latin typeface="Calibri Light" panose="020F0302020204030204" pitchFamily="34" charset="0"/>
              </a:rPr>
              <a:t> Islam </a:t>
            </a:r>
            <a:r>
              <a:rPr lang="en-US" dirty="0" err="1" smtClean="0">
                <a:latin typeface="Calibri Light" panose="020F0302020204030204" pitchFamily="34" charset="0"/>
              </a:rPr>
              <a:t>diwadahi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dalam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Partai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Persatuan</a:t>
            </a:r>
            <a:r>
              <a:rPr lang="en-US" dirty="0">
                <a:latin typeface="Calibri Light" panose="020F0302020204030204" pitchFamily="34" charset="0"/>
              </a:rPr>
              <a:t> Pembangunan (PPP).  </a:t>
            </a:r>
            <a:r>
              <a:rPr lang="en-US" dirty="0" err="1" smtClean="0">
                <a:latin typeface="Calibri Light" panose="020F0302020204030204" pitchFamily="34" charset="0"/>
              </a:rPr>
              <a:t>Sementara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itu</a:t>
            </a:r>
            <a:r>
              <a:rPr lang="en-US" dirty="0">
                <a:latin typeface="Calibri Light" panose="020F0302020204030204" pitchFamily="34" charset="0"/>
              </a:rPr>
              <a:t>, </a:t>
            </a:r>
            <a:r>
              <a:rPr lang="en-US" dirty="0" err="1">
                <a:latin typeface="Calibri Light" panose="020F0302020204030204" pitchFamily="34" charset="0"/>
              </a:rPr>
              <a:t>partai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politik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bercorak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nasionalis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dileburkan</a:t>
            </a:r>
            <a:r>
              <a:rPr lang="en-US" dirty="0">
                <a:latin typeface="Calibri Light" panose="020F0302020204030204" pitchFamily="34" charset="0"/>
              </a:rPr>
              <a:t> menjadi </a:t>
            </a:r>
            <a:r>
              <a:rPr lang="en-US" dirty="0" err="1">
                <a:latin typeface="Calibri Light" panose="020F0302020204030204" pitchFamily="34" charset="0"/>
              </a:rPr>
              <a:t>Partai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Demokrasi</a:t>
            </a:r>
            <a:r>
              <a:rPr lang="en-US" dirty="0">
                <a:latin typeface="Calibri Light" panose="020F0302020204030204" pitchFamily="34" charset="0"/>
              </a:rPr>
              <a:t> Indonesia (PDI). </a:t>
            </a:r>
            <a:r>
              <a:rPr lang="en-US" dirty="0" err="1" smtClean="0">
                <a:latin typeface="Calibri Light" panose="020F0302020204030204" pitchFamily="34" charset="0"/>
              </a:rPr>
              <a:t>Praktis</a:t>
            </a:r>
            <a:r>
              <a:rPr lang="en-US" dirty="0">
                <a:latin typeface="Calibri Light" panose="020F0302020204030204" pitchFamily="34" charset="0"/>
              </a:rPr>
              <a:t>, </a:t>
            </a:r>
            <a:r>
              <a:rPr lang="en-US" dirty="0" err="1">
                <a:latin typeface="Calibri Light" panose="020F0302020204030204" pitchFamily="34" charset="0"/>
              </a:rPr>
              <a:t>Pemilu</a:t>
            </a:r>
            <a:r>
              <a:rPr lang="en-US" dirty="0">
                <a:latin typeface="Calibri Light" panose="020F0302020204030204" pitchFamily="34" charset="0"/>
              </a:rPr>
              <a:t> 1977-1997 </a:t>
            </a:r>
            <a:r>
              <a:rPr lang="en-US" dirty="0" err="1">
                <a:latin typeface="Calibri Light" panose="020F0302020204030204" pitchFamily="34" charset="0"/>
              </a:rPr>
              <a:t>hanya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diikuti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oleh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kedua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partai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politik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tersebut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i="1" dirty="0">
                <a:latin typeface="Calibri Light" panose="020F0302020204030204" pitchFamily="34" charset="0"/>
              </a:rPr>
              <a:t>plus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Golkar</a:t>
            </a:r>
            <a:r>
              <a:rPr lang="en-US" dirty="0">
                <a:latin typeface="Calibri Light" panose="020F0302020204030204" pitchFamily="34" charset="0"/>
              </a:rPr>
              <a:t>. </a:t>
            </a:r>
            <a:endParaRPr lang="en-US" dirty="0" smtClean="0">
              <a:latin typeface="Calibri Light" panose="020F030202020403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 smtClean="0">
                <a:latin typeface="Calibri Light" panose="020F0302020204030204" pitchFamily="34" charset="0"/>
              </a:rPr>
              <a:t>Bersamaan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dengan</a:t>
            </a:r>
            <a:r>
              <a:rPr lang="en-US" dirty="0">
                <a:latin typeface="Calibri Light" panose="020F0302020204030204" pitchFamily="34" charset="0"/>
              </a:rPr>
              <a:t> proses </a:t>
            </a:r>
            <a:r>
              <a:rPr lang="en-US" dirty="0" err="1">
                <a:latin typeface="Calibri Light" panose="020F0302020204030204" pitchFamily="34" charset="0"/>
              </a:rPr>
              <a:t>pengerdilan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partai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politik</a:t>
            </a:r>
            <a:r>
              <a:rPr lang="en-US" dirty="0">
                <a:latin typeface="Calibri Light" panose="020F0302020204030204" pitchFamily="34" charset="0"/>
              </a:rPr>
              <a:t>, </a:t>
            </a:r>
            <a:r>
              <a:rPr lang="en-US" dirty="0" err="1">
                <a:latin typeface="Calibri Light" panose="020F0302020204030204" pitchFamily="34" charset="0"/>
              </a:rPr>
              <a:t>Orde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Baru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juga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melakukan</a:t>
            </a:r>
            <a:r>
              <a:rPr lang="en-US" dirty="0">
                <a:latin typeface="Calibri Light" panose="020F0302020204030204" pitchFamily="34" charset="0"/>
              </a:rPr>
              <a:t> proses “</a:t>
            </a:r>
            <a:r>
              <a:rPr lang="en-US" dirty="0" err="1">
                <a:latin typeface="Calibri Light" panose="020F0302020204030204" pitchFamily="34" charset="0"/>
              </a:rPr>
              <a:t>pembesaran</a:t>
            </a:r>
            <a:r>
              <a:rPr lang="en-US" dirty="0">
                <a:latin typeface="Calibri Light" panose="020F0302020204030204" pitchFamily="34" charset="0"/>
              </a:rPr>
              <a:t>” </a:t>
            </a:r>
            <a:r>
              <a:rPr lang="en-US" dirty="0" err="1">
                <a:latin typeface="Calibri Light" panose="020F0302020204030204" pitchFamily="34" charset="0"/>
              </a:rPr>
              <a:t>Golkar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melalui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serangkaian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kebijakan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politik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berupa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politik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massa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mengambang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smtClean="0">
                <a:latin typeface="Calibri Light" panose="020F0302020204030204" pitchFamily="34" charset="0"/>
              </a:rPr>
              <a:t>(floating Mass):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>
                <a:latin typeface="Calibri Light" panose="020F0302020204030204" pitchFamily="34" charset="0"/>
              </a:rPr>
              <a:t>P</a:t>
            </a:r>
            <a:r>
              <a:rPr lang="en-US" dirty="0" err="1" smtClean="0">
                <a:latin typeface="Calibri Light" panose="020F0302020204030204" pitchFamily="34" charset="0"/>
              </a:rPr>
              <a:t>embatasan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ruang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gerak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partai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politik</a:t>
            </a:r>
            <a:r>
              <a:rPr lang="en-US" dirty="0">
                <a:latin typeface="Calibri Light" panose="020F0302020204030204" pitchFamily="34" charset="0"/>
              </a:rPr>
              <a:t> di </a:t>
            </a:r>
            <a:r>
              <a:rPr lang="en-US" dirty="0" err="1" smtClean="0">
                <a:latin typeface="Calibri Light" panose="020F0302020204030204" pitchFamily="34" charset="0"/>
              </a:rPr>
              <a:t>pedesaan</a:t>
            </a:r>
            <a:endParaRPr lang="en-US" dirty="0">
              <a:latin typeface="Calibri Light" panose="020F03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>
                <a:latin typeface="Calibri Light" panose="020F0302020204030204" pitchFamily="34" charset="0"/>
              </a:rPr>
              <a:t>M</a:t>
            </a:r>
            <a:r>
              <a:rPr lang="en-US" dirty="0" err="1" smtClean="0">
                <a:latin typeface="Calibri Light" panose="020F0302020204030204" pitchFamily="34" charset="0"/>
              </a:rPr>
              <a:t>onoloyalitas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pegawai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negeri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sipil</a:t>
            </a:r>
            <a:r>
              <a:rPr lang="en-US" dirty="0">
                <a:latin typeface="Calibri Light" panose="020F0302020204030204" pitchFamily="34" charset="0"/>
              </a:rPr>
              <a:t> (PNS) </a:t>
            </a:r>
            <a:r>
              <a:rPr lang="en-US" dirty="0" err="1">
                <a:latin typeface="Calibri Light" panose="020F0302020204030204" pitchFamily="34" charset="0"/>
              </a:rPr>
              <a:t>terhadap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Golkar</a:t>
            </a:r>
            <a:endParaRPr lang="en-US" dirty="0">
              <a:latin typeface="Calibri Light" panose="020F03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 smtClean="0">
                <a:latin typeface="Calibri Light" panose="020F0302020204030204" pitchFamily="34" charset="0"/>
              </a:rPr>
              <a:t>Korporatisme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Negara</a:t>
            </a:r>
            <a:r>
              <a:rPr lang="en-US" dirty="0" err="1" smtClean="0">
                <a:latin typeface="Calibri Light" panose="020F0302020204030204" pitchFamily="34" charset="0"/>
                <a:sym typeface="Wingdings" panose="05000000000000000000" pitchFamily="2" charset="2"/>
              </a:rPr>
              <a:t>kanalisasi</a:t>
            </a:r>
            <a:r>
              <a:rPr lang="en-US" dirty="0" smtClean="0">
                <a:latin typeface="Calibri Light" panose="020F0302020204030204" pitchFamily="34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  <a:sym typeface="Wingdings" panose="05000000000000000000" pitchFamily="2" charset="2"/>
              </a:rPr>
              <a:t>kelompok</a:t>
            </a:r>
            <a:r>
              <a:rPr lang="en-US" dirty="0" smtClean="0">
                <a:latin typeface="Calibri Light" panose="020F0302020204030204" pitchFamily="34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  <a:sym typeface="Wingdings" panose="05000000000000000000" pitchFamily="2" charset="2"/>
              </a:rPr>
              <a:t>fungsional</a:t>
            </a:r>
            <a:r>
              <a:rPr lang="en-US" dirty="0" smtClean="0">
                <a:latin typeface="Calibri Light" panose="020F0302020204030204" pitchFamily="34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  <a:sym typeface="Wingdings" panose="05000000000000000000" pitchFamily="2" charset="2"/>
              </a:rPr>
              <a:t>dalam</a:t>
            </a:r>
            <a:r>
              <a:rPr lang="en-US" dirty="0" smtClean="0">
                <a:latin typeface="Calibri Light" panose="020F0302020204030204" pitchFamily="34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  <a:sym typeface="Wingdings" panose="05000000000000000000" pitchFamily="2" charset="2"/>
              </a:rPr>
              <a:t>wadah</a:t>
            </a:r>
            <a:r>
              <a:rPr lang="en-US" dirty="0" smtClean="0">
                <a:latin typeface="Calibri Light" panose="020F0302020204030204" pitchFamily="34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  <a:sym typeface="Wingdings" panose="05000000000000000000" pitchFamily="2" charset="2"/>
              </a:rPr>
              <a:t>tunggal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endParaRPr lang="en-US" dirty="0">
              <a:latin typeface="Calibri Light" panose="020F0302020204030204" pitchFamily="34" charset="0"/>
            </a:endParaRPr>
          </a:p>
          <a:p>
            <a:endParaRPr lang="en-US" dirty="0">
              <a:latin typeface="Calibri Light" panose="020F0302020204030204" pitchFamily="34" charset="0"/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Orde</a:t>
            </a:r>
            <a:r>
              <a:rPr lang="en-US" sz="3200" dirty="0" smtClean="0"/>
              <a:t> </a:t>
            </a:r>
            <a:r>
              <a:rPr lang="en-US" sz="3200" dirty="0" err="1" smtClean="0"/>
              <a:t>Baru</a:t>
            </a:r>
            <a:r>
              <a:rPr lang="en-US" sz="3200" dirty="0" smtClean="0"/>
              <a:t>: </a:t>
            </a:r>
            <a:r>
              <a:rPr lang="en-US" sz="3200" dirty="0" err="1" smtClean="0"/>
              <a:t>Fusi</a:t>
            </a:r>
            <a:r>
              <a:rPr lang="en-US" sz="3200" dirty="0" smtClean="0"/>
              <a:t> </a:t>
            </a:r>
            <a:r>
              <a:rPr lang="en-US" sz="3200" dirty="0" err="1" smtClean="0"/>
              <a:t>Partai</a:t>
            </a:r>
            <a:r>
              <a:rPr lang="en-US" sz="3200" dirty="0" smtClean="0"/>
              <a:t> &amp; </a:t>
            </a:r>
            <a:r>
              <a:rPr lang="en-US" sz="3200" dirty="0" err="1" smtClean="0"/>
              <a:t>Depolitisasi</a:t>
            </a:r>
            <a:r>
              <a:rPr lang="en-US" sz="3200" dirty="0" smtClean="0"/>
              <a:t> Massa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621272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Teoritis</a:t>
            </a:r>
            <a:endParaRPr lang="en-US" dirty="0"/>
          </a:p>
        </p:txBody>
      </p:sp>
      <p:pic>
        <p:nvPicPr>
          <p:cNvPr id="6146" name="Picture 2" descr="D:\kampus\MK Sistem Kepartaian dan Pemilu\image\1977-1997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73" y="1295400"/>
            <a:ext cx="8839200" cy="2364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381000" y="3823855"/>
            <a:ext cx="8312727" cy="17387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atin typeface="Calibri Light" panose="020F0302020204030204" pitchFamily="34" charset="0"/>
              </a:rPr>
              <a:t>Depolitisasi</a:t>
            </a:r>
            <a:r>
              <a:rPr lang="en-US" sz="2800" dirty="0" smtClean="0">
                <a:latin typeface="Calibri Light" panose="020F0302020204030204" pitchFamily="34" charset="0"/>
              </a:rPr>
              <a:t> = </a:t>
            </a:r>
            <a:r>
              <a:rPr lang="en-US" sz="2800" dirty="0" err="1" smtClean="0">
                <a:latin typeface="Calibri Light" panose="020F0302020204030204" pitchFamily="34" charset="0"/>
              </a:rPr>
              <a:t>Deideologi</a:t>
            </a:r>
            <a:r>
              <a:rPr lang="en-US" sz="2800" dirty="0">
                <a:latin typeface="Calibri Light" panose="020F0302020204030204" pitchFamily="34" charset="0"/>
              </a:rPr>
              <a:t> </a:t>
            </a:r>
            <a:r>
              <a:rPr lang="en-US" sz="2800" dirty="0" smtClean="0">
                <a:latin typeface="Calibri Light" panose="020F0302020204030204" pitchFamily="34" charset="0"/>
              </a:rPr>
              <a:t>Massa?</a:t>
            </a:r>
          </a:p>
          <a:p>
            <a:pPr algn="ctr"/>
            <a:r>
              <a:rPr lang="en-US" sz="2800" dirty="0" err="1" smtClean="0">
                <a:latin typeface="Calibri Light" panose="020F0302020204030204" pitchFamily="34" charset="0"/>
              </a:rPr>
              <a:t>Golkar</a:t>
            </a:r>
            <a:r>
              <a:rPr lang="en-US" sz="2800" dirty="0" smtClean="0">
                <a:latin typeface="Calibri Light" panose="020F0302020204030204" pitchFamily="34" charset="0"/>
              </a:rPr>
              <a:t> : </a:t>
            </a:r>
            <a:r>
              <a:rPr lang="en-US" sz="2800" dirty="0" err="1" smtClean="0">
                <a:latin typeface="Calibri Light" panose="020F0302020204030204" pitchFamily="34" charset="0"/>
              </a:rPr>
              <a:t>Partai</a:t>
            </a:r>
            <a:r>
              <a:rPr lang="en-US" sz="2800" dirty="0" smtClean="0">
                <a:latin typeface="Calibri Light" panose="020F0302020204030204" pitchFamily="34" charset="0"/>
              </a:rPr>
              <a:t> Tunggal </a:t>
            </a:r>
            <a:r>
              <a:rPr lang="en-US" sz="2800" dirty="0" err="1" smtClean="0">
                <a:latin typeface="Calibri Light" panose="020F0302020204030204" pitchFamily="34" charset="0"/>
              </a:rPr>
              <a:t>atau</a:t>
            </a:r>
            <a:r>
              <a:rPr lang="en-US" sz="2800" dirty="0" smtClean="0">
                <a:latin typeface="Calibri Light" panose="020F0302020204030204" pitchFamily="34" charset="0"/>
              </a:rPr>
              <a:t> </a:t>
            </a:r>
            <a:r>
              <a:rPr lang="en-US" sz="2800" dirty="0" err="1" smtClean="0">
                <a:latin typeface="Calibri Light" panose="020F0302020204030204" pitchFamily="34" charset="0"/>
              </a:rPr>
              <a:t>Partai</a:t>
            </a:r>
            <a:r>
              <a:rPr lang="en-US" sz="2800" dirty="0" smtClean="0">
                <a:latin typeface="Calibri Light" panose="020F0302020204030204" pitchFamily="34" charset="0"/>
              </a:rPr>
              <a:t> </a:t>
            </a:r>
            <a:r>
              <a:rPr lang="en-US" sz="2800" dirty="0" err="1" smtClean="0">
                <a:latin typeface="Calibri Light" panose="020F0302020204030204" pitchFamily="34" charset="0"/>
              </a:rPr>
              <a:t>Hegemonyc</a:t>
            </a:r>
            <a:r>
              <a:rPr lang="en-US" sz="2800" dirty="0" smtClean="0">
                <a:latin typeface="Calibri Light" panose="020F0302020204030204" pitchFamily="34" charset="0"/>
              </a:rPr>
              <a:t>?</a:t>
            </a:r>
          </a:p>
          <a:p>
            <a:pPr algn="ctr"/>
            <a:r>
              <a:rPr lang="en-US" sz="2800" dirty="0" err="1" smtClean="0">
                <a:latin typeface="Calibri Light" panose="020F0302020204030204" pitchFamily="34" charset="0"/>
              </a:rPr>
              <a:t>Derajat</a:t>
            </a:r>
            <a:r>
              <a:rPr lang="en-US" sz="2800" dirty="0" smtClean="0">
                <a:latin typeface="Calibri Light" panose="020F0302020204030204" pitchFamily="34" charset="0"/>
              </a:rPr>
              <a:t> </a:t>
            </a:r>
            <a:r>
              <a:rPr lang="en-US" sz="2800" dirty="0" err="1" smtClean="0">
                <a:latin typeface="Calibri Light" panose="020F0302020204030204" pitchFamily="34" charset="0"/>
              </a:rPr>
              <a:t>Pelembagaan</a:t>
            </a:r>
            <a:r>
              <a:rPr lang="en-US" sz="2800" dirty="0" smtClean="0">
                <a:latin typeface="Calibri Light" panose="020F0302020204030204" pitchFamily="34" charset="0"/>
              </a:rPr>
              <a:t> </a:t>
            </a:r>
            <a:r>
              <a:rPr lang="en-US" sz="2800" dirty="0" err="1" smtClean="0">
                <a:latin typeface="Calibri Light" panose="020F0302020204030204" pitchFamily="34" charset="0"/>
              </a:rPr>
              <a:t>Partai</a:t>
            </a:r>
            <a:r>
              <a:rPr lang="en-US" sz="2800" dirty="0" smtClean="0">
                <a:latin typeface="Calibri Light" panose="020F0302020204030204" pitchFamily="34" charset="0"/>
              </a:rPr>
              <a:t>?</a:t>
            </a:r>
            <a:endParaRPr lang="en-US" sz="2800" dirty="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80890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en-US" sz="2400" dirty="0" smtClean="0"/>
          </a:p>
          <a:p>
            <a:pPr algn="just"/>
            <a:endParaRPr lang="en-US" sz="2400" dirty="0"/>
          </a:p>
          <a:p>
            <a:pPr algn="just"/>
            <a:endParaRPr lang="en-US" sz="2400" dirty="0" smtClean="0"/>
          </a:p>
          <a:p>
            <a:pPr algn="just"/>
            <a:endParaRPr lang="en-US" sz="2400" dirty="0"/>
          </a:p>
          <a:p>
            <a:pPr algn="just"/>
            <a:endParaRPr lang="en-US" sz="2400" dirty="0" smtClean="0"/>
          </a:p>
          <a:p>
            <a:pPr algn="just"/>
            <a:endParaRPr lang="en-US" sz="2400" dirty="0"/>
          </a:p>
          <a:p>
            <a:pPr algn="just"/>
            <a:endParaRPr lang="en-US" sz="2400" dirty="0" smtClean="0"/>
          </a:p>
          <a:p>
            <a:pPr algn="just"/>
            <a:endParaRPr lang="en-US" sz="2400" dirty="0"/>
          </a:p>
          <a:p>
            <a:pPr algn="just"/>
            <a:endParaRPr lang="en-US" sz="2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Paska</a:t>
            </a:r>
            <a:r>
              <a:rPr lang="en-US" dirty="0" smtClean="0"/>
              <a:t> </a:t>
            </a:r>
            <a:r>
              <a:rPr lang="en-US" dirty="0" err="1" smtClean="0"/>
              <a:t>Reformasi</a:t>
            </a:r>
            <a:r>
              <a:rPr lang="en-US" dirty="0" smtClean="0"/>
              <a:t>: </a:t>
            </a:r>
            <a:r>
              <a:rPr lang="en-US" dirty="0" err="1" smtClean="0"/>
              <a:t>menguatnya</a:t>
            </a:r>
            <a:r>
              <a:rPr lang="en-US" dirty="0" smtClean="0"/>
              <a:t> </a:t>
            </a:r>
            <a:r>
              <a:rPr lang="en-US" dirty="0" err="1" smtClean="0"/>
              <a:t>Pragmatisme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endParaRPr lang="en-US" dirty="0"/>
          </a:p>
        </p:txBody>
      </p:sp>
      <p:pic>
        <p:nvPicPr>
          <p:cNvPr id="7170" name="Picture 2" descr="D:\kampus\MK Sistem Kepartaian dan Pemilu\image\index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640114"/>
            <a:ext cx="3733800" cy="48958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</p:pic>
      <p:sp>
        <p:nvSpPr>
          <p:cNvPr id="4" name="Rectangle 3"/>
          <p:cNvSpPr/>
          <p:nvPr/>
        </p:nvSpPr>
        <p:spPr>
          <a:xfrm>
            <a:off x="5029200" y="1676400"/>
            <a:ext cx="3810000" cy="50292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Gerakan r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eformasi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1998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melahirkan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keterbukaan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dan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kebebasan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untuk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mendirikan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partai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politik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dengan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UU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Nomor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2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Tahun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1999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tentang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Partai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Politik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.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Pemerintah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tidak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membatasi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jumlah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partai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politik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dan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membebaskan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partai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menentukan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azas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partai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.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Tercatat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48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pratai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bertarung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dalam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Pemilu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1999. Hal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ini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sekaligus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menandai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awal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dari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tumbuhnya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kembali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sistem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multipartai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di Indonesia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43396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 err="1"/>
              <a:t>K</a:t>
            </a:r>
            <a:r>
              <a:rPr lang="en-US" sz="2400" dirty="0" err="1" smtClean="0"/>
              <a:t>eterbukaan</a:t>
            </a:r>
            <a:r>
              <a:rPr lang="en-US" sz="2400" dirty="0" smtClean="0"/>
              <a:t> </a:t>
            </a:r>
            <a:r>
              <a:rPr lang="en-US" sz="2400" dirty="0" err="1"/>
              <a:t>politik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kebebasan</a:t>
            </a:r>
            <a:r>
              <a:rPr lang="en-US" sz="2400" dirty="0"/>
              <a:t> </a:t>
            </a:r>
            <a:r>
              <a:rPr lang="en-US" sz="2400" dirty="0" err="1"/>
              <a:t>mendirikan</a:t>
            </a:r>
            <a:r>
              <a:rPr lang="en-US" sz="2400" dirty="0"/>
              <a:t> </a:t>
            </a:r>
            <a:r>
              <a:rPr lang="en-US" sz="2400" dirty="0" err="1"/>
              <a:t>partai</a:t>
            </a:r>
            <a:r>
              <a:rPr lang="en-US" sz="2400" dirty="0"/>
              <a:t> </a:t>
            </a:r>
            <a:r>
              <a:rPr lang="en-US" sz="2400" dirty="0" err="1"/>
              <a:t>politik</a:t>
            </a:r>
            <a:r>
              <a:rPr lang="en-US" sz="2400" dirty="0"/>
              <a:t> </a:t>
            </a:r>
            <a:r>
              <a:rPr lang="en-US" sz="2400" dirty="0" err="1"/>
              <a:t>ternyata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diiringi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peningkatan</a:t>
            </a:r>
            <a:r>
              <a:rPr lang="en-US" sz="2400" dirty="0"/>
              <a:t> </a:t>
            </a:r>
            <a:r>
              <a:rPr lang="en-US" sz="2400" dirty="0" err="1"/>
              <a:t>kualitas</a:t>
            </a:r>
            <a:r>
              <a:rPr lang="en-US" sz="2400" dirty="0"/>
              <a:t> </a:t>
            </a:r>
            <a:r>
              <a:rPr lang="en-US" sz="2400" dirty="0" err="1"/>
              <a:t>tata</a:t>
            </a:r>
            <a:r>
              <a:rPr lang="en-US" sz="2400" dirty="0"/>
              <a:t> </a:t>
            </a:r>
            <a:r>
              <a:rPr lang="en-US" sz="2400" dirty="0" err="1"/>
              <a:t>kelola</a:t>
            </a:r>
            <a:r>
              <a:rPr lang="en-US" sz="2400" dirty="0"/>
              <a:t> </a:t>
            </a:r>
            <a:r>
              <a:rPr lang="en-US" sz="2400" dirty="0" err="1"/>
              <a:t>partai</a:t>
            </a:r>
            <a:r>
              <a:rPr lang="en-US" sz="2400" dirty="0"/>
              <a:t> </a:t>
            </a:r>
            <a:r>
              <a:rPr lang="en-US" sz="2400" dirty="0" err="1" smtClean="0"/>
              <a:t>politik</a:t>
            </a:r>
            <a:r>
              <a:rPr lang="en-US" sz="2400" dirty="0" smtClean="0"/>
              <a:t>.</a:t>
            </a:r>
          </a:p>
          <a:p>
            <a:pPr algn="just"/>
            <a:r>
              <a:rPr lang="en-US" sz="2400" dirty="0" err="1" smtClean="0"/>
              <a:t>Korupsi</a:t>
            </a:r>
            <a:r>
              <a:rPr lang="en-US" sz="2400" dirty="0" smtClean="0"/>
              <a:t> </a:t>
            </a:r>
            <a:r>
              <a:rPr lang="en-US" sz="2400" dirty="0" err="1" smtClean="0"/>
              <a:t>melibatkan</a:t>
            </a:r>
            <a:r>
              <a:rPr lang="en-US" sz="2400" dirty="0" smtClean="0"/>
              <a:t> </a:t>
            </a:r>
            <a:r>
              <a:rPr lang="en-US" sz="2400" dirty="0" err="1" smtClean="0"/>
              <a:t>institusi</a:t>
            </a:r>
            <a:r>
              <a:rPr lang="en-US" sz="2400" dirty="0" smtClean="0"/>
              <a:t> </a:t>
            </a:r>
            <a:r>
              <a:rPr lang="en-US" sz="2400" dirty="0" err="1" smtClean="0"/>
              <a:t>partai</a:t>
            </a:r>
            <a:r>
              <a:rPr lang="en-US" sz="2400" dirty="0" smtClean="0"/>
              <a:t>. </a:t>
            </a:r>
            <a:r>
              <a:rPr lang="en-US" sz="2400" dirty="0" err="1" smtClean="0"/>
              <a:t>Partai</a:t>
            </a:r>
            <a:r>
              <a:rPr lang="en-US" sz="2400" dirty="0" smtClean="0"/>
              <a:t> </a:t>
            </a:r>
            <a:r>
              <a:rPr lang="en-US" sz="2400" dirty="0" err="1"/>
              <a:t>politik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salah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institusi</a:t>
            </a:r>
            <a:r>
              <a:rPr lang="en-US" sz="2400" dirty="0"/>
              <a:t> </a:t>
            </a:r>
            <a:r>
              <a:rPr lang="en-US" sz="2400" dirty="0" err="1"/>
              <a:t>politik</a:t>
            </a:r>
            <a:r>
              <a:rPr lang="en-US" sz="2400" dirty="0"/>
              <a:t> paling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dipercaya</a:t>
            </a:r>
            <a:r>
              <a:rPr lang="en-US" sz="2400" dirty="0"/>
              <a:t>. </a:t>
            </a:r>
            <a:r>
              <a:rPr lang="en-US" sz="2400" dirty="0" err="1"/>
              <a:t>Merujuk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survei</a:t>
            </a:r>
            <a:r>
              <a:rPr lang="en-US" sz="2400" dirty="0"/>
              <a:t> </a:t>
            </a:r>
            <a:r>
              <a:rPr lang="en-US" sz="2400" dirty="0" err="1"/>
              <a:t>terbaru</a:t>
            </a:r>
            <a:r>
              <a:rPr lang="en-US" sz="2400" dirty="0"/>
              <a:t> </a:t>
            </a:r>
            <a:r>
              <a:rPr lang="en-US" sz="2400" dirty="0" err="1"/>
              <a:t>Indikator</a:t>
            </a:r>
            <a:r>
              <a:rPr lang="en-US" sz="2400" dirty="0"/>
              <a:t> </a:t>
            </a:r>
            <a:r>
              <a:rPr lang="en-US" sz="2400" dirty="0" err="1"/>
              <a:t>Politik</a:t>
            </a:r>
            <a:r>
              <a:rPr lang="en-US" sz="2400" dirty="0"/>
              <a:t> Indonesia </a:t>
            </a:r>
            <a:r>
              <a:rPr lang="en-US" sz="2400" dirty="0" err="1"/>
              <a:t>partai</a:t>
            </a:r>
            <a:r>
              <a:rPr lang="en-US" sz="2400" dirty="0"/>
              <a:t> </a:t>
            </a:r>
            <a:r>
              <a:rPr lang="en-US" sz="2400" dirty="0" err="1"/>
              <a:t>politik</a:t>
            </a:r>
            <a:r>
              <a:rPr lang="en-US" sz="2400" dirty="0"/>
              <a:t> </a:t>
            </a:r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memperoleh</a:t>
            </a:r>
            <a:r>
              <a:rPr lang="en-US" sz="2400" dirty="0"/>
              <a:t> </a:t>
            </a:r>
            <a:r>
              <a:rPr lang="en-US" sz="2400" dirty="0" err="1"/>
              <a:t>kepercayaan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r>
              <a:rPr lang="en-US" sz="2400" dirty="0"/>
              <a:t> </a:t>
            </a:r>
            <a:r>
              <a:rPr lang="en-US" sz="2400" dirty="0" err="1"/>
              <a:t>sebesar</a:t>
            </a:r>
            <a:r>
              <a:rPr lang="en-US" sz="2400" dirty="0"/>
              <a:t> 31 </a:t>
            </a:r>
            <a:r>
              <a:rPr lang="en-US" sz="2400" dirty="0" err="1"/>
              <a:t>persen</a:t>
            </a:r>
            <a:r>
              <a:rPr lang="en-US" sz="2400" dirty="0"/>
              <a:t>.   </a:t>
            </a:r>
          </a:p>
          <a:p>
            <a:pPr algn="just"/>
            <a:endParaRPr lang="en-US" sz="2400" dirty="0" smtClean="0"/>
          </a:p>
          <a:p>
            <a:pPr algn="just"/>
            <a:endParaRPr lang="en-US" sz="2400" dirty="0"/>
          </a:p>
          <a:p>
            <a:pPr algn="just"/>
            <a:endParaRPr lang="en-US" sz="2400" dirty="0" smtClean="0"/>
          </a:p>
          <a:p>
            <a:pPr algn="just"/>
            <a:endParaRPr lang="en-US" sz="2400" dirty="0"/>
          </a:p>
          <a:p>
            <a:pPr algn="just"/>
            <a:endParaRPr lang="en-US" sz="2400" dirty="0" smtClean="0"/>
          </a:p>
          <a:p>
            <a:pPr algn="just"/>
            <a:endParaRPr lang="en-US" sz="2400" dirty="0"/>
          </a:p>
          <a:p>
            <a:pPr algn="just"/>
            <a:endParaRPr lang="en-US" sz="2400" dirty="0" smtClean="0"/>
          </a:p>
          <a:p>
            <a:pPr algn="just"/>
            <a:endParaRPr lang="en-US" sz="2400" dirty="0"/>
          </a:p>
          <a:p>
            <a:pPr algn="just"/>
            <a:endParaRPr lang="en-US" sz="2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58200" cy="1143000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Paska</a:t>
            </a:r>
            <a:r>
              <a:rPr lang="en-US" sz="3200" dirty="0" smtClean="0"/>
              <a:t> </a:t>
            </a:r>
            <a:r>
              <a:rPr lang="en-US" sz="3200" dirty="0" err="1" smtClean="0"/>
              <a:t>Reformasi</a:t>
            </a:r>
            <a:r>
              <a:rPr lang="en-US" sz="3200" dirty="0" smtClean="0"/>
              <a:t>: The Ends Of Ideology?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331473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Personalisasi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: </a:t>
            </a:r>
            <a:r>
              <a:rPr lang="en-US" dirty="0" err="1" smtClean="0"/>
              <a:t>dominasi</a:t>
            </a:r>
            <a:r>
              <a:rPr lang="en-US" dirty="0" smtClean="0"/>
              <a:t> </a:t>
            </a:r>
            <a:r>
              <a:rPr lang="en-US" dirty="0"/>
              <a:t>personal </a:t>
            </a:r>
            <a:r>
              <a:rPr lang="en-US" dirty="0" err="1" smtClean="0"/>
              <a:t>figur</a:t>
            </a:r>
            <a:r>
              <a:rPr lang="en-US" dirty="0" smtClean="0"/>
              <a:t> </a:t>
            </a:r>
            <a:r>
              <a:rPr lang="en-US" dirty="0" err="1" smtClean="0"/>
              <a:t>sentral</a:t>
            </a:r>
            <a:r>
              <a:rPr lang="en-US" dirty="0" smtClean="0"/>
              <a:t> </a:t>
            </a:r>
            <a:r>
              <a:rPr lang="en-US" dirty="0"/>
              <a:t>di internal </a:t>
            </a: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Lemahnya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 ID: </a:t>
            </a:r>
            <a:r>
              <a:rPr lang="id-ID" dirty="0"/>
              <a:t>Ketiadaan ikatan kuat </a:t>
            </a:r>
            <a:r>
              <a:rPr lang="en-US" dirty="0"/>
              <a:t>di </a:t>
            </a:r>
            <a:r>
              <a:rPr lang="id-ID" dirty="0"/>
              <a:t>tingkat akar rumput 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dengan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partai</a:t>
            </a:r>
            <a:endParaRPr lang="en-US" dirty="0" smtClean="0">
              <a:sym typeface="Wingdings" panose="05000000000000000000" pitchFamily="2" charset="2"/>
            </a:endParaRPr>
          </a:p>
          <a:p>
            <a:pPr marL="109728" indent="0">
              <a:buNone/>
            </a:pPr>
            <a:endParaRPr lang="en-US" dirty="0">
              <a:sym typeface="Wingdings" panose="05000000000000000000" pitchFamily="2" charset="2"/>
            </a:endParaRP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Paska</a:t>
            </a:r>
            <a:r>
              <a:rPr lang="en-US" dirty="0" smtClean="0"/>
              <a:t> </a:t>
            </a:r>
            <a:r>
              <a:rPr lang="en-US" dirty="0" err="1" smtClean="0"/>
              <a:t>Reformasi</a:t>
            </a:r>
            <a:r>
              <a:rPr lang="en-US" dirty="0" smtClean="0"/>
              <a:t>: </a:t>
            </a:r>
            <a:r>
              <a:rPr lang="en-US" dirty="0" err="1"/>
              <a:t>L</a:t>
            </a:r>
            <a:r>
              <a:rPr lang="en-US" dirty="0" err="1" smtClean="0"/>
              <a:t>emahnya</a:t>
            </a:r>
            <a:r>
              <a:rPr lang="en-US" dirty="0" smtClean="0"/>
              <a:t> </a:t>
            </a:r>
            <a:r>
              <a:rPr lang="en-US" dirty="0" err="1" smtClean="0"/>
              <a:t>Pelembagaan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257800" y="3352800"/>
            <a:ext cx="3512127" cy="2743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SMRC: 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P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ada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d-ID" dirty="0" smtClean="0">
                <a:solidFill>
                  <a:schemeClr val="accent1">
                    <a:lumMod val="75000"/>
                  </a:schemeClr>
                </a:solidFill>
              </a:rPr>
              <a:t>2012 itu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terungkap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hanya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15 %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pemilih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Indonesia yang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merasa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memiliki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kedekatan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dengan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partai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Sedangkan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sebesar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85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persen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pemilih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Indonesia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merasa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tidak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memiliki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kedekatan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dengan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partai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. </a:t>
            </a:r>
          </a:p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807026" y="3525982"/>
            <a:ext cx="3429000" cy="239683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Floating Mass</a:t>
            </a:r>
          </a:p>
          <a:p>
            <a:endParaRPr lang="en-US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</a:rPr>
              <a:t>Ideologi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</a:rPr>
              <a:t>partai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75000"/>
                  </a:schemeClr>
                </a:solidFill>
              </a:rPr>
              <a:t>tidak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</a:rPr>
              <a:t>jelas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6" name="Right Arrow 5"/>
          <p:cNvSpPr/>
          <p:nvPr/>
        </p:nvSpPr>
        <p:spPr>
          <a:xfrm>
            <a:off x="4343400" y="4267200"/>
            <a:ext cx="762000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519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 err="1" smtClean="0">
                <a:latin typeface="Calibri Light" panose="020F0302020204030204" pitchFamily="34" charset="0"/>
              </a:rPr>
              <a:t>Perkembangan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</a:t>
            </a:r>
            <a:r>
              <a:rPr lang="en-US" dirty="0" err="1" smtClean="0">
                <a:latin typeface="Calibri Light" panose="020F0302020204030204" pitchFamily="34" charset="0"/>
              </a:rPr>
              <a:t>artai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</a:t>
            </a:r>
            <a:r>
              <a:rPr lang="en-US" dirty="0" err="1" smtClean="0">
                <a:latin typeface="Calibri Light" panose="020F0302020204030204" pitchFamily="34" charset="0"/>
              </a:rPr>
              <a:t>olitik</a:t>
            </a:r>
            <a:r>
              <a:rPr lang="en-US" dirty="0" smtClean="0">
                <a:latin typeface="Calibri Light" panose="020F0302020204030204" pitchFamily="34" charset="0"/>
              </a:rPr>
              <a:t> di </a:t>
            </a:r>
            <a:r>
              <a:rPr lang="en-US" dirty="0" err="1" smtClean="0">
                <a:latin typeface="Calibri Light" panose="020F0302020204030204" pitchFamily="34" charset="0"/>
              </a:rPr>
              <a:t>suatu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negara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sangat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ditentukan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oleh</a:t>
            </a:r>
            <a:r>
              <a:rPr lang="en-US" dirty="0" smtClean="0">
                <a:latin typeface="Calibri Light" panose="020F0302020204030204" pitchFamily="34" charset="0"/>
              </a:rPr>
              <a:t>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>
                <a:latin typeface="Calibri Light" panose="020F0302020204030204" pitchFamily="34" charset="0"/>
              </a:rPr>
              <a:t>Format </a:t>
            </a:r>
            <a:r>
              <a:rPr lang="en-US" dirty="0" err="1">
                <a:latin typeface="Calibri Light" panose="020F0302020204030204" pitchFamily="34" charset="0"/>
              </a:rPr>
              <a:t>p</a:t>
            </a:r>
            <a:r>
              <a:rPr lang="en-US" dirty="0" err="1" smtClean="0">
                <a:latin typeface="Calibri Light" panose="020F0302020204030204" pitchFamily="34" charset="0"/>
              </a:rPr>
              <a:t>olitik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smtClean="0">
                <a:latin typeface="Calibri Light" panose="020F0302020204030204" pitchFamily="34" charset="0"/>
                <a:sym typeface="Wingdings" panose="05000000000000000000" pitchFamily="2" charset="2"/>
              </a:rPr>
              <a:t> </a:t>
            </a:r>
            <a:r>
              <a:rPr lang="en-US" dirty="0" err="1" smtClean="0">
                <a:latin typeface="Calibri Light" panose="020F0302020204030204" pitchFamily="34" charset="0"/>
                <a:sym typeface="Wingdings" panose="05000000000000000000" pitchFamily="2" charset="2"/>
              </a:rPr>
              <a:t>Seberapa</a:t>
            </a:r>
            <a:r>
              <a:rPr lang="en-US" dirty="0" smtClean="0">
                <a:latin typeface="Calibri Light" panose="020F0302020204030204" pitchFamily="34" charset="0"/>
                <a:sym typeface="Wingdings" panose="05000000000000000000" pitchFamily="2" charset="2"/>
              </a:rPr>
              <a:t> Terbuka </a:t>
            </a:r>
            <a:r>
              <a:rPr lang="en-US" dirty="0" err="1" smtClean="0">
                <a:latin typeface="Calibri Light" panose="020F0302020204030204" pitchFamily="34" charset="0"/>
                <a:sym typeface="Wingdings" panose="05000000000000000000" pitchFamily="2" charset="2"/>
              </a:rPr>
              <a:t>Sistem</a:t>
            </a:r>
            <a:r>
              <a:rPr lang="en-US" dirty="0" smtClean="0">
                <a:latin typeface="Calibri Light" panose="020F0302020204030204" pitchFamily="34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  <a:sym typeface="Wingdings" panose="05000000000000000000" pitchFamily="2" charset="2"/>
              </a:rPr>
              <a:t>Politik</a:t>
            </a:r>
            <a:r>
              <a:rPr lang="en-US" dirty="0" smtClean="0">
                <a:latin typeface="Calibri Light" panose="020F0302020204030204" pitchFamily="34" charset="0"/>
                <a:sym typeface="Wingdings" panose="05000000000000000000" pitchFamily="2" charset="2"/>
              </a:rPr>
              <a:t> yang </a:t>
            </a:r>
            <a:r>
              <a:rPr lang="en-US" dirty="0" err="1" smtClean="0">
                <a:latin typeface="Calibri Light" panose="020F0302020204030204" pitchFamily="34" charset="0"/>
                <a:sym typeface="Wingdings" panose="05000000000000000000" pitchFamily="2" charset="2"/>
              </a:rPr>
              <a:t>ada</a:t>
            </a:r>
            <a:r>
              <a:rPr lang="en-US" dirty="0" smtClean="0">
                <a:latin typeface="Calibri Light" panose="020F0302020204030204" pitchFamily="34" charset="0"/>
                <a:sym typeface="Wingdings" panose="05000000000000000000" pitchFamily="2" charset="2"/>
              </a:rPr>
              <a:t>?</a:t>
            </a:r>
            <a:endParaRPr lang="en-US" dirty="0" smtClean="0">
              <a:latin typeface="Calibri Light" panose="020F030202020403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>
                <a:latin typeface="Calibri Light" panose="020F0302020204030204" pitchFamily="34" charset="0"/>
              </a:rPr>
              <a:t>Basis </a:t>
            </a:r>
            <a:r>
              <a:rPr lang="en-US" dirty="0" err="1">
                <a:latin typeface="Calibri Light" panose="020F0302020204030204" pitchFamily="34" charset="0"/>
              </a:rPr>
              <a:t>s</a:t>
            </a:r>
            <a:r>
              <a:rPr lang="en-US" dirty="0" err="1" smtClean="0">
                <a:latin typeface="Calibri Light" panose="020F0302020204030204" pitchFamily="34" charset="0"/>
              </a:rPr>
              <a:t>osial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m</a:t>
            </a:r>
            <a:r>
              <a:rPr lang="en-US" dirty="0" err="1" smtClean="0">
                <a:latin typeface="Calibri Light" panose="020F0302020204030204" pitchFamily="34" charset="0"/>
              </a:rPr>
              <a:t>asyarakat</a:t>
            </a:r>
            <a:r>
              <a:rPr lang="en-US" dirty="0" err="1" smtClean="0">
                <a:latin typeface="Calibri Light" panose="020F0302020204030204" pitchFamily="34" charset="0"/>
                <a:sym typeface="Wingdings" panose="05000000000000000000" pitchFamily="2" charset="2"/>
              </a:rPr>
              <a:t>Seberapa</a:t>
            </a:r>
            <a:r>
              <a:rPr lang="en-US" dirty="0" smtClean="0">
                <a:latin typeface="Calibri Light" panose="020F0302020204030204" pitchFamily="34" charset="0"/>
                <a:sym typeface="Wingdings" panose="05000000000000000000" pitchFamily="2" charset="2"/>
              </a:rPr>
              <a:t> Plural </a:t>
            </a:r>
            <a:r>
              <a:rPr lang="en-US" dirty="0" err="1" smtClean="0">
                <a:latin typeface="Calibri Light" panose="020F0302020204030204" pitchFamily="34" charset="0"/>
                <a:sym typeface="Wingdings" panose="05000000000000000000" pitchFamily="2" charset="2"/>
              </a:rPr>
              <a:t>Masyarakat</a:t>
            </a:r>
            <a:r>
              <a:rPr lang="en-US" dirty="0" smtClean="0">
                <a:latin typeface="Calibri Light" panose="020F0302020204030204" pitchFamily="34" charset="0"/>
                <a:sym typeface="Wingdings" panose="05000000000000000000" pitchFamily="2" charset="2"/>
              </a:rPr>
              <a:t> 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err="1" smtClean="0">
                <a:latin typeface="Calibri Light" panose="020F0302020204030204" pitchFamily="34" charset="0"/>
                <a:sym typeface="Wingdings" panose="05000000000000000000" pitchFamily="2" charset="2"/>
              </a:rPr>
              <a:t>Konteks</a:t>
            </a:r>
            <a:r>
              <a:rPr lang="en-US" dirty="0" smtClean="0">
                <a:latin typeface="Calibri Light" panose="020F0302020204030204" pitchFamily="34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  <a:sym typeface="Wingdings" panose="05000000000000000000" pitchFamily="2" charset="2"/>
              </a:rPr>
              <a:t>historis</a:t>
            </a:r>
            <a:r>
              <a:rPr lang="en-US" dirty="0" smtClean="0">
                <a:latin typeface="Calibri Light" panose="020F0302020204030204" pitchFamily="34" charset="0"/>
                <a:sym typeface="Wingdings" panose="05000000000000000000" pitchFamily="2" charset="2"/>
              </a:rPr>
              <a:t> </a:t>
            </a:r>
            <a:r>
              <a:rPr lang="en-US" dirty="0" err="1" smtClean="0">
                <a:latin typeface="Calibri Light" panose="020F0302020204030204" pitchFamily="34" charset="0"/>
                <a:sym typeface="Wingdings" panose="05000000000000000000" pitchFamily="2" charset="2"/>
              </a:rPr>
              <a:t>Seberapa</a:t>
            </a:r>
            <a:r>
              <a:rPr lang="en-US" dirty="0" smtClean="0">
                <a:latin typeface="Calibri Light" panose="020F0302020204030204" pitchFamily="34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  <a:sym typeface="Wingdings" panose="05000000000000000000" pitchFamily="2" charset="2"/>
              </a:rPr>
              <a:t>besar</a:t>
            </a:r>
            <a:r>
              <a:rPr lang="en-US" dirty="0" smtClean="0">
                <a:latin typeface="Calibri Light" panose="020F0302020204030204" pitchFamily="34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  <a:sym typeface="Wingdings" panose="05000000000000000000" pitchFamily="2" charset="2"/>
              </a:rPr>
              <a:t>pola</a:t>
            </a:r>
            <a:r>
              <a:rPr lang="en-US" dirty="0" smtClean="0">
                <a:latin typeface="Calibri Light" panose="020F0302020204030204" pitchFamily="34" charset="0"/>
                <a:sym typeface="Wingdings" panose="05000000000000000000" pitchFamily="2" charset="2"/>
              </a:rPr>
              <a:t>  </a:t>
            </a:r>
            <a:r>
              <a:rPr lang="en-US" dirty="0" err="1" smtClean="0">
                <a:latin typeface="Calibri Light" panose="020F0302020204030204" pitchFamily="34" charset="0"/>
                <a:sym typeface="Wingdings" panose="05000000000000000000" pitchFamily="2" charset="2"/>
              </a:rPr>
              <a:t>pergerakan</a:t>
            </a:r>
            <a:r>
              <a:rPr lang="en-US" dirty="0" smtClean="0">
                <a:latin typeface="Calibri Light" panose="020F0302020204030204" pitchFamily="34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  <a:sym typeface="Wingdings" panose="05000000000000000000" pitchFamily="2" charset="2"/>
              </a:rPr>
              <a:t>sejarah</a:t>
            </a:r>
            <a:r>
              <a:rPr lang="en-US" dirty="0" smtClean="0">
                <a:latin typeface="Calibri Light" panose="020F0302020204030204" pitchFamily="34" charset="0"/>
                <a:sym typeface="Wingdings" panose="05000000000000000000" pitchFamily="2" charset="2"/>
              </a:rPr>
              <a:t>? </a:t>
            </a:r>
            <a:endParaRPr lang="en-US" dirty="0" smtClean="0">
              <a:latin typeface="Calibri Light" panose="020F0302020204030204" pitchFamily="34" charset="0"/>
            </a:endParaRPr>
          </a:p>
          <a:p>
            <a:pPr marL="109728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Kerangka</a:t>
            </a:r>
            <a:r>
              <a:rPr lang="en-US" dirty="0" smtClean="0"/>
              <a:t> </a:t>
            </a:r>
            <a:r>
              <a:rPr lang="en-US" dirty="0" err="1" smtClean="0"/>
              <a:t>Teoritis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85348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 smtClean="0">
                <a:latin typeface="Calibri Light" panose="020F0302020204030204" pitchFamily="34" charset="0"/>
              </a:rPr>
              <a:t>Rendahnya</a:t>
            </a:r>
            <a:r>
              <a:rPr lang="en-US" sz="2400" dirty="0" smtClean="0">
                <a:latin typeface="Calibri Light" panose="020F0302020204030204" pitchFamily="34" charset="0"/>
              </a:rPr>
              <a:t> </a:t>
            </a:r>
            <a:r>
              <a:rPr lang="en-US" sz="2400" dirty="0" err="1" smtClean="0">
                <a:latin typeface="Calibri Light" panose="020F0302020204030204" pitchFamily="34" charset="0"/>
              </a:rPr>
              <a:t>legitimasi</a:t>
            </a:r>
            <a:r>
              <a:rPr lang="en-US" sz="2400" dirty="0" smtClean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p</a:t>
            </a:r>
            <a:r>
              <a:rPr lang="en-US" sz="2400" dirty="0" err="1" smtClean="0">
                <a:latin typeface="Calibri Light" panose="020F0302020204030204" pitchFamily="34" charset="0"/>
              </a:rPr>
              <a:t>artai</a:t>
            </a:r>
            <a:r>
              <a:rPr lang="en-US" sz="2400" dirty="0" smtClean="0">
                <a:latin typeface="Calibri Light" panose="020F0302020204030204" pitchFamily="34" charset="0"/>
              </a:rPr>
              <a:t> </a:t>
            </a:r>
            <a:r>
              <a:rPr lang="en-US" sz="2400" dirty="0" err="1" smtClean="0">
                <a:latin typeface="Calibri Light" panose="020F0302020204030204" pitchFamily="34" charset="0"/>
              </a:rPr>
              <a:t>politik</a:t>
            </a:r>
            <a:r>
              <a:rPr lang="en-US" sz="2400" dirty="0" smtClean="0">
                <a:latin typeface="Calibri Light" panose="020F0302020204030204" pitchFamily="34" charset="0"/>
              </a:rPr>
              <a:t>. </a:t>
            </a:r>
            <a:r>
              <a:rPr lang="en-US" sz="2400" dirty="0">
                <a:latin typeface="Calibri Light" panose="020F0302020204030204" pitchFamily="34" charset="0"/>
              </a:rPr>
              <a:t>A</a:t>
            </a:r>
            <a:r>
              <a:rPr lang="id-ID" sz="2400" dirty="0" smtClean="0">
                <a:latin typeface="Calibri Light" panose="020F0302020204030204" pitchFamily="34" charset="0"/>
              </a:rPr>
              <a:t>wal </a:t>
            </a:r>
            <a:r>
              <a:rPr lang="id-ID" sz="2400" dirty="0">
                <a:latin typeface="Calibri Light" panose="020F0302020204030204" pitchFamily="34" charset="0"/>
              </a:rPr>
              <a:t>reformasi publik </a:t>
            </a:r>
            <a:r>
              <a:rPr lang="id-ID" sz="2400" dirty="0" smtClean="0">
                <a:latin typeface="Calibri Light" panose="020F0302020204030204" pitchFamily="34" charset="0"/>
              </a:rPr>
              <a:t>menaruh </a:t>
            </a:r>
            <a:r>
              <a:rPr lang="id-ID" sz="2400" dirty="0">
                <a:latin typeface="Calibri Light" panose="020F0302020204030204" pitchFamily="34" charset="0"/>
              </a:rPr>
              <a:t>ekspektasi tinggi </a:t>
            </a:r>
            <a:r>
              <a:rPr lang="en-US" sz="2400" dirty="0" err="1" smtClean="0">
                <a:latin typeface="Calibri Light" panose="020F0302020204030204" pitchFamily="34" charset="0"/>
              </a:rPr>
              <a:t>pada</a:t>
            </a:r>
            <a:r>
              <a:rPr lang="id-ID" sz="2400" dirty="0" smtClean="0">
                <a:latin typeface="Calibri Light" panose="020F0302020204030204" pitchFamily="34" charset="0"/>
              </a:rPr>
              <a:t> </a:t>
            </a:r>
            <a:r>
              <a:rPr lang="id-ID" sz="2400" dirty="0">
                <a:latin typeface="Calibri Light" panose="020F0302020204030204" pitchFamily="34" charset="0"/>
              </a:rPr>
              <a:t>partai </a:t>
            </a:r>
            <a:r>
              <a:rPr lang="id-ID" sz="2400" dirty="0" smtClean="0">
                <a:latin typeface="Calibri Light" panose="020F0302020204030204" pitchFamily="34" charset="0"/>
              </a:rPr>
              <a:t>politik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smtClean="0">
                <a:latin typeface="Calibri Light" panose="020F0302020204030204" pitchFamily="34" charset="0"/>
              </a:rPr>
              <a:t>yang </a:t>
            </a:r>
            <a:r>
              <a:rPr lang="en-US" sz="2400" dirty="0" err="1" smtClean="0">
                <a:latin typeface="Calibri Light" panose="020F0302020204030204" pitchFamily="34" charset="0"/>
              </a:rPr>
              <a:t>perkembangannya</a:t>
            </a:r>
            <a:r>
              <a:rPr lang="en-US" sz="2400" dirty="0" smtClean="0">
                <a:latin typeface="Calibri Light" panose="020F0302020204030204" pitchFamily="34" charset="0"/>
              </a:rPr>
              <a:t> </a:t>
            </a:r>
            <a:r>
              <a:rPr lang="en-US" sz="2400" dirty="0" err="1" smtClean="0">
                <a:latin typeface="Calibri Light" panose="020F0302020204030204" pitchFamily="34" charset="0"/>
              </a:rPr>
              <a:t>memunculkan</a:t>
            </a:r>
            <a:r>
              <a:rPr lang="en-US" sz="2400" dirty="0" smtClean="0">
                <a:latin typeface="Calibri Light" panose="020F0302020204030204" pitchFamily="34" charset="0"/>
              </a:rPr>
              <a:t> </a:t>
            </a:r>
            <a:r>
              <a:rPr lang="en-US" sz="2400" dirty="0" err="1" smtClean="0">
                <a:latin typeface="Calibri Light" panose="020F0302020204030204" pitchFamily="34" charset="0"/>
              </a:rPr>
              <a:t>kekecewaan</a:t>
            </a:r>
            <a:r>
              <a:rPr lang="en-US" sz="2400" dirty="0" smtClean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terhadap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kinerja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 smtClean="0">
                <a:latin typeface="Calibri Light" panose="020F0302020204030204" pitchFamily="34" charset="0"/>
              </a:rPr>
              <a:t>parpol</a:t>
            </a:r>
            <a:r>
              <a:rPr lang="en-US" sz="2400" dirty="0" smtClean="0">
                <a:latin typeface="Calibri Light" panose="020F0302020204030204" pitchFamily="34" charset="0"/>
              </a:rPr>
              <a:t>. </a:t>
            </a:r>
          </a:p>
          <a:p>
            <a:r>
              <a:rPr lang="en-US" sz="2400" dirty="0" smtClean="0">
                <a:latin typeface="Calibri Light" panose="020F0302020204030204" pitchFamily="34" charset="0"/>
              </a:rPr>
              <a:t>Trend </a:t>
            </a:r>
            <a:r>
              <a:rPr lang="en-US" sz="2400" dirty="0" err="1" smtClean="0">
                <a:latin typeface="Calibri Light" panose="020F0302020204030204" pitchFamily="34" charset="0"/>
              </a:rPr>
              <a:t>partisipasi</a:t>
            </a:r>
            <a:r>
              <a:rPr lang="en-US" sz="2400" dirty="0" smtClean="0">
                <a:latin typeface="Calibri Light" panose="020F0302020204030204" pitchFamily="34" charset="0"/>
              </a:rPr>
              <a:t> </a:t>
            </a:r>
            <a:r>
              <a:rPr lang="en-US" sz="2400" dirty="0" err="1" smtClean="0">
                <a:latin typeface="Calibri Light" panose="020F0302020204030204" pitchFamily="34" charset="0"/>
              </a:rPr>
              <a:t>pemilih</a:t>
            </a:r>
            <a:r>
              <a:rPr lang="en-US" sz="2400" dirty="0" smtClean="0">
                <a:latin typeface="Calibri Light" panose="020F0302020204030204" pitchFamily="34" charset="0"/>
              </a:rPr>
              <a:t> </a:t>
            </a:r>
            <a:r>
              <a:rPr lang="en-US" sz="2400" dirty="0" err="1" smtClean="0">
                <a:latin typeface="Calibri Light" panose="020F0302020204030204" pitchFamily="34" charset="0"/>
              </a:rPr>
              <a:t>merosot</a:t>
            </a:r>
            <a:r>
              <a:rPr lang="en-US" sz="2400" dirty="0" smtClean="0">
                <a:latin typeface="Calibri Light" panose="020F0302020204030204" pitchFamily="34" charset="0"/>
              </a:rPr>
              <a:t> </a:t>
            </a:r>
            <a:r>
              <a:rPr lang="en-US" sz="2400" dirty="0" err="1" smtClean="0">
                <a:latin typeface="Calibri Light" panose="020F0302020204030204" pitchFamily="34" charset="0"/>
              </a:rPr>
              <a:t>dari</a:t>
            </a:r>
            <a:r>
              <a:rPr lang="en-US" sz="2400" dirty="0" smtClean="0">
                <a:latin typeface="Calibri Light" panose="020F0302020204030204" pitchFamily="34" charset="0"/>
              </a:rPr>
              <a:t> </a:t>
            </a:r>
            <a:r>
              <a:rPr lang="en-US" sz="2400" dirty="0" err="1" smtClean="0">
                <a:latin typeface="Calibri Light" panose="020F0302020204030204" pitchFamily="34" charset="0"/>
              </a:rPr>
              <a:t>pemilu</a:t>
            </a:r>
            <a:r>
              <a:rPr lang="en-US" sz="2400" dirty="0" smtClean="0">
                <a:latin typeface="Calibri Light" panose="020F0302020204030204" pitchFamily="34" charset="0"/>
              </a:rPr>
              <a:t> </a:t>
            </a:r>
            <a:r>
              <a:rPr lang="en-US" sz="2400" dirty="0" err="1" smtClean="0">
                <a:latin typeface="Calibri Light" panose="020F0302020204030204" pitchFamily="34" charset="0"/>
              </a:rPr>
              <a:t>ke</a:t>
            </a:r>
            <a:r>
              <a:rPr lang="en-US" sz="2400" dirty="0" smtClean="0">
                <a:latin typeface="Calibri Light" panose="020F0302020204030204" pitchFamily="34" charset="0"/>
              </a:rPr>
              <a:t> </a:t>
            </a:r>
            <a:r>
              <a:rPr lang="en-US" sz="2400" dirty="0" err="1" smtClean="0">
                <a:latin typeface="Calibri Light" panose="020F0302020204030204" pitchFamily="34" charset="0"/>
              </a:rPr>
              <a:t>pemilu</a:t>
            </a:r>
            <a:r>
              <a:rPr lang="en-US" sz="2400" dirty="0" smtClean="0">
                <a:latin typeface="Calibri Light" panose="020F0302020204030204" pitchFamily="34" charset="0"/>
              </a:rPr>
              <a:t>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Paska</a:t>
            </a:r>
            <a:r>
              <a:rPr lang="en-US" dirty="0"/>
              <a:t> </a:t>
            </a:r>
            <a:r>
              <a:rPr lang="en-US" dirty="0" err="1"/>
              <a:t>Reformasi</a:t>
            </a:r>
            <a:r>
              <a:rPr lang="en-US" dirty="0"/>
              <a:t>: </a:t>
            </a:r>
            <a:r>
              <a:rPr lang="en-US" dirty="0" err="1" smtClean="0"/>
              <a:t>Lemahnya</a:t>
            </a:r>
            <a:r>
              <a:rPr lang="en-US" dirty="0" smtClean="0"/>
              <a:t> </a:t>
            </a:r>
            <a:r>
              <a:rPr lang="en-US" dirty="0" err="1"/>
              <a:t>Pelembagaan</a:t>
            </a:r>
            <a:r>
              <a:rPr lang="en-US" dirty="0"/>
              <a:t> </a:t>
            </a:r>
            <a:r>
              <a:rPr lang="en-US" dirty="0" err="1"/>
              <a:t>Partai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4864148"/>
              </p:ext>
            </p:extLst>
          </p:nvPr>
        </p:nvGraphicFramePr>
        <p:xfrm>
          <a:off x="457200" y="3581400"/>
          <a:ext cx="8305800" cy="28041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92394"/>
                <a:gridCol w="4429760"/>
                <a:gridCol w="1661160"/>
                <a:gridCol w="1522486"/>
              </a:tblGrid>
              <a:tr h="457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effectLst/>
                        </a:rPr>
                        <a:t>No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err="1">
                          <a:effectLst/>
                        </a:rPr>
                        <a:t>Pemilihan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Umum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Partisipasi Pemilih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Golput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482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1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err="1">
                          <a:effectLst/>
                        </a:rPr>
                        <a:t>Pemilu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Legislatif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Tahun</a:t>
                      </a:r>
                      <a:r>
                        <a:rPr lang="en-US" sz="1600" dirty="0">
                          <a:effectLst/>
                        </a:rPr>
                        <a:t> 1999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92,6%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7,3%,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482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2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err="1">
                          <a:effectLst/>
                        </a:rPr>
                        <a:t>Pemilu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Legislatif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Tahun</a:t>
                      </a:r>
                      <a:r>
                        <a:rPr lang="en-US" sz="1600" dirty="0">
                          <a:effectLst/>
                        </a:rPr>
                        <a:t> 2004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84,1%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15,9%,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482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3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err="1">
                          <a:effectLst/>
                        </a:rPr>
                        <a:t>Pemilihan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Presiden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Tahun</a:t>
                      </a:r>
                      <a:r>
                        <a:rPr lang="en-US" sz="1600" dirty="0">
                          <a:effectLst/>
                        </a:rPr>
                        <a:t> 2004 </a:t>
                      </a:r>
                      <a:r>
                        <a:rPr lang="en-US" sz="1600" dirty="0" err="1">
                          <a:effectLst/>
                        </a:rPr>
                        <a:t>Putaran</a:t>
                      </a:r>
                      <a:r>
                        <a:rPr lang="en-US" sz="1600" dirty="0">
                          <a:effectLst/>
                        </a:rPr>
                        <a:t> I 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78,2%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21,8%,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482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4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Pemilihan Presiden Tahun 2004 Putaran II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effectLst/>
                        </a:rPr>
                        <a:t>76,6%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23,4%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482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5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Pemilu Legislatif Tahun 2009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effectLst/>
                        </a:rPr>
                        <a:t>70,9%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29,01%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482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6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Pemilihan Presiden Tahun 2009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effectLst/>
                        </a:rPr>
                        <a:t>71,7%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28,3%.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482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7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Pemilihan Legislatif 2014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effectLst/>
                        </a:rPr>
                        <a:t>75,11 %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24,89%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482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8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Pemilihan Presiden 2014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effectLst/>
                        </a:rPr>
                        <a:t>69,58 %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effectLst/>
                        </a:rPr>
                        <a:t>30,42%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51846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</a:t>
            </a:r>
            <a:r>
              <a:rPr lang="en-US" dirty="0" err="1" smtClean="0"/>
              <a:t>ejelasan</a:t>
            </a:r>
            <a:r>
              <a:rPr lang="en-US" dirty="0" smtClean="0"/>
              <a:t> </a:t>
            </a:r>
            <a:r>
              <a:rPr lang="en-US" dirty="0" err="1"/>
              <a:t>strukutur</a:t>
            </a:r>
            <a:r>
              <a:rPr lang="en-US" dirty="0"/>
              <a:t> internal, </a:t>
            </a:r>
            <a:r>
              <a:rPr lang="en-US" dirty="0" err="1"/>
              <a:t>prosedur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rutinitas</a:t>
            </a:r>
            <a:r>
              <a:rPr lang="en-US" dirty="0"/>
              <a:t> </a:t>
            </a: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tampak</a:t>
            </a:r>
            <a:r>
              <a:rPr lang="en-US" dirty="0"/>
              <a:t> </a:t>
            </a:r>
            <a:r>
              <a:rPr lang="en-US" dirty="0" err="1"/>
              <a:t>jelas</a:t>
            </a:r>
            <a:r>
              <a:rPr lang="en-US" dirty="0"/>
              <a:t> di Indonesia. </a:t>
            </a:r>
            <a:r>
              <a:rPr lang="en-US" dirty="0" smtClean="0"/>
              <a:t>(</a:t>
            </a:r>
            <a:r>
              <a:rPr lang="en-US" dirty="0" err="1" smtClean="0"/>
              <a:t>Misal</a:t>
            </a:r>
            <a:r>
              <a:rPr lang="en-US" dirty="0" smtClean="0"/>
              <a:t>: </a:t>
            </a:r>
            <a:r>
              <a:rPr lang="en-US" dirty="0" err="1"/>
              <a:t>p</a:t>
            </a:r>
            <a:r>
              <a:rPr lang="en-US" dirty="0" err="1" smtClean="0"/>
              <a:t>erpecahan</a:t>
            </a:r>
            <a:r>
              <a:rPr lang="en-US" dirty="0" smtClean="0"/>
              <a:t> internal </a:t>
            </a:r>
            <a:r>
              <a:rPr lang="en-US" dirty="0" err="1" smtClean="0"/>
              <a:t>partai</a:t>
            </a:r>
            <a:r>
              <a:rPr lang="en-US" dirty="0" smtClean="0"/>
              <a:t>).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Paska</a:t>
            </a:r>
            <a:r>
              <a:rPr lang="en-US" dirty="0"/>
              <a:t> </a:t>
            </a:r>
            <a:r>
              <a:rPr lang="en-US" dirty="0" err="1"/>
              <a:t>Reformasi</a:t>
            </a:r>
            <a:r>
              <a:rPr lang="en-US" dirty="0"/>
              <a:t>: </a:t>
            </a:r>
            <a:r>
              <a:rPr lang="en-US" dirty="0" err="1" smtClean="0"/>
              <a:t>Lemahnya</a:t>
            </a:r>
            <a:r>
              <a:rPr lang="en-US" dirty="0" smtClean="0"/>
              <a:t> </a:t>
            </a:r>
            <a:r>
              <a:rPr lang="en-US" dirty="0" err="1"/>
              <a:t>Pelembagaan</a:t>
            </a:r>
            <a:r>
              <a:rPr lang="en-US" dirty="0"/>
              <a:t> </a:t>
            </a:r>
            <a:r>
              <a:rPr lang="en-US" dirty="0" err="1"/>
              <a:t>Partai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42459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 smtClean="0"/>
          </a:p>
          <a:p>
            <a:pPr marL="109728" indent="0" algn="ctr">
              <a:buNone/>
            </a:pPr>
            <a:r>
              <a:rPr lang="en-US" sz="4400" smtClean="0"/>
              <a:t>MARI BERDISKUSI</a:t>
            </a:r>
            <a:endParaRPr lang="en-US" sz="4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639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100" dirty="0" err="1" smtClean="0">
                <a:latin typeface="Calibri Light" panose="020F0302020204030204" pitchFamily="34" charset="0"/>
              </a:rPr>
              <a:t>Secara</a:t>
            </a:r>
            <a:r>
              <a:rPr lang="en-US" sz="3100" dirty="0" smtClean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historis</a:t>
            </a:r>
            <a:r>
              <a:rPr lang="en-US" sz="3100" dirty="0">
                <a:latin typeface="Calibri Light" panose="020F0302020204030204" pitchFamily="34" charset="0"/>
              </a:rPr>
              <a:t>, </a:t>
            </a:r>
            <a:r>
              <a:rPr lang="en-US" sz="3100" dirty="0" err="1">
                <a:latin typeface="Calibri Light" panose="020F0302020204030204" pitchFamily="34" charset="0"/>
              </a:rPr>
              <a:t>kelahiran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partai-partai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politik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 smtClean="0">
                <a:latin typeface="Calibri Light" panose="020F0302020204030204" pitchFamily="34" charset="0"/>
              </a:rPr>
              <a:t>generasi</a:t>
            </a:r>
            <a:r>
              <a:rPr lang="en-US" sz="3100" dirty="0" smtClean="0">
                <a:latin typeface="Calibri Light" panose="020F0302020204030204" pitchFamily="34" charset="0"/>
              </a:rPr>
              <a:t> </a:t>
            </a:r>
            <a:r>
              <a:rPr lang="en-US" sz="3100" dirty="0" err="1" smtClean="0">
                <a:latin typeface="Calibri Light" panose="020F0302020204030204" pitchFamily="34" charset="0"/>
              </a:rPr>
              <a:t>pertama</a:t>
            </a:r>
            <a:r>
              <a:rPr lang="en-US" sz="3100" dirty="0" smtClean="0">
                <a:latin typeface="Calibri Light" panose="020F0302020204030204" pitchFamily="34" charset="0"/>
              </a:rPr>
              <a:t> di </a:t>
            </a:r>
            <a:r>
              <a:rPr lang="en-US" sz="3100" dirty="0">
                <a:latin typeface="Calibri Light" panose="020F0302020204030204" pitchFamily="34" charset="0"/>
              </a:rPr>
              <a:t>Indonesia </a:t>
            </a:r>
            <a:r>
              <a:rPr lang="en-US" sz="3100" dirty="0" err="1">
                <a:latin typeface="Calibri Light" panose="020F0302020204030204" pitchFamily="34" charset="0"/>
              </a:rPr>
              <a:t>bersamaan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dengan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pertumbuhan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identitas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keindonesiaan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pada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awal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abad</a:t>
            </a:r>
            <a:r>
              <a:rPr lang="en-US" sz="3100" dirty="0">
                <a:latin typeface="Calibri Light" panose="020F0302020204030204" pitchFamily="34" charset="0"/>
              </a:rPr>
              <a:t> ke-20. </a:t>
            </a:r>
            <a:endParaRPr lang="en-US" sz="3100" dirty="0" smtClean="0">
              <a:latin typeface="Calibri Light" panose="020F0302020204030204" pitchFamily="34" charset="0"/>
            </a:endParaRPr>
          </a:p>
          <a:p>
            <a:pPr marL="109728" indent="0">
              <a:buNone/>
            </a:pPr>
            <a:endParaRPr lang="en-US" sz="3100" dirty="0" smtClean="0">
              <a:latin typeface="Calibri Light" panose="020F0302020204030204" pitchFamily="34" charset="0"/>
            </a:endParaRPr>
          </a:p>
          <a:p>
            <a:r>
              <a:rPr lang="en-US" sz="3100" dirty="0" err="1" smtClean="0">
                <a:latin typeface="Calibri Light" panose="020F0302020204030204" pitchFamily="34" charset="0"/>
              </a:rPr>
              <a:t>Meskipun</a:t>
            </a:r>
            <a:r>
              <a:rPr lang="en-US" sz="3100" dirty="0" smtClean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mendasarkan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diri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pada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ideologi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politik</a:t>
            </a:r>
            <a:r>
              <a:rPr lang="en-US" sz="3100" dirty="0">
                <a:latin typeface="Calibri Light" panose="020F0302020204030204" pitchFamily="34" charset="0"/>
              </a:rPr>
              <a:t> yang </a:t>
            </a:r>
            <a:r>
              <a:rPr lang="en-US" sz="3100" dirty="0" err="1">
                <a:latin typeface="Calibri Light" panose="020F0302020204030204" pitchFamily="34" charset="0"/>
              </a:rPr>
              <a:t>berbeda-beda</a:t>
            </a:r>
            <a:r>
              <a:rPr lang="en-US" sz="3100" dirty="0">
                <a:latin typeface="Calibri Light" panose="020F0302020204030204" pitchFamily="34" charset="0"/>
              </a:rPr>
              <a:t>, </a:t>
            </a:r>
            <a:r>
              <a:rPr lang="en-US" sz="3100" dirty="0" err="1">
                <a:latin typeface="Calibri Light" panose="020F0302020204030204" pitchFamily="34" charset="0"/>
              </a:rPr>
              <a:t>kehadiran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partai-partai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politik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pada</a:t>
            </a:r>
            <a:r>
              <a:rPr lang="en-US" sz="3100" dirty="0">
                <a:latin typeface="Calibri Light" panose="020F0302020204030204" pitchFamily="34" charset="0"/>
              </a:rPr>
              <a:t> masa </a:t>
            </a:r>
            <a:r>
              <a:rPr lang="en-US" sz="3100" dirty="0" err="1">
                <a:latin typeface="Calibri Light" panose="020F0302020204030204" pitchFamily="34" charset="0"/>
              </a:rPr>
              <a:t>kolonial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turut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memberikan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kontribusi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bagi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pencarian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identitas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nasional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 smtClean="0">
                <a:latin typeface="Calibri Light" panose="020F0302020204030204" pitchFamily="34" charset="0"/>
              </a:rPr>
              <a:t>bersama</a:t>
            </a:r>
            <a:r>
              <a:rPr lang="en-US" sz="3100" dirty="0" smtClean="0">
                <a:latin typeface="Calibri Light" panose="020F0302020204030204" pitchFamily="34" charset="0"/>
              </a:rPr>
              <a:t>. </a:t>
            </a:r>
          </a:p>
          <a:p>
            <a:endParaRPr lang="en-US" sz="3100" dirty="0" smtClean="0">
              <a:latin typeface="Calibri Light" panose="020F0302020204030204" pitchFamily="34" charset="0"/>
            </a:endParaRPr>
          </a:p>
          <a:p>
            <a:r>
              <a:rPr lang="en-US" sz="3100" dirty="0" err="1" smtClean="0">
                <a:latin typeface="Calibri Light" panose="020F0302020204030204" pitchFamily="34" charset="0"/>
              </a:rPr>
              <a:t>Partai</a:t>
            </a:r>
            <a:r>
              <a:rPr lang="en-US" sz="3100" dirty="0" smtClean="0">
                <a:latin typeface="Calibri Light" panose="020F0302020204030204" pitchFamily="34" charset="0"/>
              </a:rPr>
              <a:t> </a:t>
            </a:r>
            <a:r>
              <a:rPr lang="en-US" sz="3100" dirty="0" err="1" smtClean="0">
                <a:latin typeface="Calibri Light" panose="020F0302020204030204" pitchFamily="34" charset="0"/>
              </a:rPr>
              <a:t>belum</a:t>
            </a:r>
            <a:r>
              <a:rPr lang="en-US" sz="3100" dirty="0" smtClean="0">
                <a:latin typeface="Calibri Light" panose="020F0302020204030204" pitchFamily="34" charset="0"/>
              </a:rPr>
              <a:t> </a:t>
            </a:r>
            <a:r>
              <a:rPr lang="en-US" sz="3100" dirty="0" err="1" smtClean="0">
                <a:latin typeface="Calibri Light" panose="020F0302020204030204" pitchFamily="34" charset="0"/>
              </a:rPr>
              <a:t>difungsikan</a:t>
            </a:r>
            <a:r>
              <a:rPr lang="en-US" sz="3100" dirty="0" smtClean="0">
                <a:latin typeface="Calibri Light" panose="020F0302020204030204" pitchFamily="34" charset="0"/>
              </a:rPr>
              <a:t> </a:t>
            </a:r>
            <a:r>
              <a:rPr lang="en-US" sz="3100" dirty="0" err="1" smtClean="0">
                <a:latin typeface="Calibri Light" panose="020F0302020204030204" pitchFamily="34" charset="0"/>
              </a:rPr>
              <a:t>sebagai</a:t>
            </a:r>
            <a:r>
              <a:rPr lang="en-US" sz="3100" dirty="0" smtClean="0">
                <a:latin typeface="Calibri Light" panose="020F0302020204030204" pitchFamily="34" charset="0"/>
              </a:rPr>
              <a:t> </a:t>
            </a:r>
            <a:r>
              <a:rPr lang="en-US" sz="3100" dirty="0" err="1" smtClean="0">
                <a:latin typeface="Calibri Light" panose="020F0302020204030204" pitchFamily="34" charset="0"/>
              </a:rPr>
              <a:t>lembaga</a:t>
            </a:r>
            <a:r>
              <a:rPr lang="en-US" sz="3100" dirty="0" smtClean="0">
                <a:latin typeface="Calibri Light" panose="020F0302020204030204" pitchFamily="34" charset="0"/>
              </a:rPr>
              <a:t> </a:t>
            </a:r>
            <a:r>
              <a:rPr lang="en-US" sz="3100" dirty="0" err="1" smtClean="0">
                <a:latin typeface="Calibri Light" panose="020F0302020204030204" pitchFamily="34" charset="0"/>
              </a:rPr>
              <a:t>politik</a:t>
            </a:r>
            <a:r>
              <a:rPr lang="en-US" sz="3100" dirty="0" smtClean="0">
                <a:latin typeface="Calibri Light" panose="020F0302020204030204" pitchFamily="34" charset="0"/>
              </a:rPr>
              <a:t> yang </a:t>
            </a:r>
            <a:r>
              <a:rPr lang="en-US" sz="3100" dirty="0" err="1" smtClean="0">
                <a:latin typeface="Calibri Light" panose="020F0302020204030204" pitchFamily="34" charset="0"/>
              </a:rPr>
              <a:t>menjalankan</a:t>
            </a:r>
            <a:r>
              <a:rPr lang="en-US" sz="3100" dirty="0" smtClean="0">
                <a:latin typeface="Calibri Light" panose="020F0302020204030204" pitchFamily="34" charset="0"/>
              </a:rPr>
              <a:t> </a:t>
            </a:r>
            <a:r>
              <a:rPr lang="en-US" sz="3100" dirty="0" err="1" smtClean="0">
                <a:latin typeface="Calibri Light" panose="020F0302020204030204" pitchFamily="34" charset="0"/>
              </a:rPr>
              <a:t>fungsi</a:t>
            </a:r>
            <a:r>
              <a:rPr lang="en-US" sz="3100" dirty="0" smtClean="0">
                <a:latin typeface="Calibri Light" panose="020F0302020204030204" pitchFamily="34" charset="0"/>
              </a:rPr>
              <a:t> </a:t>
            </a:r>
            <a:r>
              <a:rPr lang="en-US" sz="3100" dirty="0" err="1" smtClean="0">
                <a:latin typeface="Calibri Light" panose="020F0302020204030204" pitchFamily="34" charset="0"/>
              </a:rPr>
              <a:t>agregasi</a:t>
            </a:r>
            <a:r>
              <a:rPr lang="en-US" sz="3100" dirty="0" smtClean="0">
                <a:latin typeface="Calibri Light" panose="020F0302020204030204" pitchFamily="34" charset="0"/>
              </a:rPr>
              <a:t> </a:t>
            </a:r>
            <a:r>
              <a:rPr lang="en-US" sz="3100" dirty="0" err="1" smtClean="0">
                <a:latin typeface="Calibri Light" panose="020F0302020204030204" pitchFamily="34" charset="0"/>
              </a:rPr>
              <a:t>kepentingan</a:t>
            </a:r>
            <a:r>
              <a:rPr lang="en-US" sz="3100" dirty="0" smtClean="0">
                <a:latin typeface="Calibri Light" panose="020F0302020204030204" pitchFamily="34" charset="0"/>
              </a:rPr>
              <a:t>, </a:t>
            </a:r>
            <a:r>
              <a:rPr lang="en-US" sz="3100" dirty="0" err="1" smtClean="0">
                <a:latin typeface="Calibri Light" panose="020F0302020204030204" pitchFamily="34" charset="0"/>
              </a:rPr>
              <a:t>namun</a:t>
            </a:r>
            <a:r>
              <a:rPr lang="en-US" sz="3100" dirty="0" smtClean="0">
                <a:latin typeface="Calibri Light" panose="020F0302020204030204" pitchFamily="34" charset="0"/>
              </a:rPr>
              <a:t> </a:t>
            </a:r>
            <a:r>
              <a:rPr lang="en-US" sz="3100" dirty="0" err="1" smtClean="0">
                <a:latin typeface="Calibri Light" panose="020F0302020204030204" pitchFamily="34" charset="0"/>
              </a:rPr>
              <a:t>sebagai</a:t>
            </a:r>
            <a:r>
              <a:rPr lang="en-US" sz="3100" dirty="0" smtClean="0">
                <a:latin typeface="Calibri Light" panose="020F0302020204030204" pitchFamily="34" charset="0"/>
              </a:rPr>
              <a:t> </a:t>
            </a:r>
            <a:r>
              <a:rPr lang="en-US" sz="3100" dirty="0" err="1" smtClean="0">
                <a:latin typeface="Calibri Light" panose="020F0302020204030204" pitchFamily="34" charset="0"/>
              </a:rPr>
              <a:t>instrumen</a:t>
            </a:r>
            <a:r>
              <a:rPr lang="en-US" sz="3100" dirty="0" smtClean="0">
                <a:latin typeface="Calibri Light" panose="020F0302020204030204" pitchFamily="34" charset="0"/>
              </a:rPr>
              <a:t> </a:t>
            </a:r>
            <a:r>
              <a:rPr lang="en-US" sz="3100" dirty="0" err="1" smtClean="0">
                <a:latin typeface="Calibri Light" panose="020F0302020204030204" pitchFamily="34" charset="0"/>
              </a:rPr>
              <a:t>gerakan</a:t>
            </a:r>
            <a:r>
              <a:rPr lang="en-US" sz="3100" dirty="0" smtClean="0">
                <a:latin typeface="Calibri Light" panose="020F0302020204030204" pitchFamily="34" charset="0"/>
              </a:rPr>
              <a:t> </a:t>
            </a:r>
            <a:r>
              <a:rPr lang="en-US" sz="3100" dirty="0" err="1" smtClean="0">
                <a:latin typeface="Calibri Light" panose="020F0302020204030204" pitchFamily="34" charset="0"/>
              </a:rPr>
              <a:t>politik</a:t>
            </a:r>
            <a:r>
              <a:rPr lang="en-US" sz="3100" dirty="0" smtClean="0">
                <a:latin typeface="Calibri Light" panose="020F0302020204030204" pitchFamily="34" charset="0"/>
              </a:rPr>
              <a:t> </a:t>
            </a:r>
            <a:r>
              <a:rPr lang="en-US" sz="3100" dirty="0" err="1" smtClean="0">
                <a:latin typeface="Calibri Light" panose="020F0302020204030204" pitchFamily="34" charset="0"/>
              </a:rPr>
              <a:t>mencapai</a:t>
            </a:r>
            <a:r>
              <a:rPr lang="en-US" sz="3100" dirty="0" smtClean="0">
                <a:latin typeface="Calibri Light" panose="020F0302020204030204" pitchFamily="34" charset="0"/>
              </a:rPr>
              <a:t> </a:t>
            </a:r>
            <a:r>
              <a:rPr lang="en-US" sz="3100" dirty="0" err="1" smtClean="0">
                <a:latin typeface="Calibri Light" panose="020F0302020204030204" pitchFamily="34" charset="0"/>
              </a:rPr>
              <a:t>pembebasan</a:t>
            </a:r>
            <a:r>
              <a:rPr lang="en-US" sz="3100" dirty="0" smtClean="0">
                <a:latin typeface="Calibri Light" panose="020F0302020204030204" pitchFamily="34" charset="0"/>
              </a:rPr>
              <a:t> </a:t>
            </a:r>
            <a:r>
              <a:rPr lang="en-US" sz="3100" dirty="0" err="1" smtClean="0">
                <a:latin typeface="Calibri Light" panose="020F0302020204030204" pitchFamily="34" charset="0"/>
              </a:rPr>
              <a:t>nasional</a:t>
            </a:r>
            <a:r>
              <a:rPr lang="en-US" sz="3100" dirty="0" smtClean="0">
                <a:latin typeface="Calibri Light" panose="020F0302020204030204" pitchFamily="34" charset="0"/>
              </a:rPr>
              <a:t> (</a:t>
            </a:r>
            <a:r>
              <a:rPr lang="en-US" sz="3100" dirty="0" err="1" smtClean="0">
                <a:latin typeface="Calibri Light" panose="020F0302020204030204" pitchFamily="34" charset="0"/>
              </a:rPr>
              <a:t>kemerdekaan</a:t>
            </a:r>
            <a:r>
              <a:rPr lang="en-US" sz="3100" dirty="0" smtClean="0">
                <a:latin typeface="Calibri Light" panose="020F0302020204030204" pitchFamily="34" charset="0"/>
              </a:rPr>
              <a:t>)</a:t>
            </a:r>
          </a:p>
          <a:p>
            <a:pPr marL="109728" indent="0">
              <a:buNone/>
            </a:pPr>
            <a:r>
              <a:rPr lang="en-US" sz="3100" dirty="0" smtClean="0"/>
              <a:t> 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Era </a:t>
            </a:r>
            <a:r>
              <a:rPr lang="en-US" sz="3200" dirty="0" err="1" smtClean="0"/>
              <a:t>Kolonial</a:t>
            </a:r>
            <a:r>
              <a:rPr lang="en-US" sz="3200" dirty="0" smtClean="0"/>
              <a:t>: </a:t>
            </a:r>
            <a:r>
              <a:rPr lang="en-US" sz="3200" dirty="0" err="1" smtClean="0"/>
              <a:t>Partai</a:t>
            </a:r>
            <a:r>
              <a:rPr lang="en-US" sz="3200" dirty="0" smtClean="0"/>
              <a:t> </a:t>
            </a:r>
            <a:r>
              <a:rPr lang="en-US" sz="3200" dirty="0" err="1" smtClean="0"/>
              <a:t>sebagai</a:t>
            </a:r>
            <a:r>
              <a:rPr lang="en-US" sz="3200" dirty="0" smtClean="0"/>
              <a:t> </a:t>
            </a:r>
            <a:r>
              <a:rPr lang="en-US" sz="3200" dirty="0" err="1" smtClean="0"/>
              <a:t>instrumen</a:t>
            </a:r>
            <a:r>
              <a:rPr lang="en-US" sz="3200" dirty="0" smtClean="0"/>
              <a:t> </a:t>
            </a:r>
            <a:r>
              <a:rPr lang="en-US" sz="3200" dirty="0" err="1" smtClean="0"/>
              <a:t>pembentukan</a:t>
            </a:r>
            <a:r>
              <a:rPr lang="en-US" sz="3200" dirty="0" smtClean="0"/>
              <a:t> Nation-State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98688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Era </a:t>
            </a:r>
            <a:r>
              <a:rPr lang="en-US" sz="3200" dirty="0" err="1"/>
              <a:t>Kolonial</a:t>
            </a:r>
            <a:r>
              <a:rPr lang="en-US" sz="3200" dirty="0"/>
              <a:t>: </a:t>
            </a:r>
            <a:r>
              <a:rPr lang="en-US" sz="3200" dirty="0" err="1"/>
              <a:t>Partai</a:t>
            </a:r>
            <a:r>
              <a:rPr lang="en-US" sz="3200" dirty="0"/>
              <a:t> </a:t>
            </a:r>
            <a:r>
              <a:rPr lang="en-US" sz="3200" dirty="0" err="1"/>
              <a:t>sebagai</a:t>
            </a:r>
            <a:r>
              <a:rPr lang="en-US" sz="3200" dirty="0"/>
              <a:t> </a:t>
            </a:r>
            <a:r>
              <a:rPr lang="en-US" sz="3200" dirty="0" err="1"/>
              <a:t>instrumen</a:t>
            </a:r>
            <a:r>
              <a:rPr lang="en-US" sz="3200" dirty="0"/>
              <a:t> </a:t>
            </a:r>
            <a:r>
              <a:rPr lang="en-US" sz="3200" dirty="0" err="1"/>
              <a:t>pembentukan</a:t>
            </a:r>
            <a:r>
              <a:rPr lang="en-US" sz="3200" dirty="0"/>
              <a:t> Nation-State</a:t>
            </a:r>
          </a:p>
        </p:txBody>
      </p:sp>
      <p:pic>
        <p:nvPicPr>
          <p:cNvPr id="1026" name="Picture 2" descr="D:\kampus\MK Sistem Kepartaian dan Pemilu\image\indische_partij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676400"/>
            <a:ext cx="3886200" cy="388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4648200" y="1676400"/>
            <a:ext cx="4114800" cy="4724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Partai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politik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pertama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di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Indonesia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adalah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Indische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Partij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yang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didirikan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pada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1912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di Bandung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oleh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Tiga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Serangkai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(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douwes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Dekker, 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Cipto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Mangunkusumo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&amp;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Ki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Hadjar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Dewantara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).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Partai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dengan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t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ujuan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pembebasan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Indonesia 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ini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hanya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berumur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8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bulan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.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Setelah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Indische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Partij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di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bubarkan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oleh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pemerintah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Kolonial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Belanda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,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maka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pada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tahun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1919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kembali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di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dirikannya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National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Indische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Partij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(NIP) yang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kemudian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di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susul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lahirnya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partai-partai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politik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baru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,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antara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lain : </a:t>
            </a:r>
            <a:endParaRPr lang="en-US" dirty="0" smtClean="0">
              <a:solidFill>
                <a:schemeClr val="accent1">
                  <a:lumMod val="75000"/>
                </a:schemeClr>
              </a:solidFill>
              <a:effectLst/>
              <a:latin typeface="Calibri Light" panose="020F0302020204030204" pitchFamily="34" charset="0"/>
            </a:endParaRPr>
          </a:p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1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).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Partai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Komunis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Indonesia </a:t>
            </a:r>
          </a:p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2).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Partai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Nasional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Indonesia.  </a:t>
            </a:r>
            <a:endParaRPr lang="en-US" dirty="0" smtClean="0">
              <a:solidFill>
                <a:schemeClr val="accent1">
                  <a:lumMod val="75000"/>
                </a:schemeClr>
              </a:solidFill>
              <a:effectLst/>
              <a:latin typeface="Calibri Light" panose="020F0302020204030204" pitchFamily="34" charset="0"/>
            </a:endParaRPr>
          </a:p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3).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Partai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Indonesia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Raya </a:t>
            </a:r>
            <a:endParaRPr lang="en-US" dirty="0" smtClean="0">
              <a:solidFill>
                <a:schemeClr val="accent1">
                  <a:lumMod val="75000"/>
                </a:schemeClr>
              </a:solidFill>
              <a:effectLst/>
              <a:latin typeface="Calibri Light" panose="020F0302020204030204" pitchFamily="34" charset="0"/>
            </a:endParaRPr>
          </a:p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5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).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Serekat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Islam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.</a:t>
            </a:r>
            <a:endParaRPr lang="en-US" dirty="0" smtClean="0">
              <a:solidFill>
                <a:schemeClr val="accent1">
                  <a:lumMod val="75000"/>
                </a:schemeClr>
              </a:solidFill>
              <a:effectLst/>
              <a:latin typeface="Calibri Light" panose="020F0302020204030204" pitchFamily="34" charset="0"/>
            </a:endParaRPr>
          </a:p>
          <a:p>
            <a:pPr algn="just"/>
            <a:endParaRPr lang="en-US" dirty="0">
              <a:solidFill>
                <a:schemeClr val="accent1">
                  <a:lumMod val="75000"/>
                </a:schemeClr>
              </a:solidFill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1861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100" dirty="0" smtClean="0">
                <a:latin typeface="Calibri Light" panose="020F0302020204030204" pitchFamily="34" charset="0"/>
              </a:rPr>
              <a:t>Masa </a:t>
            </a:r>
            <a:r>
              <a:rPr lang="en-US" sz="3100" dirty="0" err="1" smtClean="0">
                <a:latin typeface="Calibri Light" panose="020F0302020204030204" pitchFamily="34" charset="0"/>
              </a:rPr>
              <a:t>kemerdekaan</a:t>
            </a:r>
            <a:r>
              <a:rPr lang="en-US" sz="3100" dirty="0" smtClean="0">
                <a:latin typeface="Calibri Light" panose="020F0302020204030204" pitchFamily="34" charset="0"/>
              </a:rPr>
              <a:t> </a:t>
            </a:r>
            <a:r>
              <a:rPr lang="en-US" sz="3100" dirty="0" err="1" smtClean="0">
                <a:latin typeface="Calibri Light" panose="020F0302020204030204" pitchFamily="34" charset="0"/>
              </a:rPr>
              <a:t>ditandai</a:t>
            </a:r>
            <a:r>
              <a:rPr lang="en-US" sz="3100" dirty="0" smtClean="0">
                <a:latin typeface="Calibri Light" panose="020F0302020204030204" pitchFamily="34" charset="0"/>
              </a:rPr>
              <a:t> </a:t>
            </a:r>
            <a:r>
              <a:rPr lang="en-US" sz="3100" dirty="0" err="1" smtClean="0">
                <a:latin typeface="Calibri Light" panose="020F0302020204030204" pitchFamily="34" charset="0"/>
              </a:rPr>
              <a:t>dengan</a:t>
            </a:r>
            <a:r>
              <a:rPr lang="en-US" sz="3100" dirty="0" smtClean="0">
                <a:latin typeface="Calibri Light" panose="020F0302020204030204" pitchFamily="34" charset="0"/>
              </a:rPr>
              <a:t> </a:t>
            </a:r>
            <a:r>
              <a:rPr lang="en-US" sz="3100" dirty="0" err="1" smtClean="0">
                <a:latin typeface="Calibri Light" panose="020F0302020204030204" pitchFamily="34" charset="0"/>
              </a:rPr>
              <a:t>muncul</a:t>
            </a:r>
            <a:r>
              <a:rPr lang="en-US" sz="3100" dirty="0" smtClean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perbedaan-perbedaan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pandangan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mendasar</a:t>
            </a:r>
            <a:r>
              <a:rPr lang="en-US" sz="3100" dirty="0">
                <a:latin typeface="Calibri Light" panose="020F0302020204030204" pitchFamily="34" charset="0"/>
              </a:rPr>
              <a:t> di </a:t>
            </a:r>
            <a:r>
              <a:rPr lang="en-US" sz="3100" dirty="0" err="1">
                <a:latin typeface="Calibri Light" panose="020F0302020204030204" pitchFamily="34" charset="0"/>
              </a:rPr>
              <a:t>antara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i="1" dirty="0">
                <a:latin typeface="Calibri Light" panose="020F0302020204030204" pitchFamily="34" charset="0"/>
              </a:rPr>
              <a:t>founding fathers </a:t>
            </a:r>
            <a:r>
              <a:rPr lang="en-US" sz="3100" dirty="0" err="1">
                <a:latin typeface="Calibri Light" panose="020F0302020204030204" pitchFamily="34" charset="0"/>
              </a:rPr>
              <a:t>mengenai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arah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sistem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kepartaian</a:t>
            </a:r>
            <a:r>
              <a:rPr lang="en-US" sz="3100" dirty="0">
                <a:latin typeface="Calibri Light" panose="020F0302020204030204" pitchFamily="34" charset="0"/>
              </a:rPr>
              <a:t> Indonesia di masa </a:t>
            </a:r>
            <a:r>
              <a:rPr lang="en-US" sz="3100" dirty="0" err="1">
                <a:latin typeface="Calibri Light" panose="020F0302020204030204" pitchFamily="34" charset="0"/>
              </a:rPr>
              <a:t>depan</a:t>
            </a:r>
            <a:r>
              <a:rPr lang="en-US" sz="3100" dirty="0">
                <a:latin typeface="Calibri Light" panose="020F0302020204030204" pitchFamily="34" charset="0"/>
              </a:rPr>
              <a:t>. </a:t>
            </a:r>
            <a:r>
              <a:rPr lang="en-US" sz="3100" dirty="0" err="1">
                <a:latin typeface="Calibri Light" panose="020F0302020204030204" pitchFamily="34" charset="0"/>
              </a:rPr>
              <a:t>Perbedaan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pandangan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itu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terlihat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jelas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ketika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Soekarno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mencetuskan</a:t>
            </a:r>
            <a:r>
              <a:rPr lang="en-US" sz="3100" dirty="0">
                <a:latin typeface="Calibri Light" panose="020F0302020204030204" pitchFamily="34" charset="0"/>
              </a:rPr>
              <a:t> ide </a:t>
            </a:r>
            <a:r>
              <a:rPr lang="en-US" sz="3100" dirty="0" err="1">
                <a:latin typeface="Calibri Light" panose="020F0302020204030204" pitchFamily="34" charset="0"/>
              </a:rPr>
              <a:t>partai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tunggal</a:t>
            </a:r>
            <a:r>
              <a:rPr lang="en-US" sz="3100" dirty="0">
                <a:latin typeface="Calibri Light" panose="020F0302020204030204" pitchFamily="34" charset="0"/>
              </a:rPr>
              <a:t> di </a:t>
            </a:r>
            <a:r>
              <a:rPr lang="en-US" sz="3100" dirty="0" err="1">
                <a:latin typeface="Calibri Light" panose="020F0302020204030204" pitchFamily="34" charset="0"/>
              </a:rPr>
              <a:t>bawah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sistem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presidensial</a:t>
            </a:r>
            <a:r>
              <a:rPr lang="en-US" sz="3100" dirty="0">
                <a:latin typeface="Calibri Light" panose="020F0302020204030204" pitchFamily="34" charset="0"/>
              </a:rPr>
              <a:t>. </a:t>
            </a:r>
            <a:endParaRPr lang="en-US" sz="3100" dirty="0" smtClean="0">
              <a:latin typeface="Calibri Light" panose="020F0302020204030204" pitchFamily="34" charset="0"/>
            </a:endParaRPr>
          </a:p>
          <a:p>
            <a:pPr marL="109728" indent="0">
              <a:buNone/>
            </a:pPr>
            <a:endParaRPr lang="en-US" sz="3100" dirty="0">
              <a:latin typeface="Calibri Light" panose="020F0302020204030204" pitchFamily="34" charset="0"/>
            </a:endParaRPr>
          </a:p>
          <a:p>
            <a:r>
              <a:rPr lang="en-US" sz="3100" dirty="0" smtClean="0">
                <a:latin typeface="Calibri Light" panose="020F0302020204030204" pitchFamily="34" charset="0"/>
              </a:rPr>
              <a:t>Ide </a:t>
            </a:r>
            <a:r>
              <a:rPr lang="en-US" sz="3100" dirty="0" err="1">
                <a:latin typeface="Calibri Light" panose="020F0302020204030204" pitchFamily="34" charset="0"/>
              </a:rPr>
              <a:t>partai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tunggal</a:t>
            </a:r>
            <a:r>
              <a:rPr lang="en-US" sz="3100" dirty="0">
                <a:latin typeface="Calibri Light" panose="020F0302020204030204" pitchFamily="34" charset="0"/>
              </a:rPr>
              <a:t> yang </a:t>
            </a:r>
            <a:r>
              <a:rPr lang="en-US" sz="3100" dirty="0" err="1">
                <a:latin typeface="Calibri Light" panose="020F0302020204030204" pitchFamily="34" charset="0"/>
              </a:rPr>
              <a:t>disampaikan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oleh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Soekarno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ini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merupakan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kelanjutan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dari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perkembangan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pemikirannya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sejak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tahun</a:t>
            </a:r>
            <a:r>
              <a:rPr lang="en-US" sz="3100" dirty="0">
                <a:latin typeface="Calibri Light" panose="020F0302020204030204" pitchFamily="34" charset="0"/>
              </a:rPr>
              <a:t> 1920-an </a:t>
            </a:r>
            <a:r>
              <a:rPr lang="en-US" sz="3100" dirty="0" err="1">
                <a:latin typeface="Calibri Light" panose="020F0302020204030204" pitchFamily="34" charset="0"/>
              </a:rPr>
              <a:t>tentang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kekuatan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massa</a:t>
            </a:r>
            <a:r>
              <a:rPr lang="en-US" sz="3100" dirty="0" smtClean="0">
                <a:latin typeface="Calibri Light" panose="020F0302020204030204" pitchFamily="34" charset="0"/>
              </a:rPr>
              <a:t>. </a:t>
            </a:r>
            <a:r>
              <a:rPr lang="en-US" sz="3100" dirty="0" err="1" smtClean="0">
                <a:latin typeface="Calibri Light" panose="020F0302020204030204" pitchFamily="34" charset="0"/>
              </a:rPr>
              <a:t>Terinspirasi</a:t>
            </a:r>
            <a:r>
              <a:rPr lang="en-US" sz="3100" dirty="0" smtClean="0">
                <a:latin typeface="Calibri Light" panose="020F0302020204030204" pitchFamily="34" charset="0"/>
              </a:rPr>
              <a:t>  </a:t>
            </a:r>
            <a:r>
              <a:rPr lang="en-US" sz="3100" dirty="0" err="1" smtClean="0">
                <a:latin typeface="Calibri Light" panose="020F0302020204030204" pitchFamily="34" charset="0"/>
              </a:rPr>
              <a:t>Uni</a:t>
            </a:r>
            <a:r>
              <a:rPr lang="en-US" sz="3100" dirty="0" smtClean="0">
                <a:latin typeface="Calibri Light" panose="020F0302020204030204" pitchFamily="34" charset="0"/>
              </a:rPr>
              <a:t> </a:t>
            </a:r>
            <a:r>
              <a:rPr lang="en-US" sz="3100" dirty="0">
                <a:latin typeface="Calibri Light" panose="020F0302020204030204" pitchFamily="34" charset="0"/>
              </a:rPr>
              <a:t>Soviet </a:t>
            </a:r>
            <a:r>
              <a:rPr lang="en-US" sz="3100" dirty="0" err="1">
                <a:latin typeface="Calibri Light" panose="020F0302020204030204" pitchFamily="34" charset="0"/>
              </a:rPr>
              <a:t>saat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itu</a:t>
            </a:r>
            <a:r>
              <a:rPr lang="en-US" sz="3100" dirty="0">
                <a:latin typeface="Calibri Light" panose="020F0302020204030204" pitchFamily="34" charset="0"/>
              </a:rPr>
              <a:t>, </a:t>
            </a:r>
            <a:r>
              <a:rPr lang="en-US" sz="3100" dirty="0" err="1">
                <a:latin typeface="Calibri Light" panose="020F0302020204030204" pitchFamily="34" charset="0"/>
              </a:rPr>
              <a:t>kehadiran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partai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politik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tunggal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dilihat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Soekarno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sebagai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partai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politik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revolusioner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pendukung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utama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kekuatan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sosial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politik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rakyat</a:t>
            </a:r>
            <a:r>
              <a:rPr lang="en-US" sz="3100" dirty="0">
                <a:latin typeface="Calibri Light" panose="020F0302020204030204" pitchFamily="34" charset="0"/>
              </a:rPr>
              <a:t>. </a:t>
            </a:r>
            <a:r>
              <a:rPr lang="en-US" sz="3100" dirty="0" err="1">
                <a:latin typeface="Calibri Light" panose="020F0302020204030204" pitchFamily="34" charset="0"/>
              </a:rPr>
              <a:t>Selain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itu</a:t>
            </a:r>
            <a:r>
              <a:rPr lang="en-US" sz="3100" dirty="0">
                <a:latin typeface="Calibri Light" panose="020F0302020204030204" pitchFamily="34" charset="0"/>
              </a:rPr>
              <a:t>, </a:t>
            </a:r>
            <a:r>
              <a:rPr lang="en-US" sz="3100" dirty="0" err="1">
                <a:latin typeface="Calibri Light" panose="020F0302020204030204" pitchFamily="34" charset="0"/>
              </a:rPr>
              <a:t>kehadiran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partai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tunggal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juga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diyakini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dapat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 smtClean="0">
                <a:latin typeface="Calibri Light" panose="020F0302020204030204" pitchFamily="34" charset="0"/>
              </a:rPr>
              <a:t>mengatasi</a:t>
            </a:r>
            <a:r>
              <a:rPr lang="en-US" sz="3100" dirty="0" smtClean="0">
                <a:latin typeface="Calibri Light" panose="020F0302020204030204" pitchFamily="34" charset="0"/>
              </a:rPr>
              <a:t> </a:t>
            </a:r>
            <a:r>
              <a:rPr lang="en-US" sz="3100" dirty="0" err="1" smtClean="0">
                <a:latin typeface="Calibri Light" panose="020F0302020204030204" pitchFamily="34" charset="0"/>
              </a:rPr>
              <a:t>perpecahan</a:t>
            </a:r>
            <a:r>
              <a:rPr lang="en-US" sz="3100" dirty="0" smtClean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kekuatan-kekuatan</a:t>
            </a:r>
            <a:r>
              <a:rPr lang="en-US" sz="3100" dirty="0">
                <a:latin typeface="Calibri Light" panose="020F0302020204030204" pitchFamily="34" charset="0"/>
              </a:rPr>
              <a:t> </a:t>
            </a:r>
            <a:r>
              <a:rPr lang="en-US" sz="3100" dirty="0" err="1">
                <a:latin typeface="Calibri Light" panose="020F0302020204030204" pitchFamily="34" charset="0"/>
              </a:rPr>
              <a:t>politik</a:t>
            </a:r>
            <a:r>
              <a:rPr lang="en-US" sz="3100" dirty="0">
                <a:latin typeface="Calibri Light" panose="020F0302020204030204" pitchFamily="34" charset="0"/>
              </a:rPr>
              <a:t> di </a:t>
            </a:r>
            <a:r>
              <a:rPr lang="en-US" sz="3100" dirty="0" err="1">
                <a:latin typeface="Calibri Light" panose="020F0302020204030204" pitchFamily="34" charset="0"/>
              </a:rPr>
              <a:t>masyarakat</a:t>
            </a:r>
            <a:r>
              <a:rPr lang="en-US" sz="3100" dirty="0">
                <a:latin typeface="Calibri Light" panose="020F0302020204030204" pitchFamily="34" charset="0"/>
              </a:rPr>
              <a:t>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Era </a:t>
            </a:r>
            <a:r>
              <a:rPr lang="en-US" dirty="0" err="1" smtClean="0"/>
              <a:t>Kemerdekaan</a:t>
            </a:r>
            <a:r>
              <a:rPr lang="en-US" dirty="0" smtClean="0"/>
              <a:t>: </a:t>
            </a:r>
            <a:r>
              <a:rPr lang="en-US" dirty="0" err="1" smtClean="0"/>
              <a:t>Partai</a:t>
            </a:r>
            <a:r>
              <a:rPr lang="en-US" dirty="0" smtClean="0"/>
              <a:t> Tunggal vs Multi </a:t>
            </a:r>
            <a:r>
              <a:rPr lang="en-US" dirty="0" err="1" smtClean="0"/>
              <a:t>Partai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010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latin typeface="Calibri Light" panose="020F0302020204030204" pitchFamily="34" charset="0"/>
              </a:rPr>
              <a:t>I</a:t>
            </a:r>
            <a:r>
              <a:rPr lang="en-US" dirty="0" smtClean="0">
                <a:latin typeface="Calibri Light" panose="020F0302020204030204" pitchFamily="34" charset="0"/>
              </a:rPr>
              <a:t>de </a:t>
            </a:r>
            <a:r>
              <a:rPr lang="en-US" dirty="0" err="1" smtClean="0">
                <a:latin typeface="Calibri Light" panose="020F0302020204030204" pitchFamily="34" charset="0"/>
              </a:rPr>
              <a:t>partai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tunggal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ini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tidak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sejalan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dengan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keluarnya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Maklumat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Pemerintah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Nomor</a:t>
            </a:r>
            <a:r>
              <a:rPr lang="en-US" dirty="0">
                <a:latin typeface="Calibri Light" panose="020F0302020204030204" pitchFamily="34" charset="0"/>
              </a:rPr>
              <a:t> X yang </a:t>
            </a:r>
            <a:r>
              <a:rPr lang="en-US" dirty="0" err="1">
                <a:latin typeface="Calibri Light" panose="020F0302020204030204" pitchFamily="34" charset="0"/>
              </a:rPr>
              <a:t>ditandatangani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oleh</a:t>
            </a:r>
            <a:r>
              <a:rPr lang="en-US" dirty="0">
                <a:latin typeface="Calibri Light" panose="020F0302020204030204" pitchFamily="34" charset="0"/>
              </a:rPr>
              <a:t> Wakil </a:t>
            </a:r>
            <a:r>
              <a:rPr lang="en-US" dirty="0" err="1">
                <a:latin typeface="Calibri Light" panose="020F0302020204030204" pitchFamily="34" charset="0"/>
              </a:rPr>
              <a:t>Presiden</a:t>
            </a:r>
            <a:r>
              <a:rPr lang="en-US" dirty="0">
                <a:latin typeface="Calibri Light" panose="020F0302020204030204" pitchFamily="34" charset="0"/>
              </a:rPr>
              <a:t> Mohammad </a:t>
            </a:r>
            <a:r>
              <a:rPr lang="en-US" dirty="0" err="1">
                <a:latin typeface="Calibri Light" panose="020F0302020204030204" pitchFamily="34" charset="0"/>
              </a:rPr>
              <a:t>Hatta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pada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tanggal</a:t>
            </a:r>
            <a:r>
              <a:rPr lang="en-US" dirty="0">
                <a:latin typeface="Calibri Light" panose="020F0302020204030204" pitchFamily="34" charset="0"/>
              </a:rPr>
              <a:t> 3 November 1945 </a:t>
            </a:r>
            <a:r>
              <a:rPr lang="en-US" dirty="0" err="1">
                <a:latin typeface="Calibri Light" panose="020F0302020204030204" pitchFamily="34" charset="0"/>
              </a:rPr>
              <a:t>tentang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pendirian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partai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politik</a:t>
            </a:r>
            <a:r>
              <a:rPr lang="en-US" dirty="0" smtClean="0">
                <a:latin typeface="Calibri Light" panose="020F0302020204030204" pitchFamily="34" charset="0"/>
              </a:rPr>
              <a:t>. </a:t>
            </a:r>
          </a:p>
          <a:p>
            <a:r>
              <a:rPr lang="en-US" dirty="0" err="1">
                <a:latin typeface="Calibri Light" panose="020F0302020204030204" pitchFamily="34" charset="0"/>
              </a:rPr>
              <a:t>Kehadiran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Maklumat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Pemerintah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Nomor</a:t>
            </a:r>
            <a:r>
              <a:rPr lang="en-US" dirty="0">
                <a:latin typeface="Calibri Light" panose="020F0302020204030204" pitchFamily="34" charset="0"/>
              </a:rPr>
              <a:t> X </a:t>
            </a:r>
            <a:r>
              <a:rPr lang="en-US" dirty="0" err="1">
                <a:latin typeface="Calibri Light" panose="020F0302020204030204" pitchFamily="34" charset="0"/>
              </a:rPr>
              <a:t>kemudian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diikuti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dengan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tumbuhnya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partai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politik</a:t>
            </a:r>
            <a:r>
              <a:rPr lang="en-US" dirty="0">
                <a:latin typeface="Calibri Light" panose="020F0302020204030204" pitchFamily="34" charset="0"/>
              </a:rPr>
              <a:t> yang </a:t>
            </a:r>
            <a:r>
              <a:rPr lang="en-US" dirty="0" err="1">
                <a:latin typeface="Calibri Light" panose="020F0302020204030204" pitchFamily="34" charset="0"/>
              </a:rPr>
              <a:t>didirikan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oleh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berbagai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kelompok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masyarakat</a:t>
            </a:r>
            <a:r>
              <a:rPr lang="en-US" dirty="0">
                <a:latin typeface="Calibri Light" panose="020F0302020204030204" pitchFamily="34" charset="0"/>
              </a:rPr>
              <a:t>. Indonesia pun </a:t>
            </a:r>
            <a:r>
              <a:rPr lang="en-US" dirty="0" err="1">
                <a:latin typeface="Calibri Light" panose="020F0302020204030204" pitchFamily="34" charset="0"/>
              </a:rPr>
              <a:t>secara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resmi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mulai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menganut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sistem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multipartai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smtClean="0">
                <a:latin typeface="Calibri Light" panose="020F0302020204030204" pitchFamily="34" charset="0"/>
              </a:rPr>
              <a:t>(</a:t>
            </a:r>
            <a:r>
              <a:rPr lang="en-US" dirty="0" err="1" smtClean="0">
                <a:latin typeface="Calibri Light" panose="020F0302020204030204" pitchFamily="34" charset="0"/>
              </a:rPr>
              <a:t>cendawan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dimusim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hujan</a:t>
            </a:r>
            <a:r>
              <a:rPr lang="en-US" dirty="0" smtClean="0">
                <a:latin typeface="Calibri Light" panose="020F0302020204030204" pitchFamily="34" charset="0"/>
              </a:rPr>
              <a:t>) </a:t>
            </a:r>
          </a:p>
          <a:p>
            <a:r>
              <a:rPr lang="en-US" dirty="0" err="1" smtClean="0">
                <a:latin typeface="Calibri Light" panose="020F0302020204030204" pitchFamily="34" charset="0"/>
              </a:rPr>
              <a:t>Gagasan</a:t>
            </a:r>
            <a:r>
              <a:rPr lang="en-US" dirty="0" smtClean="0">
                <a:latin typeface="Calibri Light" panose="020F0302020204030204" pitchFamily="34" charset="0"/>
              </a:rPr>
              <a:t> multi </a:t>
            </a:r>
            <a:r>
              <a:rPr lang="en-US" dirty="0" err="1" smtClean="0">
                <a:latin typeface="Calibri Light" panose="020F0302020204030204" pitchFamily="34" charset="0"/>
              </a:rPr>
              <a:t>partai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ini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sebangun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dengan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politik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diplomasi</a:t>
            </a:r>
            <a:r>
              <a:rPr lang="en-US" dirty="0" smtClean="0">
                <a:latin typeface="Calibri Light" panose="020F0302020204030204" pitchFamily="34" charset="0"/>
              </a:rPr>
              <a:t>: </a:t>
            </a:r>
            <a:r>
              <a:rPr lang="en-US" dirty="0" err="1" smtClean="0">
                <a:latin typeface="Calibri Light" panose="020F0302020204030204" pitchFamily="34" charset="0"/>
              </a:rPr>
              <a:t>sebagai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negara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pos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kolonial</a:t>
            </a:r>
            <a:r>
              <a:rPr lang="en-US" dirty="0" smtClean="0">
                <a:latin typeface="Calibri Light" panose="020F0302020204030204" pitchFamily="34" charset="0"/>
              </a:rPr>
              <a:t>, Indonesia </a:t>
            </a:r>
            <a:r>
              <a:rPr lang="en-US" dirty="0" err="1" smtClean="0">
                <a:latin typeface="Calibri Light" panose="020F0302020204030204" pitchFamily="34" charset="0"/>
              </a:rPr>
              <a:t>membutuhkan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dukungan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internasional</a:t>
            </a:r>
            <a:r>
              <a:rPr lang="en-US" dirty="0" smtClean="0">
                <a:latin typeface="Calibri Light" panose="020F0302020204030204" pitchFamily="34" charset="0"/>
              </a:rPr>
              <a:t>. </a:t>
            </a:r>
            <a:r>
              <a:rPr lang="en-US" dirty="0" err="1" smtClean="0">
                <a:latin typeface="Calibri Light" panose="020F0302020204030204" pitchFamily="34" charset="0"/>
              </a:rPr>
              <a:t>Kehadiran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partai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akan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membangun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citra</a:t>
            </a:r>
            <a:r>
              <a:rPr lang="en-US" dirty="0" smtClean="0">
                <a:latin typeface="Calibri Light" panose="020F0302020204030204" pitchFamily="34" charset="0"/>
              </a:rPr>
              <a:t> Indonesia </a:t>
            </a:r>
            <a:r>
              <a:rPr lang="en-US" dirty="0" err="1" smtClean="0">
                <a:latin typeface="Calibri Light" panose="020F0302020204030204" pitchFamily="34" charset="0"/>
              </a:rPr>
              <a:t>sebagai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negara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demokratis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endParaRPr lang="en-US" dirty="0">
              <a:latin typeface="Calibri Light" panose="020F0302020204030204" pitchFamily="34" charset="0"/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Era </a:t>
            </a:r>
            <a:r>
              <a:rPr lang="en-US" dirty="0" err="1"/>
              <a:t>Kemerdekaan</a:t>
            </a:r>
            <a:r>
              <a:rPr lang="en-US" dirty="0"/>
              <a:t>: </a:t>
            </a:r>
            <a:r>
              <a:rPr lang="en-US" dirty="0" err="1"/>
              <a:t>Partai</a:t>
            </a:r>
            <a:r>
              <a:rPr lang="en-US" dirty="0"/>
              <a:t> Tunggal vs Multi </a:t>
            </a:r>
            <a:r>
              <a:rPr lang="en-US" dirty="0" err="1"/>
              <a:t>Partai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8463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2286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Era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Parlementer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pic>
        <p:nvPicPr>
          <p:cNvPr id="6" name="Picture 2" descr="D:\kampus\MK Sistem Kepartaian dan Pemilu\image\pemilu 5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0"/>
            <a:ext cx="6096000" cy="4206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6400800" y="1524000"/>
            <a:ext cx="2438400" cy="420648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Memasuki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Era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Demokrasi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Parlementer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,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Sistem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Multi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Partai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pada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era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sebelumnya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tetap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eksis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.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Tercatat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ada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172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partai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politik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sebagai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kontestan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Pemilu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 1955.  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5725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Meskipun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multipartai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menjadi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inheren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realitas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Indonesia,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kehadiran</a:t>
            </a:r>
            <a:r>
              <a:rPr lang="en-US" dirty="0"/>
              <a:t> </a:t>
            </a:r>
            <a:r>
              <a:rPr lang="en-US" dirty="0" err="1"/>
              <a:t>partai-partai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ternyata</a:t>
            </a:r>
            <a:r>
              <a:rPr lang="en-US" dirty="0"/>
              <a:t> </a:t>
            </a:r>
            <a:r>
              <a:rPr lang="en-US" dirty="0" err="1"/>
              <a:t>menimbulkan</a:t>
            </a:r>
            <a:r>
              <a:rPr lang="en-US" dirty="0"/>
              <a:t> </a:t>
            </a:r>
            <a:r>
              <a:rPr lang="en-US" dirty="0" err="1"/>
              <a:t>kegaduhan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instabilitas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/>
              <a:t>I</a:t>
            </a:r>
            <a:r>
              <a:rPr lang="en-US" dirty="0" err="1" smtClean="0"/>
              <a:t>nstabilitas</a:t>
            </a:r>
            <a:r>
              <a:rPr lang="en-US" dirty="0" smtClean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dilihat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 smtClean="0"/>
              <a:t>kabinet</a:t>
            </a:r>
            <a:r>
              <a:rPr lang="en-US" dirty="0" smtClean="0"/>
              <a:t> yang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/>
              <a:t>jatuh</a:t>
            </a:r>
            <a:r>
              <a:rPr lang="en-US" dirty="0"/>
              <a:t> </a:t>
            </a:r>
            <a:r>
              <a:rPr lang="en-US" dirty="0" err="1"/>
              <a:t>bangun</a:t>
            </a:r>
            <a:r>
              <a:rPr lang="en-US" dirty="0"/>
              <a:t>. </a:t>
            </a:r>
            <a:r>
              <a:rPr lang="en-US" dirty="0" err="1"/>
              <a:t>Kabinet</a:t>
            </a:r>
            <a:r>
              <a:rPr lang="en-US" dirty="0"/>
              <a:t> </a:t>
            </a:r>
            <a:r>
              <a:rPr lang="en-US" dirty="0" err="1"/>
              <a:t>seringkali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mosi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percaya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oposisi</a:t>
            </a:r>
            <a:r>
              <a:rPr lang="en-US" dirty="0"/>
              <a:t> di </a:t>
            </a:r>
            <a:r>
              <a:rPr lang="en-US" dirty="0" err="1"/>
              <a:t>parlemen</a:t>
            </a:r>
            <a:r>
              <a:rPr lang="en-US" dirty="0"/>
              <a:t>. </a:t>
            </a:r>
            <a:r>
              <a:rPr lang="en-US" dirty="0" smtClean="0"/>
              <a:t> </a:t>
            </a:r>
            <a:r>
              <a:rPr lang="en-US" dirty="0" err="1" smtClean="0"/>
              <a:t>Tercatat</a:t>
            </a:r>
            <a:r>
              <a:rPr lang="en-US" dirty="0" smtClean="0"/>
              <a:t> </a:t>
            </a:r>
            <a:r>
              <a:rPr lang="en-US" dirty="0" err="1" smtClean="0"/>
              <a:t>tujuh</a:t>
            </a:r>
            <a:r>
              <a:rPr lang="en-US" dirty="0" smtClean="0"/>
              <a:t> </a:t>
            </a:r>
            <a:r>
              <a:rPr lang="en-US" dirty="0" err="1"/>
              <a:t>kabinet</a:t>
            </a:r>
            <a:r>
              <a:rPr lang="en-US" dirty="0"/>
              <a:t> yang </a:t>
            </a:r>
            <a:r>
              <a:rPr lang="en-US" dirty="0" err="1"/>
              <a:t>mengalami</a:t>
            </a:r>
            <a:r>
              <a:rPr lang="en-US" dirty="0"/>
              <a:t> </a:t>
            </a:r>
            <a:r>
              <a:rPr lang="en-US" dirty="0" err="1"/>
              <a:t>jatuh</a:t>
            </a:r>
            <a:r>
              <a:rPr lang="en-US" dirty="0"/>
              <a:t> </a:t>
            </a:r>
            <a:r>
              <a:rPr lang="en-US" dirty="0" err="1"/>
              <a:t>bangun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macam</a:t>
            </a:r>
            <a:r>
              <a:rPr lang="en-US" dirty="0"/>
              <a:t> </a:t>
            </a:r>
            <a:r>
              <a:rPr lang="en-US" dirty="0" err="1" smtClean="0"/>
              <a:t>sebab</a:t>
            </a:r>
            <a:r>
              <a:rPr lang="en-US" dirty="0" smtClean="0"/>
              <a:t> </a:t>
            </a:r>
            <a:r>
              <a:rPr lang="en-US" dirty="0" err="1" smtClean="0"/>
              <a:t>sepanjang</a:t>
            </a:r>
            <a:r>
              <a:rPr lang="en-US" dirty="0" smtClean="0"/>
              <a:t> 1950-1959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Era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Parlementer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301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Kestidakstabilan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,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Dekrit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5 </a:t>
            </a:r>
            <a:r>
              <a:rPr lang="en-US" dirty="0" err="1" smtClean="0"/>
              <a:t>Juli</a:t>
            </a:r>
            <a:r>
              <a:rPr lang="en-US" dirty="0" smtClean="0"/>
              <a:t> 1959  yang </a:t>
            </a:r>
            <a:r>
              <a:rPr lang="en-US" dirty="0" err="1" smtClean="0"/>
              <a:t>berpengaruh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.</a:t>
            </a:r>
          </a:p>
          <a:p>
            <a:r>
              <a:rPr lang="en-US" dirty="0" err="1"/>
              <a:t>Dekrit</a:t>
            </a:r>
            <a:r>
              <a:rPr lang="en-US" dirty="0"/>
              <a:t> </a:t>
            </a:r>
            <a:r>
              <a:rPr lang="en-US" dirty="0" err="1" smtClean="0"/>
              <a:t>sekaligus</a:t>
            </a:r>
            <a:r>
              <a:rPr lang="en-US" dirty="0" smtClean="0"/>
              <a:t> </a:t>
            </a:r>
            <a:r>
              <a:rPr lang="en-US" dirty="0" err="1"/>
              <a:t>menandai</a:t>
            </a:r>
            <a:r>
              <a:rPr lang="en-US" dirty="0"/>
              <a:t> </a:t>
            </a:r>
            <a:r>
              <a:rPr lang="en-US" dirty="0" err="1"/>
              <a:t>berakhirnya</a:t>
            </a:r>
            <a:r>
              <a:rPr lang="en-US" dirty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/>
              <a:t>Parlementer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beralih</a:t>
            </a:r>
            <a:r>
              <a:rPr lang="en-US" dirty="0"/>
              <a:t> menjadi </a:t>
            </a:r>
            <a:r>
              <a:rPr lang="en-US" dirty="0" err="1"/>
              <a:t>Demokrasi</a:t>
            </a:r>
            <a:r>
              <a:rPr lang="en-US" dirty="0"/>
              <a:t> </a:t>
            </a:r>
            <a:r>
              <a:rPr lang="en-US" dirty="0" err="1"/>
              <a:t>Terpimpin</a:t>
            </a:r>
            <a:r>
              <a:rPr lang="en-US" dirty="0"/>
              <a:t>. </a:t>
            </a:r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pula rasa </a:t>
            </a:r>
            <a:r>
              <a:rPr lang="en-US" dirty="0" err="1"/>
              <a:t>ketidaksukaan</a:t>
            </a:r>
            <a:r>
              <a:rPr lang="en-US" dirty="0"/>
              <a:t> </a:t>
            </a:r>
            <a:r>
              <a:rPr lang="en-US" dirty="0" err="1"/>
              <a:t>Soekarno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multipartai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keinginan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menerapkan</a:t>
            </a:r>
            <a:r>
              <a:rPr lang="en-US" dirty="0"/>
              <a:t> </a:t>
            </a: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tunggal</a:t>
            </a:r>
            <a:r>
              <a:rPr lang="en-US" dirty="0"/>
              <a:t> </a:t>
            </a:r>
            <a:r>
              <a:rPr lang="en-US" dirty="0" err="1"/>
              <a:t>kian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momentum.    </a:t>
            </a:r>
          </a:p>
          <a:p>
            <a:pPr marL="109728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Era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Terpimpin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47899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354</TotalTime>
  <Words>1304</Words>
  <Application>Microsoft Office PowerPoint</Application>
  <PresentationFormat>On-screen Show (4:3)</PresentationFormat>
  <Paragraphs>137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Concourse</vt:lpstr>
      <vt:lpstr>Partai Politik dalam Pusaran Sejarah: Kasus Indonesia</vt:lpstr>
      <vt:lpstr>Kerangka Teoritis</vt:lpstr>
      <vt:lpstr>Era Kolonial: Partai sebagai instrumen pembentukan Nation-State</vt:lpstr>
      <vt:lpstr>Era Kolonial: Partai sebagai instrumen pembentukan Nation-State</vt:lpstr>
      <vt:lpstr>Era Kemerdekaan: Partai Tunggal vs Multi Partai</vt:lpstr>
      <vt:lpstr>Era Kemerdekaan: Partai Tunggal vs Multi Partai</vt:lpstr>
      <vt:lpstr>Era Demokrasi Parlementer</vt:lpstr>
      <vt:lpstr>Era Demokrasi Parlementer</vt:lpstr>
      <vt:lpstr>Era Demokrasi Terpimpin</vt:lpstr>
      <vt:lpstr>Era Demokrasi Terpimpin</vt:lpstr>
      <vt:lpstr>Politik Aliran Orde Lama: Politik adalah Panglima</vt:lpstr>
      <vt:lpstr>Jarak Ideologi Partai Orde Lama</vt:lpstr>
      <vt:lpstr>Orde Baru: Tertib Politik dan Ekonomi adalah Panglima</vt:lpstr>
      <vt:lpstr>Orde Baru: Pembatasan Partai </vt:lpstr>
      <vt:lpstr>Orde Baru: Fusi Partai &amp; Depolitisasi Massa</vt:lpstr>
      <vt:lpstr>Pertanyaan Teoritis</vt:lpstr>
      <vt:lpstr>Paska Reformasi: menguatnya Pragmatisme Partai Politik</vt:lpstr>
      <vt:lpstr>Paska Reformasi: The Ends Of Ideology?</vt:lpstr>
      <vt:lpstr>Paska Reformasi: Lemahnya Pelembagaan Partai</vt:lpstr>
      <vt:lpstr>Paska Reformasi: Lemahnya Pelembagaan Partai</vt:lpstr>
      <vt:lpstr>Paska Reformasi: Lemahnya Pelembagaan Partai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Partai Politik dalam Pusaran Sejarah: Kasus Indonesia</dc:title>
  <dc:creator>ismail - [2010]</dc:creator>
  <cp:lastModifiedBy>ismail - [2010]</cp:lastModifiedBy>
  <cp:revision>20</cp:revision>
  <dcterms:created xsi:type="dcterms:W3CDTF">2016-11-07T02:54:34Z</dcterms:created>
  <dcterms:modified xsi:type="dcterms:W3CDTF">2017-01-03T04:43:41Z</dcterms:modified>
</cp:coreProperties>
</file>