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77" r:id="rId2"/>
    <p:sldId id="257" r:id="rId3"/>
    <p:sldId id="258" r:id="rId4"/>
    <p:sldId id="260" r:id="rId5"/>
    <p:sldId id="261" r:id="rId6"/>
    <p:sldId id="262" r:id="rId7"/>
    <p:sldId id="263" r:id="rId8"/>
    <p:sldId id="264" r:id="rId9"/>
    <p:sldId id="265" r:id="rId10"/>
    <p:sldId id="266" r:id="rId11"/>
    <p:sldId id="267" r:id="rId12"/>
    <p:sldId id="268" r:id="rId13"/>
    <p:sldId id="269" r:id="rId14"/>
    <p:sldId id="270" r:id="rId15"/>
    <p:sldId id="278" r:id="rId16"/>
    <p:sldId id="271" r:id="rId17"/>
    <p:sldId id="272" r:id="rId18"/>
    <p:sldId id="273" r:id="rId19"/>
    <p:sldId id="274" r:id="rId20"/>
    <p:sldId id="275" r:id="rId21"/>
    <p:sldId id="276" r:id="rId22"/>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7F7F08-6B18-4F73-9393-80EC73A7B389}" type="datetimeFigureOut">
              <a:rPr lang="id-ID" smtClean="0"/>
              <a:t>03/11/2020</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716DD11-0D18-4A4A-BBE8-8B459A6BDF84}" type="slidenum">
              <a:rPr lang="id-ID" smtClean="0"/>
              <a:t>‹#›</a:t>
            </a:fld>
            <a:endParaRPr lang="id-ID"/>
          </a:p>
        </p:txBody>
      </p:sp>
    </p:spTree>
    <p:extLst>
      <p:ext uri="{BB962C8B-B14F-4D97-AF65-F5344CB8AC3E}">
        <p14:creationId xmlns:p14="http://schemas.microsoft.com/office/powerpoint/2010/main" val="27368936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d-ID" dirty="0" smtClean="0"/>
              <a:t> adala</a:t>
            </a:r>
            <a:endParaRPr lang="id-ID" dirty="0"/>
          </a:p>
        </p:txBody>
      </p:sp>
      <p:sp>
        <p:nvSpPr>
          <p:cNvPr id="4" name="Slide Number Placeholder 3"/>
          <p:cNvSpPr>
            <a:spLocks noGrp="1"/>
          </p:cNvSpPr>
          <p:nvPr>
            <p:ph type="sldNum" sz="quarter" idx="10"/>
          </p:nvPr>
        </p:nvSpPr>
        <p:spPr/>
        <p:txBody>
          <a:bodyPr/>
          <a:lstStyle/>
          <a:p>
            <a:fld id="{B716DD11-0D18-4A4A-BBE8-8B459A6BDF84}" type="slidenum">
              <a:rPr lang="id-ID" smtClean="0"/>
              <a:t>18</a:t>
            </a:fld>
            <a:endParaRPr lang="id-ID"/>
          </a:p>
        </p:txBody>
      </p:sp>
    </p:spTree>
    <p:extLst>
      <p:ext uri="{BB962C8B-B14F-4D97-AF65-F5344CB8AC3E}">
        <p14:creationId xmlns:p14="http://schemas.microsoft.com/office/powerpoint/2010/main" val="32230615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CA3564DF-1813-42F7-8195-17987E1CF1BE}" type="datetimeFigureOut">
              <a:rPr lang="id-ID" smtClean="0"/>
              <a:t>03/11/2020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C9F90B6B-228C-41C9-B453-2CFCBF39417D}" type="slidenum">
              <a:rPr lang="id-ID" smtClean="0"/>
              <a:t>‹#›</a:t>
            </a:fld>
            <a:endParaRPr lang="id-ID"/>
          </a:p>
        </p:txBody>
      </p:sp>
    </p:spTree>
    <p:extLst>
      <p:ext uri="{BB962C8B-B14F-4D97-AF65-F5344CB8AC3E}">
        <p14:creationId xmlns:p14="http://schemas.microsoft.com/office/powerpoint/2010/main" val="1200361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CA3564DF-1813-42F7-8195-17987E1CF1BE}" type="datetimeFigureOut">
              <a:rPr lang="id-ID" smtClean="0"/>
              <a:t>03/11/2020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C9F90B6B-228C-41C9-B453-2CFCBF39417D}" type="slidenum">
              <a:rPr lang="id-ID" smtClean="0"/>
              <a:t>‹#›</a:t>
            </a:fld>
            <a:endParaRPr lang="id-ID"/>
          </a:p>
        </p:txBody>
      </p:sp>
    </p:spTree>
    <p:extLst>
      <p:ext uri="{BB962C8B-B14F-4D97-AF65-F5344CB8AC3E}">
        <p14:creationId xmlns:p14="http://schemas.microsoft.com/office/powerpoint/2010/main" val="12016177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CA3564DF-1813-42F7-8195-17987E1CF1BE}" type="datetimeFigureOut">
              <a:rPr lang="id-ID" smtClean="0"/>
              <a:t>03/11/2020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C9F90B6B-228C-41C9-B453-2CFCBF39417D}" type="slidenum">
              <a:rPr lang="id-ID" smtClean="0"/>
              <a:t>‹#›</a:t>
            </a:fld>
            <a:endParaRPr lang="id-ID"/>
          </a:p>
        </p:txBody>
      </p:sp>
    </p:spTree>
    <p:extLst>
      <p:ext uri="{BB962C8B-B14F-4D97-AF65-F5344CB8AC3E}">
        <p14:creationId xmlns:p14="http://schemas.microsoft.com/office/powerpoint/2010/main" val="41739870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CA3564DF-1813-42F7-8195-17987E1CF1BE}" type="datetimeFigureOut">
              <a:rPr lang="id-ID" smtClean="0"/>
              <a:t>03/11/2020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C9F90B6B-228C-41C9-B453-2CFCBF39417D}" type="slidenum">
              <a:rPr lang="id-ID" smtClean="0"/>
              <a:t>‹#›</a:t>
            </a:fld>
            <a:endParaRPr lang="id-ID"/>
          </a:p>
        </p:txBody>
      </p:sp>
    </p:spTree>
    <p:extLst>
      <p:ext uri="{BB962C8B-B14F-4D97-AF65-F5344CB8AC3E}">
        <p14:creationId xmlns:p14="http://schemas.microsoft.com/office/powerpoint/2010/main" val="37629394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A3564DF-1813-42F7-8195-17987E1CF1BE}" type="datetimeFigureOut">
              <a:rPr lang="id-ID" smtClean="0"/>
              <a:t>03/11/2020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C9F90B6B-228C-41C9-B453-2CFCBF39417D}" type="slidenum">
              <a:rPr lang="id-ID" smtClean="0"/>
              <a:t>‹#›</a:t>
            </a:fld>
            <a:endParaRPr lang="id-ID"/>
          </a:p>
        </p:txBody>
      </p:sp>
    </p:spTree>
    <p:extLst>
      <p:ext uri="{BB962C8B-B14F-4D97-AF65-F5344CB8AC3E}">
        <p14:creationId xmlns:p14="http://schemas.microsoft.com/office/powerpoint/2010/main" val="4151203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CA3564DF-1813-42F7-8195-17987E1CF1BE}" type="datetimeFigureOut">
              <a:rPr lang="id-ID" smtClean="0"/>
              <a:t>03/11/2020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C9F90B6B-228C-41C9-B453-2CFCBF39417D}" type="slidenum">
              <a:rPr lang="id-ID" smtClean="0"/>
              <a:t>‹#›</a:t>
            </a:fld>
            <a:endParaRPr lang="id-ID"/>
          </a:p>
        </p:txBody>
      </p:sp>
    </p:spTree>
    <p:extLst>
      <p:ext uri="{BB962C8B-B14F-4D97-AF65-F5344CB8AC3E}">
        <p14:creationId xmlns:p14="http://schemas.microsoft.com/office/powerpoint/2010/main" val="23702538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CA3564DF-1813-42F7-8195-17987E1CF1BE}" type="datetimeFigureOut">
              <a:rPr lang="id-ID" smtClean="0"/>
              <a:t>03/11/2020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C9F90B6B-228C-41C9-B453-2CFCBF39417D}" type="slidenum">
              <a:rPr lang="id-ID" smtClean="0"/>
              <a:t>‹#›</a:t>
            </a:fld>
            <a:endParaRPr lang="id-ID"/>
          </a:p>
        </p:txBody>
      </p:sp>
    </p:spTree>
    <p:extLst>
      <p:ext uri="{BB962C8B-B14F-4D97-AF65-F5344CB8AC3E}">
        <p14:creationId xmlns:p14="http://schemas.microsoft.com/office/powerpoint/2010/main" val="2479097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CA3564DF-1813-42F7-8195-17987E1CF1BE}" type="datetimeFigureOut">
              <a:rPr lang="id-ID" smtClean="0"/>
              <a:t>03/11/2020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C9F90B6B-228C-41C9-B453-2CFCBF39417D}" type="slidenum">
              <a:rPr lang="id-ID" smtClean="0"/>
              <a:t>‹#›</a:t>
            </a:fld>
            <a:endParaRPr lang="id-ID"/>
          </a:p>
        </p:txBody>
      </p:sp>
    </p:spTree>
    <p:extLst>
      <p:ext uri="{BB962C8B-B14F-4D97-AF65-F5344CB8AC3E}">
        <p14:creationId xmlns:p14="http://schemas.microsoft.com/office/powerpoint/2010/main" val="947789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3564DF-1813-42F7-8195-17987E1CF1BE}" type="datetimeFigureOut">
              <a:rPr lang="id-ID" smtClean="0"/>
              <a:t>03/11/2020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C9F90B6B-228C-41C9-B453-2CFCBF39417D}" type="slidenum">
              <a:rPr lang="id-ID" smtClean="0"/>
              <a:t>‹#›</a:t>
            </a:fld>
            <a:endParaRPr lang="id-ID"/>
          </a:p>
        </p:txBody>
      </p:sp>
    </p:spTree>
    <p:extLst>
      <p:ext uri="{BB962C8B-B14F-4D97-AF65-F5344CB8AC3E}">
        <p14:creationId xmlns:p14="http://schemas.microsoft.com/office/powerpoint/2010/main" val="33629937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A3564DF-1813-42F7-8195-17987E1CF1BE}" type="datetimeFigureOut">
              <a:rPr lang="id-ID" smtClean="0"/>
              <a:t>03/11/2020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C9F90B6B-228C-41C9-B453-2CFCBF39417D}" type="slidenum">
              <a:rPr lang="id-ID" smtClean="0"/>
              <a:t>‹#›</a:t>
            </a:fld>
            <a:endParaRPr lang="id-ID"/>
          </a:p>
        </p:txBody>
      </p:sp>
    </p:spTree>
    <p:extLst>
      <p:ext uri="{BB962C8B-B14F-4D97-AF65-F5344CB8AC3E}">
        <p14:creationId xmlns:p14="http://schemas.microsoft.com/office/powerpoint/2010/main" val="191914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A3564DF-1813-42F7-8195-17987E1CF1BE}" type="datetimeFigureOut">
              <a:rPr lang="id-ID" smtClean="0"/>
              <a:t>03/11/2020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C9F90B6B-228C-41C9-B453-2CFCBF39417D}" type="slidenum">
              <a:rPr lang="id-ID" smtClean="0"/>
              <a:t>‹#›</a:t>
            </a:fld>
            <a:endParaRPr lang="id-ID"/>
          </a:p>
        </p:txBody>
      </p:sp>
    </p:spTree>
    <p:extLst>
      <p:ext uri="{BB962C8B-B14F-4D97-AF65-F5344CB8AC3E}">
        <p14:creationId xmlns:p14="http://schemas.microsoft.com/office/powerpoint/2010/main" val="3863680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3564DF-1813-42F7-8195-17987E1CF1BE}" type="datetimeFigureOut">
              <a:rPr lang="id-ID" smtClean="0"/>
              <a:t>03/11/2020</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F90B6B-228C-41C9-B453-2CFCBF39417D}" type="slidenum">
              <a:rPr lang="id-ID" smtClean="0"/>
              <a:t>‹#›</a:t>
            </a:fld>
            <a:endParaRPr lang="id-ID"/>
          </a:p>
        </p:txBody>
      </p:sp>
    </p:spTree>
    <p:extLst>
      <p:ext uri="{BB962C8B-B14F-4D97-AF65-F5344CB8AC3E}">
        <p14:creationId xmlns:p14="http://schemas.microsoft.com/office/powerpoint/2010/main" val="25328263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lvl="0"/>
            <a:r>
              <a:rPr lang="id-ID" sz="3600" dirty="0"/>
              <a:t>Pemeritahan Daerah pada masa 1957 </a:t>
            </a:r>
            <a:r>
              <a:rPr lang="id-ID" sz="3600" dirty="0" smtClean="0"/>
              <a:t>– 1965</a:t>
            </a:r>
            <a:br>
              <a:rPr lang="id-ID" sz="3600" dirty="0" smtClean="0"/>
            </a:br>
            <a:r>
              <a:rPr lang="id-ID" sz="3600" dirty="0" smtClean="0"/>
              <a:t>Pemeritahan Daerah pada masa 1965 – 1974</a:t>
            </a:r>
            <a:r>
              <a:rPr lang="id-ID" sz="3600" dirty="0"/>
              <a:t/>
            </a:r>
            <a:br>
              <a:rPr lang="id-ID" sz="3600" dirty="0"/>
            </a:br>
            <a:endParaRPr lang="id-ID" sz="3600" dirty="0"/>
          </a:p>
        </p:txBody>
      </p:sp>
      <p:sp>
        <p:nvSpPr>
          <p:cNvPr id="3" name="Subtitle 2"/>
          <p:cNvSpPr>
            <a:spLocks noGrp="1"/>
          </p:cNvSpPr>
          <p:nvPr>
            <p:ph type="subTitle" idx="1"/>
          </p:nvPr>
        </p:nvSpPr>
        <p:spPr/>
        <p:txBody>
          <a:bodyPr/>
          <a:lstStyle/>
          <a:p>
            <a:r>
              <a:rPr lang="id-ID" dirty="0" smtClean="0"/>
              <a:t>TIM Prodi IP </a:t>
            </a:r>
          </a:p>
          <a:p>
            <a:r>
              <a:rPr lang="id-ID" dirty="0" smtClean="0"/>
              <a:t>STPMD”APMD”</a:t>
            </a:r>
            <a:endParaRPr lang="id-ID" dirty="0"/>
          </a:p>
        </p:txBody>
      </p:sp>
    </p:spTree>
    <p:extLst>
      <p:ext uri="{BB962C8B-B14F-4D97-AF65-F5344CB8AC3E}">
        <p14:creationId xmlns:p14="http://schemas.microsoft.com/office/powerpoint/2010/main" val="37972644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id-ID" sz="3600" b="1" dirty="0" smtClean="0"/>
              <a:t>Undang Undang Nomor 18 Tahun 1965 tentag Pokok Pokok Pemerintahan Daerah</a:t>
            </a:r>
            <a:endParaRPr lang="id-ID" sz="3600" b="1" dirty="0"/>
          </a:p>
        </p:txBody>
      </p:sp>
      <p:sp>
        <p:nvSpPr>
          <p:cNvPr id="3" name="Content Placeholder 2"/>
          <p:cNvSpPr>
            <a:spLocks noGrp="1"/>
          </p:cNvSpPr>
          <p:nvPr>
            <p:ph idx="1"/>
          </p:nvPr>
        </p:nvSpPr>
        <p:spPr/>
        <p:txBody>
          <a:bodyPr>
            <a:normAutofit fontScale="85000" lnSpcReduction="10000"/>
          </a:bodyPr>
          <a:lstStyle/>
          <a:p>
            <a:r>
              <a:rPr lang="id-ID" dirty="0" smtClean="0"/>
              <a:t>Undang Undang Nomor 18 Tahun 1965 mempunyai beberapa perbedaan yang primsipiil dengan peraturan yang berlaku sebelumnya, yaitu :</a:t>
            </a:r>
          </a:p>
          <a:p>
            <a:pPr marL="514350" indent="-514350">
              <a:buFont typeface="+mj-lt"/>
              <a:buAutoNum type="alphaLcParenR"/>
            </a:pPr>
            <a:r>
              <a:rPr lang="id-ID" dirty="0"/>
              <a:t> </a:t>
            </a:r>
            <a:r>
              <a:rPr lang="id-ID" dirty="0" smtClean="0"/>
              <a:t>tidak dirangkapnya lagi jabatan ketua Deewan Perwakilan Rakyat Daerah Gotong Royong (DPR-GR) oleh Kepala Daerah</a:t>
            </a:r>
          </a:p>
          <a:p>
            <a:pPr marL="514350" indent="-514350">
              <a:buFont typeface="+mj-lt"/>
              <a:buAutoNum type="alphaLcParenR"/>
            </a:pPr>
            <a:r>
              <a:rPr lang="id-ID" dirty="0" smtClean="0"/>
              <a:t>Dilepaskannya larangan keanggotaan pada sesuatu partai politik bagi Kepala Daerah dan anggota Badan Pemerintah  Harian (BPH)</a:t>
            </a:r>
          </a:p>
          <a:p>
            <a:pPr marL="514350" indent="-514350">
              <a:buFont typeface="+mj-lt"/>
              <a:buAutoNum type="alphaLcParenR"/>
            </a:pPr>
            <a:r>
              <a:rPr lang="id-ID" dirty="0" smtClean="0"/>
              <a:t>Tidak lagi Kepala daerah didudukan secara konstitutif sebagai sesepuh daerah.</a:t>
            </a:r>
            <a:endParaRPr lang="id-ID" dirty="0"/>
          </a:p>
        </p:txBody>
      </p:sp>
    </p:spTree>
    <p:extLst>
      <p:ext uri="{BB962C8B-B14F-4D97-AF65-F5344CB8AC3E}">
        <p14:creationId xmlns:p14="http://schemas.microsoft.com/office/powerpoint/2010/main" val="2009760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77500" lnSpcReduction="20000"/>
          </a:bodyPr>
          <a:lstStyle/>
          <a:p>
            <a:r>
              <a:rPr lang="id-ID" dirty="0" smtClean="0"/>
              <a:t>Menurut </a:t>
            </a:r>
            <a:r>
              <a:rPr lang="id-ID" dirty="0" smtClean="0"/>
              <a:t>Undang Undang Nomor 18 Tahun 1965  sususnan dan bentuk Pemerintahan Darah diatur sebagai berikut :</a:t>
            </a:r>
          </a:p>
          <a:p>
            <a:pPr marL="514350" indent="-514350">
              <a:buFont typeface="+mj-lt"/>
              <a:buAutoNum type="arabicPeriod"/>
            </a:pPr>
            <a:r>
              <a:rPr lang="id-ID" dirty="0" smtClean="0"/>
              <a:t>Pemerintah Daerah terdiri dari Kepala Daerah dan Dean Perwaklan Daerah.</a:t>
            </a:r>
          </a:p>
          <a:p>
            <a:pPr marL="514350" indent="-514350">
              <a:buFont typeface="+mj-lt"/>
              <a:buAutoNum type="arabicPeriod"/>
            </a:pPr>
            <a:r>
              <a:rPr lang="id-ID" dirty="0" smtClean="0"/>
              <a:t>Kepala Daerah dalam menjalankan pemerintahan sehari-hari dibantu oleh wakil Kepala daerah dan Badan Pemerintahan Harian.</a:t>
            </a:r>
          </a:p>
          <a:p>
            <a:pPr marL="514350" indent="-514350">
              <a:buFont typeface="+mj-lt"/>
              <a:buAutoNum type="arabicPeriod"/>
            </a:pPr>
            <a:r>
              <a:rPr lang="id-ID" dirty="0" smtClean="0"/>
              <a:t>Dewan Perwakilan Daerah mempunyai pimpian yaitu seorang ketua dan beberapa wakil ketua yang jumlahnya menjamin poros Nasakom</a:t>
            </a:r>
          </a:p>
          <a:p>
            <a:pPr marL="514350" indent="-514350">
              <a:buFont typeface="+mj-lt"/>
              <a:buAutoNum type="arabicPeriod"/>
            </a:pPr>
            <a:r>
              <a:rPr lang="id-ID" dirty="0" smtClean="0"/>
              <a:t>Penyelengaraan Administrasi yang berhubungan dengan seluruh Pemritahan Daerah dilakukan  oleh Sekretariat Daerah yang dikealai oleh Seorang  Sekretaris Daerah</a:t>
            </a:r>
            <a:endParaRPr lang="id-ID" dirty="0"/>
          </a:p>
        </p:txBody>
      </p:sp>
    </p:spTree>
    <p:extLst>
      <p:ext uri="{BB962C8B-B14F-4D97-AF65-F5344CB8AC3E}">
        <p14:creationId xmlns:p14="http://schemas.microsoft.com/office/powerpoint/2010/main" val="1249069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85000" lnSpcReduction="20000"/>
          </a:bodyPr>
          <a:lstStyle/>
          <a:p>
            <a:r>
              <a:rPr lang="id-ID" dirty="0" smtClean="0"/>
              <a:t>Kelemahan </a:t>
            </a:r>
            <a:r>
              <a:rPr lang="id-ID" dirty="0" smtClean="0"/>
              <a:t>Undang Undang Nomor 18 Tahun 1965 :</a:t>
            </a:r>
          </a:p>
          <a:p>
            <a:pPr marL="514350" indent="-514350">
              <a:buFont typeface="+mj-lt"/>
              <a:buAutoNum type="arabicPeriod"/>
            </a:pPr>
            <a:r>
              <a:rPr lang="id-ID" dirty="0" smtClean="0"/>
              <a:t>Menganut cita ketunggalan dan keseragaman alam penyelengagaraandesentralisasi di seluruh Indonesia.</a:t>
            </a:r>
          </a:p>
          <a:p>
            <a:pPr marL="514350" indent="-514350">
              <a:buFont typeface="+mj-lt"/>
              <a:buAutoNum type="arabicPeriod"/>
            </a:pPr>
            <a:r>
              <a:rPr lang="id-ID" dirty="0" smtClean="0"/>
              <a:t>Pembagian daerah dalam tiga tingkatan, Kepala daerah merupakan alat daerah maupun alat pusat hingga terjadi pemupukan kekuasaan pada tingkat atas.</a:t>
            </a:r>
          </a:p>
          <a:p>
            <a:pPr marL="514350" indent="-514350">
              <a:buFont typeface="+mj-lt"/>
              <a:buAutoNum type="arabicPeriod"/>
            </a:pPr>
            <a:r>
              <a:rPr lang="id-ID" dirty="0" smtClean="0"/>
              <a:t>Sistem Pengawsan bertingkat dimana daerah Tingakt I mengawasi dAerah Tingkat II dan daerah Tingkat II mengawasi Daerah tingkat III dan dalam prakteknya terjadi pengawasan represif sehingga menimbulkan ketegangan antara kabupaten dengan kota kecil.</a:t>
            </a:r>
            <a:endParaRPr lang="id-ID" dirty="0"/>
          </a:p>
        </p:txBody>
      </p:sp>
    </p:spTree>
    <p:extLst>
      <p:ext uri="{BB962C8B-B14F-4D97-AF65-F5344CB8AC3E}">
        <p14:creationId xmlns:p14="http://schemas.microsoft.com/office/powerpoint/2010/main" val="14593306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70000" lnSpcReduction="20000"/>
          </a:bodyPr>
          <a:lstStyle/>
          <a:p>
            <a:r>
              <a:rPr lang="id-ID" dirty="0" smtClean="0"/>
              <a:t>The Liang Gie mengataan tampaknya tiada harapan besar bahwa diberlakukannya Undang Undang desentralisasi yang baru itu  di Indonesia dapat terselenggara Pemerintahan Daerah yang jauh lebih baik daripada yang sudah –sudah.</a:t>
            </a:r>
          </a:p>
          <a:p>
            <a:r>
              <a:rPr lang="id-ID" dirty="0" smtClean="0"/>
              <a:t>Karena itu dapatlah dimengerti bahwa MPRS dala ketetapan No XXI/MPRS/1066 tentang Pemberian Otonomi seluas-luasnya kepada aerah, memerintahkan agar </a:t>
            </a:r>
            <a:r>
              <a:rPr lang="id-ID" dirty="0" smtClean="0"/>
              <a:t>Undang Undang Nomor 18 Tahun 1965  ditnjau kembali.</a:t>
            </a:r>
          </a:p>
          <a:p>
            <a:r>
              <a:rPr lang="id-ID" dirty="0" smtClean="0"/>
              <a:t>Dengan lahirnya Orde baru yag secara prinsipiil bertentangan dengan Orde Lama, Maka </a:t>
            </a:r>
            <a:r>
              <a:rPr lang="id-ID" dirty="0" smtClean="0"/>
              <a:t>Undang Undang Nomor 18 Tahun 1965  dirasakan tidak sesuai lagi  bahkan banyak yang ketentuan-ketentuan yang bertentangan dengan Orde baru. Oleh karena itu maka akhirnya dikeluarkanlah Undang Undang no 6 tahun 1969 yang antara lain menetapkan tidak berlakunya Undang Undang Nomor 18 Tahun 1965. Undang Undang peggantinya adalah UU no 5 Tahun 1974.</a:t>
            </a:r>
            <a:endParaRPr lang="id-ID" dirty="0"/>
          </a:p>
        </p:txBody>
      </p:sp>
    </p:spTree>
    <p:extLst>
      <p:ext uri="{BB962C8B-B14F-4D97-AF65-F5344CB8AC3E}">
        <p14:creationId xmlns:p14="http://schemas.microsoft.com/office/powerpoint/2010/main" val="26372321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3200" b="1" dirty="0" smtClean="0"/>
              <a:t>Undang Undang Nomor 5 Tahun 1974 tentang Pokok Pokok Pemerintahan di Daerah</a:t>
            </a:r>
            <a:endParaRPr lang="id-ID" sz="3200" b="1" dirty="0"/>
          </a:p>
        </p:txBody>
      </p:sp>
      <p:sp>
        <p:nvSpPr>
          <p:cNvPr id="3" name="Content Placeholder 2"/>
          <p:cNvSpPr>
            <a:spLocks noGrp="1"/>
          </p:cNvSpPr>
          <p:nvPr>
            <p:ph idx="1"/>
          </p:nvPr>
        </p:nvSpPr>
        <p:spPr/>
        <p:txBody>
          <a:bodyPr>
            <a:normAutofit fontScale="70000" lnSpcReduction="20000"/>
          </a:bodyPr>
          <a:lstStyle/>
          <a:p>
            <a:r>
              <a:rPr lang="id-ID" dirty="0" smtClean="0"/>
              <a:t>Bertolak dari adanya kelemahan dari undang undang sebelumnya, maka pada masa Orde Baru  diberlakukan perombakan mendasar dalam penyelenggaraan desentralisasi  dan otonomi daerah, melalui kebijakan yang tertuang dalam GBHN dan Ketetapan MPR No IV /MPR/1973 yang antara lain mengatakan :</a:t>
            </a:r>
          </a:p>
          <a:p>
            <a:pPr marL="514350" indent="-514350">
              <a:buFont typeface="+mj-lt"/>
              <a:buAutoNum type="alphaLcPeriod"/>
            </a:pPr>
            <a:r>
              <a:rPr lang="id-ID" dirty="0" smtClean="0"/>
              <a:t>Azas desentralisasi digunakan seimbang  dengan azas dekonsentrasi dimana azas dekonsetrasi tidak lagi  dipandang sebagai suplemen/pelengkap dari asas desentralisasi.</a:t>
            </a:r>
          </a:p>
          <a:p>
            <a:pPr marL="514350" indent="-514350">
              <a:buFont typeface="+mj-lt"/>
              <a:buAutoNum type="alphaLcPeriod"/>
            </a:pPr>
            <a:r>
              <a:rPr lang="id-ID" dirty="0" smtClean="0"/>
              <a:t>Prinsip yang dianut tidak lagi  asas seluas-luasnya tetapi otonomi nyata dan bertanggungjawab. Di kemudian hari MPR dengan Ketetapan MPR No IV / MPR/ 1978 menambahkan kata dinamis disamping kata nyata dan bertanggungjawab.</a:t>
            </a:r>
            <a:endParaRPr lang="id-ID" dirty="0"/>
          </a:p>
        </p:txBody>
      </p:sp>
    </p:spTree>
    <p:extLst>
      <p:ext uri="{BB962C8B-B14F-4D97-AF65-F5344CB8AC3E}">
        <p14:creationId xmlns:p14="http://schemas.microsoft.com/office/powerpoint/2010/main" val="14019350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sp>
        <p:nvSpPr>
          <p:cNvPr id="3" name="Content Placeholder 2"/>
          <p:cNvSpPr>
            <a:spLocks noGrp="1"/>
          </p:cNvSpPr>
          <p:nvPr>
            <p:ph idx="1"/>
          </p:nvPr>
        </p:nvSpPr>
        <p:spPr/>
        <p:txBody>
          <a:bodyPr>
            <a:normAutofit fontScale="70000" lnSpcReduction="20000"/>
          </a:bodyPr>
          <a:lstStyle/>
          <a:p>
            <a:r>
              <a:rPr lang="id-ID" dirty="0" smtClean="0"/>
              <a:t>Menurut Undang Undang Nomor 5 Tahun 1974nOtonomi daerah adalah hak, wewenang dan kewajiban daerah untuk mengatur dan mengurus  rumah tangganya sendiri sesuai dengan Peraturan Perundang undangan yang berlaku. Dalam UU juga menganut prinsip otonomi yang nayta dan bertanggungjawab.</a:t>
            </a:r>
          </a:p>
          <a:p>
            <a:r>
              <a:rPr lang="id-ID" dirty="0" smtClean="0"/>
              <a:t>Prinsip ini dianut untuk menggantikan sistem otonomi riil dan seluas-luasnya yang dianut oleh </a:t>
            </a:r>
            <a:r>
              <a:rPr lang="id-ID" dirty="0"/>
              <a:t>Undang Undang Nomor </a:t>
            </a:r>
            <a:r>
              <a:rPr lang="id-ID" dirty="0" smtClean="0"/>
              <a:t>18 </a:t>
            </a:r>
            <a:r>
              <a:rPr lang="id-ID" dirty="0"/>
              <a:t>Tahun </a:t>
            </a:r>
            <a:r>
              <a:rPr lang="id-ID" dirty="0" smtClean="0"/>
              <a:t>1965.</a:t>
            </a:r>
          </a:p>
          <a:p>
            <a:r>
              <a:rPr lang="id-ID" dirty="0" smtClean="0"/>
              <a:t>Susunan Pemerintahan daerah menurut undang ndang ini Pemerintahan Daerah adalah Kepala Daerah dan DPRD.</a:t>
            </a:r>
          </a:p>
          <a:p>
            <a:r>
              <a:rPr lang="id-ID" dirty="0" smtClean="0"/>
              <a:t>Sususnan tersebut dimaksudkan untuk menghilangkan kesan dalam UU tersebut bahwa eksistensi dan peran DPRD lebih banyak didominasi oleh Kepala Daerah sehingga kepala daerah merupakan komponen uama dalam penyelenggaraan Perintahan di Daerah dan sebagai Penguasa Tunggal.</a:t>
            </a:r>
            <a:endParaRPr lang="id-ID" dirty="0"/>
          </a:p>
        </p:txBody>
      </p:sp>
    </p:spTree>
    <p:extLst>
      <p:ext uri="{BB962C8B-B14F-4D97-AF65-F5344CB8AC3E}">
        <p14:creationId xmlns:p14="http://schemas.microsoft.com/office/powerpoint/2010/main" val="22009011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70000" lnSpcReduction="20000"/>
          </a:bodyPr>
          <a:lstStyle/>
          <a:p>
            <a:r>
              <a:rPr lang="id-ID" dirty="0"/>
              <a:t>Undang Undang Nomor 5Tahun </a:t>
            </a:r>
            <a:r>
              <a:rPr lang="id-ID" dirty="0" smtClean="0"/>
              <a:t>1974 meninggalkan otonomi seluas-luasnya  dan menganut otonomi yang nayata dan bertanggungjawab.</a:t>
            </a:r>
          </a:p>
          <a:p>
            <a:r>
              <a:rPr lang="id-ID" dirty="0" smtClean="0"/>
              <a:t>Dekonsentrasi  tidak hanya sebagai pelengkap terhadap desentralisasi akan tetapi sama pentingnya dengan desentralisai. Prinsip – prinsip otonomi yang dikandung dalam </a:t>
            </a:r>
            <a:r>
              <a:rPr lang="id-ID" dirty="0"/>
              <a:t>Undang Undang Nomor 5Tahun 1974 </a:t>
            </a:r>
            <a:r>
              <a:rPr lang="id-ID" dirty="0" smtClean="0"/>
              <a:t> sebagai berikut :</a:t>
            </a:r>
          </a:p>
          <a:p>
            <a:pPr marL="514350" indent="-514350">
              <a:buFont typeface="+mj-lt"/>
              <a:buAutoNum type="arabicPeriod"/>
            </a:pPr>
            <a:r>
              <a:rPr lang="id-ID" dirty="0" smtClean="0"/>
              <a:t>Pelaksanaan pemberian otonomi kepada daerah harus menunjang aspirasi perjuanagn rakyat yakni memperkuat negara kesatuan dan meningkatkan kesejahteraan seluruh rakyat Indonesia.</a:t>
            </a:r>
          </a:p>
          <a:p>
            <a:pPr marL="514350" indent="-514350">
              <a:buFont typeface="+mj-lt"/>
              <a:buAutoNum type="arabicPeriod"/>
            </a:pPr>
            <a:r>
              <a:rPr lang="id-ID" dirty="0" smtClean="0"/>
              <a:t>Pemberian Otonomi kepada Daerah harus merupakan otonomi nyata dan bertanggungjawab.</a:t>
            </a:r>
          </a:p>
          <a:p>
            <a:pPr marL="514350" indent="-514350">
              <a:buFont typeface="+mj-lt"/>
              <a:buAutoNum type="arabicPeriod"/>
            </a:pPr>
            <a:r>
              <a:rPr lang="id-ID" dirty="0" smtClean="0"/>
              <a:t>Asas desentralisasi dilaksanakan bersama-sama  dengan asas dekonsentrasi dengan memberikan              kemungkinan pula bagi    pelaksanaan medebewind.</a:t>
            </a:r>
          </a:p>
          <a:p>
            <a:pPr marL="514350" indent="-514350">
              <a:buFont typeface="+mj-lt"/>
              <a:buAutoNum type="arabicPeriod"/>
            </a:pPr>
            <a:endParaRPr lang="id-ID" dirty="0"/>
          </a:p>
        </p:txBody>
      </p:sp>
    </p:spTree>
    <p:extLst>
      <p:ext uri="{BB962C8B-B14F-4D97-AF65-F5344CB8AC3E}">
        <p14:creationId xmlns:p14="http://schemas.microsoft.com/office/powerpoint/2010/main" val="28686858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92500" lnSpcReduction="20000"/>
          </a:bodyPr>
          <a:lstStyle/>
          <a:p>
            <a:pPr marL="514350" indent="-514350">
              <a:buAutoNum type="arabicPeriod" startAt="4"/>
            </a:pPr>
            <a:r>
              <a:rPr lang="id-ID" dirty="0" smtClean="0"/>
              <a:t>Pemberian otonomi kpada daerah lebih mengutamakan pada aspek keserasian dengan tujuan disamping aspek pendemokrasian.</a:t>
            </a:r>
          </a:p>
          <a:p>
            <a:pPr marL="514350" indent="-514350">
              <a:buAutoNum type="arabicPeriod" startAt="4"/>
            </a:pPr>
            <a:r>
              <a:rPr lang="id-ID" dirty="0" smtClean="0"/>
              <a:t>Tujuan pemberian otonomi kepada daerah untuk meningkatkan daya guna dan hasil guna dalam peneyelenggaraan pemrintahan di daerah terutama untuk pelaksanana pembangunan, pelayanan kepada masyarakat serta untuk meningkatkan pembinaan kestabilan politik dan kesatuan bangsa </a:t>
            </a:r>
          </a:p>
          <a:p>
            <a:pPr marL="514350" indent="-514350">
              <a:buAutoNum type="arabicPeriod" startAt="4"/>
            </a:pPr>
            <a:r>
              <a:rPr lang="id-ID" dirty="0" smtClean="0"/>
              <a:t>Titik berat otonomi  pada daerah tingkat II.</a:t>
            </a:r>
          </a:p>
          <a:p>
            <a:pPr marL="0" indent="0">
              <a:buNone/>
            </a:pPr>
            <a:endParaRPr lang="id-ID" dirty="0"/>
          </a:p>
        </p:txBody>
      </p:sp>
    </p:spTree>
    <p:extLst>
      <p:ext uri="{BB962C8B-B14F-4D97-AF65-F5344CB8AC3E}">
        <p14:creationId xmlns:p14="http://schemas.microsoft.com/office/powerpoint/2010/main" val="35918459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77500" lnSpcReduction="20000"/>
          </a:bodyPr>
          <a:lstStyle/>
          <a:p>
            <a:r>
              <a:rPr lang="id-ID" dirty="0" smtClean="0"/>
              <a:t>Susunan Pemerintahan Daerah menurut </a:t>
            </a:r>
            <a:r>
              <a:rPr lang="id-ID" dirty="0"/>
              <a:t>Undang Undang Nomor 5Tahun 1974 </a:t>
            </a:r>
            <a:r>
              <a:rPr lang="id-ID" dirty="0" smtClean="0"/>
              <a:t>adalah  Kepala daerah dan DPRD.</a:t>
            </a:r>
          </a:p>
          <a:p>
            <a:r>
              <a:rPr lang="id-ID" dirty="0" smtClean="0"/>
              <a:t>Konstruksi seperti itu diharapkan akan menjamin  tumbuhnya kerjasama yang serasi anatara dua unsur demi tertibnya pemerintahan di daerah.</a:t>
            </a:r>
          </a:p>
          <a:p>
            <a:r>
              <a:rPr lang="id-ID" dirty="0" smtClean="0"/>
              <a:t>Ada pembagian tugas yang jeas anatar Kepala daerah dengan DPRD yaitu Kepala Daerah memimpin bidang eksekutif dan DPRD membuat peraturan Daerah yang dibuat bersama-sama itu ditandatangai oleh Kepala darah  dan DPRD, meskipun DPRD unsur pemerintahanan daerah tetapi tiak boleh mencampuri bidang eksekutif karena bidang eksekutif adalah wewenang dan tanggung ajwab kepala daerah.</a:t>
            </a:r>
            <a:endParaRPr lang="id-ID" dirty="0"/>
          </a:p>
        </p:txBody>
      </p:sp>
    </p:spTree>
    <p:extLst>
      <p:ext uri="{BB962C8B-B14F-4D97-AF65-F5344CB8AC3E}">
        <p14:creationId xmlns:p14="http://schemas.microsoft.com/office/powerpoint/2010/main" val="33497865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dirty="0" smtClean="0"/>
              <a:t>Kepala daerah tingakt II adalah Kepala daerah Kabupaten / Kotamadya katrena itu disebut Kepala Wilayah Kabupaten dan Kepala Daerah tigkat II disatukan menjadi Bupati Kepala Daerah tingkat Iidan sebutan Kepala Wilayah Kotamasya disatukan menjadi Walikotamadya Kepala Daerah Tingkat II ( Instruksi Mendagri No 26 Tahun 1974 tentang pelaksanaan </a:t>
            </a:r>
            <a:r>
              <a:rPr lang="id-ID" dirty="0"/>
              <a:t>Undang Undang Nomor 5Tahun 1974 </a:t>
            </a:r>
          </a:p>
        </p:txBody>
      </p:sp>
    </p:spTree>
    <p:extLst>
      <p:ext uri="{BB962C8B-B14F-4D97-AF65-F5344CB8AC3E}">
        <p14:creationId xmlns:p14="http://schemas.microsoft.com/office/powerpoint/2010/main" val="9626944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id-ID" sz="3600" b="1" dirty="0" smtClean="0"/>
              <a:t>Pemeritahan Daerah pada masa 1957 – 1965</a:t>
            </a:r>
            <a:endParaRPr lang="id-ID" sz="3600" b="1" dirty="0"/>
          </a:p>
        </p:txBody>
      </p:sp>
      <p:sp>
        <p:nvSpPr>
          <p:cNvPr id="3" name="Content Placeholder 2"/>
          <p:cNvSpPr>
            <a:spLocks noGrp="1"/>
          </p:cNvSpPr>
          <p:nvPr>
            <p:ph idx="1"/>
          </p:nvPr>
        </p:nvSpPr>
        <p:spPr/>
        <p:txBody>
          <a:bodyPr>
            <a:normAutofit fontScale="85000" lnSpcReduction="10000"/>
          </a:bodyPr>
          <a:lstStyle/>
          <a:p>
            <a:r>
              <a:rPr lang="id-ID" dirty="0" smtClean="0"/>
              <a:t>Pada tanggal 17 Agustus 1950 terjadi perubahan ketatanegaraan, dimana Republik Indonesia Serikat (RIS) menjadi Negara Kesatuan Republik indonesia dengan Undang Undang Dasar Sementara 1950.</a:t>
            </a:r>
          </a:p>
          <a:p>
            <a:r>
              <a:rPr lang="id-ID" dirty="0" smtClean="0"/>
              <a:t>Berdasarkan ayat (1) pasal 1 dan pasal 131 UUD S 1950, maka bentuk negara Kesatuan Republik Indonesia adalah </a:t>
            </a:r>
            <a:r>
              <a:rPr lang="id-ID" dirty="0" smtClean="0"/>
              <a:t>adalah Negara Kesatuan yang didesentralisasikan.</a:t>
            </a:r>
          </a:p>
          <a:p>
            <a:r>
              <a:rPr lang="id-ID" dirty="0" smtClean="0"/>
              <a:t>Dengan adanya perubahan ketatanegaraan tersebut,  maka UU No 22 thaun 1948, tidak berlaku lagi dan diganti dengan UU  No 1 Tahun 1957.</a:t>
            </a:r>
            <a:endParaRPr lang="id-ID" dirty="0"/>
          </a:p>
        </p:txBody>
      </p:sp>
    </p:spTree>
    <p:extLst>
      <p:ext uri="{BB962C8B-B14F-4D97-AF65-F5344CB8AC3E}">
        <p14:creationId xmlns:p14="http://schemas.microsoft.com/office/powerpoint/2010/main" val="6701662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92500" lnSpcReduction="20000"/>
          </a:bodyPr>
          <a:lstStyle/>
          <a:p>
            <a:r>
              <a:rPr lang="id-ID" dirty="0" smtClean="0"/>
              <a:t>Dalam </a:t>
            </a:r>
            <a:r>
              <a:rPr lang="id-ID" dirty="0"/>
              <a:t>Undang Undang Nomor 5Tahun 1974 </a:t>
            </a:r>
            <a:r>
              <a:rPr lang="id-ID" dirty="0" smtClean="0"/>
              <a:t>menganut sistem otonomi materiil, sehingga bentuk Dinas Daerah, melalu keputusan Mendagri no 363 Tahun 1977 tentang Pembentukan susunan Organisasi Dan Tata kerja Dinas Daerah, yang mana dalam pasal 1 ayat (2) menyatakan bahwa yang dimaksud dengan Dinas Daerah Tingkat I dan Dinas Daerah tingkat II  yang dibentuk berdasarkan terjadinya penyerahan sebagian urusan Pusat kepada Daerah berdasarkan Peraturan Pemerintah .</a:t>
            </a:r>
            <a:endParaRPr lang="id-ID" dirty="0"/>
          </a:p>
        </p:txBody>
      </p:sp>
    </p:spTree>
    <p:extLst>
      <p:ext uri="{BB962C8B-B14F-4D97-AF65-F5344CB8AC3E}">
        <p14:creationId xmlns:p14="http://schemas.microsoft.com/office/powerpoint/2010/main" val="24931111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85000" lnSpcReduction="20000"/>
          </a:bodyPr>
          <a:lstStyle/>
          <a:p>
            <a:r>
              <a:rPr lang="id-ID" dirty="0" smtClean="0"/>
              <a:t>Ketentuan tersebut di atas merupakan pelaksanaan yang konsekuen  kepada </a:t>
            </a:r>
            <a:r>
              <a:rPr lang="id-ID" dirty="0"/>
              <a:t>Undang Undang Nomor 5Tahun 1974 </a:t>
            </a:r>
            <a:r>
              <a:rPr lang="id-ID" dirty="0" smtClean="0"/>
              <a:t> yang dalam penjelasan umumnya antara lain menyatakan bahwa : “Donas Daerah adalah unsur pelaksanan Pemerintah Daerah.</a:t>
            </a:r>
          </a:p>
          <a:p>
            <a:r>
              <a:rPr lang="id-ID" dirty="0" smtClean="0"/>
              <a:t>Urusan –urusan yang diselenggarakan oleh Dinas-dinas Daerah adalah urusan-urusan yang telah menajdi urusan rumah tangga daerah. Pembentukan Dinas Daerah untuk melaksanakan urusan-urusan yang menjadi wewenang Pemerintah pusat dan belum diserahkan ke pada Daerah dengan suatu undang-undang atau Peraturan pemerintah menjadi urusan rumah tangganya, tidak dibenarkan.</a:t>
            </a:r>
            <a:endParaRPr lang="id-ID" dirty="0"/>
          </a:p>
        </p:txBody>
      </p:sp>
    </p:spTree>
    <p:extLst>
      <p:ext uri="{BB962C8B-B14F-4D97-AF65-F5344CB8AC3E}">
        <p14:creationId xmlns:p14="http://schemas.microsoft.com/office/powerpoint/2010/main" val="33533561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id-ID" sz="3600" b="1" dirty="0" smtClean="0"/>
              <a:t>Undang Undang No 1 tahun 1957 tentang Pokok-Pokok Pemerintahan Daerah</a:t>
            </a:r>
            <a:endParaRPr lang="id-ID" sz="3600" b="1" dirty="0"/>
          </a:p>
        </p:txBody>
      </p:sp>
      <p:sp>
        <p:nvSpPr>
          <p:cNvPr id="3" name="Content Placeholder 2"/>
          <p:cNvSpPr>
            <a:spLocks noGrp="1"/>
          </p:cNvSpPr>
          <p:nvPr>
            <p:ph idx="1"/>
          </p:nvPr>
        </p:nvSpPr>
        <p:spPr/>
        <p:txBody>
          <a:bodyPr>
            <a:normAutofit fontScale="77500" lnSpcReduction="20000"/>
          </a:bodyPr>
          <a:lstStyle/>
          <a:p>
            <a:r>
              <a:rPr lang="id-ID" dirty="0" smtClean="0">
                <a:latin typeface="Arial" pitchFamily="34" charset="0"/>
                <a:cs typeface="Arial" pitchFamily="34" charset="0"/>
              </a:rPr>
              <a:t>Dibawah UU No 1 th 1957 maka daerah otonom dibedakan dalam </a:t>
            </a:r>
            <a:r>
              <a:rPr lang="en-US" dirty="0" smtClean="0">
                <a:latin typeface="Arial" pitchFamily="34" charset="0"/>
                <a:cs typeface="Arial" pitchFamily="34" charset="0"/>
              </a:rPr>
              <a:t> </a:t>
            </a:r>
            <a:r>
              <a:rPr lang="en-US" dirty="0" err="1" smtClean="0">
                <a:latin typeface="Arial" pitchFamily="34" charset="0"/>
                <a:cs typeface="Arial" pitchFamily="34" charset="0"/>
              </a:rPr>
              <a:t>dua</a:t>
            </a:r>
            <a:r>
              <a:rPr lang="en-US" dirty="0" smtClean="0">
                <a:latin typeface="Arial" pitchFamily="34" charset="0"/>
                <a:cs typeface="Arial" pitchFamily="34" charset="0"/>
              </a:rPr>
              <a:t> </a:t>
            </a:r>
            <a:r>
              <a:rPr lang="en-US" dirty="0" err="1" smtClean="0">
                <a:latin typeface="Arial" pitchFamily="34" charset="0"/>
                <a:cs typeface="Arial" pitchFamily="34" charset="0"/>
              </a:rPr>
              <a:t>jenis</a:t>
            </a:r>
            <a:r>
              <a:rPr lang="en-US" dirty="0" smtClean="0">
                <a:latin typeface="Arial" pitchFamily="34" charset="0"/>
                <a:cs typeface="Arial" pitchFamily="34" charset="0"/>
              </a:rPr>
              <a:t> </a:t>
            </a:r>
            <a:r>
              <a:rPr lang="en-US" dirty="0" err="1" smtClean="0">
                <a:latin typeface="Arial" pitchFamily="34" charset="0"/>
                <a:cs typeface="Arial" pitchFamily="34" charset="0"/>
              </a:rPr>
              <a:t>daerah</a:t>
            </a:r>
            <a:r>
              <a:rPr lang="en-US" dirty="0" smtClean="0">
                <a:latin typeface="Arial" pitchFamily="34" charset="0"/>
                <a:cs typeface="Arial" pitchFamily="34" charset="0"/>
              </a:rPr>
              <a:t> </a:t>
            </a:r>
            <a:r>
              <a:rPr lang="en-US" dirty="0" err="1" smtClean="0">
                <a:latin typeface="Arial" pitchFamily="34" charset="0"/>
                <a:cs typeface="Arial" pitchFamily="34" charset="0"/>
              </a:rPr>
              <a:t>berotonomi</a:t>
            </a:r>
            <a:r>
              <a:rPr lang="en-US" dirty="0" smtClean="0">
                <a:latin typeface="Arial" pitchFamily="34" charset="0"/>
                <a:cs typeface="Arial" pitchFamily="34" charset="0"/>
              </a:rPr>
              <a:t> </a:t>
            </a:r>
            <a:r>
              <a:rPr lang="en-US" dirty="0" err="1" smtClean="0">
                <a:latin typeface="Arial" pitchFamily="34" charset="0"/>
                <a:cs typeface="Arial" pitchFamily="34" charset="0"/>
              </a:rPr>
              <a:t>yaitu</a:t>
            </a:r>
            <a:r>
              <a:rPr lang="en-US" dirty="0" smtClean="0">
                <a:latin typeface="Arial" pitchFamily="34" charset="0"/>
                <a:cs typeface="Arial" pitchFamily="34" charset="0"/>
              </a:rPr>
              <a:t> </a:t>
            </a:r>
            <a:r>
              <a:rPr lang="en-US" dirty="0" err="1" smtClean="0">
                <a:latin typeface="Arial" pitchFamily="34" charset="0"/>
                <a:cs typeface="Arial" pitchFamily="34" charset="0"/>
              </a:rPr>
              <a:t>daerah</a:t>
            </a:r>
            <a:r>
              <a:rPr lang="en-US" dirty="0" smtClean="0">
                <a:latin typeface="Arial" pitchFamily="34" charset="0"/>
                <a:cs typeface="Arial" pitchFamily="34" charset="0"/>
              </a:rPr>
              <a:t> </a:t>
            </a:r>
            <a:r>
              <a:rPr lang="en-US" dirty="0" err="1" smtClean="0">
                <a:latin typeface="Arial" pitchFamily="34" charset="0"/>
                <a:cs typeface="Arial" pitchFamily="34" charset="0"/>
              </a:rPr>
              <a:t>otonomi</a:t>
            </a:r>
            <a:r>
              <a:rPr lang="en-US" dirty="0" smtClean="0">
                <a:latin typeface="Arial" pitchFamily="34" charset="0"/>
                <a:cs typeface="Arial" pitchFamily="34" charset="0"/>
              </a:rPr>
              <a:t> </a:t>
            </a:r>
            <a:r>
              <a:rPr lang="en-US" dirty="0" err="1" smtClean="0">
                <a:latin typeface="Arial" pitchFamily="34" charset="0"/>
                <a:cs typeface="Arial" pitchFamily="34" charset="0"/>
              </a:rPr>
              <a:t>biasa</a:t>
            </a:r>
            <a:r>
              <a:rPr lang="en-US" dirty="0" smtClean="0">
                <a:latin typeface="Arial" pitchFamily="34" charset="0"/>
                <a:cs typeface="Arial" pitchFamily="34" charset="0"/>
              </a:rPr>
              <a:t>   yang </a:t>
            </a:r>
            <a:r>
              <a:rPr lang="en-US" dirty="0" err="1" smtClean="0">
                <a:latin typeface="Arial" pitchFamily="34" charset="0"/>
                <a:cs typeface="Arial" pitchFamily="34" charset="0"/>
              </a:rPr>
              <a:t>disebut</a:t>
            </a:r>
            <a:r>
              <a:rPr lang="en-US" dirty="0" smtClean="0">
                <a:latin typeface="Arial" pitchFamily="34" charset="0"/>
                <a:cs typeface="Arial" pitchFamily="34" charset="0"/>
              </a:rPr>
              <a:t> </a:t>
            </a:r>
            <a:r>
              <a:rPr lang="en-US" b="1" dirty="0" err="1" smtClean="0">
                <a:latin typeface="Arial" pitchFamily="34" charset="0"/>
                <a:cs typeface="Arial" pitchFamily="34" charset="0"/>
              </a:rPr>
              <a:t>daerah</a:t>
            </a:r>
            <a:r>
              <a:rPr lang="en-US" b="1" dirty="0" smtClean="0">
                <a:latin typeface="Arial" pitchFamily="34" charset="0"/>
                <a:cs typeface="Arial" pitchFamily="34" charset="0"/>
              </a:rPr>
              <a:t> </a:t>
            </a:r>
            <a:r>
              <a:rPr lang="en-US" b="1" dirty="0" err="1" smtClean="0">
                <a:latin typeface="Arial" pitchFamily="34" charset="0"/>
                <a:cs typeface="Arial" pitchFamily="34" charset="0"/>
              </a:rPr>
              <a:t>swatantra</a:t>
            </a:r>
            <a:r>
              <a:rPr lang="en-US" b="1" dirty="0" smtClean="0">
                <a:latin typeface="Arial" pitchFamily="34" charset="0"/>
                <a:cs typeface="Arial" pitchFamily="34" charset="0"/>
              </a:rPr>
              <a:t> </a:t>
            </a:r>
            <a:r>
              <a:rPr lang="en-US" dirty="0" err="1" smtClean="0">
                <a:latin typeface="Arial" pitchFamily="34" charset="0"/>
                <a:cs typeface="Arial" pitchFamily="34" charset="0"/>
              </a:rPr>
              <a:t>dan</a:t>
            </a:r>
            <a:r>
              <a:rPr lang="en-US" dirty="0" smtClean="0">
                <a:latin typeface="Arial" pitchFamily="34" charset="0"/>
                <a:cs typeface="Arial" pitchFamily="34" charset="0"/>
              </a:rPr>
              <a:t>  </a:t>
            </a:r>
            <a:r>
              <a:rPr lang="en-US" b="1" dirty="0" err="1" smtClean="0">
                <a:latin typeface="Arial" pitchFamily="34" charset="0"/>
                <a:cs typeface="Arial" pitchFamily="34" charset="0"/>
              </a:rPr>
              <a:t>daerah</a:t>
            </a:r>
            <a:r>
              <a:rPr lang="en-US" b="1" dirty="0" smtClean="0">
                <a:latin typeface="Arial" pitchFamily="34" charset="0"/>
                <a:cs typeface="Arial" pitchFamily="34" charset="0"/>
              </a:rPr>
              <a:t> </a:t>
            </a:r>
            <a:r>
              <a:rPr lang="en-US" b="1" dirty="0" err="1" smtClean="0">
                <a:latin typeface="Arial" pitchFamily="34" charset="0"/>
                <a:cs typeface="Arial" pitchFamily="34" charset="0"/>
              </a:rPr>
              <a:t>otonom</a:t>
            </a:r>
            <a:r>
              <a:rPr lang="en-US" b="1" dirty="0" smtClean="0">
                <a:latin typeface="Arial" pitchFamily="34" charset="0"/>
                <a:cs typeface="Arial" pitchFamily="34" charset="0"/>
              </a:rPr>
              <a:t> </a:t>
            </a:r>
            <a:r>
              <a:rPr lang="en-US" b="1" dirty="0" err="1" smtClean="0">
                <a:latin typeface="Arial" pitchFamily="34" charset="0"/>
                <a:cs typeface="Arial" pitchFamily="34" charset="0"/>
              </a:rPr>
              <a:t>khusus</a:t>
            </a:r>
            <a:r>
              <a:rPr lang="en-US" b="1" dirty="0" smtClean="0">
                <a:latin typeface="Arial" pitchFamily="34" charset="0"/>
                <a:cs typeface="Arial" pitchFamily="34" charset="0"/>
              </a:rPr>
              <a:t> </a:t>
            </a:r>
            <a:r>
              <a:rPr lang="en-US" dirty="0" smtClean="0">
                <a:latin typeface="Arial" pitchFamily="34" charset="0"/>
                <a:cs typeface="Arial" pitchFamily="34" charset="0"/>
              </a:rPr>
              <a:t> yang </a:t>
            </a:r>
            <a:r>
              <a:rPr lang="en-US" dirty="0" err="1" smtClean="0">
                <a:latin typeface="Arial" pitchFamily="34" charset="0"/>
                <a:cs typeface="Arial" pitchFamily="34" charset="0"/>
              </a:rPr>
              <a:t>disebut</a:t>
            </a:r>
            <a:r>
              <a:rPr lang="en-US" dirty="0" smtClean="0">
                <a:latin typeface="Arial" pitchFamily="34" charset="0"/>
                <a:cs typeface="Arial" pitchFamily="34" charset="0"/>
              </a:rPr>
              <a:t> </a:t>
            </a:r>
            <a:r>
              <a:rPr lang="en-US" dirty="0" err="1" smtClean="0">
                <a:latin typeface="Arial" pitchFamily="34" charset="0"/>
                <a:cs typeface="Arial" pitchFamily="34" charset="0"/>
              </a:rPr>
              <a:t>dengan</a:t>
            </a:r>
            <a:r>
              <a:rPr lang="en-US" dirty="0" smtClean="0">
                <a:latin typeface="Arial" pitchFamily="34" charset="0"/>
                <a:cs typeface="Arial" pitchFamily="34" charset="0"/>
              </a:rPr>
              <a:t> </a:t>
            </a:r>
            <a:r>
              <a:rPr lang="en-US" b="1" dirty="0" err="1" smtClean="0">
                <a:latin typeface="Arial" pitchFamily="34" charset="0"/>
                <a:cs typeface="Arial" pitchFamily="34" charset="0"/>
              </a:rPr>
              <a:t>daerah</a:t>
            </a:r>
            <a:r>
              <a:rPr lang="en-US" b="1" dirty="0" smtClean="0">
                <a:latin typeface="Arial" pitchFamily="34" charset="0"/>
                <a:cs typeface="Arial" pitchFamily="34" charset="0"/>
              </a:rPr>
              <a:t> </a:t>
            </a:r>
            <a:r>
              <a:rPr lang="en-US" b="1" dirty="0" err="1" smtClean="0">
                <a:latin typeface="Arial" pitchFamily="34" charset="0"/>
                <a:cs typeface="Arial" pitchFamily="34" charset="0"/>
              </a:rPr>
              <a:t>istimewa</a:t>
            </a:r>
            <a:r>
              <a:rPr lang="en-US" dirty="0" smtClean="0">
                <a:latin typeface="Arial" pitchFamily="34" charset="0"/>
                <a:cs typeface="Arial" pitchFamily="34" charset="0"/>
              </a:rPr>
              <a:t>. </a:t>
            </a:r>
            <a:endParaRPr lang="id-ID" dirty="0" smtClean="0">
              <a:latin typeface="Arial" pitchFamily="34" charset="0"/>
              <a:cs typeface="Arial" pitchFamily="34" charset="0"/>
            </a:endParaRPr>
          </a:p>
          <a:p>
            <a:r>
              <a:rPr lang="id-ID" dirty="0" smtClean="0">
                <a:latin typeface="Arial" pitchFamily="34" charset="0"/>
                <a:cs typeface="Arial" pitchFamily="34" charset="0"/>
              </a:rPr>
              <a:t>Daerah Swatantra terdiri dari tiga  tingkatan yaitu 	</a:t>
            </a:r>
            <a:r>
              <a:rPr lang="id-ID" dirty="0" smtClean="0">
                <a:latin typeface="Arial" pitchFamily="34" charset="0"/>
                <a:cs typeface="Arial" pitchFamily="34" charset="0"/>
              </a:rPr>
              <a:t>Daerah tingkat 1 : Propinsi /termasuk  Kotapraja  				Jakarta Raya</a:t>
            </a:r>
          </a:p>
          <a:p>
            <a:pPr marL="0" indent="0">
              <a:buNone/>
            </a:pPr>
            <a:r>
              <a:rPr lang="id-ID" dirty="0" smtClean="0">
                <a:latin typeface="Arial" pitchFamily="34" charset="0"/>
                <a:cs typeface="Arial" pitchFamily="34" charset="0"/>
              </a:rPr>
              <a:t>	Daerah Tingkat II : termasuk Kotapraja</a:t>
            </a:r>
          </a:p>
          <a:p>
            <a:pPr marL="0" indent="0">
              <a:buNone/>
            </a:pPr>
            <a:r>
              <a:rPr lang="id-ID" dirty="0" smtClean="0">
                <a:latin typeface="Arial" pitchFamily="34" charset="0"/>
                <a:cs typeface="Arial" pitchFamily="34" charset="0"/>
              </a:rPr>
              <a:t>	Daerah Tingkat III : Kecamtan/ Kotapraja</a:t>
            </a:r>
          </a:p>
          <a:p>
            <a:r>
              <a:rPr lang="id-ID" dirty="0" smtClean="0">
                <a:latin typeface="Arial" pitchFamily="34" charset="0"/>
                <a:cs typeface="Arial" pitchFamily="34" charset="0"/>
              </a:rPr>
              <a:t>Dalam pasal 5 menetapkan bahwa Pemerintah Daerah terdiri dari Dewan Perwakilan Rakyat (DPRD dan Dewan Pemerintah Daerah (DPD)</a:t>
            </a:r>
            <a:endParaRPr lang="en-US" dirty="0" smtClean="0">
              <a:latin typeface="Arial" pitchFamily="34" charset="0"/>
              <a:cs typeface="Arial" pitchFamily="34" charset="0"/>
            </a:endParaRPr>
          </a:p>
          <a:p>
            <a:endParaRPr lang="id-ID" dirty="0"/>
          </a:p>
        </p:txBody>
      </p:sp>
    </p:spTree>
    <p:extLst>
      <p:ext uri="{BB962C8B-B14F-4D97-AF65-F5344CB8AC3E}">
        <p14:creationId xmlns:p14="http://schemas.microsoft.com/office/powerpoint/2010/main" val="24267693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70000" lnSpcReduction="20000"/>
          </a:bodyPr>
          <a:lstStyle/>
          <a:p>
            <a:r>
              <a:rPr lang="id-ID" dirty="0" smtClean="0"/>
              <a:t>Legeslatif : dewan Perwakilan Daerah (DPRD)</a:t>
            </a:r>
          </a:p>
          <a:p>
            <a:r>
              <a:rPr lang="id-ID" dirty="0" smtClean="0"/>
              <a:t>Ekekutif : Dewan Pemerintah  Daerah (DPD)</a:t>
            </a:r>
          </a:p>
          <a:p>
            <a:r>
              <a:rPr lang="id-ID" dirty="0" smtClean="0"/>
              <a:t>Kepala daerah tidak merupakan jabatan yang berdiri sendiri melainkan merupakan ketua merangkap anggota Dewan Pemerintahan Daerah, Kepala Daerah adalah murni alat Daerah.</a:t>
            </a:r>
          </a:p>
          <a:p>
            <a:r>
              <a:rPr lang="id-ID" dirty="0" smtClean="0"/>
              <a:t>Dengan  demikian pada masa berlakuknya UU No 1 tahun 1957 ini timbulah dualisme pimpinan di daerah disamping Kepala Daerah masih  terdapat Kepala Wilayah sebagai wakil Pemerintah Pusat di Daerah.</a:t>
            </a:r>
          </a:p>
          <a:p>
            <a:r>
              <a:rPr lang="id-ID" dirty="0" smtClean="0"/>
              <a:t>Jadi, di Daerah tingkat 1 disamping terdapat Kepala Daerah tingkat 1 juga terdapat Gubernur. Di daerah tinhgkat ii disamping Kepala Daerah terdapat Bupati sebagai wakil/aparat Pusat di Daerah tersebut.</a:t>
            </a:r>
          </a:p>
          <a:p>
            <a:r>
              <a:rPr lang="id-ID" dirty="0" smtClean="0"/>
              <a:t>Dualisme inilah yang merupakan salah satu kelemahan dari UU  No 1 tahun 1957</a:t>
            </a:r>
            <a:endParaRPr lang="id-ID" dirty="0"/>
          </a:p>
        </p:txBody>
      </p:sp>
    </p:spTree>
    <p:extLst>
      <p:ext uri="{BB962C8B-B14F-4D97-AF65-F5344CB8AC3E}">
        <p14:creationId xmlns:p14="http://schemas.microsoft.com/office/powerpoint/2010/main" val="3776131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70000" lnSpcReduction="20000"/>
          </a:bodyPr>
          <a:lstStyle/>
          <a:p>
            <a:r>
              <a:rPr lang="id-ID" dirty="0" smtClean="0"/>
              <a:t>Pimpinan sehari-hari Pemerintahan Daerah dijalankan oleh DPD. DPD menjalankan keutusan-keputusan DPRD. Anggota DPD dalam menjalankan tugasnya secara bersama-sama bertanggungjawab kepada DPRD dan wajib memberikan  keterangan-keterangan yang diminta oleh DPRD.</a:t>
            </a:r>
          </a:p>
          <a:p>
            <a:r>
              <a:rPr lang="id-ID" dirty="0" smtClean="0"/>
              <a:t>DPD dipilih oleh dan dari DPRD dengan memperhatikan perimbangan komposisi kekuatan politik dalam DPRD. Asa jabatan anggota DPD sama seperti masa jabatan DPRD yang bersangkutan.</a:t>
            </a:r>
          </a:p>
          <a:p>
            <a:r>
              <a:rPr lang="id-ID" dirty="0" smtClean="0"/>
              <a:t>Kepala Daerah dipilih  oleh DPRD dengan syarat-syarata tertentu dan disahkan oleh Preseiden untuk Kepala Daerah dari tingkat 1, atau Menteri dalam Negeri atau penguasa yang ditunjuk olehnya untuk Kepala Daerah  dari Tingkat  II dan tingakt III. Kepala Daerah dipilih untuk satu masa jabatan DPRD atau bagi mereka yang dipilh antar waktu guna mengisi lowongan Kepala Daerah, untuk sisa masa jabatan tersebut.</a:t>
            </a:r>
            <a:endParaRPr lang="id-ID" dirty="0"/>
          </a:p>
        </p:txBody>
      </p:sp>
    </p:spTree>
    <p:extLst>
      <p:ext uri="{BB962C8B-B14F-4D97-AF65-F5344CB8AC3E}">
        <p14:creationId xmlns:p14="http://schemas.microsoft.com/office/powerpoint/2010/main" val="40926969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70000" lnSpcReduction="20000"/>
          </a:bodyPr>
          <a:lstStyle/>
          <a:p>
            <a:r>
              <a:rPr lang="id-ID" dirty="0" smtClean="0"/>
              <a:t>Kepala Daerah diangkat dan diberhentikan oleh Presiden bagi daerah Tingkat 1 dan Menteri dAlam Negeri  dan Otonomi Daerah bagi Daerah tngkat II dengan syarat tertentu. Kepala Daerah dapat diangkat baik dari calon yang diajukan  DPRD maupun dari luar calon yang diusulkan DPRD. Kepala Daerah adalah Pegawai Negara dan karenanya tidak  dapat diberhentikan karena keputusan DPRD.</a:t>
            </a:r>
          </a:p>
          <a:p>
            <a:r>
              <a:rPr lang="id-ID" dirty="0" smtClean="0"/>
              <a:t>Kepala Daerah istimewa diangkat dari keturunan keluarga yang berkuasa menjalankan pemerintahan di daerah pada zamansebelum  Republik indonrsia dengan syarat tertentu dan diangkat dan diberhentikan oleh Presiden. </a:t>
            </a:r>
          </a:p>
          <a:p>
            <a:r>
              <a:rPr lang="id-ID" dirty="0" smtClean="0"/>
              <a:t>Untuk daerah istimewa dapat diangkat Wakil Kepala Daerah istimewa dengan tatacara yang sama dengan Kepala Daerah istimewa.</a:t>
            </a:r>
            <a:endParaRPr lang="id-ID" dirty="0"/>
          </a:p>
        </p:txBody>
      </p:sp>
    </p:spTree>
    <p:extLst>
      <p:ext uri="{BB962C8B-B14F-4D97-AF65-F5344CB8AC3E}">
        <p14:creationId xmlns:p14="http://schemas.microsoft.com/office/powerpoint/2010/main" val="18662928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dirty="0" smtClean="0"/>
              <a:t>Penetapan Presiden No 6 Tahun 1959 tentang Pemerintahan Daerah</a:t>
            </a:r>
            <a:endParaRPr lang="id-ID" b="1" dirty="0"/>
          </a:p>
        </p:txBody>
      </p:sp>
      <p:sp>
        <p:nvSpPr>
          <p:cNvPr id="3" name="Content Placeholder 2"/>
          <p:cNvSpPr>
            <a:spLocks noGrp="1"/>
          </p:cNvSpPr>
          <p:nvPr>
            <p:ph idx="1"/>
          </p:nvPr>
        </p:nvSpPr>
        <p:spPr/>
        <p:txBody>
          <a:bodyPr>
            <a:normAutofit fontScale="70000" lnSpcReduction="20000"/>
          </a:bodyPr>
          <a:lstStyle/>
          <a:p>
            <a:r>
              <a:rPr lang="id-ID" dirty="0" smtClean="0"/>
              <a:t>Akibat dari pergolakan politik yang tidak sehat di masa demokrasi lobral, yang hampir  membawa NKRI ke jurang perpecahan dan kehancuran maka pada tanggal 5 juli 1959 Presiden RI mengumumkan Dekrit Presiden. Dengan Dekrit Presiden ini maka UUD 1945 diberlakukan kembali untuk wilayah Nusantara.</a:t>
            </a:r>
          </a:p>
          <a:p>
            <a:r>
              <a:rPr lang="id-ID" dirty="0" smtClean="0"/>
              <a:t>Untuk menyusun kembali Pemerintahan Daerah, maka untuk sementara Pemerintah mengeluarkan </a:t>
            </a:r>
            <a:r>
              <a:rPr lang="id-ID" dirty="0" smtClean="0"/>
              <a:t>Penetapan Presiden No 6 Tahun 1959 tentang Pemerintahan Daerah (disempurnakan) dan Penetapan Presiden No 5 Tahun 1960 mengatur Pemerintahan Daerah (kepala Daerah ) dan Badan Pemerintahan Harian (BPH). Sedangkan Penetapan Presiden No 5 Tahun 1960 (disempurnakan) adalah mengenai Dewan Perwakilan Rakyat Gotong Royong  (DPR-GR) dan Sekretariat Daerah.</a:t>
            </a:r>
            <a:endParaRPr lang="id-ID" dirty="0"/>
          </a:p>
        </p:txBody>
      </p:sp>
    </p:spTree>
    <p:extLst>
      <p:ext uri="{BB962C8B-B14F-4D97-AF65-F5344CB8AC3E}">
        <p14:creationId xmlns:p14="http://schemas.microsoft.com/office/powerpoint/2010/main" val="24089029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70000" lnSpcReduction="20000"/>
          </a:bodyPr>
          <a:lstStyle/>
          <a:p>
            <a:r>
              <a:rPr lang="id-ID" dirty="0" smtClean="0"/>
              <a:t>Penataan Pemerintah daerah disesuaikan dengan stelsel Demokrasi Terpimpin pada waktu itu. Kebijaksanaa Pemerintah pada waktu itu adalah :</a:t>
            </a:r>
          </a:p>
          <a:p>
            <a:pPr marL="914400" lvl="1" indent="-514350">
              <a:buAutoNum type="arabicPeriod"/>
            </a:pPr>
            <a:r>
              <a:rPr lang="id-ID" dirty="0" smtClean="0"/>
              <a:t>Tetap mempertahankan politik 			    	  	dekonsentrasi dan desentralisasi dengan 	     menjunjung faham 	desentratilsasi 	        	     teritorial</a:t>
            </a:r>
          </a:p>
          <a:p>
            <a:pPr marL="914400" lvl="1" indent="-514350">
              <a:buAutoNum type="arabicPeriod"/>
            </a:pPr>
            <a:r>
              <a:rPr lang="id-ID" dirty="0" smtClean="0"/>
              <a:t>Dihapuskan dualisme pimpinan di Daerah</a:t>
            </a:r>
          </a:p>
          <a:p>
            <a:r>
              <a:rPr lang="id-ID" dirty="0" smtClean="0"/>
              <a:t>Dengan dianutnya politik desentralisasi dan dekonsentrasi berarti pemerintah tetap melanjutkan kebijaksanaan pelimphan weweang kepada organ-organ di daerah yaitu  pemberian hak kepada daerah untuk mengatur dan mengurus rumah tangganya sendiri. Dengan demikian maka secara berangsur-angsur kewenangan pemerintah pusat akan beralih menjadi kewenangan Pemerintah daerah. Sesuai dengan prinsip otonomi riil yang masih tetap dianut, maka pengalihan kewenangan terseut harus disesuaikan dengan kemampuan  dan kesanggupan tiap-tiap daerah.</a:t>
            </a:r>
            <a:endParaRPr lang="id-ID" dirty="0"/>
          </a:p>
        </p:txBody>
      </p:sp>
    </p:spTree>
    <p:extLst>
      <p:ext uri="{BB962C8B-B14F-4D97-AF65-F5344CB8AC3E}">
        <p14:creationId xmlns:p14="http://schemas.microsoft.com/office/powerpoint/2010/main" val="9410184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id-ID" sz="3600" b="1" dirty="0" smtClean="0"/>
              <a:t>Pemeritahan Daerah pada masa </a:t>
            </a:r>
            <a:br>
              <a:rPr lang="id-ID" sz="3600" b="1" dirty="0" smtClean="0"/>
            </a:br>
            <a:r>
              <a:rPr lang="id-ID" sz="3600" b="1" dirty="0" smtClean="0"/>
              <a:t>1965 – 1974</a:t>
            </a:r>
            <a:endParaRPr lang="id-ID" sz="3600" b="1" dirty="0"/>
          </a:p>
        </p:txBody>
      </p:sp>
      <p:sp>
        <p:nvSpPr>
          <p:cNvPr id="3" name="Content Placeholder 2"/>
          <p:cNvSpPr>
            <a:spLocks noGrp="1"/>
          </p:cNvSpPr>
          <p:nvPr>
            <p:ph idx="1"/>
          </p:nvPr>
        </p:nvSpPr>
        <p:spPr/>
        <p:txBody>
          <a:bodyPr>
            <a:normAutofit fontScale="70000" lnSpcReduction="20000"/>
          </a:bodyPr>
          <a:lstStyle/>
          <a:p>
            <a:r>
              <a:rPr lang="id-ID" dirty="0" smtClean="0"/>
              <a:t>Pada tanggal 1 September 1965, Presiden Republik Indonesia mengesahkan Undang-Undang no 18 Tahun 1965. Dasar pertimbangan :</a:t>
            </a:r>
          </a:p>
          <a:p>
            <a:r>
              <a:rPr lang="id-ID" dirty="0" smtClean="0"/>
              <a:t>Berhubung dengan perkembangan ketatanegaraan alam rangka kembali ke UUD 1945 dan ditetapkannya Manifesto Politik  sebagai  Garis-Garis Besar Haluan Negara serta pedoman-pedoman dalam pelaksanaannya maka perlu mengadakan pembaharuan perundang-undangan tentang pokok-pokok Pemerintahan Daerah sesuai dengan Keteyapan MPRS No II /1960, maka harus dibentuk Undang undang tentang Pokok Pokok Pemerintahan Daerah yang mencakup semua unsur-unsur yang progresif dari UU no 22 Tahun 1949, UU  No 1 tahun 1957, Pen Pres no 6 tahun 1959 (disempurnakan) dan PenPres No 5 Tahun 1960 (disempurnakan ) jo Pen Pres No 7 Tahun 1965</a:t>
            </a:r>
          </a:p>
          <a:p>
            <a:r>
              <a:rPr lang="id-ID" dirty="0" smtClean="0"/>
              <a:t>Agar pembentukan Pemerintah Daerah Tingkat III segera mungkin dilaksanakan.</a:t>
            </a:r>
          </a:p>
          <a:p>
            <a:endParaRPr lang="id-ID" dirty="0"/>
          </a:p>
        </p:txBody>
      </p:sp>
    </p:spTree>
    <p:extLst>
      <p:ext uri="{BB962C8B-B14F-4D97-AF65-F5344CB8AC3E}">
        <p14:creationId xmlns:p14="http://schemas.microsoft.com/office/powerpoint/2010/main" val="13463208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149</TotalTime>
  <Words>1759</Words>
  <Application>Microsoft Office PowerPoint</Application>
  <PresentationFormat>On-screen Show (4:3)</PresentationFormat>
  <Paragraphs>78</Paragraphs>
  <Slides>21</Slides>
  <Notes>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Pemeritahan Daerah pada masa 1957 – 1965 Pemeritahan Daerah pada masa 1965 – 1974 </vt:lpstr>
      <vt:lpstr>Pemeritahan Daerah pada masa 1957 – 1965</vt:lpstr>
      <vt:lpstr>Undang Undang No 1 tahun 1957 tentang Pokok-Pokok Pemerintahan Daerah</vt:lpstr>
      <vt:lpstr>PowerPoint Presentation</vt:lpstr>
      <vt:lpstr>PowerPoint Presentation</vt:lpstr>
      <vt:lpstr>PowerPoint Presentation</vt:lpstr>
      <vt:lpstr>Penetapan Presiden No 6 Tahun 1959 tentang Pemerintahan Daerah</vt:lpstr>
      <vt:lpstr>PowerPoint Presentation</vt:lpstr>
      <vt:lpstr>Pemeritahan Daerah pada masa  1965 – 1974</vt:lpstr>
      <vt:lpstr>Undang Undang Nomor 18 Tahun 1965 tentag Pokok Pokok Pemerintahan Daerah</vt:lpstr>
      <vt:lpstr>PowerPoint Presentation</vt:lpstr>
      <vt:lpstr>PowerPoint Presentation</vt:lpstr>
      <vt:lpstr>PowerPoint Presentation</vt:lpstr>
      <vt:lpstr>Undang Undang Nomor 5 Tahun 1974 tentang Pokok Pokok Pemerintahan di Daerah</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15</cp:revision>
  <dcterms:created xsi:type="dcterms:W3CDTF">2020-11-03T12:39:03Z</dcterms:created>
  <dcterms:modified xsi:type="dcterms:W3CDTF">2020-11-03T15:08:59Z</dcterms:modified>
</cp:coreProperties>
</file>