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DE34A2A-EA1C-432D-B475-F5EC4039B0EB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4A2A-EA1C-432D-B475-F5EC4039B0EB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4A2A-EA1C-432D-B475-F5EC4039B0EB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DE34A2A-EA1C-432D-B475-F5EC4039B0EB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DE34A2A-EA1C-432D-B475-F5EC4039B0EB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DE34A2A-EA1C-432D-B475-F5EC4039B0EB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DE34A2A-EA1C-432D-B475-F5EC4039B0EB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34A2A-EA1C-432D-B475-F5EC4039B0EB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DE34A2A-EA1C-432D-B475-F5EC4039B0EB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DE34A2A-EA1C-432D-B475-F5EC4039B0EB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DE34A2A-EA1C-432D-B475-F5EC4039B0EB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DE34A2A-EA1C-432D-B475-F5EC4039B0EB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2719863-1733-4149-9265-A763BC1BB690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30337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LATAR </a:t>
            </a:r>
            <a:r>
              <a:rPr lang="en-US" dirty="0" smtClean="0"/>
              <a:t>BELAKANG MUNCULNYA PENGORGANISASIAN MASYARAKAT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6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 err="1" smtClean="0"/>
              <a:t>Peran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dijalankan</a:t>
            </a:r>
            <a:r>
              <a:rPr lang="en-US" sz="3200" dirty="0" smtClean="0"/>
              <a:t> Community Worker </a:t>
            </a:r>
            <a:r>
              <a:rPr lang="en-US" sz="3200" dirty="0" err="1" smtClean="0"/>
              <a:t>ketika</a:t>
            </a:r>
            <a:r>
              <a:rPr lang="en-US" sz="3200" dirty="0" smtClean="0"/>
              <a:t> </a:t>
            </a:r>
            <a:r>
              <a:rPr lang="en-US" sz="3200" dirty="0" err="1" smtClean="0"/>
              <a:t>melalukan</a:t>
            </a:r>
            <a:r>
              <a:rPr lang="en-US" sz="3200" dirty="0" smtClean="0"/>
              <a:t> </a:t>
            </a:r>
            <a:r>
              <a:rPr lang="en-US" sz="3200" dirty="0" err="1" smtClean="0"/>
              <a:t>itervensi</a:t>
            </a:r>
            <a:r>
              <a:rPr lang="en-US" sz="3200" dirty="0" smtClean="0"/>
              <a:t> </a:t>
            </a:r>
            <a:r>
              <a:rPr lang="en-US" sz="3200" dirty="0" err="1" smtClean="0"/>
              <a:t>komunitas</a:t>
            </a:r>
            <a:r>
              <a:rPr lang="en-US" sz="3200" dirty="0" smtClean="0"/>
              <a:t>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Pemercepat</a:t>
            </a:r>
            <a:r>
              <a:rPr lang="en-US" sz="2800" dirty="0" smtClean="0"/>
              <a:t> </a:t>
            </a:r>
            <a:r>
              <a:rPr lang="en-US" sz="2800" dirty="0" err="1" smtClean="0"/>
              <a:t>perubahan</a:t>
            </a:r>
            <a:r>
              <a:rPr lang="en-US" sz="2800" dirty="0" smtClean="0"/>
              <a:t> (enabler)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Perantara</a:t>
            </a:r>
            <a:r>
              <a:rPr lang="en-US" sz="2800" dirty="0" smtClean="0"/>
              <a:t> (Broker), 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peran</a:t>
            </a:r>
            <a:r>
              <a:rPr lang="en-US" sz="2800" dirty="0" smtClean="0"/>
              <a:t> </a:t>
            </a:r>
            <a:r>
              <a:rPr lang="en-US" sz="2800" dirty="0" err="1" smtClean="0"/>
              <a:t>mediasi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Pendidik</a:t>
            </a:r>
            <a:r>
              <a:rPr lang="en-US" sz="2800" dirty="0" smtClean="0"/>
              <a:t> (educator)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Tenaga</a:t>
            </a:r>
            <a:r>
              <a:rPr lang="en-US" sz="2800" dirty="0" smtClean="0"/>
              <a:t> </a:t>
            </a:r>
            <a:r>
              <a:rPr lang="en-US" sz="2800" dirty="0" err="1" smtClean="0"/>
              <a:t>Ahli</a:t>
            </a:r>
            <a:r>
              <a:rPr lang="en-US" sz="2800" dirty="0" smtClean="0"/>
              <a:t> (Expert)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Perencana</a:t>
            </a:r>
            <a:r>
              <a:rPr lang="en-US" sz="2800" dirty="0" smtClean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(Social Planner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Advokat</a:t>
            </a:r>
            <a:r>
              <a:rPr lang="en-US" sz="2800" dirty="0" smtClean="0"/>
              <a:t> (Advocate)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Aktivis</a:t>
            </a:r>
            <a:r>
              <a:rPr lang="en-US" sz="2800" dirty="0" smtClean="0"/>
              <a:t> (Activist)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dirty="0" smtClean="0"/>
              <a:t>1, 2, 3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terkait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model </a:t>
            </a:r>
            <a:r>
              <a:rPr lang="en-US" dirty="0" err="1" smtClean="0">
                <a:sym typeface="Wingdings" pitchFamily="2" charset="2"/>
              </a:rPr>
              <a:t>intervensi</a:t>
            </a:r>
            <a:r>
              <a:rPr lang="en-US" dirty="0" smtClean="0">
                <a:sym typeface="Wingdings" pitchFamily="2" charset="2"/>
              </a:rPr>
              <a:t> 		          		     </a:t>
            </a:r>
            <a:r>
              <a:rPr lang="en-US" dirty="0" err="1" smtClean="0">
                <a:sym typeface="Wingdings" pitchFamily="2" charset="2"/>
              </a:rPr>
              <a:t>pengembangan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masyarakat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4, 5  </a:t>
            </a:r>
            <a:r>
              <a:rPr lang="en-US" dirty="0" err="1" smtClean="0">
                <a:sym typeface="Wingdings" pitchFamily="2" charset="2"/>
              </a:rPr>
              <a:t>terkait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model </a:t>
            </a:r>
            <a:r>
              <a:rPr lang="en-US" dirty="0" err="1" smtClean="0">
                <a:sym typeface="Wingdings" pitchFamily="2" charset="2"/>
              </a:rPr>
              <a:t>intervensi</a:t>
            </a:r>
            <a:r>
              <a:rPr lang="en-US" dirty="0" smtClean="0">
                <a:sym typeface="Wingdings" pitchFamily="2" charset="2"/>
              </a:rPr>
              <a:t>   	  		  	</a:t>
            </a:r>
            <a:r>
              <a:rPr lang="en-US" dirty="0" err="1" smtClean="0">
                <a:sym typeface="Wingdings" pitchFamily="2" charset="2"/>
              </a:rPr>
              <a:t>perencanaan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sosial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6, 7  </a:t>
            </a:r>
            <a:r>
              <a:rPr lang="en-US" dirty="0" err="1" smtClean="0">
                <a:sym typeface="Wingdings" pitchFamily="2" charset="2"/>
              </a:rPr>
              <a:t>terkait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model </a:t>
            </a:r>
            <a:r>
              <a:rPr lang="en-US" dirty="0" err="1" smtClean="0">
                <a:sym typeface="Wingdings" pitchFamily="2" charset="2"/>
              </a:rPr>
              <a:t>aksi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komunitas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4144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 err="1" smtClean="0"/>
              <a:t>Pengertian</a:t>
            </a:r>
            <a:r>
              <a:rPr lang="en-US" sz="3200" dirty="0" smtClean="0"/>
              <a:t> </a:t>
            </a:r>
            <a:r>
              <a:rPr lang="en-US" sz="3200" dirty="0" err="1" smtClean="0"/>
              <a:t>Komunitas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, yang </a:t>
            </a:r>
            <a:r>
              <a:rPr lang="en-US" dirty="0" err="1" smtClean="0"/>
              <a:t>sekurang-kurang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:</a:t>
            </a:r>
          </a:p>
          <a:p>
            <a:pPr marL="914400" indent="-574675">
              <a:buNone/>
            </a:pPr>
            <a:r>
              <a:rPr lang="en-US" dirty="0" smtClean="0"/>
              <a:t>1.	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batasan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(territory/place)</a:t>
            </a:r>
          </a:p>
          <a:p>
            <a:pPr marL="855663" indent="-515938">
              <a:buNone/>
            </a:pPr>
            <a:r>
              <a:rPr lang="en-US" dirty="0" smtClean="0"/>
              <a:t>2.	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“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”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yang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warganya</a:t>
            </a:r>
            <a:r>
              <a:rPr lang="en-US" dirty="0" smtClean="0"/>
              <a:t> agar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reguler</a:t>
            </a:r>
            <a:endParaRPr lang="en-US" dirty="0" smtClean="0"/>
          </a:p>
          <a:p>
            <a:pPr marL="855663" indent="-515938">
              <a:buAutoNum type="arabicPeriod" startAt="3"/>
            </a:pPr>
            <a:r>
              <a:rPr lang="en-US" dirty="0" err="1" smtClean="0"/>
              <a:t>interaksi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(common interest)</a:t>
            </a:r>
          </a:p>
          <a:p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endParaRPr lang="en-US" dirty="0" smtClean="0"/>
          </a:p>
          <a:p>
            <a:pPr marL="339725" indent="0">
              <a:buNone/>
            </a:pPr>
            <a:r>
              <a:rPr lang="en-US" dirty="0" err="1" smtClean="0"/>
              <a:t>Komunitas</a:t>
            </a:r>
            <a:r>
              <a:rPr lang="en-US" dirty="0" smtClean="0"/>
              <a:t> yang </a:t>
            </a:r>
            <a:r>
              <a:rPr lang="en-US" dirty="0" err="1" smtClean="0"/>
              <a:t>disatukan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sekedar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lokasinya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smtClean="0"/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45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 smtClean="0"/>
              <a:t>Beberapa</a:t>
            </a:r>
            <a:r>
              <a:rPr lang="en-US" b="1" dirty="0" smtClean="0"/>
              <a:t> </a:t>
            </a:r>
            <a:r>
              <a:rPr lang="en-US" b="1" dirty="0" err="1" smtClean="0"/>
              <a:t>pendekatan</a:t>
            </a:r>
            <a:r>
              <a:rPr lang="en-US" b="1" dirty="0" smtClean="0"/>
              <a:t> </a:t>
            </a:r>
            <a:r>
              <a:rPr lang="en-US" b="1" dirty="0" err="1" smtClean="0"/>
              <a:t>dalam</a:t>
            </a:r>
            <a:r>
              <a:rPr lang="en-US" b="1" dirty="0" smtClean="0"/>
              <a:t> </a:t>
            </a:r>
            <a:r>
              <a:rPr lang="en-US" b="1" dirty="0" err="1" smtClean="0"/>
              <a:t>pembangunan</a:t>
            </a:r>
            <a:endParaRPr lang="en-US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(Growth Approach)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pemerataan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ketergantungan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kemandirian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64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200"/>
          </a:xfrm>
        </p:spPr>
        <p:txBody>
          <a:bodyPr>
            <a:noAutofit/>
          </a:bodyPr>
          <a:lstStyle/>
          <a:p>
            <a:pPr algn="l"/>
            <a:r>
              <a:rPr lang="en-US" sz="2400" b="1" dirty="0" err="1" smtClean="0"/>
              <a:t>Perubahan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paradigma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pembangunan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 numCol="1"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Production center development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sentralisasi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mobilisasi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penaklukan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eksploitasi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nasional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konvensional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unsustainable</a:t>
            </a:r>
          </a:p>
          <a:p>
            <a:pPr marL="0" indent="0">
              <a:buNone/>
            </a:pPr>
            <a:r>
              <a:rPr lang="en-US" dirty="0" smtClean="0"/>
              <a:t>People center development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desentraliasi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partisipasi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pemberdayaan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pelestarian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jejaring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teritorial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keswadayaan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- sustainable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41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historis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Di </a:t>
            </a:r>
            <a:r>
              <a:rPr lang="en-US" dirty="0" err="1" smtClean="0"/>
              <a:t>Amerika</a:t>
            </a:r>
            <a:r>
              <a:rPr lang="en-US" dirty="0" smtClean="0"/>
              <a:t> </a:t>
            </a:r>
            <a:r>
              <a:rPr lang="en-US" dirty="0" err="1" smtClean="0"/>
              <a:t>Serikat</a:t>
            </a:r>
            <a:endParaRPr lang="en-US" dirty="0" smtClean="0"/>
          </a:p>
          <a:p>
            <a:r>
              <a:rPr lang="en-US" dirty="0" err="1" smtClean="0"/>
              <a:t>Bersumber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disiplin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,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perluasan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di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pedesaan</a:t>
            </a:r>
            <a:r>
              <a:rPr lang="en-US" dirty="0" smtClean="0"/>
              <a:t> (rural extension program) </a:t>
            </a:r>
            <a:r>
              <a:rPr lang="en-US" dirty="0" err="1" smtClean="0"/>
              <a:t>dan</a:t>
            </a:r>
            <a:r>
              <a:rPr lang="en-US" dirty="0" smtClean="0"/>
              <a:t> di </a:t>
            </a:r>
            <a:r>
              <a:rPr lang="en-US" dirty="0" err="1" smtClean="0"/>
              <a:t>perkotaan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(community organization) yang </a:t>
            </a:r>
            <a:r>
              <a:rPr lang="en-US" dirty="0" err="1" smtClean="0"/>
              <a:t>bersumber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Kes</a:t>
            </a:r>
            <a:r>
              <a:rPr lang="en-US" dirty="0" smtClean="0"/>
              <a:t> </a:t>
            </a:r>
            <a:r>
              <a:rPr lang="en-US" dirty="0" err="1" smtClean="0"/>
              <a:t>Sos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th</a:t>
            </a:r>
            <a:r>
              <a:rPr lang="en-US" dirty="0" smtClean="0"/>
              <a:t> 1873. </a:t>
            </a:r>
          </a:p>
          <a:p>
            <a:pPr marL="339725" indent="0">
              <a:buNone/>
            </a:pP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perkembangannya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suasana</a:t>
            </a:r>
            <a:r>
              <a:rPr lang="en-US" dirty="0" smtClean="0"/>
              <a:t> </a:t>
            </a:r>
            <a:r>
              <a:rPr lang="en-US" dirty="0" err="1" smtClean="0"/>
              <a:t>perang</a:t>
            </a:r>
            <a:r>
              <a:rPr lang="en-US" dirty="0" smtClean="0"/>
              <a:t>. </a:t>
            </a:r>
          </a:p>
          <a:p>
            <a:pPr marL="339725" indent="0">
              <a:buNone/>
            </a:pPr>
            <a:r>
              <a:rPr lang="en-US" dirty="0" err="1" smtClean="0"/>
              <a:t>Setelah</a:t>
            </a:r>
            <a:r>
              <a:rPr lang="en-US" dirty="0" smtClean="0"/>
              <a:t> PD II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beralih</a:t>
            </a:r>
            <a:r>
              <a:rPr lang="en-US" dirty="0" smtClean="0"/>
              <a:t> </a:t>
            </a:r>
            <a:r>
              <a:rPr lang="en-US" dirty="0" err="1" smtClean="0"/>
              <a:t>mejadi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gerakan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</a:t>
            </a:r>
          </a:p>
          <a:p>
            <a:pPr marL="339725" indent="0">
              <a:buNone/>
            </a:pPr>
            <a:endParaRPr lang="en-US" dirty="0" smtClean="0"/>
          </a:p>
          <a:p>
            <a:pPr marL="339725" indent="0">
              <a:buNone/>
            </a:pPr>
            <a:r>
              <a:rPr lang="en-US" dirty="0" smtClean="0"/>
              <a:t>Gordon W. Blackwell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survey </a:t>
            </a:r>
            <a:r>
              <a:rPr lang="en-US" dirty="0" err="1" smtClean="0"/>
              <a:t>singkat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gerakan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:</a:t>
            </a:r>
          </a:p>
          <a:p>
            <a:pPr marL="339725" indent="0">
              <a:buNone/>
            </a:pPr>
            <a:r>
              <a:rPr lang="en-US" dirty="0" smtClean="0"/>
              <a:t>“</a:t>
            </a:r>
            <a:r>
              <a:rPr lang="en-US" dirty="0" err="1" smtClean="0"/>
              <a:t>Gerakan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diarahkan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rasional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it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manifes</a:t>
            </a:r>
            <a:r>
              <a:rPr lang="en-US" dirty="0" smtClean="0"/>
              <a:t> </a:t>
            </a:r>
            <a:r>
              <a:rPr lang="en-US" dirty="0" err="1" smtClean="0"/>
              <a:t>dengandua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: 1).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mesin-mesin</a:t>
            </a:r>
            <a:r>
              <a:rPr lang="en-US" dirty="0" smtClean="0"/>
              <a:t> </a:t>
            </a:r>
            <a:r>
              <a:rPr lang="en-US" dirty="0" err="1" smtClean="0"/>
              <a:t>mobilisasi</a:t>
            </a:r>
            <a:r>
              <a:rPr lang="en-US" dirty="0" smtClean="0"/>
              <a:t>, </a:t>
            </a:r>
            <a:r>
              <a:rPr lang="en-US" dirty="0" err="1" smtClean="0"/>
              <a:t>koordinasi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komprehensif</a:t>
            </a:r>
            <a:r>
              <a:rPr lang="en-US" dirty="0" smtClean="0"/>
              <a:t>. 2) </a:t>
            </a:r>
            <a:r>
              <a:rPr lang="en-US" dirty="0" err="1" smtClean="0"/>
              <a:t>upaya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falsafah</a:t>
            </a:r>
            <a:r>
              <a:rPr lang="en-US" dirty="0" smtClean="0"/>
              <a:t>, </a:t>
            </a:r>
            <a:r>
              <a:rPr lang="en-US" dirty="0" err="1" smtClean="0"/>
              <a:t>prinsip-prinsip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, </a:t>
            </a:r>
            <a:r>
              <a:rPr lang="en-US" dirty="0" err="1" smtClean="0"/>
              <a:t>pendidikan,rekreasi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.”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76874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3246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Di </a:t>
            </a:r>
            <a:r>
              <a:rPr lang="en-US" dirty="0" err="1" smtClean="0"/>
              <a:t>Inggris</a:t>
            </a:r>
            <a:endParaRPr lang="en-US" dirty="0" smtClean="0"/>
          </a:p>
          <a:p>
            <a:pPr marL="280988" indent="-280988"/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koloninya</a:t>
            </a:r>
            <a:endParaRPr lang="en-US" dirty="0" smtClean="0"/>
          </a:p>
          <a:p>
            <a:pPr marL="280988" indent="58738">
              <a:buNone/>
            </a:pP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akademis</a:t>
            </a:r>
            <a:r>
              <a:rPr lang="en-US" dirty="0" smtClean="0"/>
              <a:t> </a:t>
            </a:r>
            <a:r>
              <a:rPr lang="en-US" dirty="0" err="1" smtClean="0"/>
              <a:t>munculnya</a:t>
            </a:r>
            <a:r>
              <a:rPr lang="en-US" dirty="0" smtClean="0"/>
              <a:t> model community development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disiplin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(education)</a:t>
            </a:r>
          </a:p>
          <a:p>
            <a:pPr marL="280988" indent="58738">
              <a:buNone/>
            </a:pPr>
            <a:r>
              <a:rPr lang="en-US" dirty="0" err="1" smtClean="0"/>
              <a:t>Dipergunakan</a:t>
            </a:r>
            <a:r>
              <a:rPr lang="en-US" dirty="0" smtClean="0"/>
              <a:t> di </a:t>
            </a:r>
            <a:r>
              <a:rPr lang="en-US" dirty="0" err="1" smtClean="0"/>
              <a:t>Inggris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1948,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mengganti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lama mass education (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massal</a:t>
            </a:r>
            <a:r>
              <a:rPr lang="en-US" dirty="0" smtClean="0"/>
              <a:t>)</a:t>
            </a:r>
          </a:p>
          <a:p>
            <a:pPr marL="280988" indent="58738">
              <a:buNone/>
            </a:pPr>
            <a:r>
              <a:rPr lang="en-US" dirty="0" smtClean="0"/>
              <a:t>Ada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panjang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kolonial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r>
              <a:rPr lang="en-US" dirty="0" smtClean="0"/>
              <a:t>: 1)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kesehatanmasyarakat</a:t>
            </a:r>
            <a:r>
              <a:rPr lang="en-US" dirty="0" smtClean="0"/>
              <a:t>, 2) </a:t>
            </a:r>
            <a:r>
              <a:rPr lang="en-US" dirty="0" err="1"/>
              <a:t>P</a:t>
            </a:r>
            <a:r>
              <a:rPr lang="en-US" dirty="0" err="1" smtClean="0"/>
              <a:t>eningkatan</a:t>
            </a:r>
            <a:r>
              <a:rPr lang="en-US" dirty="0" smtClean="0"/>
              <a:t> </a:t>
            </a:r>
            <a:r>
              <a:rPr lang="en-US" dirty="0" err="1" smtClean="0"/>
              <a:t>taraf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3)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koloni</a:t>
            </a:r>
            <a:r>
              <a:rPr lang="en-US" dirty="0" smtClean="0"/>
              <a:t>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tiba</a:t>
            </a:r>
            <a:r>
              <a:rPr lang="en-US" dirty="0" smtClean="0"/>
              <a:t> </a:t>
            </a:r>
            <a:r>
              <a:rPr lang="en-US" dirty="0" err="1" smtClean="0"/>
              <a:t>waktunya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pemerintahannya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</a:t>
            </a:r>
          </a:p>
          <a:p>
            <a:pPr marL="280988" indent="58738">
              <a:buNone/>
            </a:pP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gerakan</a:t>
            </a:r>
            <a:r>
              <a:rPr lang="en-US" dirty="0" smtClean="0"/>
              <a:t> yang </a:t>
            </a:r>
            <a:r>
              <a:rPr lang="en-US" dirty="0" err="1" smtClean="0"/>
              <a:t>dirancang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prakarsa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endParaRPr lang="en-US" dirty="0" smtClean="0"/>
          </a:p>
          <a:p>
            <a:pPr marL="280988" indent="58738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1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Autofit/>
          </a:bodyPr>
          <a:lstStyle/>
          <a:p>
            <a:pPr algn="l"/>
            <a:r>
              <a:rPr lang="en-US" sz="3200" dirty="0" err="1" smtClean="0"/>
              <a:t>Dalam</a:t>
            </a:r>
            <a:r>
              <a:rPr lang="en-US" sz="3200" dirty="0" smtClean="0"/>
              <a:t> Pembangunan </a:t>
            </a:r>
            <a:r>
              <a:rPr lang="en-US" sz="3200" dirty="0" err="1" smtClean="0"/>
              <a:t>Sosial</a:t>
            </a:r>
            <a:r>
              <a:rPr lang="en-US" sz="3200" dirty="0" smtClean="0"/>
              <a:t>, </a:t>
            </a:r>
            <a:r>
              <a:rPr lang="en-US" sz="3200" dirty="0" err="1" smtClean="0"/>
              <a:t>dikenal</a:t>
            </a:r>
            <a:r>
              <a:rPr lang="en-US" sz="3200" dirty="0" smtClean="0"/>
              <a:t> </a:t>
            </a:r>
            <a:r>
              <a:rPr lang="en-US" sz="3200" dirty="0" err="1" smtClean="0"/>
              <a:t>intervensi</a:t>
            </a:r>
            <a:r>
              <a:rPr lang="en-US" sz="3200" dirty="0" smtClean="0"/>
              <a:t> </a:t>
            </a:r>
            <a:r>
              <a:rPr lang="en-US" sz="3200" dirty="0" err="1" smtClean="0"/>
              <a:t>sosial</a:t>
            </a:r>
            <a:r>
              <a:rPr lang="en-US" sz="3200" dirty="0" smtClean="0"/>
              <a:t> multilevel: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Mikro</a:t>
            </a:r>
            <a:r>
              <a:rPr lang="en-US" dirty="0" smtClean="0"/>
              <a:t>  ---&gt; </a:t>
            </a:r>
            <a:r>
              <a:rPr lang="en-US" dirty="0" err="1" smtClean="0"/>
              <a:t>Individu</a:t>
            </a:r>
            <a:r>
              <a:rPr lang="en-US" dirty="0" smtClean="0"/>
              <a:t>, </a:t>
            </a:r>
            <a:r>
              <a:rPr lang="en-US" dirty="0" err="1" smtClean="0"/>
              <a:t>keluarga</a:t>
            </a:r>
            <a:r>
              <a:rPr lang="en-US" dirty="0" smtClean="0"/>
              <a:t>,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smtClean="0"/>
              <a:t>		     </a:t>
            </a:r>
            <a:r>
              <a:rPr lang="en-US" dirty="0" err="1" smtClean="0"/>
              <a:t>kecil</a:t>
            </a:r>
            <a:endParaRPr lang="en-US" dirty="0" smtClean="0"/>
          </a:p>
          <a:p>
            <a:r>
              <a:rPr lang="en-US" dirty="0" err="1" smtClean="0"/>
              <a:t>Mezo</a:t>
            </a:r>
            <a:r>
              <a:rPr lang="en-US" dirty="0" smtClean="0"/>
              <a:t>   ---&gt; </a:t>
            </a:r>
            <a:r>
              <a:rPr lang="en-US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komunitas</a:t>
            </a:r>
            <a:endParaRPr lang="en-US" dirty="0" smtClean="0"/>
          </a:p>
          <a:p>
            <a:r>
              <a:rPr lang="en-US" dirty="0" err="1" smtClean="0"/>
              <a:t>Makro</a:t>
            </a:r>
            <a:r>
              <a:rPr lang="en-US" dirty="0" smtClean="0"/>
              <a:t> ---&gt; </a:t>
            </a:r>
            <a:r>
              <a:rPr lang="en-US" dirty="0" err="1" smtClean="0"/>
              <a:t>Provinsi</a:t>
            </a:r>
            <a:r>
              <a:rPr lang="en-US" dirty="0" smtClean="0"/>
              <a:t>, regional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smtClean="0"/>
              <a:t>			      </a:t>
            </a:r>
            <a:r>
              <a:rPr lang="en-US" dirty="0" err="1" smtClean="0"/>
              <a:t>provinsi</a:t>
            </a:r>
            <a:r>
              <a:rPr lang="en-US" dirty="0" smtClean="0"/>
              <a:t>, </a:t>
            </a:r>
            <a:r>
              <a:rPr lang="en-US" dirty="0" err="1" smtClean="0"/>
              <a:t>nasional</a:t>
            </a:r>
            <a:endParaRPr lang="en-US" dirty="0" smtClean="0"/>
          </a:p>
          <a:p>
            <a:r>
              <a:rPr lang="en-US" dirty="0" smtClean="0"/>
              <a:t>Global ---&gt; </a:t>
            </a:r>
            <a:r>
              <a:rPr lang="en-US" dirty="0" err="1" smtClean="0"/>
              <a:t>internasional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98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r>
              <a:rPr lang="en-US" dirty="0" err="1" smtClean="0"/>
              <a:t>Intervensi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di level 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Intervensi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339725" indent="0">
              <a:buNone/>
            </a:pPr>
            <a:r>
              <a:rPr lang="en-US" dirty="0" err="1" smtClean="0"/>
              <a:t>Intervensi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lebih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terkait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erat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perspektif</a:t>
            </a:r>
            <a:r>
              <a:rPr lang="en-US" dirty="0" smtClean="0">
                <a:sym typeface="Wingdings" pitchFamily="2" charset="2"/>
              </a:rPr>
              <a:t> Pembangunan </a:t>
            </a:r>
            <a:r>
              <a:rPr lang="en-US" dirty="0" err="1" smtClean="0">
                <a:sym typeface="Wingdings" pitchFamily="2" charset="2"/>
              </a:rPr>
              <a:t>Sosial</a:t>
            </a:r>
            <a:endParaRPr lang="en-US" dirty="0" smtClean="0">
              <a:sym typeface="Wingdings" pitchFamily="2" charset="2"/>
            </a:endParaRPr>
          </a:p>
          <a:p>
            <a:pPr marL="339725" indent="0">
              <a:buNone/>
            </a:pPr>
            <a:endParaRPr lang="en-US" dirty="0">
              <a:sym typeface="Wingdings" pitchFamily="2" charset="2"/>
            </a:endParaRPr>
          </a:p>
          <a:p>
            <a:pPr marL="339725" indent="0">
              <a:buNone/>
            </a:pPr>
            <a:r>
              <a:rPr lang="en-US" dirty="0" err="1" smtClean="0">
                <a:sym typeface="Wingdings" pitchFamily="2" charset="2"/>
              </a:rPr>
              <a:t>Intervensi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Individu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Keluarga</a:t>
            </a:r>
            <a:r>
              <a:rPr lang="en-US" dirty="0" smtClean="0">
                <a:sym typeface="Wingdings" pitchFamily="2" charset="2"/>
              </a:rPr>
              <a:t>/</a:t>
            </a:r>
            <a:r>
              <a:rPr lang="en-US" dirty="0" err="1" smtClean="0">
                <a:sym typeface="Wingdings" pitchFamily="2" charset="2"/>
              </a:rPr>
              <a:t>Kelompok</a:t>
            </a:r>
            <a:r>
              <a:rPr lang="en-US" dirty="0" smtClean="0">
                <a:sym typeface="Wingdings" pitchFamily="2" charset="2"/>
              </a:rPr>
              <a:t>  </a:t>
            </a:r>
            <a:r>
              <a:rPr lang="en-US" dirty="0" err="1" smtClean="0">
                <a:sym typeface="Wingdings" pitchFamily="2" charset="2"/>
              </a:rPr>
              <a:t>lebih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terkait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perspektif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pekerjaan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sosial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41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 smtClean="0"/>
              <a:t>Term-term yang </a:t>
            </a:r>
            <a:r>
              <a:rPr lang="en-US" sz="3200" dirty="0" err="1" smtClean="0"/>
              <a:t>digunakan</a:t>
            </a:r>
            <a:r>
              <a:rPr lang="en-US" sz="3200" dirty="0" smtClean="0"/>
              <a:t> </a:t>
            </a:r>
            <a:r>
              <a:rPr lang="en-US" sz="3200" dirty="0" err="1" smtClean="0"/>
              <a:t>untuk</a:t>
            </a:r>
            <a:r>
              <a:rPr lang="en-US" sz="3200" dirty="0" smtClean="0"/>
              <a:t> </a:t>
            </a:r>
            <a:r>
              <a:rPr lang="en-US" sz="3200" dirty="0" err="1" smtClean="0"/>
              <a:t>menggambarkan</a:t>
            </a:r>
            <a:r>
              <a:rPr lang="en-US" sz="3200" dirty="0" smtClean="0"/>
              <a:t> </a:t>
            </a:r>
            <a:r>
              <a:rPr lang="en-US" sz="3200" dirty="0" err="1" smtClean="0"/>
              <a:t>Intervensi</a:t>
            </a:r>
            <a:r>
              <a:rPr lang="en-US" sz="3200" dirty="0" smtClean="0"/>
              <a:t> </a:t>
            </a:r>
            <a:r>
              <a:rPr lang="en-US" sz="3200" dirty="0" err="1" smtClean="0"/>
              <a:t>pada</a:t>
            </a:r>
            <a:r>
              <a:rPr lang="en-US" sz="3200" dirty="0" smtClean="0"/>
              <a:t> level </a:t>
            </a:r>
            <a:r>
              <a:rPr lang="en-US" sz="3200" dirty="0" err="1" smtClean="0"/>
              <a:t>Komunitas</a:t>
            </a:r>
            <a:r>
              <a:rPr lang="en-US" sz="3200" dirty="0" smtClean="0"/>
              <a:t>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Community Work.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terminologi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pengorganisasian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di </a:t>
            </a:r>
            <a:r>
              <a:rPr lang="en-US" dirty="0" err="1" smtClean="0"/>
              <a:t>Inggris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Australia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Community Organization . </a:t>
            </a:r>
            <a:r>
              <a:rPr lang="en-US" dirty="0" err="1" smtClean="0"/>
              <a:t>Terminologi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di </a:t>
            </a:r>
            <a:r>
              <a:rPr lang="en-US" dirty="0" err="1" smtClean="0"/>
              <a:t>Amerika</a:t>
            </a:r>
            <a:r>
              <a:rPr lang="en-US" dirty="0" smtClean="0"/>
              <a:t> </a:t>
            </a:r>
            <a:r>
              <a:rPr lang="en-US" dirty="0" err="1" smtClean="0"/>
              <a:t>Serikat</a:t>
            </a:r>
            <a:r>
              <a:rPr lang="en-US" dirty="0" smtClean="0"/>
              <a:t>, yang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communit</a:t>
            </a:r>
            <a:r>
              <a:rPr lang="en-US" dirty="0" smtClean="0"/>
              <a:t> </a:t>
            </a:r>
            <a:r>
              <a:rPr lang="en-US" dirty="0" err="1" smtClean="0"/>
              <a:t>organiation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community intervention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 Indonesia: </a:t>
            </a:r>
            <a:r>
              <a:rPr lang="en-US" dirty="0" err="1" smtClean="0"/>
              <a:t>Pengorganisasian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engembangan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(community Organization and community Development). </a:t>
            </a:r>
            <a:r>
              <a:rPr lang="en-US" dirty="0" err="1" smtClean="0"/>
              <a:t>Intervensi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,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yang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di Indonesia (2000)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Community Practice (</a:t>
            </a:r>
            <a:r>
              <a:rPr lang="en-US" dirty="0" err="1" smtClean="0"/>
              <a:t>prakk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36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dirty="0" err="1" smtClean="0"/>
              <a:t>Tiga</a:t>
            </a:r>
            <a:r>
              <a:rPr lang="en-US" sz="3200" dirty="0" smtClean="0"/>
              <a:t> model (</a:t>
            </a:r>
            <a:r>
              <a:rPr lang="en-US" sz="3200" dirty="0" err="1" smtClean="0"/>
              <a:t>pendekatan</a:t>
            </a:r>
            <a:r>
              <a:rPr lang="en-US" sz="3200" dirty="0" smtClean="0"/>
              <a:t>) </a:t>
            </a:r>
            <a:r>
              <a:rPr lang="en-US" sz="3200" dirty="0" err="1" smtClean="0"/>
              <a:t>Intervensi</a:t>
            </a:r>
            <a:r>
              <a:rPr lang="en-US" sz="3200" dirty="0" smtClean="0"/>
              <a:t> </a:t>
            </a:r>
            <a:r>
              <a:rPr lang="en-US" sz="3200" dirty="0" err="1" smtClean="0"/>
              <a:t>Komunitas</a:t>
            </a:r>
            <a:r>
              <a:rPr lang="en-US" sz="3200" dirty="0" smtClean="0"/>
              <a:t>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endParaRPr lang="en-US" dirty="0" smtClean="0"/>
          </a:p>
          <a:p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Pendekatan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konsensus</a:t>
            </a:r>
            <a:r>
              <a:rPr lang="en-US" dirty="0" smtClean="0"/>
              <a:t>: 	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kepatuhan</a:t>
            </a:r>
            <a:r>
              <a:rPr lang="en-US" dirty="0" smtClean="0"/>
              <a:t>: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	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Konflik</a:t>
            </a:r>
            <a:r>
              <a:rPr lang="en-US" dirty="0" smtClean="0"/>
              <a:t>: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(Social Action)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7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3161</TotalTime>
  <Words>482</Words>
  <Application>Microsoft Office PowerPoint</Application>
  <PresentationFormat>On-screen Show (4:3)</PresentationFormat>
  <Paragraphs>86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Verve</vt:lpstr>
      <vt:lpstr>   LATAR BELAKANG MUNCULNYA PENGORGANISASIAN MASYARAKAT</vt:lpstr>
      <vt:lpstr>PowerPoint Presentation</vt:lpstr>
      <vt:lpstr>Perubahan paradigma pembangunan</vt:lpstr>
      <vt:lpstr>Dalam konteks historis</vt:lpstr>
      <vt:lpstr>PowerPoint Presentation</vt:lpstr>
      <vt:lpstr>Dalam Pembangunan Sosial, dikenal intervensi sosial multilevel:</vt:lpstr>
      <vt:lpstr>PowerPoint Presentation</vt:lpstr>
      <vt:lpstr>Term-term yang digunakan untuk menggambarkan Intervensi pada level Komunitas:</vt:lpstr>
      <vt:lpstr>Tiga model (pendekatan) Intervensi Komunitas:</vt:lpstr>
      <vt:lpstr>Peran yang dijalankan Community Worker ketika melalukan itervensi komunitas:</vt:lpstr>
      <vt:lpstr>Pengertian Komunitas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LATAR BELAKANG MUNCULNYA PENGORGANISASIAN MASYARAKAT</dc:title>
  <dc:creator>Widati</dc:creator>
  <cp:lastModifiedBy>Widati</cp:lastModifiedBy>
  <cp:revision>19</cp:revision>
  <dcterms:created xsi:type="dcterms:W3CDTF">2018-02-27T04:28:39Z</dcterms:created>
  <dcterms:modified xsi:type="dcterms:W3CDTF">2018-03-08T07:32:02Z</dcterms:modified>
</cp:coreProperties>
</file>