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4" r:id="rId8"/>
    <p:sldId id="263" r:id="rId9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A6B3C-196B-446C-9D3A-212066D2E55A}" type="datetimeFigureOut">
              <a:rPr lang="id-ID" smtClean="0"/>
              <a:t>05/05/2020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94FBC-5A46-4DC4-8189-11768E144E2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95409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A6B3C-196B-446C-9D3A-212066D2E55A}" type="datetimeFigureOut">
              <a:rPr lang="id-ID" smtClean="0"/>
              <a:t>05/05/2020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94FBC-5A46-4DC4-8189-11768E144E2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789455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A6B3C-196B-446C-9D3A-212066D2E55A}" type="datetimeFigureOut">
              <a:rPr lang="id-ID" smtClean="0"/>
              <a:t>05/05/2020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94FBC-5A46-4DC4-8189-11768E144E2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55102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A6B3C-196B-446C-9D3A-212066D2E55A}" type="datetimeFigureOut">
              <a:rPr lang="id-ID" smtClean="0"/>
              <a:t>05/05/2020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94FBC-5A46-4DC4-8189-11768E144E2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95440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A6B3C-196B-446C-9D3A-212066D2E55A}" type="datetimeFigureOut">
              <a:rPr lang="id-ID" smtClean="0"/>
              <a:t>05/05/2020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94FBC-5A46-4DC4-8189-11768E144E2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832232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A6B3C-196B-446C-9D3A-212066D2E55A}" type="datetimeFigureOut">
              <a:rPr lang="id-ID" smtClean="0"/>
              <a:t>05/05/2020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94FBC-5A46-4DC4-8189-11768E144E2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60581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A6B3C-196B-446C-9D3A-212066D2E55A}" type="datetimeFigureOut">
              <a:rPr lang="id-ID" smtClean="0"/>
              <a:t>05/05/2020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94FBC-5A46-4DC4-8189-11768E144E2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63810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A6B3C-196B-446C-9D3A-212066D2E55A}" type="datetimeFigureOut">
              <a:rPr lang="id-ID" smtClean="0"/>
              <a:t>05/05/2020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94FBC-5A46-4DC4-8189-11768E144E2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61240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A6B3C-196B-446C-9D3A-212066D2E55A}" type="datetimeFigureOut">
              <a:rPr lang="id-ID" smtClean="0"/>
              <a:t>05/05/2020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94FBC-5A46-4DC4-8189-11768E144E2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90001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A6B3C-196B-446C-9D3A-212066D2E55A}" type="datetimeFigureOut">
              <a:rPr lang="id-ID" smtClean="0"/>
              <a:t>05/05/2020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94FBC-5A46-4DC4-8189-11768E144E2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54270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A6B3C-196B-446C-9D3A-212066D2E55A}" type="datetimeFigureOut">
              <a:rPr lang="id-ID" smtClean="0"/>
              <a:t>05/05/2020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94FBC-5A46-4DC4-8189-11768E144E2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712081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EA6B3C-196B-446C-9D3A-212066D2E55A}" type="datetimeFigureOut">
              <a:rPr lang="id-ID" smtClean="0"/>
              <a:t>05/05/2020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E94FBC-5A46-4DC4-8189-11768E144E24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14673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5150" y="1379538"/>
            <a:ext cx="8229600" cy="2452687"/>
          </a:xfrm>
          <a:solidFill>
            <a:schemeClr val="accent2">
              <a:lumMod val="20000"/>
              <a:lumOff val="80000"/>
            </a:schemeClr>
          </a:solidFill>
          <a:ln>
            <a:solidFill>
              <a:srgbClr val="0070C0"/>
            </a:solidFill>
          </a:ln>
        </p:spPr>
        <p:txBody>
          <a:bodyPr>
            <a:normAutofit fontScale="90000"/>
          </a:bodyPr>
          <a:lstStyle/>
          <a:p>
            <a:pPr marL="361950" indent="-36195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id-ID" sz="2700" b="1" dirty="0" smtClean="0"/>
              <a:t>Penjelasan UU no. 6 Thn 2014 menyatakan:</a:t>
            </a:r>
            <a:r>
              <a:rPr lang="id-ID" sz="2700" dirty="0" smtClean="0"/>
              <a:t/>
            </a:r>
            <a:br>
              <a:rPr lang="id-ID" sz="2700" dirty="0" smtClean="0"/>
            </a:br>
            <a:r>
              <a:rPr lang="id-ID" sz="2700" dirty="0" smtClean="0"/>
              <a:t>Kepala Desa / Desa Adat atau yang disebut denagn nama lain mempunyai peran penting dalam kedudukannya sebagai kepanjangan tangan negara yang dekat masyarakat dan sebagai pemimpin masyarakat</a:t>
            </a:r>
            <a:endParaRPr lang="id-ID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8313" y="4292600"/>
            <a:ext cx="8434387" cy="2160588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id-ID" sz="2800" b="1" dirty="0"/>
              <a:t>Tipe Kepemimpinan Kepala </a:t>
            </a:r>
            <a:r>
              <a:rPr lang="id-ID" sz="2800" b="1" dirty="0" smtClean="0"/>
              <a:t>Desa </a:t>
            </a:r>
            <a:r>
              <a:rPr lang="id-ID" sz="2800" dirty="0" smtClean="0"/>
              <a:t>→ </a:t>
            </a:r>
            <a:r>
              <a:rPr lang="id-ID" sz="2800" dirty="0"/>
              <a:t>3 </a:t>
            </a:r>
          </a:p>
          <a:p>
            <a:pPr marL="514350" indent="-51435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AutoNum type="arabicPeriod"/>
              <a:defRPr/>
            </a:pPr>
            <a:r>
              <a:rPr lang="id-ID" sz="2800" dirty="0"/>
              <a:t>Kepemimpinan regresif</a:t>
            </a:r>
          </a:p>
          <a:p>
            <a:pPr marL="514350" indent="-51435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AutoNum type="arabicPeriod"/>
              <a:defRPr/>
            </a:pPr>
            <a:r>
              <a:rPr lang="id-ID" sz="2800" dirty="0"/>
              <a:t>Kepemimpinan konservatif-inovatif</a:t>
            </a:r>
          </a:p>
          <a:p>
            <a:pPr marL="514350" indent="-51435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AutoNum type="arabicPeriod"/>
              <a:defRPr/>
            </a:pPr>
            <a:r>
              <a:rPr lang="id-ID" sz="2800" dirty="0"/>
              <a:t>Kepemimpinan inovatif-progresif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id-ID" sz="2400" dirty="0"/>
          </a:p>
        </p:txBody>
      </p:sp>
      <p:sp>
        <p:nvSpPr>
          <p:cNvPr id="4" name="Rectangle 3"/>
          <p:cNvSpPr/>
          <p:nvPr/>
        </p:nvSpPr>
        <p:spPr>
          <a:xfrm>
            <a:off x="1619250" y="188913"/>
            <a:ext cx="6121400" cy="936625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800" b="1" dirty="0"/>
              <a:t>KEPEMIMPINAN DESA ......?</a:t>
            </a:r>
          </a:p>
        </p:txBody>
      </p:sp>
    </p:spTree>
    <p:extLst>
      <p:ext uri="{BB962C8B-B14F-4D97-AF65-F5344CB8AC3E}">
        <p14:creationId xmlns:p14="http://schemas.microsoft.com/office/powerpoint/2010/main" val="27600697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0825" y="188913"/>
            <a:ext cx="8893175" cy="6480175"/>
          </a:xfrm>
        </p:spPr>
        <p:txBody>
          <a:bodyPr>
            <a:normAutofit fontScale="92500"/>
          </a:bodyPr>
          <a:lstStyle/>
          <a:p>
            <a:pPr marL="361950" indent="-36195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AutoNum type="arabicPeriod"/>
              <a:defRPr/>
            </a:pPr>
            <a:r>
              <a:rPr lang="id-ID" sz="2400" b="1" dirty="0" smtClean="0">
                <a:latin typeface="Arial" pitchFamily="34" charset="0"/>
                <a:cs typeface="Arial" pitchFamily="34" charset="0"/>
              </a:rPr>
              <a:t>Kepemimpinan regresif 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, dpt dimaknai sbg keppimpinan yang berwatak otokratis, berarti pemerintahan yang kekuasaan politiknya dipegang oleh satu orang.  Cirinya: </a:t>
            </a:r>
            <a:r>
              <a:rPr lang="id-ID" sz="2400" u="sng" dirty="0" smtClean="0">
                <a:latin typeface="Arial" pitchFamily="34" charset="0"/>
                <a:cs typeface="Arial" pitchFamily="34" charset="0"/>
              </a:rPr>
              <a:t>anti perubahan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 (tata kelola baru ttg Desa : Musdes, usaha Ek bersama dll).</a:t>
            </a:r>
          </a:p>
          <a:p>
            <a:pPr marL="0" indent="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id-ID" sz="2400" dirty="0" smtClean="0">
                <a:latin typeface="Arial" pitchFamily="34" charset="0"/>
                <a:cs typeface="Arial" pitchFamily="34" charset="0"/>
              </a:rPr>
              <a:t>                </a:t>
            </a:r>
          </a:p>
          <a:p>
            <a:pPr marL="268288" indent="-268288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id-ID" sz="2400" b="1" dirty="0" smtClean="0">
                <a:latin typeface="Arial" pitchFamily="34" charset="0"/>
                <a:cs typeface="Arial" pitchFamily="34" charset="0"/>
              </a:rPr>
              <a:t>2. Kepemimpinan konservatif-inovatif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, mrpkan model keppimpinan ditandai dgn hadirnya kep.desa yang </a:t>
            </a:r>
            <a:r>
              <a:rPr lang="id-ID" sz="2400" u="sng" dirty="0" smtClean="0">
                <a:latin typeface="Arial" pitchFamily="34" charset="0"/>
                <a:cs typeface="Arial" pitchFamily="34" charset="0"/>
              </a:rPr>
              <a:t>bekerja apa adanya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, menikmati apa adanya, menikmati kekuasaan &amp; kekayaan, serta tidak berupaya melakukan inovasi yg mengarah pada demokratisasi &amp; kesejahteraan rakyat. Tipe ini → hanya melaksanakan arahan dari atas, melaksanakan fungsi sbg kep.desa secara tektual.</a:t>
            </a:r>
          </a:p>
          <a:p>
            <a:pPr marL="0" indent="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id-ID" sz="2400" dirty="0" smtClean="0">
              <a:latin typeface="Arial" pitchFamily="34" charset="0"/>
              <a:cs typeface="Arial" pitchFamily="34" charset="0"/>
            </a:endParaRPr>
          </a:p>
          <a:p>
            <a:pPr marL="268288" indent="-268288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id-ID" sz="2400" b="1" dirty="0" smtClean="0">
                <a:latin typeface="Arial" pitchFamily="34" charset="0"/>
                <a:cs typeface="Arial" pitchFamily="34" charset="0"/>
              </a:rPr>
              <a:t>3. Kepemimpinan inovatif-progresif, 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ditandai dg.kesadaran baru mengelola kekuasaan utk kepentingan masyarakat banyak, </a:t>
            </a:r>
            <a:r>
              <a:rPr lang="id-ID" sz="2400" u="sng" dirty="0" smtClean="0">
                <a:latin typeface="Arial" pitchFamily="34" charset="0"/>
                <a:cs typeface="Arial" pitchFamily="34" charset="0"/>
              </a:rPr>
              <a:t>tidak anti thp perubahan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, membuka se-luas2nya ruang partisipasi, transparan &amp; akuntabel → pola ini kep.desa mendapat legitimasi yang lebih besar dari masyarakatnya.</a:t>
            </a:r>
            <a:endParaRPr lang="id-ID" sz="2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92494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63" y="428625"/>
            <a:ext cx="8280400" cy="1143000"/>
          </a:xfrm>
          <a:blipFill>
            <a:blip r:embed="rId2">
              <a:extLst/>
            </a:blip>
            <a:tile tx="0" ty="0" sx="100000" sy="100000" flip="none" algn="tl"/>
          </a:blipFill>
          <a:ln>
            <a:solidFill>
              <a:srgbClr val="0070C0"/>
            </a:solidFill>
          </a:ln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d-ID" sz="2800" dirty="0" smtClean="0"/>
              <a:t/>
            </a:r>
            <a:br>
              <a:rPr lang="id-ID" sz="2800" dirty="0" smtClean="0"/>
            </a:br>
            <a:r>
              <a:rPr lang="id-ID" sz="2800" dirty="0" smtClean="0"/>
              <a:t/>
            </a:r>
            <a:br>
              <a:rPr lang="id-ID" sz="2800" dirty="0" smtClean="0"/>
            </a:br>
            <a:r>
              <a:rPr lang="id-ID" sz="2800" dirty="0" smtClean="0"/>
              <a:t/>
            </a:r>
            <a:br>
              <a:rPr lang="id-ID" sz="2800" dirty="0" smtClean="0"/>
            </a:br>
            <a:r>
              <a:rPr lang="id-ID" sz="2800" dirty="0" smtClean="0"/>
              <a:t/>
            </a:r>
            <a:br>
              <a:rPr lang="id-ID" sz="2800" dirty="0" smtClean="0"/>
            </a:br>
            <a:r>
              <a:rPr lang="id-ID" sz="2800" dirty="0" smtClean="0"/>
              <a:t/>
            </a:r>
            <a:br>
              <a:rPr lang="id-ID" sz="2800" dirty="0" smtClean="0"/>
            </a:br>
            <a:r>
              <a:rPr lang="id-ID" sz="2800" dirty="0" smtClean="0"/>
              <a:t/>
            </a:r>
            <a:br>
              <a:rPr lang="id-ID" sz="2800" dirty="0" smtClean="0"/>
            </a:br>
            <a:r>
              <a:rPr lang="id-ID" sz="2800" dirty="0" smtClean="0"/>
              <a:t/>
            </a:r>
            <a:br>
              <a:rPr lang="id-ID" sz="2800" dirty="0" smtClean="0"/>
            </a:br>
            <a:r>
              <a:rPr lang="id-ID" sz="2800" dirty="0" smtClean="0"/>
              <a:t/>
            </a:r>
            <a:br>
              <a:rPr lang="id-ID" sz="2800" dirty="0" smtClean="0"/>
            </a:br>
            <a:r>
              <a:rPr lang="id-ID" sz="2800" dirty="0" smtClean="0"/>
              <a:t/>
            </a:r>
            <a:br>
              <a:rPr lang="id-ID" sz="2800" dirty="0" smtClean="0"/>
            </a:br>
            <a:r>
              <a:rPr lang="id-ID" sz="2800" dirty="0" smtClean="0"/>
              <a:t/>
            </a:r>
            <a:br>
              <a:rPr lang="id-ID" sz="2800" dirty="0" smtClean="0"/>
            </a:br>
            <a:r>
              <a:rPr lang="id-ID" sz="2800" dirty="0" smtClean="0"/>
              <a:t/>
            </a:r>
            <a:br>
              <a:rPr lang="id-ID" sz="2800" dirty="0" smtClean="0"/>
            </a:br>
            <a:r>
              <a:rPr lang="id-ID" sz="2800" dirty="0" smtClean="0"/>
              <a:t/>
            </a:r>
            <a:br>
              <a:rPr lang="id-ID" sz="2800" dirty="0" smtClean="0"/>
            </a:br>
            <a:r>
              <a:rPr lang="id-ID" sz="2800" dirty="0" smtClean="0"/>
              <a:t/>
            </a:r>
            <a:br>
              <a:rPr lang="id-ID" sz="2800" dirty="0" smtClean="0"/>
            </a:br>
            <a:r>
              <a:rPr lang="id-ID" sz="2800" dirty="0" smtClean="0"/>
              <a:t/>
            </a:r>
            <a:br>
              <a:rPr lang="id-ID" sz="2800" dirty="0" smtClean="0"/>
            </a:br>
            <a:r>
              <a:rPr lang="id-ID" sz="2800" dirty="0" smtClean="0"/>
              <a:t/>
            </a:r>
            <a:br>
              <a:rPr lang="id-ID" sz="2800" dirty="0" smtClean="0"/>
            </a:br>
            <a:r>
              <a:rPr lang="id-ID" sz="2800" dirty="0" smtClean="0"/>
              <a:t/>
            </a:r>
            <a:br>
              <a:rPr lang="id-ID" sz="2800" dirty="0" smtClean="0"/>
            </a:br>
            <a:r>
              <a:rPr lang="id-ID" sz="2800" dirty="0" smtClean="0"/>
              <a:t/>
            </a:r>
            <a:br>
              <a:rPr lang="id-ID" sz="2800" dirty="0" smtClean="0"/>
            </a:br>
            <a:r>
              <a:rPr lang="id-ID" sz="2800" dirty="0" smtClean="0"/>
              <a:t/>
            </a:r>
            <a:br>
              <a:rPr lang="id-ID" sz="2800" dirty="0" smtClean="0"/>
            </a:br>
            <a:r>
              <a:rPr lang="id-ID" sz="2800" dirty="0" smtClean="0"/>
              <a:t/>
            </a:r>
            <a:br>
              <a:rPr lang="id-ID" sz="2800" dirty="0" smtClean="0"/>
            </a:br>
            <a:r>
              <a:rPr lang="id-ID" sz="2800" dirty="0" smtClean="0"/>
              <a:t/>
            </a:r>
            <a:br>
              <a:rPr lang="id-ID" sz="2800" dirty="0" smtClean="0"/>
            </a:br>
            <a:r>
              <a:rPr lang="id-ID" sz="2800" dirty="0" smtClean="0"/>
              <a:t/>
            </a:r>
            <a:br>
              <a:rPr lang="id-ID" sz="2800" dirty="0" smtClean="0"/>
            </a:br>
            <a:r>
              <a:rPr lang="id-ID" sz="2800" dirty="0" smtClean="0"/>
              <a:t/>
            </a:r>
            <a:br>
              <a:rPr lang="id-ID" sz="2800" dirty="0" smtClean="0"/>
            </a:br>
            <a:r>
              <a:rPr lang="id-ID" sz="2800" dirty="0" smtClean="0"/>
              <a:t/>
            </a:r>
            <a:br>
              <a:rPr lang="id-ID" sz="2800" dirty="0" smtClean="0"/>
            </a:br>
            <a:r>
              <a:rPr lang="id-ID" sz="2800" dirty="0" smtClean="0"/>
              <a:t/>
            </a:r>
            <a:br>
              <a:rPr lang="id-ID" sz="2800" dirty="0" smtClean="0"/>
            </a:br>
            <a:r>
              <a:rPr lang="id-ID" sz="2800" dirty="0" smtClean="0"/>
              <a:t/>
            </a:r>
            <a:br>
              <a:rPr lang="id-ID" sz="2800" dirty="0" smtClean="0"/>
            </a:br>
            <a:r>
              <a:rPr lang="id-ID" sz="2800" dirty="0" smtClean="0"/>
              <a:t/>
            </a:r>
            <a:br>
              <a:rPr lang="id-ID" sz="2800" dirty="0" smtClean="0"/>
            </a:br>
            <a:r>
              <a:rPr lang="id-ID" sz="2800" dirty="0" smtClean="0"/>
              <a:t/>
            </a:r>
            <a:br>
              <a:rPr lang="id-ID" sz="2800" dirty="0" smtClean="0"/>
            </a:br>
            <a:r>
              <a:rPr lang="id-ID" sz="2800" dirty="0" smtClean="0"/>
              <a:t/>
            </a:r>
            <a:br>
              <a:rPr lang="id-ID" sz="2800" dirty="0" smtClean="0"/>
            </a:br>
            <a:r>
              <a:rPr lang="id-ID" sz="2800" dirty="0" smtClean="0"/>
              <a:t/>
            </a:r>
            <a:br>
              <a:rPr lang="id-ID" sz="2800" dirty="0" smtClean="0"/>
            </a:br>
            <a:r>
              <a:rPr lang="id-ID" sz="2800" dirty="0" smtClean="0"/>
              <a:t/>
            </a:r>
            <a:br>
              <a:rPr lang="id-ID" sz="2800" dirty="0" smtClean="0"/>
            </a:br>
            <a:r>
              <a:rPr lang="id-ID" sz="2800" dirty="0" smtClean="0"/>
              <a:t/>
            </a:r>
            <a:br>
              <a:rPr lang="id-ID" sz="2800" dirty="0" smtClean="0"/>
            </a:br>
            <a:r>
              <a:rPr lang="id-ID" sz="2800" dirty="0" smtClean="0"/>
              <a:t/>
            </a:r>
            <a:br>
              <a:rPr lang="id-ID" sz="2800" dirty="0" smtClean="0"/>
            </a:br>
            <a:r>
              <a:rPr lang="id-ID" sz="2800" b="1" dirty="0" smtClean="0"/>
              <a:t>Bagaimana mewujudkan kepemimpinan masyarakat ...?</a:t>
            </a:r>
            <a:r>
              <a:rPr lang="id-ID" sz="2800" b="1" dirty="0"/>
              <a:t/>
            </a:r>
            <a:br>
              <a:rPr lang="id-ID" sz="2800" b="1" dirty="0"/>
            </a:br>
            <a:r>
              <a:rPr lang="id-ID" sz="2800" dirty="0" smtClean="0"/>
              <a:t>Kepemimpinan masyarakat dapat melaksanakan </a:t>
            </a:r>
            <a:br>
              <a:rPr lang="id-ID" sz="2800" dirty="0" smtClean="0"/>
            </a:br>
            <a:r>
              <a:rPr lang="id-ID" sz="2800" dirty="0" smtClean="0"/>
              <a:t>kewenangan lokal skala desa</a:t>
            </a:r>
            <a:r>
              <a:rPr lang="id-ID" sz="2800" dirty="0"/>
              <a:t/>
            </a:r>
            <a:br>
              <a:rPr lang="id-ID" sz="2800" dirty="0"/>
            </a:br>
            <a:r>
              <a:rPr lang="id-ID" sz="2800" dirty="0" smtClean="0"/>
              <a:t/>
            </a:r>
            <a:br>
              <a:rPr lang="id-ID" sz="2800" dirty="0" smtClean="0"/>
            </a:br>
            <a:endParaRPr lang="id-ID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7950" y="1773238"/>
            <a:ext cx="8928100" cy="5084762"/>
          </a:xfrm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id-ID" sz="2400" dirty="0" smtClean="0"/>
              <a:t>Merujuk UU Desa No.6 Th.2014, ps.19 huruf a dan b ttg. Desa tsb dimaksud : </a:t>
            </a:r>
            <a:r>
              <a:rPr lang="id-ID" sz="2400" b="1" dirty="0" smtClean="0"/>
              <a:t>Kewenangan kepemimpinan lokal skala desa </a:t>
            </a:r>
            <a:r>
              <a:rPr lang="id-ID" sz="2400" dirty="0" smtClean="0"/>
              <a:t>yaitu</a:t>
            </a:r>
          </a:p>
          <a:p>
            <a:pPr marL="441325" indent="-441325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id-ID" sz="2400" dirty="0" smtClean="0"/>
              <a:t>  1. di Bidang pembangunan: pelayanan dasar Desa: Sar.Pras desa; pengembangna Ek lokal desa; pemenfaatan sumberdaya alam dan lingkungna Desa</a:t>
            </a:r>
          </a:p>
          <a:p>
            <a:pPr marL="441325" indent="-441325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id-ID" sz="2400" dirty="0"/>
              <a:t> </a:t>
            </a:r>
            <a:r>
              <a:rPr lang="id-ID" sz="2400" dirty="0" smtClean="0"/>
              <a:t> 2. Bidang Kemasyarakatan : membina keamanan, ketertiban &amp; ketenteraman wilayah dan Masy desa, memelihara perdamaian, menangani konflik dan melakukan mediasi di Desa dan melestarikan </a:t>
            </a:r>
            <a:r>
              <a:rPr lang="id-ID" sz="2400" dirty="0"/>
              <a:t>&amp; </a:t>
            </a:r>
            <a:r>
              <a:rPr lang="id-ID" sz="2400" dirty="0" smtClean="0"/>
              <a:t> mengembangkan gotong royong masy desa</a:t>
            </a:r>
          </a:p>
          <a:p>
            <a:pPr marL="441325" indent="-441325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id-ID" sz="2400" dirty="0"/>
              <a:t> </a:t>
            </a:r>
            <a:r>
              <a:rPr lang="id-ID" sz="2400" dirty="0" smtClean="0"/>
              <a:t> 3. Bidang pemberdayaan masyarakat : pengembangan seni budaya lokal; pengorganisasian melalui pembentukan &amp; fasilitasi lembg kemasyarakatan dan lembg.adat; fasilitasi kelp2 masy</a:t>
            </a:r>
            <a:r>
              <a:rPr lang="id-ID" sz="2400" dirty="0"/>
              <a:t>; </a:t>
            </a:r>
            <a:r>
              <a:rPr lang="id-ID" sz="2400" dirty="0" smtClean="0"/>
              <a:t>fasilitasi </a:t>
            </a:r>
            <a:r>
              <a:rPr lang="id-ID" sz="2400" dirty="0"/>
              <a:t>kelp2 </a:t>
            </a:r>
            <a:r>
              <a:rPr lang="id-ID" sz="2400" dirty="0" smtClean="0"/>
              <a:t>kelp.rentan, kelp.masy miskin, perempuan, masy.adat, difabel dll.</a:t>
            </a:r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21892660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388" y="404813"/>
            <a:ext cx="8856662" cy="6453187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id-ID" sz="2400" dirty="0" smtClean="0">
              <a:latin typeface="Arial" pitchFamily="34" charset="0"/>
              <a:cs typeface="Arial" pitchFamily="34" charset="0"/>
            </a:endParaRP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id-ID" sz="2400" dirty="0" smtClean="0">
                <a:latin typeface="Arial" pitchFamily="34" charset="0"/>
                <a:cs typeface="Arial" pitchFamily="34" charset="0"/>
              </a:rPr>
              <a:t>Berdasarkan tipe kepemimpinan di desa </a:t>
            </a:r>
            <a:r>
              <a:rPr lang="id-ID" sz="2400" dirty="0" smtClean="0">
                <a:cs typeface="Arial" pitchFamily="34" charset="0"/>
              </a:rPr>
              <a:t>→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 dalam melaksanakan kewenangan lokal skala Desa a.l :</a:t>
            </a:r>
          </a:p>
          <a:p>
            <a:pPr marL="268288" indent="-268288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id-ID" sz="24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1. Pemerintahan Desa </a:t>
            </a:r>
            <a:r>
              <a:rPr lang="id-ID" sz="2400" b="1" i="1" dirty="0" smtClean="0">
                <a:solidFill>
                  <a:srgbClr val="C00000"/>
                </a:solidFill>
                <a:cs typeface="Arial" pitchFamily="34" charset="0"/>
              </a:rPr>
              <a:t>→</a:t>
            </a:r>
            <a:r>
              <a:rPr lang="id-ID" sz="2400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tipe </a:t>
            </a:r>
            <a:r>
              <a:rPr lang="id-ID" sz="2400" b="1" dirty="0" smtClean="0">
                <a:latin typeface="Arial" pitchFamily="34" charset="0"/>
                <a:cs typeface="Arial" pitchFamily="34" charset="0"/>
              </a:rPr>
              <a:t>kepemimpinan regresif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 :</a:t>
            </a:r>
            <a:r>
              <a:rPr lang="id-ID" sz="2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dirinya sendiri – </a:t>
            </a:r>
            <a:r>
              <a:rPr lang="id-ID" sz="2400" i="1" dirty="0" smtClean="0">
                <a:latin typeface="Arial" pitchFamily="34" charset="0"/>
                <a:cs typeface="Arial" pitchFamily="34" charset="0"/>
              </a:rPr>
              <a:t>sabdo pandito ratu, 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selain itu menolak transparan, tidak ada mekanisme pertanggungwajaban kepada publik.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id-ID" sz="2400" b="1" dirty="0" smtClean="0">
                <a:latin typeface="Arial" pitchFamily="34" charset="0"/>
                <a:cs typeface="Arial" pitchFamily="34" charset="0"/>
              </a:rPr>
              <a:t>Kepemimpinan konservatif-inovatif, 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memaknai pemerintahan cenderung Normatif serta prosedural. Dlm hal akuntabilitas tipe ini hanya membuat dokumen lap.pertang- gungwajaban dg mengikuti tata tertib yang sudah ada.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id-ID" sz="2400" b="1" dirty="0" smtClean="0">
                <a:latin typeface="Arial" pitchFamily="34" charset="0"/>
                <a:cs typeface="Arial" pitchFamily="34" charset="0"/>
              </a:rPr>
              <a:t>Kepemimpinan inovatif-progresif, 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memaknai kepemimpinan yang melibatkan partisipasi/prakarsa masyarakat, transparan serta mengedepankan akuntabilitas kinerja.</a:t>
            </a:r>
            <a:endParaRPr lang="id-ID" sz="24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51971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388" y="188913"/>
            <a:ext cx="8713787" cy="6669087"/>
          </a:xfrm>
        </p:spPr>
        <p:txBody>
          <a:bodyPr>
            <a:normAutofit/>
          </a:bodyPr>
          <a:lstStyle/>
          <a:p>
            <a:pPr marL="0" indent="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id-ID" sz="2400" b="1" dirty="0" smtClean="0"/>
          </a:p>
          <a:p>
            <a:pPr marL="0" indent="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id-ID" sz="2400" b="1" dirty="0" smtClean="0">
                <a:solidFill>
                  <a:srgbClr val="C00000"/>
                </a:solidFill>
              </a:rPr>
              <a:t>2. </a:t>
            </a:r>
            <a:r>
              <a:rPr lang="id-ID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Pembangunan Desa </a:t>
            </a:r>
            <a:r>
              <a:rPr lang="id-ID" sz="2400" b="1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perencanaan, pelaksaan, dan </a:t>
            </a:r>
          </a:p>
          <a:p>
            <a:pPr marL="0" indent="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id-ID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   pengawasan).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id-ID" sz="2400" b="1" dirty="0" smtClean="0">
                <a:latin typeface="Arial" pitchFamily="34" charset="0"/>
                <a:cs typeface="Arial" pitchFamily="34" charset="0"/>
              </a:rPr>
              <a:t>Kepemimpinan regresif, 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 pembangunan desa harus sesuai dgn kemauannya, diarahkan utk kesejakhteraan dirinya sendiri.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id-ID" sz="2400" b="1" dirty="0">
                <a:latin typeface="Arial" pitchFamily="34" charset="0"/>
                <a:cs typeface="Arial" pitchFamily="34" charset="0"/>
              </a:rPr>
              <a:t>Kepemimpinan konservatif-inovatif</a:t>
            </a:r>
            <a:r>
              <a:rPr lang="id-ID" sz="24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akan melaksanakan pembangunan desa sesuai mekanisme perencanaan pembangunan yang sudah ada dan yang penting baginya terdapat dokumen perencanaan program pembangunan. 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id-ID" sz="2400" b="1" dirty="0">
                <a:latin typeface="Arial" pitchFamily="34" charset="0"/>
                <a:cs typeface="Arial" pitchFamily="34" charset="0"/>
              </a:rPr>
              <a:t>Kepemimpinan inovatif-progresif</a:t>
            </a:r>
            <a:r>
              <a:rPr lang="id-ID" sz="24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pembangunan desa dilaksanakan dengan melibatkan paertisipasi masy mulai dari perencanaan, melaksanakan serta mengawasi proyek pembangunan.</a:t>
            </a:r>
            <a:endParaRPr lang="id-ID" sz="24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51079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476250"/>
            <a:ext cx="8362950" cy="6381750"/>
          </a:xfrm>
        </p:spPr>
        <p:txBody>
          <a:bodyPr>
            <a:normAutofit/>
          </a:bodyPr>
          <a:lstStyle/>
          <a:p>
            <a:pPr marL="361950" indent="-36195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id-ID" sz="2400" b="1" dirty="0">
                <a:solidFill>
                  <a:srgbClr val="C00000"/>
                </a:solidFill>
              </a:rPr>
              <a:t>3</a:t>
            </a:r>
            <a:r>
              <a:rPr lang="id-ID" sz="2400" b="1" dirty="0" smtClean="0">
                <a:solidFill>
                  <a:srgbClr val="C00000"/>
                </a:solidFill>
              </a:rPr>
              <a:t>. </a:t>
            </a:r>
            <a:r>
              <a:rPr lang="id-ID" sz="2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Pemberdayaan Masyarakat Desa </a:t>
            </a:r>
            <a:r>
              <a:rPr lang="id-ID" sz="2400" dirty="0" smtClean="0">
                <a:cs typeface="Arial" pitchFamily="34" charset="0"/>
              </a:rPr>
              <a:t>→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 mendampingi masyarakat agar berdaya.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id-ID" sz="2400" b="1" dirty="0">
                <a:latin typeface="Arial" pitchFamily="34" charset="0"/>
                <a:cs typeface="Arial" pitchFamily="34" charset="0"/>
              </a:rPr>
              <a:t>Kepemimpinan </a:t>
            </a:r>
            <a:r>
              <a:rPr lang="id-ID" sz="2400" b="1" dirty="0" smtClean="0">
                <a:latin typeface="Arial" pitchFamily="34" charset="0"/>
                <a:cs typeface="Arial" pitchFamily="34" charset="0"/>
              </a:rPr>
              <a:t>regresif</a:t>
            </a:r>
            <a:r>
              <a:rPr lang="id-ID" sz="2400" b="1" dirty="0">
                <a:latin typeface="Arial" pitchFamily="34" charset="0"/>
                <a:cs typeface="Arial" pitchFamily="34" charset="0"/>
              </a:rPr>
              <a:t> </a:t>
            </a:r>
            <a:r>
              <a:rPr lang="id-ID" sz="24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 biasanya menolak untuk mendampingi masyarakat desa.</a:t>
            </a:r>
            <a:endParaRPr lang="id-ID" sz="2400" b="1" dirty="0" smtClean="0">
              <a:latin typeface="Arial" pitchFamily="34" charset="0"/>
              <a:cs typeface="Arial" pitchFamily="34" charset="0"/>
            </a:endParaRP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id-ID" sz="2400" b="1" dirty="0">
                <a:latin typeface="Arial" pitchFamily="34" charset="0"/>
                <a:cs typeface="Arial" pitchFamily="34" charset="0"/>
              </a:rPr>
              <a:t>Kepemimpinan konservatif-inovatif</a:t>
            </a:r>
            <a:r>
              <a:rPr lang="id-ID" sz="24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hanya akan memberdayakan keluarga, kerabat atau warga masyarakat yg dapat dikendalikan.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id-ID" sz="2400" b="1" dirty="0">
                <a:latin typeface="Arial" pitchFamily="34" charset="0"/>
                <a:cs typeface="Arial" pitchFamily="34" charset="0"/>
              </a:rPr>
              <a:t>Kepemimpinan inovatif-progresif</a:t>
            </a:r>
            <a:r>
              <a:rPr lang="id-ID" sz="24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id-ID" sz="2400" dirty="0" smtClean="0">
                <a:latin typeface="Arial" pitchFamily="34" charset="0"/>
                <a:cs typeface="Arial" pitchFamily="34" charset="0"/>
              </a:rPr>
              <a:t>akan melakukan pemberdayaan masyarakat, selain itu tipe kepemimpinan ini akan melakukan kaderisasi dan menyiapkan kader-2 Desa serta membuka akses untuk meningkatkan kapasitas masyarakat desa</a:t>
            </a:r>
          </a:p>
          <a:p>
            <a:pPr marL="0" indent="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42149971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3412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d-ID" sz="2800" b="1" dirty="0" smtClean="0">
                <a:latin typeface="Times New Roman" pitchFamily="18" charset="0"/>
                <a:cs typeface="Times New Roman" pitchFamily="18" charset="0"/>
              </a:rPr>
              <a:t>Ciri umum pemimpin yang berhasil :</a:t>
            </a:r>
            <a:endParaRPr lang="id-ID" sz="2800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1052513"/>
            <a:ext cx="8507413" cy="5805487"/>
          </a:xfrm>
        </p:spPr>
        <p:txBody>
          <a:bodyPr>
            <a:normAutofit fontScale="55000" lnSpcReduction="20000"/>
          </a:bodyPr>
          <a:lstStyle/>
          <a:p>
            <a:pPr marL="0" indent="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id-ID" b="1" dirty="0" smtClean="0">
                <a:solidFill>
                  <a:srgbClr val="CC3300"/>
                </a:solidFill>
                <a:latin typeface="Arial Narrow" pitchFamily="34" charset="0"/>
                <a:cs typeface="Times New Roman" pitchFamily="18" charset="0"/>
              </a:rPr>
              <a:t>1</a:t>
            </a:r>
            <a:r>
              <a:rPr lang="id-ID" sz="3800" b="1" dirty="0" smtClean="0">
                <a:solidFill>
                  <a:srgbClr val="CC3300"/>
                </a:solidFill>
                <a:latin typeface="Arial Narrow" pitchFamily="34" charset="0"/>
                <a:cs typeface="Times New Roman" pitchFamily="18" charset="0"/>
              </a:rPr>
              <a:t>.  Kelancaran berbicara</a:t>
            </a:r>
            <a:endParaRPr lang="en-US" sz="3800" b="1" dirty="0" smtClean="0">
              <a:solidFill>
                <a:srgbClr val="CC3300"/>
              </a:solidFill>
              <a:latin typeface="Arial Narrow" pitchFamily="34" charset="0"/>
              <a:cs typeface="Times New Roman" pitchFamily="18" charset="0"/>
            </a:endParaRPr>
          </a:p>
          <a:p>
            <a:pPr marL="457200" indent="-231775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id-ID" sz="3800" b="1" dirty="0" smtClean="0">
                <a:latin typeface="Arial Narrow" pitchFamily="34" charset="0"/>
                <a:cs typeface="Times New Roman" pitchFamily="18" charset="0"/>
              </a:rPr>
              <a:t>Perbendaharaan kata yang luas</a:t>
            </a:r>
            <a:endParaRPr lang="en-US" sz="3800" b="1" dirty="0" smtClean="0">
              <a:latin typeface="Arial Narrow" pitchFamily="34" charset="0"/>
              <a:cs typeface="Times New Roman" pitchFamily="18" charset="0"/>
            </a:endParaRPr>
          </a:p>
          <a:p>
            <a:pPr marL="457200" indent="-231775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id-ID" sz="3800" b="1" dirty="0" smtClean="0">
                <a:latin typeface="Arial Narrow" pitchFamily="34" charset="0"/>
                <a:cs typeface="Times New Roman" pitchFamily="18" charset="0"/>
              </a:rPr>
              <a:t>Kemampuan berkomunikasi baik (= dalam bahasa anggotanya)</a:t>
            </a:r>
            <a:endParaRPr lang="en-US" sz="3800" b="1" dirty="0" smtClean="0">
              <a:latin typeface="Arial Narrow" pitchFamily="34" charset="0"/>
              <a:cs typeface="Times New Roman" pitchFamily="18" charset="0"/>
            </a:endParaRPr>
          </a:p>
          <a:p>
            <a:pPr marL="0" indent="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id-ID" sz="3800" b="1" dirty="0" smtClean="0">
                <a:solidFill>
                  <a:srgbClr val="C00000"/>
                </a:solidFill>
                <a:latin typeface="Arial Narrow" pitchFamily="34" charset="0"/>
                <a:cs typeface="Times New Roman" pitchFamily="18" charset="0"/>
              </a:rPr>
              <a:t>2. Kemampuan untuk memecahkan masalah</a:t>
            </a:r>
            <a:endParaRPr lang="en-US" sz="3800" b="1" dirty="0" smtClean="0">
              <a:solidFill>
                <a:srgbClr val="C00000"/>
              </a:solidFill>
              <a:latin typeface="Arial Narrow" pitchFamily="34" charset="0"/>
              <a:cs typeface="Times New Roman" pitchFamily="18" charset="0"/>
            </a:endParaRPr>
          </a:p>
          <a:p>
            <a:pPr marL="457200" indent="-231775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id-ID" sz="3800" b="1" dirty="0" smtClean="0">
                <a:latin typeface="Arial Narrow" pitchFamily="34" charset="0"/>
                <a:cs typeface="Times New Roman" pitchFamily="18" charset="0"/>
              </a:rPr>
              <a:t>Masalah = persoalan anggota</a:t>
            </a:r>
            <a:endParaRPr lang="en-US" sz="3800" b="1" dirty="0" smtClean="0">
              <a:latin typeface="Arial Narrow" pitchFamily="34" charset="0"/>
              <a:cs typeface="Times New Roman" pitchFamily="18" charset="0"/>
            </a:endParaRPr>
          </a:p>
          <a:p>
            <a:pPr marL="0" indent="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id-ID" sz="3800" b="1" dirty="0" smtClean="0">
                <a:solidFill>
                  <a:srgbClr val="CC3300"/>
                </a:solidFill>
                <a:latin typeface="Arial Narrow" pitchFamily="34" charset="0"/>
                <a:cs typeface="Times New Roman" pitchFamily="18" charset="0"/>
              </a:rPr>
              <a:t>3. Kesadaran akan kebutuhan anggota</a:t>
            </a:r>
            <a:endParaRPr lang="en-US" sz="3800" b="1" dirty="0" smtClean="0">
              <a:solidFill>
                <a:srgbClr val="CC3300"/>
              </a:solidFill>
              <a:latin typeface="Arial Narrow" pitchFamily="34" charset="0"/>
              <a:cs typeface="Times New Roman" pitchFamily="18" charset="0"/>
            </a:endParaRPr>
          </a:p>
          <a:p>
            <a:pPr marL="457200" indent="-231775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id-ID" sz="3800" b="1" dirty="0" smtClean="0">
                <a:latin typeface="Arial Narrow" pitchFamily="34" charset="0"/>
                <a:cs typeface="Times New Roman" pitchFamily="18" charset="0"/>
              </a:rPr>
              <a:t>Kebutuhan anggota sering dinyatakan atau tidak.</a:t>
            </a:r>
            <a:endParaRPr lang="en-US" sz="3800" b="1" dirty="0" smtClean="0">
              <a:latin typeface="Arial Narrow" pitchFamily="34" charset="0"/>
              <a:cs typeface="Times New Roman" pitchFamily="18" charset="0"/>
            </a:endParaRPr>
          </a:p>
          <a:p>
            <a:pPr marL="457200" indent="-231775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id-ID" sz="3800" b="1" dirty="0" smtClean="0">
                <a:latin typeface="Arial Narrow" pitchFamily="34" charset="0"/>
                <a:cs typeface="Times New Roman" pitchFamily="18" charset="0"/>
              </a:rPr>
              <a:t>Memberi suasana sehingga anggota percaya pada pemimpin</a:t>
            </a:r>
            <a:r>
              <a:rPr lang="id-ID" sz="3800" b="1" dirty="0" smtClean="0">
                <a:solidFill>
                  <a:srgbClr val="660066"/>
                </a:solidFill>
                <a:latin typeface="Arial Narrow" pitchFamily="34" charset="0"/>
                <a:cs typeface="Times New Roman" pitchFamily="18" charset="0"/>
              </a:rPr>
              <a:t>.</a:t>
            </a:r>
            <a:endParaRPr lang="en-US" sz="3800" b="1" dirty="0" smtClean="0">
              <a:solidFill>
                <a:srgbClr val="660066"/>
              </a:solidFill>
              <a:latin typeface="Arial Narrow" pitchFamily="34" charset="0"/>
              <a:cs typeface="Times New Roman" pitchFamily="18" charset="0"/>
            </a:endParaRPr>
          </a:p>
          <a:p>
            <a:pPr marL="0" indent="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id-ID" sz="3800" b="1" dirty="0" smtClean="0">
                <a:solidFill>
                  <a:srgbClr val="CC3300"/>
                </a:solidFill>
                <a:latin typeface="Arial Narrow" pitchFamily="34" charset="0"/>
                <a:cs typeface="Times New Roman" pitchFamily="18" charset="0"/>
              </a:rPr>
              <a:t>4. Keluwesan</a:t>
            </a:r>
            <a:endParaRPr lang="en-US" sz="3800" b="1" dirty="0" smtClean="0">
              <a:solidFill>
                <a:srgbClr val="CC3300"/>
              </a:solidFill>
              <a:latin typeface="Arial Narrow" pitchFamily="34" charset="0"/>
              <a:cs typeface="Times New Roman" pitchFamily="18" charset="0"/>
            </a:endParaRPr>
          </a:p>
          <a:p>
            <a:pPr marL="457200" indent="-173038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id-ID" sz="3800" b="1" dirty="0" smtClean="0">
                <a:latin typeface="Arial Narrow" pitchFamily="34" charset="0"/>
                <a:cs typeface="Times New Roman" pitchFamily="18" charset="0"/>
              </a:rPr>
              <a:t>Fleksibel-mudah menyesuaikan diri.</a:t>
            </a:r>
            <a:endParaRPr lang="en-US" sz="3800" b="1" dirty="0" smtClean="0">
              <a:latin typeface="Arial Narrow" pitchFamily="34" charset="0"/>
              <a:cs typeface="Times New Roman" pitchFamily="18" charset="0"/>
            </a:endParaRPr>
          </a:p>
          <a:p>
            <a:pPr marL="457200" indent="-173038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id-ID" sz="3800" b="1" dirty="0" smtClean="0">
                <a:latin typeface="Arial Narrow" pitchFamily="34" charset="0"/>
                <a:cs typeface="Times New Roman" pitchFamily="18" charset="0"/>
              </a:rPr>
              <a:t>Mampu memecahkan akibat perubahan dengan cara yang kreatif.</a:t>
            </a:r>
            <a:endParaRPr lang="en-US" sz="3800" b="1" dirty="0" smtClean="0">
              <a:latin typeface="Arial Narrow" pitchFamily="34" charset="0"/>
              <a:cs typeface="Times New Roman" pitchFamily="18" charset="0"/>
            </a:endParaRPr>
          </a:p>
          <a:p>
            <a:pPr marL="0" indent="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id-ID" sz="3800" b="1" dirty="0" smtClean="0">
                <a:solidFill>
                  <a:srgbClr val="CC3300"/>
                </a:solidFill>
                <a:latin typeface="Arial Narrow" pitchFamily="34" charset="0"/>
                <a:cs typeface="Times New Roman" pitchFamily="18" charset="0"/>
              </a:rPr>
              <a:t>5. Kesediaan menerima tanggung jawab</a:t>
            </a:r>
            <a:endParaRPr lang="en-US" sz="3800" b="1" dirty="0" smtClean="0">
              <a:solidFill>
                <a:srgbClr val="CC3300"/>
              </a:solidFill>
              <a:latin typeface="Arial Narrow" pitchFamily="34" charset="0"/>
              <a:cs typeface="Times New Roman" pitchFamily="18" charset="0"/>
            </a:endParaRPr>
          </a:p>
          <a:p>
            <a:pPr marL="457200" indent="-173038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id-ID" sz="3800" b="1" dirty="0" smtClean="0">
                <a:latin typeface="Arial Narrow" pitchFamily="34" charset="0"/>
                <a:cs typeface="Times New Roman" pitchFamily="18" charset="0"/>
              </a:rPr>
              <a:t>Mampu menyelesaikan tugas dan menyerahkan hasil kepada anggota.</a:t>
            </a:r>
            <a:endParaRPr lang="en-US" sz="3800" b="1" dirty="0" smtClean="0">
              <a:latin typeface="Arial Narrow" pitchFamily="34" charset="0"/>
              <a:cs typeface="Times New Roman" pitchFamily="18" charset="0"/>
            </a:endParaRPr>
          </a:p>
          <a:p>
            <a:pPr marL="0" indent="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id-ID" sz="3800" b="1" dirty="0" smtClean="0">
                <a:solidFill>
                  <a:srgbClr val="CC3300"/>
                </a:solidFill>
                <a:latin typeface="Arial Narrow" pitchFamily="34" charset="0"/>
                <a:cs typeface="Times New Roman" pitchFamily="18" charset="0"/>
              </a:rPr>
              <a:t>6. Ketrampilan sosial</a:t>
            </a:r>
            <a:endParaRPr lang="en-US" sz="3800" b="1" dirty="0" smtClean="0">
              <a:solidFill>
                <a:srgbClr val="CC3300"/>
              </a:solidFill>
              <a:latin typeface="Arial Narrow" pitchFamily="34" charset="0"/>
              <a:cs typeface="Times New Roman" pitchFamily="18" charset="0"/>
            </a:endParaRPr>
          </a:p>
          <a:p>
            <a:pPr marL="457200" indent="-173038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id-ID" sz="3800" b="1" dirty="0" smtClean="0">
                <a:solidFill>
                  <a:srgbClr val="660066"/>
                </a:solidFill>
                <a:latin typeface="Arial Narrow" pitchFamily="34" charset="0"/>
                <a:cs typeface="Times New Roman" pitchFamily="18" charset="0"/>
              </a:rPr>
              <a:t> </a:t>
            </a:r>
            <a:r>
              <a:rPr lang="id-ID" sz="3800" b="1" dirty="0" smtClean="0">
                <a:latin typeface="Arial Narrow" pitchFamily="34" charset="0"/>
                <a:cs typeface="Times New Roman" pitchFamily="18" charset="0"/>
              </a:rPr>
              <a:t>Menghadapi orang lain dan </a:t>
            </a:r>
            <a:r>
              <a:rPr lang="en-US" sz="3800" b="1" dirty="0" err="1" smtClean="0">
                <a:latin typeface="Arial Narrow" pitchFamily="34" charset="0"/>
                <a:cs typeface="Times New Roman" pitchFamily="18" charset="0"/>
              </a:rPr>
              <a:t>menerima</a:t>
            </a:r>
            <a:r>
              <a:rPr lang="en-US" sz="3800" b="1" dirty="0" smtClean="0">
                <a:latin typeface="Arial Narrow" pitchFamily="34" charset="0"/>
                <a:cs typeface="Times New Roman" pitchFamily="18" charset="0"/>
              </a:rPr>
              <a:t> </a:t>
            </a:r>
            <a:r>
              <a:rPr lang="id-ID" sz="3800" b="1" dirty="0" smtClean="0">
                <a:latin typeface="Arial Narrow" pitchFamily="34" charset="0"/>
                <a:cs typeface="Times New Roman" pitchFamily="18" charset="0"/>
              </a:rPr>
              <a:t>pendapat</a:t>
            </a:r>
            <a:r>
              <a:rPr lang="en-US" sz="3800" b="1" dirty="0" smtClean="0">
                <a:latin typeface="Arial Narrow" pitchFamily="34" charset="0"/>
                <a:cs typeface="Times New Roman" pitchFamily="18" charset="0"/>
              </a:rPr>
              <a:t>n</a:t>
            </a:r>
            <a:r>
              <a:rPr lang="id-ID" sz="3800" b="1" dirty="0" smtClean="0">
                <a:latin typeface="Arial Narrow" pitchFamily="34" charset="0"/>
                <a:cs typeface="Times New Roman" pitchFamily="18" charset="0"/>
              </a:rPr>
              <a:t>ya.</a:t>
            </a:r>
            <a:endParaRPr lang="en-US" sz="3800" b="1" dirty="0" smtClean="0">
              <a:latin typeface="Arial Narrow" pitchFamily="34" charset="0"/>
              <a:cs typeface="Times New Roman" pitchFamily="18" charset="0"/>
            </a:endParaRPr>
          </a:p>
          <a:p>
            <a:pPr marL="0" indent="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id-ID" sz="3800" b="1" dirty="0" smtClean="0">
                <a:solidFill>
                  <a:srgbClr val="CC3300"/>
                </a:solidFill>
                <a:latin typeface="Arial Narrow" pitchFamily="34" charset="0"/>
                <a:cs typeface="Times New Roman" pitchFamily="18" charset="0"/>
              </a:rPr>
              <a:t>7. Kesadaran akan diri dan lingkungannya.</a:t>
            </a:r>
            <a:endParaRPr lang="en-US" sz="3800" b="1" dirty="0" smtClean="0">
              <a:solidFill>
                <a:srgbClr val="CC3300"/>
              </a:solidFill>
              <a:latin typeface="Arial Narrow" pitchFamily="34" charset="0"/>
              <a:cs typeface="Times New Roman" pitchFamily="18" charset="0"/>
            </a:endParaRPr>
          </a:p>
          <a:p>
            <a:pPr marL="457200" indent="-173038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r>
              <a:rPr lang="id-ID" sz="3800" b="1" dirty="0" smtClean="0">
                <a:latin typeface="Arial Narrow" pitchFamily="34" charset="0"/>
                <a:cs typeface="Times New Roman" pitchFamily="18" charset="0"/>
              </a:rPr>
              <a:t>Mengenal diri dengan baik</a:t>
            </a:r>
            <a:r>
              <a:rPr lang="en-US" sz="3800" b="1" dirty="0" smtClean="0">
                <a:latin typeface="Arial Narrow" pitchFamily="34" charset="0"/>
                <a:cs typeface="Times New Roman" pitchFamily="18" charset="0"/>
              </a:rPr>
              <a:t>; </a:t>
            </a:r>
            <a:r>
              <a:rPr lang="id-ID" sz="3800" b="1" dirty="0" smtClean="0">
                <a:latin typeface="Arial Narrow" pitchFamily="34" charset="0"/>
                <a:cs typeface="Times New Roman" pitchFamily="18" charset="0"/>
              </a:rPr>
              <a:t>Asertif</a:t>
            </a:r>
            <a:r>
              <a:rPr lang="en-US" sz="3800" b="1" dirty="0" smtClean="0">
                <a:latin typeface="Arial Narrow" pitchFamily="34" charset="0"/>
                <a:cs typeface="Times New Roman" pitchFamily="18" charset="0"/>
              </a:rPr>
              <a:t>; </a:t>
            </a:r>
            <a:r>
              <a:rPr lang="id-ID" sz="3800" b="1" dirty="0" smtClean="0">
                <a:latin typeface="Arial Narrow" pitchFamily="34" charset="0"/>
                <a:cs typeface="Times New Roman" pitchFamily="18" charset="0"/>
              </a:rPr>
              <a:t>Peka terhadap lingkungan</a:t>
            </a:r>
            <a:r>
              <a:rPr lang="en-US" sz="3800" b="1" dirty="0" smtClean="0">
                <a:latin typeface="Arial Narrow" pitchFamily="34" charset="0"/>
                <a:cs typeface="Times New Roman" pitchFamily="18" charset="0"/>
              </a:rPr>
              <a:t> </a:t>
            </a:r>
          </a:p>
          <a:p>
            <a:pPr marL="274320" indent="-274320" eaLnBrk="1" fontAlgn="auto" hangingPunct="1">
              <a:spcBef>
                <a:spcPts val="580"/>
              </a:spcBef>
              <a:spcAft>
                <a:spcPts val="0"/>
              </a:spcAft>
              <a:buFont typeface="Wingdings 2"/>
              <a:buChar char=""/>
              <a:defRPr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4736819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1416375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622</Words>
  <Application>Microsoft Office PowerPoint</Application>
  <PresentationFormat>On-screen Show (4:3)</PresentationFormat>
  <Paragraphs>49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Penjelasan UU no. 6 Thn 2014 menyatakan: Kepala Desa / Desa Adat atau yang disebut denagn nama lain mempunyai peran penting dalam kedudukannya sebagai kepanjangan tangan negara yang dekat masyarakat dan sebagai pemimpin masyarakat</vt:lpstr>
      <vt:lpstr>PowerPoint Presentation</vt:lpstr>
      <vt:lpstr>                                Bagaimana mewujudkan kepemimpinan masyarakat ...? Kepemimpinan masyarakat dapat melaksanakan  kewenangan lokal skala desa  </vt:lpstr>
      <vt:lpstr>PowerPoint Presentation</vt:lpstr>
      <vt:lpstr>PowerPoint Presentation</vt:lpstr>
      <vt:lpstr>PowerPoint Presentation</vt:lpstr>
      <vt:lpstr>Ciri umum pemimpin yang berhasil :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Hartono</dc:creator>
  <cp:lastModifiedBy>Hartono</cp:lastModifiedBy>
  <cp:revision>2</cp:revision>
  <dcterms:created xsi:type="dcterms:W3CDTF">2020-03-24T16:30:16Z</dcterms:created>
  <dcterms:modified xsi:type="dcterms:W3CDTF">2020-05-05T14:09:22Z</dcterms:modified>
</cp:coreProperties>
</file>