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68" r:id="rId4"/>
    <p:sldId id="267" r:id="rId5"/>
    <p:sldId id="259" r:id="rId6"/>
    <p:sldId id="269" r:id="rId7"/>
    <p:sldId id="270" r:id="rId8"/>
    <p:sldId id="271" r:id="rId9"/>
    <p:sldId id="272" r:id="rId10"/>
    <p:sldId id="273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8" d="100"/>
          <a:sy n="98" d="100"/>
        </p:scale>
        <p:origin x="-576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644B2-CC7A-499C-9B63-C5449E6EC3D5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077DD-5E3F-45CD-A471-80C3765EE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8914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32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04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14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25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077DD-5E3F-45CD-A471-80C3765EE22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53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077DD-5E3F-45CD-A471-80C3765EE22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6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73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84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94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9D3F2-14B3-421F-8113-9A11C336A763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7924800" cy="218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099" name="TextBox 4"/>
          <p:cNvSpPr txBox="1">
            <a:spLocks noChangeArrowheads="1"/>
          </p:cNvSpPr>
          <p:nvPr/>
        </p:nvSpPr>
        <p:spPr bwMode="auto">
          <a:xfrm>
            <a:off x="1143000" y="1676400"/>
            <a:ext cx="6477000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SISTEM EKONOMI INDONESIA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0"/>
            <a:ext cx="8358245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b="1" dirty="0" smtClean="0">
                <a:solidFill>
                  <a:srgbClr val="000000"/>
                </a:solidFill>
              </a:rPr>
              <a:t>Kebutuhan individual dan kebutuhan bersama.</a:t>
            </a:r>
          </a:p>
          <a:p>
            <a:r>
              <a:rPr lang="id-ID" sz="3600" b="1" dirty="0" smtClean="0">
                <a:solidFill>
                  <a:srgbClr val="000000"/>
                </a:solidFill>
              </a:rPr>
              <a:t>Kebutuhan individual </a:t>
            </a:r>
            <a:r>
              <a:rPr lang="id-ID" sz="3600" dirty="0" smtClean="0">
                <a:solidFill>
                  <a:srgbClr val="000000"/>
                </a:solidFill>
              </a:rPr>
              <a:t>mencakup hal-hal untuk perorangan: makanan/minuman, 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pakaian, kendaraan dsb</a:t>
            </a:r>
          </a:p>
          <a:p>
            <a:r>
              <a:rPr lang="id-ID" sz="3600" b="1" dirty="0" smtClean="0">
                <a:solidFill>
                  <a:srgbClr val="000000"/>
                </a:solidFill>
              </a:rPr>
              <a:t>Kebutuhan bersama</a:t>
            </a:r>
            <a:r>
              <a:rPr lang="id-ID" sz="3600" dirty="0" smtClean="0">
                <a:solidFill>
                  <a:srgbClr val="000000"/>
                </a:solidFill>
              </a:rPr>
              <a:t>: jalan, angkutan umum, pengairan, kebersihan umum dsb</a:t>
            </a:r>
            <a:endParaRPr lang="id-ID" sz="3600" dirty="0" smtClean="0">
              <a:solidFill>
                <a:srgbClr val="000000"/>
              </a:solidFill>
            </a:endParaRPr>
          </a:p>
          <a:p>
            <a:r>
              <a:rPr lang="id-ID" sz="3600" b="1" dirty="0" smtClean="0">
                <a:solidFill>
                  <a:srgbClr val="000000"/>
                </a:solidFill>
              </a:rPr>
              <a:t>Kebutuhan saat sekarang dan masa depan.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Berdasarkan waktu, ada kebutuhan yang tidak dapat ditunda misalnya pengobatan.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Ada kebutuhan  untuk waktu yad baik jangka pendek, menengah&amp; jangka panjang</a:t>
            </a:r>
            <a:endParaRPr lang="id-ID" sz="3600" dirty="0" smtClean="0">
              <a:solidFill>
                <a:srgbClr val="000000"/>
              </a:solidFill>
            </a:endParaRPr>
          </a:p>
          <a:p>
            <a:r>
              <a:rPr lang="id-ID" sz="3600" dirty="0" smtClean="0">
                <a:solidFill>
                  <a:srgbClr val="000000"/>
                </a:solidFill>
              </a:rPr>
              <a:t> </a:t>
            </a:r>
            <a:endParaRPr lang="id-ID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261938"/>
            <a:ext cx="8240713" cy="1406525"/>
            <a:chOff x="284" y="165"/>
            <a:chExt cx="5191" cy="886"/>
          </a:xfrm>
        </p:grpSpPr>
        <p:pic>
          <p:nvPicPr>
            <p:cNvPr id="13517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5173" name="Text Box 3"/>
            <p:cNvSpPr txBox="1">
              <a:spLocks noChangeArrowheads="1"/>
            </p:cNvSpPr>
            <p:nvPr/>
          </p:nvSpPr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5171" name="Text Box 4"/>
          <p:cNvSpPr txBox="1">
            <a:spLocks noChangeArrowheads="1"/>
          </p:cNvSpPr>
          <p:nvPr/>
        </p:nvSpPr>
        <p:spPr bwMode="auto">
          <a:xfrm>
            <a:off x="457200" y="1882775"/>
            <a:ext cx="8229600" cy="4572000"/>
          </a:xfrm>
          <a:prstGeom prst="rect">
            <a:avLst/>
          </a:prstGeom>
          <a:solidFill>
            <a:srgbClr val="17BBFD"/>
          </a:soli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>
              <a:solidFill>
                <a:srgbClr val="FFFFFF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solidFill>
                  <a:srgbClr val="FFFFFF"/>
                </a:solidFill>
                <a:latin typeface="Century Gothic" pitchFamily="32" charset="0"/>
              </a:rPr>
              <a:t>Dengan pengorbanan yg sekecil-kecilnya diharapkan</a:t>
            </a:r>
            <a:r>
              <a:rPr lang="en-US" sz="3000" dirty="0">
                <a:solidFill>
                  <a:srgbClr val="FFFFFF"/>
                </a:solidFill>
                <a:latin typeface="Century Gothic" pitchFamily="32" charset="0"/>
              </a:rPr>
              <a:t> </a:t>
            </a:r>
            <a:r>
              <a:rPr lang="en-US" sz="3000" dirty="0" err="1">
                <a:solidFill>
                  <a:srgbClr val="FFFFFF"/>
                </a:solidFill>
                <a:latin typeface="Century Gothic" pitchFamily="32" charset="0"/>
              </a:rPr>
              <a:t>bisa</a:t>
            </a:r>
            <a:r>
              <a:rPr lang="id-ID" sz="3000" dirty="0">
                <a:solidFill>
                  <a:srgbClr val="FFFFFF"/>
                </a:solidFill>
                <a:latin typeface="Century Gothic" pitchFamily="32" charset="0"/>
              </a:rPr>
              <a:t> mendapatkan hasil yg maksimal</a:t>
            </a:r>
            <a:r>
              <a:rPr lang="en-US" sz="3000" dirty="0">
                <a:solidFill>
                  <a:srgbClr val="FFFFFF"/>
                </a:solidFill>
                <a:latin typeface="Century Gothic" pitchFamily="32" charset="0"/>
              </a:rPr>
              <a:t> </a:t>
            </a:r>
            <a:r>
              <a:rPr lang="en-US" sz="3000" dirty="0" err="1">
                <a:solidFill>
                  <a:srgbClr val="FFFFFF"/>
                </a:solidFill>
                <a:latin typeface="Century Gothic" pitchFamily="32" charset="0"/>
              </a:rPr>
              <a:t>atau</a:t>
            </a:r>
            <a:r>
              <a:rPr lang="en-US" sz="3000" dirty="0">
                <a:solidFill>
                  <a:srgbClr val="FFFFFF"/>
                </a:solidFill>
                <a:latin typeface="Century Gothic" pitchFamily="32" charset="0"/>
              </a:rPr>
              <a:t>,</a:t>
            </a: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solidFill>
                  <a:srgbClr val="FFFFFF"/>
                </a:solidFill>
                <a:latin typeface="Century Gothic" pitchFamily="32" charset="0"/>
              </a:rPr>
              <a:t>Dengan pengorbanan tertentu diharapkan mendapat hasil yg sebesar-besarnya</a:t>
            </a:r>
            <a:r>
              <a:rPr lang="id-ID" sz="3000" dirty="0" smtClean="0">
                <a:solidFill>
                  <a:srgbClr val="FFFFFF"/>
                </a:solidFill>
                <a:latin typeface="Century Gothic" pitchFamily="32" charset="0"/>
              </a:rPr>
              <a:t>. </a:t>
            </a:r>
            <a:endParaRPr lang="id-ID" sz="3000" dirty="0">
              <a:solidFill>
                <a:srgbClr val="FFFFFF"/>
              </a:solidFill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261938"/>
            <a:ext cx="8240713" cy="1406525"/>
            <a:chOff x="284" y="165"/>
            <a:chExt cx="5191" cy="886"/>
          </a:xfrm>
        </p:grpSpPr>
        <p:pic>
          <p:nvPicPr>
            <p:cNvPr id="13619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6197" name="Text Box 3"/>
            <p:cNvSpPr txBox="1">
              <a:spLocks noChangeArrowheads="1"/>
            </p:cNvSpPr>
            <p:nvPr/>
          </p:nvSpPr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6195" name="Text Box 4"/>
          <p:cNvSpPr txBox="1">
            <a:spLocks noChangeArrowheads="1"/>
          </p:cNvSpPr>
          <p:nvPr/>
        </p:nvSpPr>
        <p:spPr bwMode="auto">
          <a:xfrm>
            <a:off x="457200" y="1882775"/>
            <a:ext cx="8229600" cy="4572000"/>
          </a:xfrm>
          <a:prstGeom prst="rect">
            <a:avLst/>
          </a:prstGeom>
          <a:gradFill rotWithShape="0">
            <a:gsLst>
              <a:gs pos="0">
                <a:srgbClr val="E40059"/>
              </a:gs>
              <a:gs pos="100000">
                <a:srgbClr val="17BBFD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820738" lvl="1" indent="-285750" algn="l" eaLnBrk="1" hangingPunct="1">
              <a:lnSpc>
                <a:spcPct val="90000"/>
              </a:lnSpc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solidFill>
                  <a:srgbClr val="FFFFFF"/>
                </a:solidFill>
                <a:latin typeface="Century Gothic" pitchFamily="32" charset="0"/>
              </a:rPr>
              <a:t>Kegiatan ekonomi</a:t>
            </a:r>
          </a:p>
          <a:p>
            <a:pPr marL="1103313" lvl="2" indent="-228600" algn="l" eaLnBrk="1" hangingPunct="1">
              <a:lnSpc>
                <a:spcPct val="90000"/>
              </a:lnSpc>
              <a:spcBef>
                <a:spcPts val="600"/>
              </a:spcBef>
              <a:buClr>
                <a:srgbClr val="FF388C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yaitu usaha-usaha individu/ perusahaan dan perekonomian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secara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keseluruhan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untuk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memproduksi barang dan jasa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yang dibutuhkan.</a:t>
            </a:r>
            <a:endParaRPr lang="id-ID" sz="2400" dirty="0">
              <a:solidFill>
                <a:srgbClr val="FFFFFF"/>
              </a:solidFill>
              <a:latin typeface="Century Gothic" pitchFamily="32" charset="0"/>
            </a:endParaRPr>
          </a:p>
          <a:p>
            <a:pPr marL="1103313" lvl="2" indent="-228600" algn="l" eaLnBrk="1" hangingPunct="1">
              <a:lnSpc>
                <a:spcPct val="90000"/>
              </a:lnSpc>
              <a:spcBef>
                <a:spcPts val="600"/>
              </a:spcBef>
              <a:buClr>
                <a:srgbClr val="FF388C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yaitu kegiat</a:t>
            </a:r>
            <a:r>
              <a:rPr lang="en-US" sz="2400" dirty="0">
                <a:solidFill>
                  <a:srgbClr val="FFFFFF"/>
                </a:solidFill>
                <a:latin typeface="Century Gothic" pitchFamily="32" charset="0"/>
              </a:rPr>
              <a:t>a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n ekonomi meliputi kegiatan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untuk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menggunakan barang dan jasa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yang  diproduksikan dalam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perekonomian.</a:t>
            </a:r>
          </a:p>
          <a:p>
            <a:pPr marL="1103313" lvl="2" indent="-228600" algn="l" eaLnBrk="1" hangingPunct="1">
              <a:lnSpc>
                <a:spcPct val="90000"/>
              </a:lnSpc>
              <a:spcBef>
                <a:spcPts val="600"/>
              </a:spcBef>
              <a:buClr>
                <a:srgbClr val="FF388C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Jadi kegiatan ekonomi adalah kegiatan seseorang, perusahaan, atau masyarakat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untuk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memproduksi barang dan jasa maupun mengkonsumsi barang dan jasa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tersebut.</a:t>
            </a:r>
            <a:endParaRPr lang="id-ID" sz="2400" dirty="0">
              <a:solidFill>
                <a:srgbClr val="FFFFFF"/>
              </a:solidFill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ext Box 1"/>
          <p:cNvSpPr txBox="1">
            <a:spLocks noChangeArrowheads="1"/>
          </p:cNvSpPr>
          <p:nvPr/>
        </p:nvSpPr>
        <p:spPr bwMode="auto">
          <a:xfrm>
            <a:off x="304800" y="457200"/>
            <a:ext cx="86868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4E3B30"/>
              </a:buClr>
              <a:buFont typeface="Franklin Gothic Medium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4E3B30"/>
                </a:solidFill>
                <a:latin typeface="Franklin Gothic Medium" pitchFamily="32" charset="0"/>
              </a:rPr>
              <a:t>MACAM KEGIATAN EKONOMI</a:t>
            </a:r>
          </a:p>
        </p:txBody>
      </p:sp>
      <p:sp>
        <p:nvSpPr>
          <p:cNvPr id="137219" name="Text Box 2"/>
          <p:cNvSpPr txBox="1">
            <a:spLocks noChangeArrowheads="1"/>
          </p:cNvSpPr>
          <p:nvPr/>
        </p:nvSpPr>
        <p:spPr bwMode="auto">
          <a:xfrm>
            <a:off x="0" y="2514600"/>
            <a:ext cx="8229600" cy="3581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057400" lvl="4" indent="-228600" algn="l" eaLnBrk="1" hangingPunct="1">
              <a:spcBef>
                <a:spcPts val="900"/>
              </a:spcBef>
              <a:buClr>
                <a:srgbClr val="F0A22E"/>
              </a:buClr>
              <a:buSzPct val="60000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 dirty="0" smtClean="0">
                <a:solidFill>
                  <a:srgbClr val="4E3B30"/>
                </a:solidFill>
                <a:latin typeface="Franklin Gothic Book" pitchFamily="32" charset="0"/>
              </a:rPr>
              <a:t>1. KEGIATAN </a:t>
            </a:r>
            <a:r>
              <a:rPr lang="id-ID" sz="3600" dirty="0">
                <a:solidFill>
                  <a:srgbClr val="4E3B30"/>
                </a:solidFill>
                <a:latin typeface="Franklin Gothic Book" pitchFamily="32" charset="0"/>
              </a:rPr>
              <a:t>PRODUKSI</a:t>
            </a:r>
          </a:p>
          <a:p>
            <a:pPr marL="2057400" lvl="4" indent="-228600" algn="l" eaLnBrk="1" hangingPunct="1">
              <a:spcBef>
                <a:spcPts val="900"/>
              </a:spcBef>
              <a:buClr>
                <a:srgbClr val="F0A22E"/>
              </a:buClr>
              <a:buSzPct val="60000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 dirty="0" smtClean="0">
                <a:solidFill>
                  <a:srgbClr val="4E3B30"/>
                </a:solidFill>
                <a:latin typeface="Franklin Gothic Book" pitchFamily="32" charset="0"/>
              </a:rPr>
              <a:t>2. KEGIATAN </a:t>
            </a:r>
            <a:r>
              <a:rPr lang="id-ID" sz="3600" dirty="0">
                <a:solidFill>
                  <a:srgbClr val="4E3B30"/>
                </a:solidFill>
                <a:latin typeface="Franklin Gothic Book" pitchFamily="32" charset="0"/>
              </a:rPr>
              <a:t>KONSUMSI</a:t>
            </a:r>
          </a:p>
          <a:p>
            <a:pPr marL="2057400" lvl="4" indent="-228600" algn="l" eaLnBrk="1" hangingPunct="1">
              <a:spcBef>
                <a:spcPts val="900"/>
              </a:spcBef>
              <a:buClr>
                <a:srgbClr val="F0A22E"/>
              </a:buClr>
              <a:buSzPct val="60000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 dirty="0" smtClean="0">
                <a:solidFill>
                  <a:srgbClr val="4E3B30"/>
                </a:solidFill>
                <a:latin typeface="Franklin Gothic Book" pitchFamily="32" charset="0"/>
              </a:rPr>
              <a:t>3. KEGIATAN </a:t>
            </a:r>
            <a:r>
              <a:rPr lang="id-ID" sz="3600" dirty="0">
                <a:solidFill>
                  <a:srgbClr val="4E3B30"/>
                </a:solidFill>
                <a:latin typeface="Franklin Gothic Book" pitchFamily="32" charset="0"/>
              </a:rPr>
              <a:t>DISTRIBUSI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Text Box 4"/>
          <p:cNvSpPr txBox="1">
            <a:spLocks noChangeArrowheads="1"/>
          </p:cNvSpPr>
          <p:nvPr/>
        </p:nvSpPr>
        <p:spPr bwMode="auto">
          <a:xfrm>
            <a:off x="214282" y="1500174"/>
            <a:ext cx="8715436" cy="47450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Faktor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penggerak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s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</a:t>
            </a:r>
            <a:r>
              <a:rPr lang="id-ID" sz="2800" dirty="0" smtClean="0">
                <a:latin typeface="Century Gothic" pitchFamily="32" charset="0"/>
              </a:rPr>
              <a:t>a</a:t>
            </a:r>
            <a:r>
              <a:rPr lang="en-US" sz="2800" dirty="0" smtClean="0">
                <a:latin typeface="Century Gothic" pitchFamily="32" charset="0"/>
              </a:rPr>
              <a:t>t </a:t>
            </a:r>
            <a:r>
              <a:rPr lang="en-US" sz="2800" dirty="0" err="1">
                <a:latin typeface="Century Gothic" pitchFamily="32" charset="0"/>
              </a:rPr>
              <a:t>dasar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adalah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manusia</a:t>
            </a:r>
            <a:r>
              <a:rPr lang="en-US" sz="2800" dirty="0">
                <a:latin typeface="Century Gothic" pitchFamily="32" charset="0"/>
              </a:rPr>
              <a:t>.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manusia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ad</a:t>
            </a:r>
            <a:r>
              <a:rPr lang="id-ID" sz="2800" dirty="0" smtClean="0">
                <a:latin typeface="Century Gothic" pitchFamily="32" charset="0"/>
              </a:rPr>
              <a:t>a</a:t>
            </a:r>
            <a:r>
              <a:rPr lang="en-US" sz="2800" dirty="0" smtClean="0">
                <a:latin typeface="Century Gothic" pitchFamily="32" charset="0"/>
              </a:rPr>
              <a:t>l</a:t>
            </a:r>
            <a:r>
              <a:rPr lang="id-ID" sz="2800" dirty="0" smtClean="0">
                <a:latin typeface="Century Gothic" pitchFamily="32" charset="0"/>
              </a:rPr>
              <a:t>ah</a:t>
            </a:r>
            <a:r>
              <a:rPr lang="en-US" sz="2800" dirty="0" smtClean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tujuan</a:t>
            </a:r>
            <a:r>
              <a:rPr lang="en-US" sz="2800" dirty="0">
                <a:latin typeface="Century Gothic" pitchFamily="32" charset="0"/>
              </a:rPr>
              <a:t> &amp; </a:t>
            </a:r>
            <a:r>
              <a:rPr lang="en-US" sz="2800" dirty="0" err="1">
                <a:latin typeface="Century Gothic" pitchFamily="32" charset="0"/>
              </a:rPr>
              <a:t>sekaligus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motivasi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kegiatan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berproduksi</a:t>
            </a:r>
            <a:r>
              <a:rPr lang="en-US" sz="2800" dirty="0">
                <a:latin typeface="Century Gothic" pitchFamily="32" charset="0"/>
              </a:rPr>
              <a:t>, </a:t>
            </a:r>
            <a:r>
              <a:rPr lang="en-US" sz="2800" dirty="0" err="1">
                <a:latin typeface="Century Gothic" pitchFamily="32" charset="0"/>
              </a:rPr>
              <a:t>konsumsi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tukar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menukar</a:t>
            </a:r>
            <a:r>
              <a:rPr lang="en-US" sz="2800" dirty="0">
                <a:latin typeface="Century Gothic" pitchFamily="32" charset="0"/>
              </a:rPr>
              <a:t>.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manusia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timbul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dari</a:t>
            </a:r>
            <a:r>
              <a:rPr lang="en-US" sz="2800" dirty="0">
                <a:latin typeface="Century Gothic" pitchFamily="32" charset="0"/>
              </a:rPr>
              <a:t> :</a:t>
            </a:r>
          </a:p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biologis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hidup</a:t>
            </a:r>
            <a:r>
              <a:rPr lang="en-US" sz="2800" dirty="0">
                <a:latin typeface="Century Gothic" pitchFamily="32" charset="0"/>
              </a:rPr>
              <a:t> </a:t>
            </a:r>
          </a:p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akibat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peradaban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id-ID" sz="2800" dirty="0" smtClean="0">
                <a:latin typeface="Century Gothic" pitchFamily="32" charset="0"/>
              </a:rPr>
              <a:t>    k</a:t>
            </a:r>
            <a:r>
              <a:rPr lang="en-US" sz="2800" dirty="0" err="1" smtClean="0">
                <a:latin typeface="Century Gothic" pitchFamily="32" charset="0"/>
              </a:rPr>
              <a:t>ebudayaan</a:t>
            </a:r>
            <a:r>
              <a:rPr lang="en-US" sz="2800" dirty="0" smtClean="0">
                <a:latin typeface="Century Gothic" pitchFamily="32" charset="0"/>
              </a:rPr>
              <a:t> </a:t>
            </a:r>
            <a:r>
              <a:rPr lang="en-US" sz="2800" dirty="0" err="1" smtClean="0">
                <a:latin typeface="Century Gothic" pitchFamily="32" charset="0"/>
              </a:rPr>
              <a:t>manusia</a:t>
            </a:r>
            <a:r>
              <a:rPr lang="id-ID" sz="2800" dirty="0" smtClean="0">
                <a:latin typeface="Century Gothic" pitchFamily="32" charset="0"/>
              </a:rPr>
              <a:t>  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latin typeface="Century Gothic" pitchFamily="32" charset="0"/>
              </a:rPr>
              <a:t>Lain–lain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khas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d</a:t>
            </a:r>
            <a:r>
              <a:rPr lang="id-ID" sz="2800" dirty="0" smtClean="0">
                <a:latin typeface="Century Gothic" pitchFamily="32" charset="0"/>
              </a:rPr>
              <a:t>a</a:t>
            </a:r>
            <a:r>
              <a:rPr lang="en-US" sz="2800" dirty="0" smtClean="0">
                <a:latin typeface="Century Gothic" pitchFamily="32" charset="0"/>
              </a:rPr>
              <a:t>r</a:t>
            </a:r>
            <a:r>
              <a:rPr lang="id-ID" sz="2800" dirty="0" smtClean="0">
                <a:latin typeface="Century Gothic" pitchFamily="32" charset="0"/>
              </a:rPr>
              <a:t>i</a:t>
            </a:r>
            <a:r>
              <a:rPr lang="en-US" sz="2800" dirty="0" smtClean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masing-masing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perorangan</a:t>
            </a:r>
            <a:endParaRPr lang="en-US" sz="2800" dirty="0">
              <a:latin typeface="Century Gothic" pitchFamily="32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57166"/>
            <a:ext cx="7286676" cy="8572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8229600" cy="434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Century Gothic" pitchFamily="32" charset="0"/>
              </a:rPr>
              <a:t>Masalah pokok perekonomian adlh </a:t>
            </a:r>
            <a:r>
              <a:rPr lang="id-ID" sz="3000" u="sng" dirty="0">
                <a:latin typeface="Century Gothic" pitchFamily="32" charset="0"/>
              </a:rPr>
              <a:t>kekurangan</a:t>
            </a:r>
            <a:r>
              <a:rPr lang="id-ID" sz="3000" dirty="0">
                <a:latin typeface="Century Gothic" pitchFamily="32" charset="0"/>
              </a:rPr>
              <a:t> (kelangkaan/scarcity)</a:t>
            </a:r>
            <a:r>
              <a:rPr lang="ar-SA" sz="3000" dirty="0">
                <a:latin typeface="Century Gothic" pitchFamily="32" charset="0"/>
                <a:cs typeface="Arial" charset="0"/>
              </a:rPr>
              <a:t>‏</a:t>
            </a:r>
            <a:endParaRPr lang="id-ID" sz="3000" dirty="0">
              <a:latin typeface="Century Gothic" pitchFamily="32" charset="0"/>
            </a:endParaRP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>
                <a:latin typeface="Century Gothic" pitchFamily="32" charset="0"/>
              </a:rPr>
              <a:t>   </a:t>
            </a:r>
            <a:r>
              <a:rPr lang="id-ID" sz="3000" dirty="0">
                <a:latin typeface="Century Gothic" pitchFamily="32" charset="0"/>
              </a:rPr>
              <a:t>→ </a:t>
            </a:r>
            <a:r>
              <a:rPr lang="id-ID" sz="3000" dirty="0" smtClean="0">
                <a:latin typeface="Century Gothic" pitchFamily="32" charset="0"/>
              </a:rPr>
              <a:t>sebagai </a:t>
            </a:r>
            <a:r>
              <a:rPr lang="id-ID" sz="3000" dirty="0">
                <a:latin typeface="Century Gothic" pitchFamily="32" charset="0"/>
              </a:rPr>
              <a:t>akibat dari ketidak seimbangan </a:t>
            </a:r>
            <a:r>
              <a:rPr lang="id-ID" sz="3000" dirty="0" smtClean="0">
                <a:latin typeface="Century Gothic" pitchFamily="32" charset="0"/>
              </a:rPr>
              <a:t>antara </a:t>
            </a:r>
            <a:r>
              <a:rPr lang="id-ID" sz="3000" dirty="0">
                <a:latin typeface="Century Gothic" pitchFamily="32" charset="0"/>
              </a:rPr>
              <a:t>: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latin typeface="Century Gothic" pitchFamily="32" charset="0"/>
              </a:rPr>
              <a:t>kebutuhan masyarakat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latin typeface="Century Gothic" pitchFamily="32" charset="0"/>
              </a:rPr>
              <a:t>faktor-faktor produksi </a:t>
            </a:r>
            <a:r>
              <a:rPr lang="id-ID" sz="2600" dirty="0" smtClean="0">
                <a:latin typeface="Century Gothic" pitchFamily="32" charset="0"/>
              </a:rPr>
              <a:t>yang </a:t>
            </a:r>
            <a:r>
              <a:rPr lang="id-ID" sz="2600" dirty="0">
                <a:latin typeface="Century Gothic" pitchFamily="32" charset="0"/>
              </a:rPr>
              <a:t>tersedia </a:t>
            </a:r>
            <a:r>
              <a:rPr lang="id-ID" sz="2600" dirty="0" smtClean="0">
                <a:latin typeface="Century Gothic" pitchFamily="32" charset="0"/>
              </a:rPr>
              <a:t>dalam </a:t>
            </a:r>
            <a:r>
              <a:rPr lang="id-ID" sz="2600" dirty="0">
                <a:latin typeface="Century Gothic" pitchFamily="32" charset="0"/>
              </a:rPr>
              <a:t>masyarakat</a:t>
            </a:r>
            <a:r>
              <a:rPr lang="id-ID" sz="2600" dirty="0" smtClean="0">
                <a:latin typeface="Century Gothic" pitchFamily="32" charset="0"/>
              </a:rPr>
              <a:t>,.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 smtClean="0">
                <a:latin typeface="Century Gothic" pitchFamily="32" charset="0"/>
              </a:rPr>
              <a:t>Oleh karena itu orang  </a:t>
            </a:r>
            <a:r>
              <a:rPr lang="id-ID" sz="2600" dirty="0">
                <a:latin typeface="Century Gothic" pitchFamily="32" charset="0"/>
              </a:rPr>
              <a:t>perlu membuat </a:t>
            </a:r>
            <a:r>
              <a:rPr lang="id-ID" sz="2600" dirty="0" smtClean="0">
                <a:latin typeface="Century Gothic" pitchFamily="32" charset="0"/>
              </a:rPr>
              <a:t>pilihan.</a:t>
            </a:r>
            <a:r>
              <a:rPr lang="id-ID" sz="2600" dirty="0" smtClean="0">
                <a:solidFill>
                  <a:srgbClr val="FFFFFF"/>
                </a:solidFill>
                <a:latin typeface="Century Gothic" pitchFamily="32" charset="0"/>
              </a:rPr>
              <a:t>pilihan</a:t>
            </a:r>
            <a:endParaRPr lang="id-ID" sz="2600" dirty="0">
              <a:solidFill>
                <a:srgbClr val="FFFFFF"/>
              </a:solidFill>
              <a:latin typeface="Century Gothic" pitchFamily="3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357166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MASALAH </a:t>
            </a:r>
            <a:r>
              <a:rPr lang="en-US" sz="3600" b="1" dirty="0" smtClean="0">
                <a:latin typeface="Century Gothic" pitchFamily="34" charset="0"/>
              </a:rPr>
              <a:t>POKOK</a:t>
            </a:r>
            <a:r>
              <a:rPr lang="en-US" sz="3600" b="1" dirty="0" smtClean="0"/>
              <a:t> DALAM PEREKONOMIAN</a:t>
            </a:r>
            <a:endParaRPr lang="en-US" sz="36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1"/>
          <p:cNvSpPr txBox="1">
            <a:spLocks noChangeArrowheads="1"/>
          </p:cNvSpPr>
          <p:nvPr/>
        </p:nvSpPr>
        <p:spPr bwMode="auto">
          <a:xfrm>
            <a:off x="381000" y="1371600"/>
            <a:ext cx="8229600" cy="5105400"/>
          </a:xfrm>
          <a:prstGeom prst="rect">
            <a:avLst/>
          </a:prstGeom>
          <a:gradFill rotWithShape="0">
            <a:gsLst>
              <a:gs pos="0">
                <a:srgbClr val="F3A447"/>
              </a:gs>
              <a:gs pos="100000">
                <a:srgbClr val="A5B59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1003300" lvl="2" indent="-228600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Constantia" pitchFamily="16" charset="0"/>
              <a:buNone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100" dirty="0">
              <a:solidFill>
                <a:srgbClr val="FFFFFF"/>
              </a:solidFill>
              <a:latin typeface="Constantia" pitchFamily="16" charset="0"/>
            </a:endParaRPr>
          </a:p>
          <a:p>
            <a:pPr marL="1003300" lvl="2" indent="-228600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Constantia" pitchFamily="16" charset="0"/>
              <a:buNone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Adalah benda-benda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yang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disediak</a:t>
            </a:r>
            <a:r>
              <a:rPr lang="en-US" sz="2100" dirty="0">
                <a:solidFill>
                  <a:srgbClr val="FFFFFF"/>
                </a:solidFill>
                <a:latin typeface="Constantia" pitchFamily="16" charset="0"/>
              </a:rPr>
              <a:t>a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n oleh alam atau diciptakan oleh manusia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yang dapat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digunakan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untuk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memproduksi barang dan jasa.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(faktor-faktor produksi yg tersedia </a:t>
            </a: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dalam </a:t>
            </a: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perekonomian akan menentukan </a:t>
            </a: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kemampuan suatu </a:t>
            </a: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negara </a:t>
            </a: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dalam </a:t>
            </a: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menghasilkan barang dan jasa).</a:t>
            </a:r>
          </a:p>
          <a:p>
            <a:pPr marL="1003300" lvl="2" indent="-228600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Faktor-faktor produksi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dapat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dibedakan :</a:t>
            </a: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Tanah dan sumber alam</a:t>
            </a: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Tenaga kerja (kasar, terampil, terdidik)</a:t>
            </a:r>
            <a:r>
              <a:rPr lang="ar-SA" sz="2400" dirty="0">
                <a:solidFill>
                  <a:srgbClr val="FFFFFF"/>
                </a:solidFill>
                <a:latin typeface="Constantia" pitchFamily="16" charset="0"/>
                <a:cs typeface="Arial" charset="0"/>
              </a:rPr>
              <a:t>‏</a:t>
            </a:r>
            <a:endParaRPr lang="id-ID" sz="2400" dirty="0">
              <a:solidFill>
                <a:srgbClr val="FFFFFF"/>
              </a:solidFill>
              <a:latin typeface="Constantia" pitchFamily="16" charset="0"/>
            </a:endParaRP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Modal (finansial)</a:t>
            </a:r>
            <a:r>
              <a:rPr lang="ar-SA" sz="2400" dirty="0">
                <a:solidFill>
                  <a:srgbClr val="FFFFFF"/>
                </a:solidFill>
                <a:latin typeface="Constantia" pitchFamily="16" charset="0"/>
                <a:cs typeface="Arial" charset="0"/>
              </a:rPr>
              <a:t>‏</a:t>
            </a:r>
            <a:endParaRPr lang="id-ID" sz="2400" dirty="0">
              <a:solidFill>
                <a:srgbClr val="FFFFFF"/>
              </a:solidFill>
              <a:latin typeface="Constantia" pitchFamily="16" charset="0"/>
            </a:endParaRP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Keahlian/Kewirausahaan</a:t>
            </a:r>
            <a:r>
              <a:rPr lang="en-US" sz="2400" dirty="0">
                <a:solidFill>
                  <a:srgbClr val="FFFFFF"/>
                </a:solidFill>
                <a:latin typeface="Constantia" pitchFamily="16" charset="0"/>
              </a:rPr>
              <a:t>(</a:t>
            </a:r>
            <a:r>
              <a:rPr lang="en-US" sz="2400" dirty="0" err="1">
                <a:solidFill>
                  <a:srgbClr val="FFFFFF"/>
                </a:solidFill>
                <a:latin typeface="Constantia" pitchFamily="16" charset="0"/>
              </a:rPr>
              <a:t>entrepreunership</a:t>
            </a:r>
            <a:r>
              <a:rPr lang="en-US" sz="1900" dirty="0">
                <a:solidFill>
                  <a:srgbClr val="FFFFFF"/>
                </a:solidFill>
                <a:latin typeface="Constantia" pitchFamily="16" charset="0"/>
              </a:rPr>
              <a:t>)</a:t>
            </a:r>
            <a:r>
              <a:rPr lang="ar-SA" sz="1900" dirty="0" smtClean="0">
                <a:solidFill>
                  <a:srgbClr val="FFFFFF"/>
                </a:solidFill>
                <a:latin typeface="Constantia" pitchFamily="16" charset="0"/>
                <a:cs typeface="Arial" charset="0"/>
              </a:rPr>
              <a:t>‏</a:t>
            </a:r>
            <a:endParaRPr lang="en-US" sz="1900" dirty="0">
              <a:solidFill>
                <a:srgbClr val="FFFFFF"/>
              </a:solidFill>
              <a:latin typeface="Constantia" pitchFamily="16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9075" y="146050"/>
            <a:ext cx="8472488" cy="1230313"/>
            <a:chOff x="138" y="92"/>
            <a:chExt cx="5337" cy="775"/>
          </a:xfrm>
        </p:grpSpPr>
        <p:pic>
          <p:nvPicPr>
            <p:cNvPr id="140292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8" y="92"/>
              <a:ext cx="5338" cy="7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0293" name="Text Box 4"/>
            <p:cNvSpPr txBox="1">
              <a:spLocks noChangeArrowheads="1"/>
            </p:cNvSpPr>
            <p:nvPr/>
          </p:nvSpPr>
          <p:spPr bwMode="auto">
            <a:xfrm>
              <a:off x="138" y="92"/>
              <a:ext cx="5338" cy="7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5425" y="231775"/>
            <a:ext cx="7478713" cy="1235075"/>
            <a:chOff x="142" y="146"/>
            <a:chExt cx="4711" cy="778"/>
          </a:xfrm>
        </p:grpSpPr>
        <p:pic>
          <p:nvPicPr>
            <p:cNvPr id="14131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2" y="146"/>
              <a:ext cx="4712" cy="7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1317" name="Text Box 3"/>
            <p:cNvSpPr txBox="1">
              <a:spLocks noChangeArrowheads="1"/>
            </p:cNvSpPr>
            <p:nvPr/>
          </p:nvSpPr>
          <p:spPr bwMode="auto">
            <a:xfrm>
              <a:off x="142" y="146"/>
              <a:ext cx="4712" cy="7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1315" name="Text Box 4"/>
          <p:cNvSpPr txBox="1">
            <a:spLocks noChangeArrowheads="1"/>
          </p:cNvSpPr>
          <p:nvPr/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608013" indent="-608013" algn="l" eaLnBrk="1" hangingPunct="1">
              <a:lnSpc>
                <a:spcPct val="80000"/>
              </a:lnSpc>
              <a:spcBef>
                <a:spcPts val="600"/>
              </a:spcBef>
              <a:buClr>
                <a:srgbClr val="B13F9A"/>
              </a:buClr>
              <a:buSzPct val="73000"/>
              <a:buFont typeface="Wingdings 2" pitchFamily="16" charset="2"/>
              <a:buChar char="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3 MASALAH POKOK :</a:t>
            </a:r>
          </a:p>
          <a:p>
            <a:pPr marL="989013" lvl="1" indent="-531813" algn="l" eaLnBrk="1" hangingPunct="1">
              <a:lnSpc>
                <a:spcPct val="80000"/>
              </a:lnSpc>
              <a:spcBef>
                <a:spcPts val="500"/>
              </a:spcBef>
              <a:buClr>
                <a:srgbClr val="F9B639"/>
              </a:buClr>
              <a:buSzPct val="80000"/>
              <a:buFont typeface="Trebuchet MS" pitchFamily="32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300" b="1" dirty="0">
                <a:solidFill>
                  <a:srgbClr val="6C6C6C"/>
                </a:solidFill>
                <a:latin typeface="Trebuchet MS" pitchFamily="32" charset="0"/>
              </a:rPr>
              <a:t>APA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yg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harus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diproduksikan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 smtClean="0">
                <a:solidFill>
                  <a:srgbClr val="6C6C6C"/>
                </a:solidFill>
                <a:latin typeface="Trebuchet MS" pitchFamily="32" charset="0"/>
              </a:rPr>
              <a:t>dala</a:t>
            </a:r>
            <a:r>
              <a:rPr lang="id-ID" sz="2300" dirty="0" smtClean="0">
                <a:solidFill>
                  <a:srgbClr val="6C6C6C"/>
                </a:solidFill>
                <a:latin typeface="Trebuchet MS" pitchFamily="32" charset="0"/>
              </a:rPr>
              <a:t>m</a:t>
            </a:r>
            <a:r>
              <a:rPr lang="en-US" sz="2300" dirty="0" smtClean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jumlah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berapa</a:t>
            </a:r>
            <a:endParaRPr lang="en-US" sz="2300" dirty="0">
              <a:solidFill>
                <a:srgbClr val="6C6C6C"/>
              </a:solidFill>
              <a:latin typeface="Trebuchet MS" pitchFamily="32" charset="0"/>
            </a:endParaRPr>
          </a:p>
          <a:p>
            <a:pPr marL="989013" lvl="1" indent="-531813" algn="l" eaLnBrk="1" hangingPunct="1">
              <a:lnSpc>
                <a:spcPct val="80000"/>
              </a:lnSpc>
              <a:spcBef>
                <a:spcPts val="500"/>
              </a:spcBef>
              <a:buClr>
                <a:srgbClr val="F9B639"/>
              </a:buClr>
              <a:buSzPct val="80000"/>
              <a:buFont typeface="Trebuchet MS" pitchFamily="32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300" b="1" dirty="0">
                <a:solidFill>
                  <a:srgbClr val="6C6C6C"/>
                </a:solidFill>
                <a:latin typeface="Trebuchet MS" pitchFamily="32" charset="0"/>
              </a:rPr>
              <a:t>BAGAIMANA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sumber-sumber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ekonomi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/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faktor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produksi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yg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tersedia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harus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dipergunakan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untuk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memproduksikan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barang-barang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tsb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(How)‏</a:t>
            </a:r>
          </a:p>
          <a:p>
            <a:pPr marL="989013" lvl="1" indent="-531813" algn="l" eaLnBrk="1" hangingPunct="1">
              <a:lnSpc>
                <a:spcPct val="80000"/>
              </a:lnSpc>
              <a:spcBef>
                <a:spcPts val="500"/>
              </a:spcBef>
              <a:buClr>
                <a:srgbClr val="F9B639"/>
              </a:buClr>
              <a:buSzPct val="80000"/>
              <a:buFont typeface="Trebuchet MS" pitchFamily="32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300" b="1" dirty="0">
                <a:solidFill>
                  <a:srgbClr val="6C6C6C"/>
                </a:solidFill>
                <a:latin typeface="Trebuchet MS" pitchFamily="32" charset="0"/>
              </a:rPr>
              <a:t>UNTUK SIAPA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barang-barang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tsb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diproduksikan,atau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bgm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barang-barang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tsb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dibagikan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diantara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warga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masyarakat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(For Whom)</a:t>
            </a:r>
            <a:r>
              <a:rPr lang="en-US" sz="2300" dirty="0" smtClean="0">
                <a:solidFill>
                  <a:srgbClr val="6C6C6C"/>
                </a:solidFill>
                <a:latin typeface="Trebuchet MS" pitchFamily="32" charset="0"/>
              </a:rPr>
              <a:t>‏</a:t>
            </a:r>
            <a:r>
              <a:rPr lang="id-ID" sz="2300" dirty="0" smtClean="0">
                <a:solidFill>
                  <a:srgbClr val="6C6C6C"/>
                </a:solidFill>
                <a:latin typeface="Trebuchet MS" pitchFamily="32" charset="0"/>
              </a:rPr>
              <a:t> </a:t>
            </a:r>
            <a:endParaRPr lang="en-US" sz="2300" dirty="0">
              <a:solidFill>
                <a:srgbClr val="6C6C6C"/>
              </a:solidFill>
              <a:latin typeface="Trebuchet MS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Text Box 1"/>
          <p:cNvSpPr txBox="1">
            <a:spLocks noChangeArrowheads="1"/>
          </p:cNvSpPr>
          <p:nvPr/>
        </p:nvSpPr>
        <p:spPr bwMode="auto">
          <a:xfrm>
            <a:off x="500034" y="285728"/>
            <a:ext cx="8229600" cy="1173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Definisi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Ilmu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Ekonomi</a:t>
            </a:r>
            <a:endParaRPr lang="en-US" sz="4300" dirty="0">
              <a:solidFill>
                <a:srgbClr val="57231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2" charset="0"/>
            </a:endParaRPr>
          </a:p>
        </p:txBody>
      </p:sp>
      <p:sp>
        <p:nvSpPr>
          <p:cNvPr id="133123" name="Text Box 2"/>
          <p:cNvSpPr txBox="1">
            <a:spLocks noChangeArrowheads="1"/>
          </p:cNvSpPr>
          <p:nvPr/>
        </p:nvSpPr>
        <p:spPr bwMode="auto">
          <a:xfrm>
            <a:off x="1066800" y="1500174"/>
            <a:ext cx="7696200" cy="52197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200" dirty="0" smtClean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000000"/>
                </a:solidFill>
                <a:latin typeface="Gill Sans MT" pitchFamily="32" charset="0"/>
              </a:rPr>
              <a:t>Menurut L. Robbins (1952) dalam  Poli, 2002: 20-22),  Ilmu Ekonomi adalah ilmu yang mempelajari tingkah laku manusia dalam hubungan dengan tujuan yang ingin dicapai dan sumber daya langka yang mempunyai berbagai kemungkinan penggunaan.  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endParaRPr lang="en-US" sz="36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428604"/>
            <a:ext cx="814393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indent="-282575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Ilmu Ekonomi adalah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ilmu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yang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mempelajari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kegiatan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manusia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dalam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usahanya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untuk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memenuhi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kebutuhannya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alat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yang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terbatas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. 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</a:p>
          <a:p>
            <a:pPr marL="363538" indent="-282575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Ilmu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ekonomi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membicarakan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mengenai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produksi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konsumsi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pertukaran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dari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barang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ekonomis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. </a:t>
            </a:r>
          </a:p>
          <a:p>
            <a:pPr marL="363538" indent="-282575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B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arang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bebas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diabaikan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sebab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tidak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ada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“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problema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ekonomi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”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428604"/>
            <a:ext cx="7715304" cy="5213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3200" dirty="0" err="1" smtClean="0"/>
              <a:t>Ekonomi</a:t>
            </a:r>
            <a:r>
              <a:rPr lang="en-US" sz="3200" dirty="0" smtClean="0"/>
              <a:t> (</a:t>
            </a:r>
            <a:r>
              <a:rPr lang="en-US" sz="3200" dirty="0" err="1" smtClean="0"/>
              <a:t>J.L.Mey</a:t>
            </a:r>
            <a:r>
              <a:rPr lang="en-US" sz="3200" dirty="0" smtClean="0"/>
              <a:t> </a:t>
            </a:r>
            <a:r>
              <a:rPr lang="en-US" sz="3200" dirty="0" err="1" smtClean="0"/>
              <a:t>Jr</a:t>
            </a:r>
            <a:r>
              <a:rPr lang="en-US" sz="3200" dirty="0" smtClean="0"/>
              <a:t> 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Winardi</a:t>
            </a:r>
            <a:r>
              <a:rPr lang="en-US" sz="3200" dirty="0" smtClean="0"/>
              <a:t>, 1975:6)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ilmu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mempelajari</a:t>
            </a:r>
            <a:r>
              <a:rPr lang="en-US" sz="3200" dirty="0" smtClean="0"/>
              <a:t> </a:t>
            </a:r>
            <a:r>
              <a:rPr lang="en-US" sz="3200" dirty="0" err="1" smtClean="0"/>
              <a:t>usaha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</a:t>
            </a:r>
            <a:r>
              <a:rPr lang="en-US" sz="3200" dirty="0" err="1" smtClean="0"/>
              <a:t>arah</a:t>
            </a:r>
            <a:r>
              <a:rPr lang="en-US" sz="3200" dirty="0" smtClean="0"/>
              <a:t>  </a:t>
            </a:r>
            <a:r>
              <a:rPr lang="en-US" sz="3200" dirty="0" err="1" smtClean="0"/>
              <a:t>kemakmuran</a:t>
            </a:r>
            <a:endParaRPr lang="en-US" sz="3200" dirty="0" smtClean="0"/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id-ID" sz="3200" dirty="0" smtClean="0"/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id-ID" sz="3200" dirty="0" smtClean="0"/>
              <a:t>Menurut  Albert L. Meyers:  Ilmu ekonomi adalah ilmu pengetahuan yang mempersoalkan kebutuhan dan pemuasan kebutuhan manusia.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3200" dirty="0" smtClean="0"/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3200" dirty="0" err="1" smtClean="0"/>
              <a:t>Ekonomi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ilmu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mempelajari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tingkah</a:t>
            </a:r>
            <a:r>
              <a:rPr lang="en-US" sz="3200" dirty="0" smtClean="0"/>
              <a:t> </a:t>
            </a:r>
            <a:r>
              <a:rPr lang="en-US" sz="3200" dirty="0" err="1" smtClean="0"/>
              <a:t>laku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sumber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dunia</a:t>
            </a:r>
            <a:r>
              <a:rPr lang="en-US" sz="3200" dirty="0" smtClean="0"/>
              <a:t>.</a:t>
            </a:r>
            <a:endParaRPr lang="id-ID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800">
                <a:solidFill>
                  <a:srgbClr val="000000"/>
                </a:solidFill>
              </a:rPr>
              <a:t>Definisi Manusia Ekonomi</a:t>
            </a:r>
          </a:p>
        </p:txBody>
      </p:sp>
      <p:sp>
        <p:nvSpPr>
          <p:cNvPr id="13414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00634"/>
          </a:xfrm>
          <a:prstGeom prst="rect">
            <a:avLst/>
          </a:prstGeom>
          <a:gradFill rotWithShape="0">
            <a:gsLst>
              <a:gs pos="0">
                <a:srgbClr val="6767FF"/>
              </a:gs>
              <a:gs pos="100000">
                <a:srgbClr val="CCCCFF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>
                <a:solidFill>
                  <a:srgbClr val="000000"/>
                </a:solidFill>
              </a:rPr>
              <a:t>Manusia Ekonomi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merupakan</a:t>
            </a:r>
            <a:r>
              <a:rPr lang="en-US" sz="3200" dirty="0">
                <a:solidFill>
                  <a:srgbClr val="000000"/>
                </a:solidFill>
              </a:rPr>
              <a:t>    </a:t>
            </a:r>
            <a:r>
              <a:rPr lang="en-US" sz="3200" dirty="0" err="1">
                <a:solidFill>
                  <a:srgbClr val="000000"/>
                </a:solidFill>
              </a:rPr>
              <a:t>pencerminan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langsung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dari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falsafah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individualisme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dan</a:t>
            </a:r>
            <a:r>
              <a:rPr lang="en-US" sz="3200" dirty="0">
                <a:solidFill>
                  <a:srgbClr val="000000"/>
                </a:solidFill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</a:rPr>
              <a:t>rasionalisme</a:t>
            </a:r>
            <a:endParaRPr lang="id-ID" sz="3200" dirty="0" smtClean="0">
              <a:solidFill>
                <a:srgbClr val="000000"/>
              </a:solidFill>
            </a:endParaRPr>
          </a:p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Sebagai makhluk </a:t>
            </a:r>
            <a:r>
              <a:rPr lang="id-ID" sz="3200" b="1" dirty="0" smtClean="0">
                <a:solidFill>
                  <a:srgbClr val="000000"/>
                </a:solidFill>
              </a:rPr>
              <a:t>ekonomi</a:t>
            </a:r>
            <a:r>
              <a:rPr lang="id-ID" sz="3200" dirty="0" smtClean="0">
                <a:solidFill>
                  <a:srgbClr val="000000"/>
                </a:solidFill>
              </a:rPr>
              <a:t>, </a:t>
            </a:r>
            <a:r>
              <a:rPr lang="id-ID" sz="3200" b="1" dirty="0" smtClean="0">
                <a:solidFill>
                  <a:srgbClr val="000000"/>
                </a:solidFill>
              </a:rPr>
              <a:t>manusia</a:t>
            </a:r>
            <a:r>
              <a:rPr lang="id-ID" sz="3200" dirty="0" smtClean="0">
                <a:solidFill>
                  <a:srgbClr val="000000"/>
                </a:solidFill>
              </a:rPr>
              <a:t> juga memiliki akal dan pikiran untuk menciptakan barang-barang dan jasa dalam memenuhi kebutuhan.</a:t>
            </a:r>
          </a:p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Manusia selalu memikirkan upaya untuk memenuhi kebutuhannya sesuai dengan prinsip-prinsip ekonomi.</a:t>
            </a:r>
          </a:p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214290"/>
            <a:ext cx="8286808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Dalam membuat pilihan manusia selalu mempertimbangkan secara rasional,maka dalam menggunakan sumber daya, </a:t>
            </a:r>
            <a:r>
              <a:rPr lang="en-US" sz="3200" dirty="0" smtClean="0">
                <a:solidFill>
                  <a:srgbClr val="000000"/>
                </a:solidFill>
              </a:rPr>
              <a:t>ma</a:t>
            </a:r>
            <a:r>
              <a:rPr lang="id-ID" sz="3200" dirty="0" smtClean="0">
                <a:solidFill>
                  <a:srgbClr val="000000"/>
                </a:solidFill>
              </a:rPr>
              <a:t>syarakat/individu berusaha memaksimalkan kepuasan dan kemakmuran.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Cara manusia  bertindak ekonomis yaitu dengan memanfaatkan sumber-sumber ekonomi yang langka untuk memenuhi kebutuhan hidup yang banyak dan beraneka ragam sebaik mungkin. 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Manusia berpikir ekonomis: mempertimbangkan pengorbanan &amp; hasil.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8662" y="428605"/>
            <a:ext cx="7572428" cy="691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 algn="ctr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 </a:t>
            </a:r>
            <a:r>
              <a:rPr lang="id-ID" sz="3200" b="1" dirty="0" smtClean="0">
                <a:solidFill>
                  <a:srgbClr val="000000"/>
                </a:solidFill>
              </a:rPr>
              <a:t>Kebutuhan Manusia</a:t>
            </a:r>
          </a:p>
          <a:p>
            <a:pPr marL="341313" indent="-341313" algn="ctr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200" b="1" dirty="0" smtClean="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Kebutuhan Pokok dan Kebutuhan Sosio-Budaya</a:t>
            </a:r>
          </a:p>
          <a:p>
            <a:pPr marL="514350" indent="-514350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a. Kebutuhan pokok ; Makanan, minuman, pakaian, perumahan, pengodatan dan pemeliharaan diri, istirahat, dsb (Poli, 2002: 11) termsuk pendidikan.</a:t>
            </a:r>
          </a:p>
          <a:p>
            <a:pPr marL="514350" indent="-514350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b. Kebutuhan Sosio –Budaya</a:t>
            </a:r>
          </a:p>
          <a:p>
            <a:pPr marL="514350" indent="-514350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      Manusia yang bebudaya yang hidup bermasyrakat memerlukan berbagai hal yang bervariasi meliputi jenis, jumlah dan mutu/kualitas. Berbagai kebutuhan:</a:t>
            </a:r>
          </a:p>
          <a:p>
            <a:pPr marL="514350" indent="-514350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AutoNum type="alphaL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500042"/>
            <a:ext cx="850112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dirty="0" smtClean="0">
                <a:solidFill>
                  <a:srgbClr val="000000"/>
                </a:solidFill>
              </a:rPr>
              <a:t>Berbagai kebutuhan</a:t>
            </a:r>
            <a:r>
              <a:rPr lang="id-ID" sz="3200" dirty="0" smtClean="0">
                <a:solidFill>
                  <a:srgbClr val="000000"/>
                </a:solidFill>
              </a:rPr>
              <a:t>: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1).Makan: lebih banyak, enak, bergizi, bervariasi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2).Pakaian:  lebih bagus, modern, mengikuti mode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3).Perumahan: lebih bagus, luas, mewah dengan     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 </a:t>
            </a:r>
            <a:r>
              <a:rPr lang="id-ID" sz="3200" dirty="0" smtClean="0">
                <a:solidFill>
                  <a:srgbClr val="000000"/>
                </a:solidFill>
              </a:rPr>
              <a:t>   berbagai perabot yang mewah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4).Transport: dari sepeda hingga pesawat terbang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5). Pendidikan: buku,alat tulis, komputer/ 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 </a:t>
            </a:r>
            <a:r>
              <a:rPr lang="id-ID" sz="3200" dirty="0" smtClean="0">
                <a:solidFill>
                  <a:srgbClr val="000000"/>
                </a:solidFill>
              </a:rPr>
              <a:t>     laptop,jaringan internet, dsb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6).Istirahat: tidak sekedar tidur tetapi juga 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     rekreasi, film,majalah, mendengar musik, radio, 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 </a:t>
            </a:r>
            <a:r>
              <a:rPr lang="id-ID" sz="3200" dirty="0" smtClean="0">
                <a:solidFill>
                  <a:srgbClr val="000000"/>
                </a:solidFill>
              </a:rPr>
              <a:t>    televisi, bertamasya, dll.</a:t>
            </a:r>
          </a:p>
          <a:p>
            <a:endParaRPr lang="id-ID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285728"/>
            <a:ext cx="7643865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dirty="0" smtClean="0">
                <a:solidFill>
                  <a:srgbClr val="000000"/>
                </a:solidFill>
              </a:rPr>
              <a:t>Kebutuhan </a:t>
            </a:r>
            <a:r>
              <a:rPr lang="id-ID" sz="3600" dirty="0" smtClean="0">
                <a:solidFill>
                  <a:srgbClr val="000000"/>
                </a:solidFill>
              </a:rPr>
              <a:t>Sosio-Budaya mencakup banyak hal: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1). Kebutuhan sosial: kebutuhan yang timbul karena tuntutan hidup bersama dalam masyarakat. Kedudukan tertentu mengharuskan orang mempunyai berbagai hal supaya layak: pakaian tertentu,  sumbangan, sedekah, dll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2) Kebutuhan psikologis: terkait sifat rohani manusia, misal: rasa aman, rasa dihargai oleh sesama, ketenteraman hati, dll.</a:t>
            </a:r>
          </a:p>
          <a:p>
            <a:endParaRPr lang="id-ID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838</Words>
  <Application>Microsoft Office PowerPoint</Application>
  <PresentationFormat>On-screen Show (4:3)</PresentationFormat>
  <Paragraphs>83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30</cp:revision>
  <dcterms:created xsi:type="dcterms:W3CDTF">2016-10-13T04:04:19Z</dcterms:created>
  <dcterms:modified xsi:type="dcterms:W3CDTF">2021-10-01T05:38:50Z</dcterms:modified>
</cp:coreProperties>
</file>