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93" r:id="rId3"/>
    <p:sldId id="291" r:id="rId4"/>
    <p:sldId id="294" r:id="rId5"/>
    <p:sldId id="259" r:id="rId6"/>
    <p:sldId id="260" r:id="rId7"/>
    <p:sldId id="261" r:id="rId8"/>
    <p:sldId id="262" r:id="rId9"/>
    <p:sldId id="288" r:id="rId10"/>
    <p:sldId id="265" r:id="rId11"/>
    <p:sldId id="266" r:id="rId12"/>
    <p:sldId id="267" r:id="rId13"/>
    <p:sldId id="268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6" r:id="rId26"/>
    <p:sldId id="283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29E38-12E7-4398-81A6-40B5DC80DD18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E1F93-7B9F-4194-BA37-903250E2BA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52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E1F93-7B9F-4194-BA37-903250E2BA7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1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E1F93-7B9F-4194-BA37-903250E2BA7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6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.slidesharecdn.com/2012019sultraminus-120405070355-phpapp01/95/penyusunan-rpjpd-rpjmd-renstra-skpd-dan-renja-skpd-40-728.jpg?cb=1333609908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PERENCANAAN </a:t>
            </a:r>
            <a:r>
              <a:rPr lang="en-US" sz="3100" b="1" dirty="0"/>
              <a:t>PEMBANGUNAN DAERAH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mengalami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Negara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UU No 32/2004 ttg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mengisyaratkan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scr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Rencana Pembangunan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RPJMD)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Tahap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Penyusunan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Rancangan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Awal</a:t>
            </a:r>
            <a:r>
              <a:rPr lang="en-US" sz="2800" b="1" dirty="0" smtClean="0"/>
              <a:t> RPJP Daerah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data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informasi</a:t>
            </a:r>
            <a:endParaRPr lang="en-US" sz="3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Jaring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aspirasi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harapan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masyarakat</a:t>
            </a:r>
            <a:endParaRPr lang="en-US" sz="3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Review RTRW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Review RTRW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/Kota</a:t>
            </a: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Review RPJP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Provinsi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Draft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Rumusan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FGD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Daerah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Penetapan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draft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visi-misi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Perumusan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10.FGDs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Visi-Misi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11.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RPJPD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Rencana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Jangka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Menenga</a:t>
            </a:r>
            <a:r>
              <a:rPr lang="en-US" sz="3600" b="1" dirty="0" smtClean="0"/>
              <a:t> Daerah RPJMD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dirty="0"/>
              <a:t>RPJMD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Terpilih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sepatutnya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Daerah, DPRD,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: 1.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RPJMD,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2</a:t>
            </a:r>
            <a:r>
              <a:rPr lang="en-US" dirty="0"/>
              <a:t>. </a:t>
            </a:r>
            <a:r>
              <a:rPr lang="en-US" dirty="0" err="1"/>
              <a:t>Pemantauan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review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implementasinya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 smtClean="0"/>
              <a:t>RPJMD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 smtClean="0"/>
              <a:t>:</a:t>
            </a:r>
          </a:p>
          <a:p>
            <a:pPr lvl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Kemana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pengembangannya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mencapainya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 smtClean="0"/>
              <a:t>.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b="1" dirty="0" err="1" smtClean="0"/>
              <a:t>Substansi</a:t>
            </a:r>
            <a:r>
              <a:rPr lang="en-US" b="1" dirty="0" smtClean="0"/>
              <a:t> RPJMD</a:t>
            </a:r>
          </a:p>
          <a:p>
            <a:pPr lvl="0">
              <a:buNone/>
            </a:pPr>
            <a:r>
              <a:rPr lang="en-US" dirty="0" smtClean="0"/>
              <a:t>      RPJMD </a:t>
            </a:r>
            <a:r>
              <a:rPr lang="en-US" dirty="0" err="1" smtClean="0"/>
              <a:t>menerjemahkan</a:t>
            </a:r>
            <a:r>
              <a:rPr lang="en-US" dirty="0" smtClean="0"/>
              <a:t> VISI</a:t>
            </a:r>
            <a:r>
              <a:rPr lang="en-US" dirty="0"/>
              <a:t>, MISI </a:t>
            </a:r>
            <a:r>
              <a:rPr lang="en-US" dirty="0" err="1"/>
              <a:t>dan</a:t>
            </a:r>
            <a:r>
              <a:rPr lang="en-US" dirty="0"/>
              <a:t> Agenda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sasaran</a:t>
            </a:r>
            <a:r>
              <a:rPr lang="en-US" dirty="0"/>
              <a:t>,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 smtClean="0"/>
              <a:t>ttng</a:t>
            </a:r>
            <a:r>
              <a:rPr lang="en-US" dirty="0" smtClean="0"/>
              <a:t> </a:t>
            </a:r>
            <a:r>
              <a:rPr lang="en-US" dirty="0" err="1"/>
              <a:t>tolok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 smtClean="0"/>
              <a:t>keberhasilan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berhasilan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smtClean="0"/>
              <a:t>dlm </a:t>
            </a:r>
            <a:r>
              <a:rPr lang="en-US" dirty="0"/>
              <a:t>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 smtClean="0"/>
              <a:t>kedepan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RPJMD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Data/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5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thnan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RPJMD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trhdp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Visi,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terpilih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daerah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6.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RTRW-D</a:t>
            </a:r>
          </a:p>
          <a:p>
            <a:pPr marL="514350" indent="-514350">
              <a:buAutoNum type="arabicPeriod" startAt="7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Review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AutoNum type="arabicPeriod" startAt="7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Jaring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aspirasi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9.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</a:t>
            </a: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FGDs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Topik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Pembahasan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SKPDs</a:t>
            </a: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dibahas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</a:t>
            </a:r>
          </a:p>
          <a:p>
            <a:pPr marL="514350" indent="-514350"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63246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400" dirty="0" err="1"/>
              <a:t>T</a:t>
            </a:r>
            <a:r>
              <a:rPr lang="en-US" sz="2400" b="1" dirty="0" err="1"/>
              <a:t>ahap</a:t>
            </a:r>
            <a:r>
              <a:rPr lang="en-US" sz="2400" b="1" dirty="0"/>
              <a:t> </a:t>
            </a:r>
            <a:r>
              <a:rPr lang="en-US" sz="2400" b="1" dirty="0" err="1"/>
              <a:t>Penyusunan</a:t>
            </a:r>
            <a:r>
              <a:rPr lang="en-US" sz="2400" b="1" dirty="0"/>
              <a:t> </a:t>
            </a:r>
            <a:r>
              <a:rPr lang="en-US" sz="2400" b="1" dirty="0" err="1"/>
              <a:t>Rancangan</a:t>
            </a:r>
            <a:r>
              <a:rPr lang="en-US" sz="2400" b="1" dirty="0"/>
              <a:t> </a:t>
            </a:r>
            <a:r>
              <a:rPr lang="en-US" sz="2400" b="1" dirty="0" err="1"/>
              <a:t>Akhir</a:t>
            </a:r>
            <a:r>
              <a:rPr lang="en-US" sz="2400" b="1" dirty="0"/>
              <a:t> RPJMD </a:t>
            </a:r>
            <a:r>
              <a:rPr lang="en-US" sz="2400" b="1" dirty="0" smtClean="0"/>
              <a:t>Da/</a:t>
            </a:r>
            <a:r>
              <a:rPr lang="en-US" sz="2400" b="1" dirty="0" err="1" smtClean="0"/>
              <a:t>Renstra</a:t>
            </a:r>
            <a:r>
              <a:rPr lang="en-US" sz="2400" b="1" dirty="0" smtClean="0"/>
              <a:t> </a:t>
            </a:r>
            <a:r>
              <a:rPr lang="en-US" sz="2400" b="1" dirty="0"/>
              <a:t>O</a:t>
            </a:r>
            <a:r>
              <a:rPr lang="en-US" sz="2400" b="1" dirty="0" smtClean="0"/>
              <a:t>PD</a:t>
            </a:r>
          </a:p>
          <a:p>
            <a:pPr lvl="0">
              <a:buNone/>
            </a:pP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RPJM </a:t>
            </a:r>
            <a:r>
              <a:rPr lang="en-US" sz="2400" dirty="0" smtClean="0"/>
              <a:t>Daerah</a:t>
            </a:r>
          </a:p>
          <a:p>
            <a:pPr lvl="0">
              <a:buNone/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b="1" dirty="0" err="1"/>
              <a:t>Naskah</a:t>
            </a:r>
            <a:r>
              <a:rPr lang="en-US" sz="2400" b="1" dirty="0"/>
              <a:t> </a:t>
            </a:r>
            <a:r>
              <a:rPr lang="en-US" sz="2400" b="1" dirty="0" err="1"/>
              <a:t>Akademis</a:t>
            </a:r>
            <a:r>
              <a:rPr lang="en-US" sz="2400" b="1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smtClean="0"/>
              <a:t>RPJMD</a:t>
            </a:r>
          </a:p>
          <a:p>
            <a:pPr lvl="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Renstra</a:t>
            </a:r>
            <a:r>
              <a:rPr lang="en-US" sz="2400" dirty="0"/>
              <a:t> O</a:t>
            </a:r>
            <a:r>
              <a:rPr lang="en-US" sz="2400" dirty="0" smtClean="0"/>
              <a:t>PD</a:t>
            </a:r>
          </a:p>
          <a:p>
            <a:pPr lvl="0">
              <a:buNone/>
            </a:pPr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Akademis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Perka</a:t>
            </a:r>
            <a:r>
              <a:rPr lang="en-US" sz="2400" dirty="0"/>
              <a:t> O</a:t>
            </a:r>
            <a:r>
              <a:rPr lang="en-US" sz="2400" dirty="0" smtClean="0"/>
              <a:t>PD </a:t>
            </a:r>
            <a:endParaRPr lang="en-US" sz="2400" dirty="0"/>
          </a:p>
          <a:p>
            <a:pPr lvl="0">
              <a:buNone/>
            </a:pPr>
            <a:r>
              <a:rPr lang="en-US" sz="2400" dirty="0" smtClean="0"/>
              <a:t> </a:t>
            </a:r>
            <a:r>
              <a:rPr lang="en-US" sz="2400" b="1" dirty="0" err="1"/>
              <a:t>Tahap</a:t>
            </a:r>
            <a:r>
              <a:rPr lang="en-US" sz="2400" b="1" dirty="0"/>
              <a:t> </a:t>
            </a:r>
            <a:r>
              <a:rPr lang="en-US" sz="2400" b="1" dirty="0" err="1"/>
              <a:t>Penetapan</a:t>
            </a:r>
            <a:r>
              <a:rPr lang="en-US" sz="2400" b="1" dirty="0"/>
              <a:t> </a:t>
            </a:r>
            <a:r>
              <a:rPr lang="en-US" sz="2400" b="1" dirty="0" err="1"/>
              <a:t>Perda</a:t>
            </a:r>
            <a:r>
              <a:rPr lang="en-US" sz="2400" b="1" dirty="0"/>
              <a:t>/</a:t>
            </a:r>
            <a:r>
              <a:rPr lang="en-US" sz="2400" b="1" dirty="0" err="1"/>
              <a:t>Perkada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smtClean="0"/>
              <a:t>RPJMD</a:t>
            </a:r>
          </a:p>
          <a:p>
            <a:pPr marL="514350" lvl="0" indent="-514350">
              <a:buNone/>
            </a:pPr>
            <a:r>
              <a:rPr lang="en-US" sz="2400" dirty="0" smtClean="0"/>
              <a:t>1. </a:t>
            </a:r>
            <a:r>
              <a:rPr lang="en-US" sz="2400" dirty="0" err="1" smtClean="0"/>
              <a:t>Penyampaian</a:t>
            </a:r>
            <a:r>
              <a:rPr lang="en-US" sz="2400" dirty="0" smtClean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RPJMD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/>
              <a:t>cq</a:t>
            </a:r>
            <a:r>
              <a:rPr lang="en-US" sz="2400" dirty="0"/>
              <a:t> 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Bappeda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Konsultasi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/>
              <a:t>cq</a:t>
            </a:r>
            <a:r>
              <a:rPr lang="en-US" sz="2400" dirty="0"/>
              <a:t> </a:t>
            </a:r>
            <a:r>
              <a:rPr lang="en-US" sz="2400" dirty="0" err="1"/>
              <a:t>Bappeda</a:t>
            </a:r>
            <a:r>
              <a:rPr lang="en-US" sz="2400" dirty="0"/>
              <a:t> </a:t>
            </a:r>
            <a:r>
              <a:rPr lang="en-US" sz="2400" dirty="0" err="1" smtClean="0"/>
              <a:t>Kabupaten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Penyampaian</a:t>
            </a:r>
            <a:r>
              <a:rPr lang="en-US" sz="2400" dirty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RPJMD </a:t>
            </a:r>
            <a:r>
              <a:rPr lang="en-US" sz="2400" dirty="0" smtClean="0"/>
              <a:t> &amp; </a:t>
            </a:r>
            <a:r>
              <a:rPr lang="en-US" sz="2400" dirty="0" err="1" smtClean="0"/>
              <a:t>lampirannya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DPRD</a:t>
            </a:r>
          </a:p>
          <a:p>
            <a:pPr marL="514350" lvl="0" indent="-514350">
              <a:buNone/>
            </a:pPr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Pembahasan</a:t>
            </a:r>
            <a:r>
              <a:rPr lang="en-US" sz="2400" dirty="0"/>
              <a:t> DPRD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smtClean="0"/>
              <a:t>RPJMD</a:t>
            </a:r>
          </a:p>
          <a:p>
            <a:pPr marL="514350" lvl="0" indent="-514350">
              <a:buNone/>
            </a:pPr>
            <a:r>
              <a:rPr lang="en-US" sz="2400" dirty="0" smtClean="0"/>
              <a:t>5</a:t>
            </a:r>
            <a:r>
              <a:rPr lang="en-US" sz="2400" dirty="0"/>
              <a:t>.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 smtClean="0"/>
              <a:t>Perda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6</a:t>
            </a:r>
            <a:r>
              <a:rPr lang="en-US" sz="2400" dirty="0"/>
              <a:t>. </a:t>
            </a:r>
            <a:r>
              <a:rPr lang="en-US" sz="2400" dirty="0" err="1"/>
              <a:t>Dokumen</a:t>
            </a:r>
            <a:r>
              <a:rPr lang="en-US" sz="2400" dirty="0"/>
              <a:t> RPJM-D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 smtClean="0"/>
              <a:t>disyahkan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7</a:t>
            </a:r>
            <a:r>
              <a:rPr lang="en-US" sz="2400" dirty="0"/>
              <a:t>.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Renstra</a:t>
            </a:r>
            <a:r>
              <a:rPr lang="en-US" sz="2400" dirty="0"/>
              <a:t> SKPD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 smtClean="0"/>
              <a:t>disyahkan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Langkah</a:t>
            </a:r>
            <a:r>
              <a:rPr lang="en-US" b="1" dirty="0" smtClean="0"/>
              <a:t> </a:t>
            </a:r>
            <a:r>
              <a:rPr lang="en-US" b="1" dirty="0" err="1" smtClean="0"/>
              <a:t>Penyusunan</a:t>
            </a:r>
            <a:r>
              <a:rPr lang="en-US" b="1" dirty="0" smtClean="0"/>
              <a:t> RPJMD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Program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 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OPD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RPJMD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Program </a:t>
            </a:r>
            <a:r>
              <a:rPr lang="en-US" dirty="0"/>
              <a:t>O</a:t>
            </a:r>
            <a:r>
              <a:rPr lang="en-US" dirty="0" smtClean="0"/>
              <a:t>PD  :  a) </a:t>
            </a:r>
            <a:r>
              <a:rPr lang="en-US" dirty="0" err="1" smtClean="0"/>
              <a:t>Visi,Misi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b)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Pembangunan Daerah c)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d)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Ekonomi</a:t>
            </a:r>
            <a:r>
              <a:rPr lang="en-US" dirty="0" smtClean="0"/>
              <a:t> Daerah </a:t>
            </a:r>
          </a:p>
          <a:p>
            <a:pPr>
              <a:buNone/>
            </a:pPr>
            <a:r>
              <a:rPr lang="en-US" dirty="0" smtClean="0"/>
              <a:t>4 .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RPJMD e) </a:t>
            </a:r>
          </a:p>
          <a:p>
            <a:pPr>
              <a:buNone/>
            </a:pPr>
            <a:r>
              <a:rPr lang="en-US" dirty="0" smtClean="0"/>
              <a:t>       Program </a:t>
            </a:r>
            <a:r>
              <a:rPr lang="en-US" dirty="0"/>
              <a:t>O</a:t>
            </a:r>
            <a:r>
              <a:rPr lang="en-US" dirty="0" smtClean="0"/>
              <a:t>PD</a:t>
            </a:r>
          </a:p>
          <a:p>
            <a:pPr>
              <a:buNone/>
            </a:pPr>
            <a:r>
              <a:rPr lang="en-US" dirty="0" smtClean="0"/>
              <a:t>5 </a:t>
            </a:r>
            <a:r>
              <a:rPr lang="en-US" b="1" dirty="0" smtClean="0"/>
              <a:t>. 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Bappeda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/>
              <a:t>menyusun</a:t>
            </a:r>
            <a:r>
              <a:rPr lang="en-US" b="1" dirty="0" smtClean="0"/>
              <a:t> </a:t>
            </a:r>
            <a:r>
              <a:rPr lang="en-US" b="1" dirty="0" err="1" smtClean="0"/>
              <a:t>Penetapan</a:t>
            </a:r>
            <a:r>
              <a:rPr lang="en-US" b="1" dirty="0" smtClean="0"/>
              <a:t> RPJMD </a:t>
            </a:r>
            <a:r>
              <a:rPr lang="en-US" b="1" dirty="0" err="1" smtClean="0"/>
              <a:t>Rancangan</a:t>
            </a:r>
            <a:r>
              <a:rPr lang="en-US" b="1" dirty="0" smtClean="0"/>
              <a:t> </a:t>
            </a:r>
            <a:r>
              <a:rPr lang="en-US" b="1" dirty="0" err="1" smtClean="0"/>
              <a:t>Akhir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 RPJMD a) </a:t>
            </a:r>
            <a:r>
              <a:rPr lang="en-US" b="1" dirty="0" err="1" smtClean="0"/>
              <a:t>Visi</a:t>
            </a:r>
            <a:r>
              <a:rPr lang="en-US" b="1" dirty="0" smtClean="0"/>
              <a:t>,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b="1" dirty="0" err="1" smtClean="0"/>
              <a:t>Kepala</a:t>
            </a:r>
            <a:r>
              <a:rPr lang="en-US" b="1" dirty="0" smtClean="0"/>
              <a:t> Daerah b) </a:t>
            </a:r>
            <a:r>
              <a:rPr lang="en-US" b="1" dirty="0" err="1" smtClean="0"/>
              <a:t>Strategi</a:t>
            </a:r>
            <a:r>
              <a:rPr lang="en-US" b="1" dirty="0" smtClean="0"/>
              <a:t>  </a:t>
            </a:r>
          </a:p>
          <a:p>
            <a:pPr>
              <a:buNone/>
            </a:pPr>
            <a:r>
              <a:rPr lang="en-US" b="1" dirty="0" smtClean="0"/>
              <a:t>       Pembangunan Daerah c)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Digunakan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sebagai</a:t>
            </a:r>
            <a:r>
              <a:rPr lang="en-US" b="1" dirty="0" smtClean="0"/>
              <a:t> d) </a:t>
            </a:r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Ekonomi</a:t>
            </a:r>
            <a:r>
              <a:rPr lang="en-US" b="1" dirty="0" smtClean="0"/>
              <a:t> Daerah </a:t>
            </a:r>
            <a:r>
              <a:rPr lang="en-US" b="1" dirty="0" err="1" smtClean="0"/>
              <a:t>pedoman</a:t>
            </a:r>
            <a:r>
              <a:rPr lang="en-US" b="1" dirty="0" smtClean="0"/>
              <a:t>    </a:t>
            </a:r>
            <a:r>
              <a:rPr lang="en-US" b="1" dirty="0" err="1" smtClean="0"/>
              <a:t>penyusunan</a:t>
            </a:r>
            <a:r>
              <a:rPr lang="en-US" b="1" dirty="0" smtClean="0"/>
              <a:t> e) Program </a:t>
            </a:r>
            <a:r>
              <a:rPr lang="en-US" b="1" dirty="0"/>
              <a:t>O</a:t>
            </a:r>
            <a:r>
              <a:rPr lang="en-US" b="1" dirty="0" smtClean="0"/>
              <a:t>PD </a:t>
            </a:r>
            <a:r>
              <a:rPr lang="en-US" b="1" dirty="0" err="1" smtClean="0"/>
              <a:t>Rancangan</a:t>
            </a:r>
            <a:r>
              <a:rPr lang="en-US" b="1" dirty="0" smtClean="0"/>
              <a:t> RKPD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Pembebasan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SPP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buku,</a:t>
            </a:r>
            <a:r>
              <a:rPr lang="en-US" sz="2000" dirty="0" err="1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20%.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gedung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sekolah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tambahan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gaji16.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juta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lapangan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Prioritaskan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irigasi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50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Permudah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regulasi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perpanjangan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Usaha (HGU)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perkebunan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operasi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pasar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ketika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sembako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guru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tenaga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revitalisasi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posyandu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000" dirty="0" err="1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sukarela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TKI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ibu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lansia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Jabar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Program KTP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berasuransi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50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eksistensi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praktisi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perkebunan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Tawarkan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komitmen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25.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menuju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akses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Renstra</a:t>
            </a:r>
            <a:r>
              <a:rPr lang="en-US" sz="3600" b="1" dirty="0" smtClean="0"/>
              <a:t> </a:t>
            </a:r>
            <a:r>
              <a:rPr lang="en-US" sz="3600" b="1" dirty="0"/>
              <a:t>O</a:t>
            </a:r>
            <a:r>
              <a:rPr lang="en-US" sz="3600" b="1" dirty="0" smtClean="0"/>
              <a:t>PD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77200" cy="5486400"/>
          </a:xfrm>
        </p:spPr>
        <p:txBody>
          <a:bodyPr>
            <a:noAutofit/>
          </a:bodyPr>
          <a:lstStyle/>
          <a:p>
            <a:pPr lvl="0"/>
            <a:r>
              <a:rPr lang="en-US" sz="2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erupakan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resmi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Terpilih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•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menerjemahkan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mengoperasionalkan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mengimplementasikan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Visi,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Agenda KDH,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strategi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capaian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program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TUPOKSI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menjawab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pertanyaan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; 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pengembangannya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hendak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lima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mendatang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tercapai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.•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optimal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proses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komitmen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stakeholder (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Forum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Multistakeholder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PD).</a:t>
            </a:r>
          </a:p>
          <a:p>
            <a:pPr lvl="0"/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proses yang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memadukan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teknokratis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partisipatif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endParaRPr lang="en-US" sz="3400" u="sng" dirty="0" smtClean="0">
              <a:latin typeface="Arial" pitchFamily="34" charset="0"/>
              <a:cs typeface="Arial" pitchFamily="34" charset="0"/>
              <a:hlinkClick r:id="rId2" tooltip="Outline Renstra SKPD1. Pendahuluan;2. Gambaran pelayanan SK..."/>
            </a:endParaRPr>
          </a:p>
          <a:p>
            <a:pPr lvl="0">
              <a:buNone/>
            </a:pPr>
            <a:r>
              <a:rPr lang="en-US" sz="3400" u="sng" dirty="0" smtClean="0">
                <a:latin typeface="Arial" pitchFamily="34" charset="0"/>
                <a:cs typeface="Arial" pitchFamily="34" charset="0"/>
                <a:hlinkClick r:id="rId2" tooltip="Outline Renstra SKPD1. Pendahuluan;2. Gambaran pelayanan SK..."/>
              </a:rPr>
              <a:t> 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Outline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PD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Pendahuluan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Gambaran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Isu-isu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program,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pendanaan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indikatif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yang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    RPJMD.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40 PP 8/2008</a:t>
            </a:r>
            <a:endParaRPr lang="en-US" sz="3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Rencana </a:t>
            </a:r>
            <a:r>
              <a:rPr lang="en-US" sz="3200" b="1" dirty="0" err="1" smtClean="0"/>
              <a:t>Kerja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Perangkat</a:t>
            </a:r>
            <a:r>
              <a:rPr lang="en-US" sz="3200" b="1" dirty="0" smtClean="0"/>
              <a:t> Daerah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Rencana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OPD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pembangunan</a:t>
            </a:r>
            <a:r>
              <a:rPr lang="en-US" b="1" dirty="0" smtClean="0"/>
              <a:t> </a:t>
            </a:r>
            <a:r>
              <a:rPr lang="en-US" b="1" dirty="0" err="1" smtClean="0"/>
              <a:t>tahunan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umumnya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unit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 &amp; </a:t>
            </a:r>
            <a:r>
              <a:rPr lang="en-US" dirty="0" err="1" smtClean="0"/>
              <a:t>terkecil</a:t>
            </a:r>
            <a:r>
              <a:rPr lang="en-US" dirty="0" smtClean="0"/>
              <a:t> di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&amp;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di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RKPD,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PD, RPJMD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RPJPD.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>
                <a:cs typeface="Times New Roman" pitchFamily="18" charset="0"/>
              </a:rPr>
              <a:t>UU No. 25/2004 </a:t>
            </a:r>
            <a:r>
              <a:rPr lang="en-US" dirty="0" err="1" smtClean="0">
                <a:cs typeface="Times New Roman" pitchFamily="18" charset="0"/>
              </a:rPr>
              <a:t>tentang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Sistem</a:t>
            </a:r>
            <a:r>
              <a:rPr lang="en-US" dirty="0" smtClean="0">
                <a:cs typeface="Times New Roman" pitchFamily="18" charset="0"/>
              </a:rPr>
              <a:t> Perencanaan Pembangunan </a:t>
            </a:r>
            <a:r>
              <a:rPr lang="en-US" dirty="0" err="1" smtClean="0">
                <a:cs typeface="Times New Roman" pitchFamily="18" charset="0"/>
              </a:rPr>
              <a:t>Nasional</a:t>
            </a:r>
            <a:r>
              <a:rPr lang="en-US" dirty="0"/>
              <a:t> </a:t>
            </a:r>
            <a:r>
              <a:rPr lang="en-US" b="1" dirty="0"/>
              <a:t>(SPPN</a:t>
            </a:r>
            <a:r>
              <a:rPr lang="en-US" dirty="0" smtClean="0"/>
              <a:t>)</a:t>
            </a:r>
            <a:r>
              <a:rPr lang="en-US" dirty="0" smtClean="0">
                <a:cs typeface="Times New Roman" pitchFamily="18" charset="0"/>
              </a:rPr>
              <a:t>,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/>
              <a:t>M</a:t>
            </a:r>
            <a:r>
              <a:rPr lang="en-US" dirty="0" err="1" smtClean="0"/>
              <a:t>elalui</a:t>
            </a:r>
            <a:r>
              <a:rPr lang="en-US" dirty="0" smtClean="0"/>
              <a:t> </a:t>
            </a:r>
            <a:r>
              <a:rPr lang="en-US" dirty="0"/>
              <a:t>SPPN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berpartisipasi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proses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mendesak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 smtClean="0">
              <a:cs typeface="Times New Roman" pitchFamily="18" charset="0"/>
            </a:endParaRPr>
          </a:p>
          <a:p>
            <a:pPr algn="just"/>
            <a:r>
              <a:rPr lang="en-US" dirty="0" err="1">
                <a:cs typeface="Times New Roman" pitchFamily="18" charset="0"/>
              </a:rPr>
              <a:t>Berdasarkan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UU No. 25/2004 </a:t>
            </a:r>
            <a:r>
              <a:rPr lang="en-US" dirty="0" err="1" smtClean="0">
                <a:cs typeface="Times New Roman" pitchFamily="18" charset="0"/>
              </a:rPr>
              <a:t>tentang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/>
              <a:t>SPPN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juga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menegaskan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bahwa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b="1" dirty="0" smtClean="0">
                <a:cs typeface="Times New Roman" pitchFamily="18" charset="0"/>
              </a:rPr>
              <a:t>(RPJM-D</a:t>
            </a:r>
            <a:r>
              <a:rPr lang="en-US" dirty="0" smtClean="0">
                <a:cs typeface="Times New Roman" pitchFamily="18" charset="0"/>
              </a:rPr>
              <a:t>) </a:t>
            </a:r>
            <a:r>
              <a:rPr lang="en-US" dirty="0" err="1" smtClean="0">
                <a:cs typeface="Times New Roman" pitchFamily="18" charset="0"/>
              </a:rPr>
              <a:t>disusun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berpedoman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pada</a:t>
            </a:r>
            <a:r>
              <a:rPr lang="en-US" dirty="0" smtClean="0">
                <a:cs typeface="Times New Roman" pitchFamily="18" charset="0"/>
              </a:rPr>
              <a:t> Rencana </a:t>
            </a:r>
            <a:r>
              <a:rPr lang="en-US" dirty="0" err="1" smtClean="0">
                <a:cs typeface="Times New Roman" pitchFamily="18" charset="0"/>
              </a:rPr>
              <a:t>Jangka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Panjang</a:t>
            </a:r>
            <a:r>
              <a:rPr lang="en-US" dirty="0" smtClean="0">
                <a:cs typeface="Times New Roman" pitchFamily="18" charset="0"/>
              </a:rPr>
              <a:t> Daerah (</a:t>
            </a:r>
            <a:r>
              <a:rPr lang="en-US" b="1" dirty="0" smtClean="0">
                <a:cs typeface="Times New Roman" pitchFamily="18" charset="0"/>
              </a:rPr>
              <a:t>RPJP-D)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memperhatikan</a:t>
            </a:r>
            <a:r>
              <a:rPr lang="en-US" dirty="0" smtClean="0">
                <a:cs typeface="Times New Roman" pitchFamily="18" charset="0"/>
              </a:rPr>
              <a:t> Rencana </a:t>
            </a:r>
            <a:r>
              <a:rPr lang="en-US" dirty="0" err="1" smtClean="0">
                <a:cs typeface="Times New Roman" pitchFamily="18" charset="0"/>
              </a:rPr>
              <a:t>Jangka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Menengah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Nasional</a:t>
            </a:r>
            <a:r>
              <a:rPr lang="en-US" dirty="0" smtClean="0">
                <a:cs typeface="Times New Roman" pitchFamily="18" charset="0"/>
              </a:rPr>
              <a:t> (RPJM-</a:t>
            </a:r>
            <a:r>
              <a:rPr lang="en-US" dirty="0" err="1" smtClean="0">
                <a:cs typeface="Times New Roman" pitchFamily="18" charset="0"/>
              </a:rPr>
              <a:t>Nas</a:t>
            </a:r>
            <a:r>
              <a:rPr lang="en-US" dirty="0" smtClean="0"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kualitas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/>
              <a:t>O</a:t>
            </a:r>
            <a:r>
              <a:rPr lang="en-US" b="1" dirty="0" smtClean="0"/>
              <a:t>PD </a:t>
            </a:r>
            <a:r>
              <a:rPr lang="en-US" dirty="0" smtClean="0"/>
              <a:t>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penggunanya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RENJA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karena</a:t>
            </a:r>
            <a:r>
              <a:rPr lang="en-US" dirty="0" smtClean="0"/>
              <a:t> RENJA OPD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.•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RENJA OPD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Evaluasi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Kualitas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Renja</a:t>
            </a:r>
            <a:r>
              <a:rPr lang="en-US" sz="3200" b="1" dirty="0" smtClean="0"/>
              <a:t> OPD  (SPIP)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Ada review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. OPD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(1-3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</a:t>
            </a:r>
            <a:r>
              <a:rPr lang="en-US" dirty="0" smtClean="0"/>
              <a:t>ttg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status .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err="1" smtClean="0">
                <a:sym typeface="Symbol"/>
              </a:rPr>
              <a:t>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. </a:t>
            </a:r>
            <a:r>
              <a:rPr lang="en-US" dirty="0" err="1" smtClean="0"/>
              <a:t>perubahan</a:t>
            </a:r>
            <a:r>
              <a:rPr lang="en-US" dirty="0" smtClean="0"/>
              <a:t>- </a:t>
            </a:r>
            <a:r>
              <a:rPr lang="en-US" dirty="0" err="1" smtClean="0"/>
              <a:t>perubahan</a:t>
            </a:r>
            <a:r>
              <a:rPr lang="en-US" dirty="0" smtClean="0"/>
              <a:t>,</a:t>
            </a:r>
            <a:r>
              <a:rPr lang="en-US" dirty="0" smtClean="0">
                <a:sym typeface="Symbol"/>
              </a:rPr>
              <a:t>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; </a:t>
            </a:r>
            <a:r>
              <a:rPr lang="en-US" dirty="0" err="1" smtClean="0"/>
              <a:t>mengantisipasi</a:t>
            </a:r>
            <a:r>
              <a:rPr lang="en-US" dirty="0" smtClean="0"/>
              <a:t> 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internal &amp;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agar </a:t>
            </a:r>
            <a:r>
              <a:rPr lang="en-US" dirty="0" err="1" smtClean="0"/>
              <a:t>kinerja</a:t>
            </a:r>
            <a:r>
              <a:rPr lang="en-US" dirty="0" smtClean="0"/>
              <a:t> OPD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Ada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>
                <a:sym typeface="Symbol"/>
              </a:rPr>
              <a:t> (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benang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. TUPOKSI OPD, </a:t>
            </a: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dengan</a:t>
            </a:r>
            <a:r>
              <a:rPr lang="en-US" dirty="0" smtClean="0"/>
              <a:t>  agenda KDH </a:t>
            </a:r>
            <a:r>
              <a:rPr lang="en-US" dirty="0" err="1" smtClean="0"/>
              <a:t>terpilih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program RPJMD, RKP,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APBD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b="1" dirty="0" smtClean="0"/>
              <a:t>MENDAGRI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6. Ada </a:t>
            </a:r>
            <a:r>
              <a:rPr lang="en-US" dirty="0" err="1" smtClean="0"/>
              <a:t>penerjemahan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RKPD </a:t>
            </a:r>
            <a:r>
              <a:rPr lang="en-US" dirty="0" err="1" smtClean="0"/>
              <a:t>ke</a:t>
            </a:r>
            <a:r>
              <a:rPr lang="en-US" dirty="0" smtClean="0"/>
              <a:t> 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(SMART),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Penyusunan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. </a:t>
            </a:r>
            <a:r>
              <a:rPr lang="en-US" dirty="0" err="1" smtClean="0"/>
              <a:t>mengakomodasikan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Stándar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Pelayanan</a:t>
            </a:r>
            <a:r>
              <a:rPr lang="en-US" b="1" dirty="0" smtClean="0">
                <a:solidFill>
                  <a:srgbClr val="FF0000"/>
                </a:solidFill>
              </a:rPr>
              <a:t> Minimal </a:t>
            </a:r>
          </a:p>
          <a:p>
            <a:pPr>
              <a:buNone/>
            </a:pPr>
            <a:r>
              <a:rPr lang="en-US" dirty="0" smtClean="0"/>
              <a:t>8. Ada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proses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&amp; </a:t>
            </a:r>
            <a:r>
              <a:rPr lang="en-US" dirty="0" err="1" smtClean="0"/>
              <a:t>partisipatif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RKPD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Forum Multi Stakeholder OPD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Rencana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Kerja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Pemerintah</a:t>
            </a:r>
            <a:r>
              <a:rPr lang="en-US" sz="3600" b="1" dirty="0" smtClean="0"/>
              <a:t> (RKP) 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800" dirty="0" smtClean="0"/>
              <a:t>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landasan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(APBD)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 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RKP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aspirasi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pemangku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berjenjang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kelurahan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kecamatan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/forum OPD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3.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pendanaannya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ditempuh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deskripsi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sebelumnya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mendeskripsikan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proyeksi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alokasi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disertai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mendasarinya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pengalokasian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451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4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'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mrpkan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Sdangkan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mrpkn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minimal (SPM)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5.  Rencana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menterjemahkan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program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OPD,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beserta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keluaran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SPM,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JM.</a:t>
            </a:r>
          </a:p>
          <a:p>
            <a:pPr marL="457200" indent="-45720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Dokumen</a:t>
            </a:r>
            <a:r>
              <a:rPr lang="en-US" dirty="0" smtClean="0"/>
              <a:t> RKP Daerah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penganggaran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.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RKP Daerah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Rencana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Renja</a:t>
            </a:r>
            <a:r>
              <a:rPr lang="en-US" smtClean="0"/>
              <a:t>) </a:t>
            </a:r>
            <a:r>
              <a:rPr lang="en-US"/>
              <a:t>O</a:t>
            </a:r>
            <a:r>
              <a:rPr lang="en-US" smtClean="0"/>
              <a:t>PD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48736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Perencanaan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embangunan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Perencanaan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mengidentifikasi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berdimensi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didanai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erencanaan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pilihan,dg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memperhitungkan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trsedia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Dadang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2006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),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erencanaan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alternatif2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keputusan-2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data &amp;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kemasyarakatan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(material)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(mental spiritual)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Riyadi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Deddy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2005)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76200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Negara/Daerah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No. 17/2003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Keuangan Negara,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UU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No. 1/2004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ttng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Perbendaharaan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Negara,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UU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No.15/2004 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ttg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Keuangan Negara,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mengisyaratkan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di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Pertama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direncanakan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tersedia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/ Medium Term Expenditure Framework (MTEF).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17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(OPD)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Ketiga</a:t>
            </a:r>
            <a:r>
              <a:rPr lang="en-US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APBD)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dikelola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prestasi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terukur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output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out come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11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ketertiban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pariwisata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agama,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6172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ketertiban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pariwisata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pd UU 25/2004,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kaitannya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penetapan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pengembangannya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hendak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Demokratis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Partisipatif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stakeholder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pengambilan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konsultasi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kkuatan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trutama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DaerahTerpilih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dg DPRD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PerencanaanBottom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Aspirasi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RPJMD.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PerencanaanTop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Down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sinergi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(RPJPD)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(RPJM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solidFill>
                  <a:srgbClr val="FF0000"/>
                </a:solidFill>
              </a:rPr>
              <a:t>Penyusunan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RPJPD, RPJMD, </a:t>
            </a:r>
            <a:r>
              <a:rPr lang="en-US" sz="3600" b="1" dirty="0" err="1">
                <a:solidFill>
                  <a:srgbClr val="FF0000"/>
                </a:solidFill>
              </a:rPr>
              <a:t>Renstra</a:t>
            </a:r>
            <a:r>
              <a:rPr lang="en-US" sz="3600" b="1" dirty="0">
                <a:solidFill>
                  <a:srgbClr val="FF0000"/>
                </a:solidFill>
              </a:rPr>
              <a:t> O</a:t>
            </a:r>
            <a:r>
              <a:rPr lang="en-US" sz="3600" b="1" dirty="0" smtClean="0">
                <a:solidFill>
                  <a:srgbClr val="FF0000"/>
                </a:solidFill>
              </a:rPr>
              <a:t>PD </a:t>
            </a:r>
            <a:r>
              <a:rPr lang="en-US" sz="3600" b="1" dirty="0" err="1">
                <a:solidFill>
                  <a:srgbClr val="FF0000"/>
                </a:solidFill>
              </a:rPr>
              <a:t>dan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Renja</a:t>
            </a:r>
            <a:r>
              <a:rPr lang="en-US" sz="3600" b="1" dirty="0">
                <a:solidFill>
                  <a:srgbClr val="FF0000"/>
                </a:solidFill>
              </a:rPr>
              <a:t> O</a:t>
            </a:r>
            <a:r>
              <a:rPr lang="en-US" sz="3600" b="1" dirty="0" smtClean="0">
                <a:solidFill>
                  <a:srgbClr val="FF0000"/>
                </a:solidFill>
              </a:rPr>
              <a:t>PD , RKP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Rencana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( RPJPD)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dipersyaratkan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puluh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RPJPD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pertanyaan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pengembangannya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hendak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dlm 20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mendatang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tercapai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RPJPD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Daerah, DPRD,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hrs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perhatian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pemantauan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evaluasi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      review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implementasinya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kecenderungan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dihadapi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dibawahnya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acuan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skala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RTRWD, RPJMD,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RKPD, (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RKA)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2210</Words>
  <Application>Microsoft Office PowerPoint</Application>
  <PresentationFormat>On-screen Show (4:3)</PresentationFormat>
  <Paragraphs>163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PERENCANAAN PEMBANGUNAN DAERAH  </vt:lpstr>
      <vt:lpstr>PowerPoint Presentation</vt:lpstr>
      <vt:lpstr>Konsep Perencanaan Pembangunan</vt:lpstr>
      <vt:lpstr>Reformasi pengelolaan keuangan Negara/Daerah</vt:lpstr>
      <vt:lpstr>PowerPoint Presentation</vt:lpstr>
      <vt:lpstr>PowerPoint Presentation</vt:lpstr>
      <vt:lpstr>PowerPoint Presentation</vt:lpstr>
      <vt:lpstr>  Penyusunan RPJPD, RPJMD, Renstra OPD dan Renja OPD , RKP </vt:lpstr>
      <vt:lpstr>PowerPoint Presentation</vt:lpstr>
      <vt:lpstr>Tahap Penyusunan Rancangan Awal RPJP Daerah</vt:lpstr>
      <vt:lpstr>Rencana Jangka Menenga Daerah RPJMD</vt:lpstr>
      <vt:lpstr>PowerPoint Presentation</vt:lpstr>
      <vt:lpstr> Tahap Penyusunan Rancangan Awal RPJMD </vt:lpstr>
      <vt:lpstr>PowerPoint Presentation</vt:lpstr>
      <vt:lpstr>Langkah Penyusunan RPJMD</vt:lpstr>
      <vt:lpstr>Contoh Janji Kampanye</vt:lpstr>
      <vt:lpstr>Renstra OPD</vt:lpstr>
      <vt:lpstr>PowerPoint Presentation</vt:lpstr>
      <vt:lpstr>Rencana Kerja Organisasi Perangkat Daerah</vt:lpstr>
      <vt:lpstr>PowerPoint Presentation</vt:lpstr>
      <vt:lpstr>Evaluasi Kualitas Renja OPD  (SPIP)</vt:lpstr>
      <vt:lpstr>PowerPoint Presentation</vt:lpstr>
      <vt:lpstr>PowerPoint Presentation</vt:lpstr>
      <vt:lpstr>Rencana Kerja Pemerintah (RKP) Daerah</vt:lpstr>
      <vt:lpstr>Lanjutan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asus</cp:lastModifiedBy>
  <cp:revision>99</cp:revision>
  <dcterms:created xsi:type="dcterms:W3CDTF">2016-03-14T14:36:12Z</dcterms:created>
  <dcterms:modified xsi:type="dcterms:W3CDTF">2020-04-02T05:10:09Z</dcterms:modified>
</cp:coreProperties>
</file>