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  <p:sldId id="293" r:id="rId3"/>
    <p:sldId id="295" r:id="rId4"/>
    <p:sldId id="299" r:id="rId5"/>
    <p:sldId id="297" r:id="rId6"/>
    <p:sldId id="290" r:id="rId7"/>
    <p:sldId id="270" r:id="rId8"/>
    <p:sldId id="300" r:id="rId9"/>
    <p:sldId id="271" r:id="rId10"/>
    <p:sldId id="273" r:id="rId11"/>
    <p:sldId id="272" r:id="rId12"/>
    <p:sldId id="275" r:id="rId13"/>
    <p:sldId id="279" r:id="rId14"/>
    <p:sldId id="281" r:id="rId15"/>
    <p:sldId id="283" r:id="rId16"/>
    <p:sldId id="286" r:id="rId17"/>
    <p:sldId id="287" r:id="rId18"/>
    <p:sldId id="318" r:id="rId19"/>
    <p:sldId id="319" r:id="rId20"/>
    <p:sldId id="302" r:id="rId21"/>
    <p:sldId id="306" r:id="rId22"/>
    <p:sldId id="307" r:id="rId23"/>
    <p:sldId id="308" r:id="rId24"/>
    <p:sldId id="310" r:id="rId25"/>
    <p:sldId id="316" r:id="rId26"/>
    <p:sldId id="31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476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5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82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521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246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581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7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240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79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587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653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922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267C8-5231-409A-B1EA-F55F0DC194F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634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b="1" dirty="0" smtClean="0"/>
          </a:p>
          <a:p>
            <a:pPr marL="0" indent="0" algn="ctr">
              <a:buNone/>
            </a:pPr>
            <a:endParaRPr lang="en-US" sz="3600" b="1" dirty="0"/>
          </a:p>
          <a:p>
            <a:pPr marL="0" indent="0" algn="ctr">
              <a:buNone/>
            </a:pPr>
            <a:r>
              <a:rPr lang="en-US" b="1" dirty="0" err="1" smtClean="0"/>
              <a:t>Pembentukan</a:t>
            </a:r>
            <a:r>
              <a:rPr lang="en-US" b="1" dirty="0" smtClean="0"/>
              <a:t> Organisasi </a:t>
            </a:r>
            <a:r>
              <a:rPr lang="en-US" b="1" dirty="0" err="1"/>
              <a:t>Perangkat</a:t>
            </a:r>
            <a:r>
              <a:rPr lang="en-US" b="1" dirty="0"/>
              <a:t> </a:t>
            </a:r>
            <a:r>
              <a:rPr lang="en-US" b="1" dirty="0" smtClean="0"/>
              <a:t>Daerah</a:t>
            </a:r>
          </a:p>
          <a:p>
            <a:pPr marL="0" indent="0" algn="ctr">
              <a:buNone/>
            </a:pPr>
            <a:r>
              <a:rPr lang="id-ID" b="1" dirty="0"/>
              <a:t>Kepegawaian Daerah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10770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305800" cy="57150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cs typeface="Arial" pitchFamily="34" charset="0"/>
              </a:rPr>
              <a:t>Walikota</a:t>
            </a:r>
            <a:r>
              <a:rPr lang="en-US" sz="2400" dirty="0">
                <a:cs typeface="Arial" pitchFamily="34" charset="0"/>
              </a:rPr>
              <a:t/>
            </a:r>
            <a:br>
              <a:rPr lang="en-US" sz="2400" dirty="0">
                <a:cs typeface="Arial" pitchFamily="34" charset="0"/>
              </a:rPr>
            </a:br>
            <a:r>
              <a:rPr lang="en-US" sz="2400" dirty="0">
                <a:cs typeface="Arial" pitchFamily="34" charset="0"/>
              </a:rPr>
              <a:t>Menurut UU No 32 </a:t>
            </a:r>
            <a:r>
              <a:rPr lang="en-US" sz="2400" dirty="0" err="1">
                <a:cs typeface="Arial" pitchFamily="34" charset="0"/>
              </a:rPr>
              <a:t>th</a:t>
            </a:r>
            <a:r>
              <a:rPr lang="en-US" sz="2400" dirty="0">
                <a:cs typeface="Arial" pitchFamily="34" charset="0"/>
              </a:rPr>
              <a:t> 2004 </a:t>
            </a:r>
            <a:r>
              <a:rPr lang="en-US" sz="2400" dirty="0" err="1">
                <a:cs typeface="Arial" pitchFamily="34" charset="0"/>
              </a:rPr>
              <a:t>walikota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sebagai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kepala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pemerintahan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kota</a:t>
            </a:r>
            <a:endParaRPr lang="en-US" sz="2400" dirty="0"/>
          </a:p>
          <a:p>
            <a:r>
              <a:rPr lang="en-US" sz="2400" b="1" dirty="0" smtClean="0">
                <a:cs typeface="Arial" pitchFamily="34" charset="0"/>
              </a:rPr>
              <a:t>DPRD </a:t>
            </a:r>
            <a:r>
              <a:rPr lang="en-US" sz="2400" b="1" dirty="0">
                <a:cs typeface="Arial" pitchFamily="34" charset="0"/>
              </a:rPr>
              <a:t>Kota</a:t>
            </a:r>
            <a:br>
              <a:rPr lang="en-US" sz="2400" b="1" dirty="0">
                <a:cs typeface="Arial" pitchFamily="34" charset="0"/>
              </a:rPr>
            </a:br>
            <a:r>
              <a:rPr lang="en-US" sz="2400" dirty="0">
                <a:cs typeface="Arial" pitchFamily="34" charset="0"/>
              </a:rPr>
              <a:t>Menurut UU </a:t>
            </a:r>
            <a:r>
              <a:rPr lang="en-US" sz="2400" dirty="0" err="1">
                <a:cs typeface="Arial" pitchFamily="34" charset="0"/>
              </a:rPr>
              <a:t>Nomor</a:t>
            </a:r>
            <a:r>
              <a:rPr lang="en-US" sz="2400" dirty="0">
                <a:cs typeface="Arial" pitchFamily="34" charset="0"/>
              </a:rPr>
              <a:t> 32 </a:t>
            </a:r>
            <a:r>
              <a:rPr lang="en-US" sz="2400" dirty="0" err="1">
                <a:cs typeface="Arial" pitchFamily="34" charset="0"/>
              </a:rPr>
              <a:t>tahun</a:t>
            </a:r>
            <a:r>
              <a:rPr lang="en-US" sz="2400" dirty="0">
                <a:cs typeface="Arial" pitchFamily="34" charset="0"/>
              </a:rPr>
              <a:t> 2004 </a:t>
            </a:r>
            <a:r>
              <a:rPr lang="en-US" sz="2400" dirty="0" err="1">
                <a:cs typeface="Arial" pitchFamily="34" charset="0"/>
              </a:rPr>
              <a:t>tugas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wewenang</a:t>
            </a:r>
            <a:r>
              <a:rPr lang="en-US" sz="2400" dirty="0">
                <a:cs typeface="Arial" pitchFamily="34" charset="0"/>
              </a:rPr>
              <a:t> DPRD </a:t>
            </a:r>
            <a:r>
              <a:rPr lang="en-US" sz="2400" dirty="0" err="1">
                <a:cs typeface="Arial" pitchFamily="34" charset="0"/>
              </a:rPr>
              <a:t>kota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sama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dengan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tugas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wewenang</a:t>
            </a:r>
            <a:r>
              <a:rPr lang="en-US" sz="2400" dirty="0">
                <a:cs typeface="Arial" pitchFamily="34" charset="0"/>
              </a:rPr>
              <a:t> DPRD </a:t>
            </a:r>
            <a:r>
              <a:rPr lang="en-US" sz="2400" dirty="0" err="1">
                <a:cs typeface="Arial" pitchFamily="34" charset="0"/>
              </a:rPr>
              <a:t>provinsi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DPRD </a:t>
            </a:r>
            <a:r>
              <a:rPr lang="en-US" sz="2400" dirty="0" err="1">
                <a:cs typeface="Arial" pitchFamily="34" charset="0"/>
              </a:rPr>
              <a:t>kabupaten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yaitu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sama-sama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sebagai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penyelenggara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pemerintah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.</a:t>
            </a:r>
          </a:p>
          <a:p>
            <a:r>
              <a:rPr lang="en-US" sz="2400" b="1" dirty="0" err="1">
                <a:cs typeface="Arial" pitchFamily="34" charset="0"/>
              </a:rPr>
              <a:t>Bupati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sebagai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Kepala</a:t>
            </a:r>
            <a:r>
              <a:rPr lang="en-US" sz="2400" b="1" dirty="0">
                <a:cs typeface="Arial" pitchFamily="34" charset="0"/>
              </a:rPr>
              <a:t> Daerah</a:t>
            </a:r>
            <a:br>
              <a:rPr lang="en-US" sz="2400" b="1" dirty="0">
                <a:cs typeface="Arial" pitchFamily="34" charset="0"/>
              </a:rPr>
            </a:br>
            <a:r>
              <a:rPr lang="en-US" sz="2400" dirty="0" err="1">
                <a:cs typeface="Arial" pitchFamily="34" charset="0"/>
              </a:rPr>
              <a:t>Tugas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wewenang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bupati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sebagai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kepala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telah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diatur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dalam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Pasal</a:t>
            </a:r>
            <a:r>
              <a:rPr lang="en-US" sz="2400" dirty="0">
                <a:cs typeface="Arial" pitchFamily="34" charset="0"/>
              </a:rPr>
              <a:t> 25 UU </a:t>
            </a:r>
            <a:r>
              <a:rPr lang="en-US" sz="2400" dirty="0" err="1">
                <a:cs typeface="Arial" pitchFamily="34" charset="0"/>
              </a:rPr>
              <a:t>Nomor</a:t>
            </a:r>
            <a:r>
              <a:rPr lang="en-US" sz="2400" dirty="0">
                <a:cs typeface="Arial" pitchFamily="34" charset="0"/>
              </a:rPr>
              <a:t> 32 </a:t>
            </a:r>
            <a:r>
              <a:rPr lang="en-US" sz="2400" dirty="0" err="1">
                <a:cs typeface="Arial" pitchFamily="34" charset="0"/>
              </a:rPr>
              <a:t>tahun</a:t>
            </a:r>
            <a:r>
              <a:rPr lang="en-US" sz="2400" dirty="0">
                <a:cs typeface="Arial" pitchFamily="34" charset="0"/>
              </a:rPr>
              <a:t> 2004.</a:t>
            </a:r>
          </a:p>
          <a:p>
            <a:r>
              <a:rPr lang="en-US" sz="2400" b="1" dirty="0">
                <a:cs typeface="Arial" pitchFamily="34" charset="0"/>
              </a:rPr>
              <a:t>DPRD </a:t>
            </a:r>
            <a:r>
              <a:rPr lang="en-US" sz="2400" b="1" dirty="0" err="1">
                <a:cs typeface="Arial" pitchFamily="34" charset="0"/>
              </a:rPr>
              <a:t>Kabupaten</a:t>
            </a:r>
            <a:r>
              <a:rPr lang="en-US" sz="2400" dirty="0">
                <a:cs typeface="Arial" pitchFamily="34" charset="0"/>
              </a:rPr>
              <a:t/>
            </a:r>
            <a:br>
              <a:rPr lang="en-US" sz="2400" dirty="0">
                <a:cs typeface="Arial" pitchFamily="34" charset="0"/>
              </a:rPr>
            </a:br>
            <a:r>
              <a:rPr lang="en-US" sz="2400" dirty="0">
                <a:cs typeface="Arial" pitchFamily="34" charset="0"/>
              </a:rPr>
              <a:t>DPRD </a:t>
            </a:r>
            <a:r>
              <a:rPr lang="en-US" sz="2400" dirty="0" err="1">
                <a:cs typeface="Arial" pitchFamily="34" charset="0"/>
              </a:rPr>
              <a:t>kabupaten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DPRD </a:t>
            </a:r>
            <a:r>
              <a:rPr lang="en-US" sz="2400" dirty="0" err="1">
                <a:cs typeface="Arial" pitchFamily="34" charset="0"/>
              </a:rPr>
              <a:t>provinsi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diatur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dalam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pola</a:t>
            </a:r>
            <a:r>
              <a:rPr lang="en-US" sz="2400" dirty="0">
                <a:cs typeface="Arial" pitchFamily="34" charset="0"/>
              </a:rPr>
              <a:t> yang </a:t>
            </a:r>
            <a:r>
              <a:rPr lang="en-US" sz="2400" dirty="0" err="1">
                <a:cs typeface="Arial" pitchFamily="34" charset="0"/>
              </a:rPr>
              <a:t>sama</a:t>
            </a:r>
            <a:r>
              <a:rPr lang="en-US" sz="2400" dirty="0">
                <a:cs typeface="Arial" pitchFamily="34" charset="0"/>
              </a:rPr>
              <a:t>, </a:t>
            </a:r>
            <a:r>
              <a:rPr lang="en-US" sz="2400" dirty="0" err="1">
                <a:cs typeface="Arial" pitchFamily="34" charset="0"/>
              </a:rPr>
              <a:t>apa</a:t>
            </a:r>
            <a:r>
              <a:rPr lang="en-US" sz="2400" dirty="0">
                <a:cs typeface="Arial" pitchFamily="34" charset="0"/>
              </a:rPr>
              <a:t> yang </a:t>
            </a:r>
            <a:r>
              <a:rPr lang="en-US" sz="2400" dirty="0" err="1">
                <a:cs typeface="Arial" pitchFamily="34" charset="0"/>
              </a:rPr>
              <a:t>berlaku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pada</a:t>
            </a:r>
            <a:r>
              <a:rPr lang="en-US" sz="2400" dirty="0">
                <a:cs typeface="Arial" pitchFamily="34" charset="0"/>
              </a:rPr>
              <a:t> DPRD </a:t>
            </a:r>
            <a:r>
              <a:rPr lang="en-US" sz="2400" dirty="0" err="1">
                <a:cs typeface="Arial" pitchFamily="34" charset="0"/>
              </a:rPr>
              <a:t>Provinvi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berlaku</a:t>
            </a:r>
            <a:r>
              <a:rPr lang="en-US" sz="2400" dirty="0">
                <a:cs typeface="Arial" pitchFamily="34" charset="0"/>
              </a:rPr>
              <a:t> pula </a:t>
            </a:r>
            <a:r>
              <a:rPr lang="en-US" sz="2400" dirty="0" err="1">
                <a:cs typeface="Arial" pitchFamily="34" charset="0"/>
              </a:rPr>
              <a:t>pada</a:t>
            </a:r>
            <a:r>
              <a:rPr lang="en-US" sz="2400" dirty="0">
                <a:cs typeface="Arial" pitchFamily="34" charset="0"/>
              </a:rPr>
              <a:t> DPRD </a:t>
            </a:r>
            <a:r>
              <a:rPr lang="en-US" sz="2400" dirty="0" err="1">
                <a:cs typeface="Arial" pitchFamily="34" charset="0"/>
              </a:rPr>
              <a:t>Kabupaten</a:t>
            </a:r>
            <a:r>
              <a:rPr lang="en-US" sz="2400" dirty="0" smtClean="0">
                <a:cs typeface="Arial" pitchFamily="34" charset="0"/>
              </a:rPr>
              <a:t>.</a:t>
            </a:r>
            <a:endParaRPr lang="en-US" sz="2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278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05800" cy="685800"/>
          </a:xfrm>
        </p:spPr>
        <p:txBody>
          <a:bodyPr>
            <a:normAutofit fontScale="90000"/>
          </a:bodyPr>
          <a:lstStyle/>
          <a:p>
            <a:r>
              <a:rPr lang="en-US" sz="3600" b="1" dirty="0" err="1">
                <a:latin typeface="+mn-lt"/>
                <a:cs typeface="Arial" pitchFamily="34" charset="0"/>
              </a:rPr>
              <a:t>Perangkat</a:t>
            </a:r>
            <a:r>
              <a:rPr lang="en-US" sz="3600" b="1" dirty="0">
                <a:latin typeface="+mn-lt"/>
                <a:cs typeface="Arial" pitchFamily="34" charset="0"/>
              </a:rPr>
              <a:t> Daerah Kabupaten/Kota </a:t>
            </a:r>
            <a:r>
              <a:rPr lang="en-US" sz="3600" b="1" dirty="0" err="1">
                <a:latin typeface="+mn-lt"/>
                <a:cs typeface="Arial" pitchFamily="34" charset="0"/>
              </a:rPr>
              <a:t>terdiri</a:t>
            </a:r>
            <a:r>
              <a:rPr lang="en-US" sz="3600" b="1" dirty="0">
                <a:latin typeface="+mn-lt"/>
                <a:cs typeface="Arial" pitchFamily="34" charset="0"/>
              </a:rPr>
              <a:t> </a:t>
            </a:r>
            <a:r>
              <a:rPr lang="en-US" sz="3600" b="1" dirty="0" err="1">
                <a:latin typeface="+mn-lt"/>
                <a:cs typeface="Arial" pitchFamily="34" charset="0"/>
              </a:rPr>
              <a:t>atas</a:t>
            </a:r>
            <a:r>
              <a:rPr lang="en-US" b="1" dirty="0">
                <a:cs typeface="Arial" pitchFamily="34" charset="0"/>
              </a:rPr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153400" cy="51054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3000" dirty="0" smtClean="0">
                <a:cs typeface="Arial" pitchFamily="34" charset="0"/>
              </a:rPr>
              <a:t>Sekretariat </a:t>
            </a:r>
            <a:r>
              <a:rPr lang="en-US" sz="3000" dirty="0">
                <a:cs typeface="Arial" pitchFamily="34" charset="0"/>
              </a:rPr>
              <a:t>Daerah;</a:t>
            </a:r>
          </a:p>
          <a:p>
            <a:pPr lvl="0"/>
            <a:r>
              <a:rPr lang="en-US" sz="3000" dirty="0">
                <a:cs typeface="Arial" pitchFamily="34" charset="0"/>
              </a:rPr>
              <a:t>S</a:t>
            </a:r>
            <a:r>
              <a:rPr lang="en-US" sz="3000" dirty="0" smtClean="0">
                <a:cs typeface="Arial" pitchFamily="34" charset="0"/>
              </a:rPr>
              <a:t>ekretariat </a:t>
            </a:r>
            <a:r>
              <a:rPr lang="en-US" sz="3000" dirty="0">
                <a:cs typeface="Arial" pitchFamily="34" charset="0"/>
              </a:rPr>
              <a:t>DPRD;</a:t>
            </a:r>
          </a:p>
          <a:p>
            <a:pPr lvl="0"/>
            <a:r>
              <a:rPr lang="en-US" sz="3000" dirty="0" err="1">
                <a:cs typeface="Arial" pitchFamily="34" charset="0"/>
              </a:rPr>
              <a:t>I</a:t>
            </a:r>
            <a:r>
              <a:rPr lang="en-US" sz="3000" dirty="0" err="1" smtClean="0">
                <a:cs typeface="Arial" pitchFamily="34" charset="0"/>
              </a:rPr>
              <a:t>nspektorat</a:t>
            </a:r>
            <a:r>
              <a:rPr lang="en-US" sz="3000" dirty="0">
                <a:cs typeface="Arial" pitchFamily="34" charset="0"/>
              </a:rPr>
              <a:t>;</a:t>
            </a:r>
          </a:p>
          <a:p>
            <a:pPr lvl="0"/>
            <a:r>
              <a:rPr lang="en-US" sz="3000" dirty="0" err="1">
                <a:cs typeface="Arial" pitchFamily="34" charset="0"/>
              </a:rPr>
              <a:t>D</a:t>
            </a:r>
            <a:r>
              <a:rPr lang="en-US" sz="3000" dirty="0" err="1" smtClean="0">
                <a:cs typeface="Arial" pitchFamily="34" charset="0"/>
              </a:rPr>
              <a:t>inas</a:t>
            </a:r>
            <a:r>
              <a:rPr lang="en-US" sz="3000" dirty="0" smtClean="0">
                <a:cs typeface="Arial" pitchFamily="34" charset="0"/>
              </a:rPr>
              <a:t>; </a:t>
            </a:r>
            <a:endParaRPr lang="en-US" sz="3000" dirty="0">
              <a:cs typeface="Arial" pitchFamily="34" charset="0"/>
            </a:endParaRPr>
          </a:p>
          <a:p>
            <a:pPr lvl="0"/>
            <a:r>
              <a:rPr lang="en-US" sz="3000" dirty="0" err="1">
                <a:cs typeface="Arial" pitchFamily="34" charset="0"/>
              </a:rPr>
              <a:t>B</a:t>
            </a:r>
            <a:r>
              <a:rPr lang="en-US" sz="3000" dirty="0" err="1" smtClean="0">
                <a:cs typeface="Arial" pitchFamily="34" charset="0"/>
              </a:rPr>
              <a:t>adan</a:t>
            </a:r>
            <a:r>
              <a:rPr lang="en-US" sz="3000" dirty="0" smtClean="0">
                <a:cs typeface="Arial" pitchFamily="34" charset="0"/>
              </a:rPr>
              <a:t>;</a:t>
            </a:r>
            <a:endParaRPr lang="en-US" sz="3000" dirty="0">
              <a:cs typeface="Arial" pitchFamily="34" charset="0"/>
            </a:endParaRPr>
          </a:p>
          <a:p>
            <a:pPr lvl="0"/>
            <a:r>
              <a:rPr lang="en-US" sz="3000" dirty="0" err="1">
                <a:cs typeface="Arial" pitchFamily="34" charset="0"/>
              </a:rPr>
              <a:t>K</a:t>
            </a:r>
            <a:r>
              <a:rPr lang="en-US" sz="3000" dirty="0" err="1" smtClean="0">
                <a:cs typeface="Arial" pitchFamily="34" charset="0"/>
              </a:rPr>
              <a:t>ecamatan</a:t>
            </a:r>
            <a:r>
              <a:rPr lang="en-US" sz="3000" dirty="0" smtClean="0">
                <a:cs typeface="Arial" pitchFamily="34" charset="0"/>
              </a:rPr>
              <a:t>.</a:t>
            </a:r>
          </a:p>
          <a:p>
            <a:pPr lvl="0"/>
            <a:r>
              <a:rPr lang="en-US" sz="3000" dirty="0" smtClean="0"/>
              <a:t> Kelurahan</a:t>
            </a:r>
            <a:r>
              <a:rPr lang="en-US" sz="3000" dirty="0"/>
              <a:t>.</a:t>
            </a:r>
          </a:p>
          <a:p>
            <a:r>
              <a:rPr lang="en-US" sz="3000" dirty="0" err="1"/>
              <a:t>Susunan</a:t>
            </a:r>
            <a:r>
              <a:rPr lang="en-US" sz="3000" dirty="0"/>
              <a:t> </a:t>
            </a:r>
            <a:r>
              <a:rPr lang="en-US" sz="3000" dirty="0" err="1"/>
              <a:t>organisasi</a:t>
            </a:r>
            <a:r>
              <a:rPr lang="en-US" sz="3000" dirty="0"/>
              <a:t> </a:t>
            </a:r>
            <a:r>
              <a:rPr lang="en-US" sz="3000" dirty="0" err="1"/>
              <a:t>perangkat</a:t>
            </a:r>
            <a:r>
              <a:rPr lang="en-US" sz="3000" dirty="0"/>
              <a:t> </a:t>
            </a:r>
            <a:r>
              <a:rPr lang="en-US" sz="3000" dirty="0" err="1"/>
              <a:t>daerah</a:t>
            </a:r>
            <a:r>
              <a:rPr lang="en-US" sz="3000" dirty="0"/>
              <a:t> </a:t>
            </a:r>
            <a:r>
              <a:rPr lang="en-US" sz="3000" dirty="0" err="1"/>
              <a:t>ditetapkan</a:t>
            </a:r>
            <a:r>
              <a:rPr lang="en-US" sz="3000" dirty="0"/>
              <a:t> </a:t>
            </a:r>
            <a:r>
              <a:rPr lang="en-US" sz="3000" dirty="0" err="1"/>
              <a:t>dalam</a:t>
            </a:r>
            <a:r>
              <a:rPr lang="en-US" sz="3000" dirty="0"/>
              <a:t> </a:t>
            </a:r>
            <a:r>
              <a:rPr lang="en-US" sz="3000" dirty="0" err="1" smtClean="0"/>
              <a:t>Peraturan</a:t>
            </a:r>
            <a:r>
              <a:rPr lang="en-US" sz="3000" dirty="0" smtClean="0"/>
              <a:t> Daerah </a:t>
            </a:r>
            <a:r>
              <a:rPr lang="en-US" sz="3000" dirty="0" err="1"/>
              <a:t>dengan</a:t>
            </a:r>
            <a:r>
              <a:rPr lang="en-US" sz="3000" dirty="0"/>
              <a:t> </a:t>
            </a:r>
            <a:r>
              <a:rPr lang="en-US" sz="3000" dirty="0" err="1"/>
              <a:t>memperhatikan</a:t>
            </a:r>
            <a:r>
              <a:rPr lang="en-US" sz="3000" dirty="0"/>
              <a:t> faktor-faktor </a:t>
            </a:r>
            <a:r>
              <a:rPr lang="en-US" sz="3000" dirty="0" err="1"/>
              <a:t>tertentu</a:t>
            </a:r>
            <a:r>
              <a:rPr lang="en-US" sz="3000" dirty="0"/>
              <a:t> </a:t>
            </a:r>
            <a:r>
              <a:rPr lang="en-US" sz="3000" dirty="0" err="1"/>
              <a:t>dan</a:t>
            </a:r>
            <a:r>
              <a:rPr lang="en-US" sz="3000" dirty="0"/>
              <a:t> </a:t>
            </a:r>
            <a:r>
              <a:rPr lang="en-US" sz="3000" dirty="0" err="1"/>
              <a:t>berpedoman</a:t>
            </a:r>
            <a:r>
              <a:rPr lang="en-US" sz="3000" dirty="0"/>
              <a:t> </a:t>
            </a:r>
            <a:r>
              <a:rPr lang="en-US" sz="3000" dirty="0" err="1"/>
              <a:t>pada</a:t>
            </a:r>
            <a:r>
              <a:rPr lang="en-US" sz="3000" dirty="0"/>
              <a:t> </a:t>
            </a:r>
            <a:r>
              <a:rPr lang="en-US" sz="3000" dirty="0" err="1"/>
              <a:t>PeraturanPemerintah</a:t>
            </a:r>
            <a:endParaRPr lang="en-US" sz="3000" dirty="0"/>
          </a:p>
          <a:p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04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56356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LEMBAGA PEMERINTAHAN DAERAH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lembaga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melaksanakan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DPRD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lembaga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berwenang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pengawasandan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penganggaran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3. Di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Provinsi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perangkatnya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lembaga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pelaksana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Daerah.Sedangkan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Kabupaten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/Kota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Bupati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Walikota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perangkatnya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4. 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Provinsi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DPRD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Provinsi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sedangkan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di Kabupaten/Kota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DPRD Kabupaten /Kota </a:t>
            </a:r>
          </a:p>
        </p:txBody>
      </p:sp>
    </p:spTree>
    <p:extLst>
      <p:ext uri="{BB962C8B-B14F-4D97-AF65-F5344CB8AC3E}">
        <p14:creationId xmlns:p14="http://schemas.microsoft.com/office/powerpoint/2010/main" val="1478464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8382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+mn-lt"/>
                <a:cs typeface="Arial" pitchFamily="34" charset="0"/>
              </a:rPr>
              <a:t>Sekretariat Daerah, Dinas Daerah, </a:t>
            </a:r>
            <a:r>
              <a:rPr lang="en-US" sz="2800" b="1" dirty="0" err="1" smtClean="0">
                <a:latin typeface="+mn-lt"/>
                <a:cs typeface="Arial" pitchFamily="34" charset="0"/>
              </a:rPr>
              <a:t>Lembaga</a:t>
            </a:r>
            <a:r>
              <a:rPr lang="en-US" sz="2800" b="1" dirty="0" smtClean="0">
                <a:latin typeface="+mn-lt"/>
                <a:cs typeface="Arial" pitchFamily="34" charset="0"/>
              </a:rPr>
              <a:t> </a:t>
            </a:r>
            <a:r>
              <a:rPr lang="en-US" sz="2800" b="1" dirty="0" err="1" smtClean="0">
                <a:latin typeface="+mn-lt"/>
                <a:cs typeface="Arial" pitchFamily="34" charset="0"/>
              </a:rPr>
              <a:t>Teknis</a:t>
            </a:r>
            <a:r>
              <a:rPr lang="en-US" sz="2800" b="1" dirty="0" smtClean="0">
                <a:latin typeface="+mn-lt"/>
                <a:cs typeface="Arial" pitchFamily="34" charset="0"/>
              </a:rPr>
              <a:t> Daerah, </a:t>
            </a:r>
            <a:r>
              <a:rPr lang="en-US" sz="2800" b="1" dirty="0" err="1" smtClean="0">
                <a:latin typeface="+mn-lt"/>
                <a:cs typeface="Arial" pitchFamily="34" charset="0"/>
              </a:rPr>
              <a:t>Camat</a:t>
            </a:r>
            <a:r>
              <a:rPr lang="en-US" sz="2800" b="1" dirty="0" smtClean="0">
                <a:latin typeface="+mn-lt"/>
                <a:cs typeface="Arial" pitchFamily="34" charset="0"/>
              </a:rPr>
              <a:t>, </a:t>
            </a:r>
            <a:r>
              <a:rPr lang="en-US" sz="2800" b="1" dirty="0" err="1" smtClean="0">
                <a:latin typeface="+mn-lt"/>
                <a:cs typeface="Arial" pitchFamily="34" charset="0"/>
              </a:rPr>
              <a:t>Lurah</a:t>
            </a:r>
            <a:r>
              <a:rPr lang="en-US" sz="2800" b="1" dirty="0" smtClean="0">
                <a:latin typeface="+mn-lt"/>
                <a:cs typeface="Arial" pitchFamily="34" charset="0"/>
              </a:rPr>
              <a:t>, </a:t>
            </a:r>
            <a:r>
              <a:rPr lang="en-US" sz="2800" b="1" dirty="0" err="1" smtClean="0">
                <a:latin typeface="+mn-lt"/>
                <a:cs typeface="Arial" pitchFamily="34" charset="0"/>
              </a:rPr>
              <a:t>dan</a:t>
            </a:r>
            <a:r>
              <a:rPr lang="en-US" sz="2800" b="1" dirty="0" smtClean="0">
                <a:latin typeface="+mn-lt"/>
                <a:cs typeface="Arial" pitchFamily="34" charset="0"/>
              </a:rPr>
              <a:t> </a:t>
            </a:r>
            <a:r>
              <a:rPr lang="en-US" sz="2800" b="1" dirty="0" err="1" smtClean="0">
                <a:latin typeface="+mn-lt"/>
                <a:cs typeface="Arial" pitchFamily="34" charset="0"/>
              </a:rPr>
              <a:t>Desa</a:t>
            </a:r>
            <a:r>
              <a:rPr lang="en-US" sz="2800" b="1" dirty="0" smtClean="0">
                <a:latin typeface="+mn-lt"/>
                <a:cs typeface="Arial" pitchFamily="34" charset="0"/>
              </a:rPr>
              <a:t> </a:t>
            </a:r>
            <a:endParaRPr lang="en-US" sz="2800" dirty="0">
              <a:latin typeface="+mn-lt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05800" cy="5029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1</a:t>
            </a:r>
            <a:r>
              <a:rPr lang="en-US" sz="3400" b="1" dirty="0" smtClean="0">
                <a:cs typeface="Arial" pitchFamily="34" charset="0"/>
              </a:rPr>
              <a:t>. Sekretariat Daerah:  </a:t>
            </a:r>
            <a:r>
              <a:rPr lang="en-US" sz="3400" dirty="0" err="1" smtClean="0">
                <a:cs typeface="Arial" pitchFamily="34" charset="0"/>
              </a:rPr>
              <a:t>Merupakan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staf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Pemerintah</a:t>
            </a:r>
            <a:r>
              <a:rPr lang="en-US" sz="3400" dirty="0" smtClean="0">
                <a:cs typeface="Arial" pitchFamily="34" charset="0"/>
              </a:rPr>
              <a:t> Daerah, yang </a:t>
            </a:r>
            <a:r>
              <a:rPr lang="en-US" sz="3400" dirty="0" err="1" smtClean="0">
                <a:cs typeface="Arial" pitchFamily="34" charset="0"/>
              </a:rPr>
              <a:t>dipimpin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oleh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seorang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Sekretaris</a:t>
            </a:r>
            <a:r>
              <a:rPr lang="en-US" sz="3400" dirty="0" smtClean="0">
                <a:cs typeface="Arial" pitchFamily="34" charset="0"/>
              </a:rPr>
              <a:t> Daerah yang </a:t>
            </a:r>
            <a:r>
              <a:rPr lang="en-US" sz="3400" dirty="0" err="1" smtClean="0">
                <a:cs typeface="Arial" pitchFamily="34" charset="0"/>
              </a:rPr>
              <a:t>berada</a:t>
            </a:r>
            <a:r>
              <a:rPr lang="en-US" sz="3400" dirty="0" smtClean="0">
                <a:cs typeface="Arial" pitchFamily="34" charset="0"/>
              </a:rPr>
              <a:t> di </a:t>
            </a:r>
            <a:r>
              <a:rPr lang="en-US" sz="3400" dirty="0" err="1" smtClean="0">
                <a:cs typeface="Arial" pitchFamily="34" charset="0"/>
              </a:rPr>
              <a:t>bawah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bertanggungjawab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kepada</a:t>
            </a:r>
            <a:r>
              <a:rPr lang="en-US" sz="3400" dirty="0" smtClean="0">
                <a:cs typeface="Arial" pitchFamily="34" charset="0"/>
              </a:rPr>
              <a:t> Kepala Daerah.</a:t>
            </a:r>
          </a:p>
          <a:p>
            <a:r>
              <a:rPr lang="en-US" sz="3400" dirty="0" smtClean="0">
                <a:cs typeface="Arial" pitchFamily="34" charset="0"/>
              </a:rPr>
              <a:t>Sekretariat Daerah </a:t>
            </a:r>
            <a:r>
              <a:rPr lang="en-US" sz="3400" dirty="0" err="1" smtClean="0">
                <a:cs typeface="Arial" pitchFamily="34" charset="0"/>
              </a:rPr>
              <a:t>mempunyai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tugas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membantu</a:t>
            </a:r>
            <a:r>
              <a:rPr lang="en-US" sz="3400" dirty="0" smtClean="0">
                <a:cs typeface="Arial" pitchFamily="34" charset="0"/>
              </a:rPr>
              <a:t> Kepala Daerah </a:t>
            </a:r>
            <a:r>
              <a:rPr lang="en-US" sz="3400" dirty="0" err="1" smtClean="0">
                <a:cs typeface="Arial" pitchFamily="34" charset="0"/>
              </a:rPr>
              <a:t>dalam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melaksanakan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tugas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penyelenggaraan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pemerintahan</a:t>
            </a:r>
            <a:r>
              <a:rPr lang="en-US" sz="3400" dirty="0" smtClean="0">
                <a:cs typeface="Arial" pitchFamily="34" charset="0"/>
              </a:rPr>
              <a:t>, </a:t>
            </a:r>
            <a:r>
              <a:rPr lang="en-US" sz="3400" dirty="0" err="1" smtClean="0">
                <a:cs typeface="Arial" pitchFamily="34" charset="0"/>
              </a:rPr>
              <a:t>administrasi</a:t>
            </a:r>
            <a:r>
              <a:rPr lang="en-US" sz="3400" dirty="0" smtClean="0">
                <a:cs typeface="Arial" pitchFamily="34" charset="0"/>
              </a:rPr>
              <a:t>, </a:t>
            </a:r>
            <a:r>
              <a:rPr lang="en-US" sz="3400" dirty="0" err="1" smtClean="0">
                <a:cs typeface="Arial" pitchFamily="34" charset="0"/>
              </a:rPr>
              <a:t>organisasi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tata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laksana</a:t>
            </a:r>
            <a:r>
              <a:rPr lang="en-US" sz="3400" dirty="0" smtClean="0">
                <a:cs typeface="Arial" pitchFamily="34" charset="0"/>
              </a:rPr>
              <a:t>, </a:t>
            </a:r>
            <a:r>
              <a:rPr lang="en-US" sz="3400" dirty="0" err="1" smtClean="0">
                <a:cs typeface="Arial" pitchFamily="34" charset="0"/>
              </a:rPr>
              <a:t>serta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memberikan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pelayanan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administratatif</a:t>
            </a:r>
            <a:r>
              <a:rPr lang="en-US" sz="3400" dirty="0" smtClean="0">
                <a:cs typeface="Arial" pitchFamily="34" charset="0"/>
              </a:rPr>
              <a:t>  </a:t>
            </a:r>
            <a:r>
              <a:rPr lang="en-US" sz="3400" dirty="0" err="1" smtClean="0">
                <a:cs typeface="Arial" pitchFamily="34" charset="0"/>
              </a:rPr>
              <a:t>kepada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seluruh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perangkat</a:t>
            </a:r>
            <a:r>
              <a:rPr lang="en-US" sz="3400" dirty="0" smtClean="0">
                <a:cs typeface="Arial" pitchFamily="34" charset="0"/>
              </a:rPr>
              <a:t> Daerah. </a:t>
            </a:r>
          </a:p>
          <a:p>
            <a:r>
              <a:rPr lang="en-US" sz="3400" dirty="0" smtClean="0">
                <a:cs typeface="Arial" pitchFamily="34" charset="0"/>
              </a:rPr>
              <a:t>Sekretariat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dipimpin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oleh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SekretarisDaerah</a:t>
            </a:r>
            <a:r>
              <a:rPr lang="en-US" sz="3400" dirty="0" smtClean="0">
                <a:cs typeface="Arial" pitchFamily="34" charset="0"/>
              </a:rPr>
              <a:t>. </a:t>
            </a:r>
            <a:r>
              <a:rPr lang="en-US" sz="3400" dirty="0" err="1" smtClean="0">
                <a:cs typeface="Arial" pitchFamily="34" charset="0"/>
              </a:rPr>
              <a:t>Sekretaris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mempunyai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tugas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kewajiban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membantu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kepala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dalammenyusun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kebijakan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mengkoordinasikan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dinas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lembaga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teknis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3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7858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382000" cy="57150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id-ID" sz="2400" b="1" dirty="0">
                <a:cs typeface="Arial" pitchFamily="34" charset="0"/>
              </a:rPr>
              <a:t>Dinas daerah </a:t>
            </a:r>
            <a:r>
              <a:rPr lang="id-ID" sz="2400" dirty="0">
                <a:cs typeface="Arial" pitchFamily="34" charset="0"/>
              </a:rPr>
              <a:t>merupakan </a:t>
            </a:r>
            <a:r>
              <a:rPr lang="id-ID" sz="2400" b="1" dirty="0">
                <a:cs typeface="Arial" pitchFamily="34" charset="0"/>
              </a:rPr>
              <a:t>unsur pelaksana otonomi daerah</a:t>
            </a:r>
            <a:r>
              <a:rPr lang="id-ID" sz="2400" dirty="0">
                <a:cs typeface="Arial" pitchFamily="34" charset="0"/>
              </a:rPr>
              <a:t>. Kepala dinas daerah bertanggung jawab kepada kepala daerah melalui Sekretaris Daerah</a:t>
            </a:r>
            <a:endParaRPr lang="en-US" sz="2400" dirty="0"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sz="2400" dirty="0" smtClean="0"/>
              <a:t> </a:t>
            </a:r>
            <a:r>
              <a:rPr lang="en-US" sz="2400" b="1" dirty="0" err="1" smtClean="0"/>
              <a:t>Lembaga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Teknis</a:t>
            </a:r>
            <a:r>
              <a:rPr lang="en-US" sz="2400" b="1" dirty="0" smtClean="0"/>
              <a:t> Daerah</a:t>
            </a:r>
            <a:r>
              <a:rPr lang="en-US" sz="2400" dirty="0" smtClean="0"/>
              <a:t>: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 </a:t>
            </a:r>
            <a:r>
              <a:rPr lang="en-US" sz="2400" b="1" dirty="0" err="1" smtClean="0"/>
              <a:t>unsur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penunjang</a:t>
            </a:r>
            <a:r>
              <a:rPr lang="en-US" sz="2400" b="1" dirty="0" smtClean="0"/>
              <a:t> </a:t>
            </a:r>
            <a:r>
              <a:rPr lang="en-US" sz="2400" dirty="0" smtClean="0"/>
              <a:t>Pemerintah Daerah  yang </a:t>
            </a:r>
            <a:r>
              <a:rPr lang="en-US" sz="2400" dirty="0" err="1" smtClean="0"/>
              <a:t>dipimpin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seorang</a:t>
            </a:r>
            <a:r>
              <a:rPr lang="en-US" sz="2400" dirty="0" smtClean="0"/>
              <a:t> </a:t>
            </a:r>
            <a:r>
              <a:rPr lang="en-US" sz="2400" dirty="0" err="1" smtClean="0"/>
              <a:t>kepala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berada</a:t>
            </a:r>
            <a:r>
              <a:rPr lang="en-US" sz="2400" dirty="0" smtClean="0"/>
              <a:t> di </a:t>
            </a:r>
            <a:r>
              <a:rPr lang="en-US" sz="2400" dirty="0" err="1" smtClean="0"/>
              <a:t>bawah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bertanggungjawab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Kepala Daerah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Sekretaris</a:t>
            </a:r>
            <a:r>
              <a:rPr lang="en-US" sz="2400" dirty="0" smtClean="0"/>
              <a:t> Daerah.</a:t>
            </a:r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Lembaga</a:t>
            </a:r>
            <a:r>
              <a:rPr lang="en-US" sz="2400" dirty="0" smtClean="0"/>
              <a:t> </a:t>
            </a:r>
            <a:r>
              <a:rPr lang="en-US" sz="2400" dirty="0" err="1" smtClean="0"/>
              <a:t>teknis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unsur</a:t>
            </a:r>
            <a:r>
              <a:rPr lang="en-US" sz="2400" dirty="0" smtClean="0"/>
              <a:t> </a:t>
            </a:r>
            <a:r>
              <a:rPr lang="en-US" sz="2400" dirty="0" err="1" smtClean="0"/>
              <a:t>pendukung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r>
              <a:rPr lang="en-US" sz="2400" dirty="0" smtClean="0"/>
              <a:t> </a:t>
            </a:r>
            <a:r>
              <a:rPr lang="en-US" sz="2400" dirty="0" err="1" smtClean="0"/>
              <a:t>kepala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penyusunan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pelaksanaan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bersifat</a:t>
            </a:r>
            <a:r>
              <a:rPr lang="en-US" sz="2400" dirty="0" smtClean="0"/>
              <a:t> </a:t>
            </a:r>
            <a:r>
              <a:rPr lang="en-US" sz="2400" dirty="0" err="1" smtClean="0"/>
              <a:t>spesifik</a:t>
            </a:r>
            <a:r>
              <a:rPr lang="en-US" sz="2400" dirty="0" smtClean="0"/>
              <a:t> </a:t>
            </a:r>
            <a:r>
              <a:rPr lang="en-US" sz="2400" b="1" dirty="0" err="1" smtClean="0"/>
              <a:t>berbentuk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badan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kantor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atau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rumah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sakit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umum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daerah</a:t>
            </a:r>
            <a:r>
              <a:rPr lang="en-US" sz="2400" dirty="0" smtClean="0"/>
              <a:t>. Kepala </a:t>
            </a:r>
            <a:r>
              <a:rPr lang="en-US" sz="2400" dirty="0" err="1" smtClean="0"/>
              <a:t>badan</a:t>
            </a:r>
            <a:r>
              <a:rPr lang="en-US" sz="2400" dirty="0" smtClean="0"/>
              <a:t>, </a:t>
            </a:r>
            <a:r>
              <a:rPr lang="en-US" sz="2400" dirty="0" err="1" smtClean="0"/>
              <a:t>kantor</a:t>
            </a:r>
            <a:r>
              <a:rPr lang="en-US" sz="2400" dirty="0" smtClean="0"/>
              <a:t>,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rumah</a:t>
            </a:r>
            <a:r>
              <a:rPr lang="en-US" sz="2400" dirty="0" smtClean="0"/>
              <a:t> </a:t>
            </a:r>
            <a:r>
              <a:rPr lang="en-US" sz="2400" dirty="0" err="1" smtClean="0"/>
              <a:t>sakit</a:t>
            </a:r>
            <a:r>
              <a:rPr lang="en-US" sz="2400" dirty="0" smtClean="0"/>
              <a:t> </a:t>
            </a:r>
            <a:r>
              <a:rPr lang="en-US" sz="2400" dirty="0" err="1" smtClean="0"/>
              <a:t>umum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bertanggung </a:t>
            </a:r>
            <a:r>
              <a:rPr lang="en-US" sz="2400" dirty="0" err="1" smtClean="0"/>
              <a:t>jawab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kepala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Sekretaris</a:t>
            </a:r>
            <a:r>
              <a:rPr lang="en-US" sz="2400" dirty="0" smtClean="0"/>
              <a:t> Daerah.</a:t>
            </a:r>
          </a:p>
        </p:txBody>
      </p:sp>
    </p:spTree>
    <p:extLst>
      <p:ext uri="{BB962C8B-B14F-4D97-AF65-F5344CB8AC3E}">
        <p14:creationId xmlns:p14="http://schemas.microsoft.com/office/powerpoint/2010/main" val="3478508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562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4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100" b="1" dirty="0" smtClean="0">
                <a:cs typeface="Arial" pitchFamily="34" charset="0"/>
              </a:rPr>
              <a:t>Sekretariat DPRD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merupakan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unsur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pelayanan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terhadap</a:t>
            </a:r>
            <a:r>
              <a:rPr lang="en-US" sz="3100" dirty="0" smtClean="0">
                <a:cs typeface="Arial" pitchFamily="34" charset="0"/>
              </a:rPr>
              <a:t> DPRD, </a:t>
            </a:r>
            <a:r>
              <a:rPr lang="en-US" sz="3100" dirty="0" err="1" smtClean="0">
                <a:cs typeface="Arial" pitchFamily="34" charset="0"/>
              </a:rPr>
              <a:t>dipimpin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oleh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seorang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Sekretaris</a:t>
            </a:r>
            <a:r>
              <a:rPr lang="en-US" sz="3100" dirty="0" smtClean="0">
                <a:cs typeface="Arial" pitchFamily="34" charset="0"/>
              </a:rPr>
              <a:t> yang </a:t>
            </a:r>
            <a:r>
              <a:rPr lang="en-US" sz="3100" dirty="0" err="1" smtClean="0">
                <a:cs typeface="Arial" pitchFamily="34" charset="0"/>
              </a:rPr>
              <a:t>bertanggungjawab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kepada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Pimpinan</a:t>
            </a:r>
            <a:r>
              <a:rPr lang="en-US" sz="3100" dirty="0" smtClean="0">
                <a:cs typeface="Arial" pitchFamily="34" charset="0"/>
              </a:rPr>
              <a:t> DPRD, </a:t>
            </a:r>
            <a:r>
              <a:rPr lang="en-US" sz="3100" dirty="0" err="1" smtClean="0">
                <a:cs typeface="Arial" pitchFamily="34" charset="0"/>
              </a:rPr>
              <a:t>dan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secara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administrasi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dibina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oleh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Sekretaris</a:t>
            </a:r>
            <a:r>
              <a:rPr lang="en-US" sz="3100" dirty="0" smtClean="0">
                <a:cs typeface="Arial" pitchFamily="34" charset="0"/>
              </a:rPr>
              <a:t> Daerah. Sekretariat DPRD </a:t>
            </a:r>
            <a:r>
              <a:rPr lang="en-US" sz="3100" dirty="0" err="1" smtClean="0">
                <a:cs typeface="Arial" pitchFamily="34" charset="0"/>
              </a:rPr>
              <a:t>dipimpin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oleh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Sekretaris</a:t>
            </a:r>
            <a:r>
              <a:rPr lang="en-US" sz="3100" dirty="0" smtClean="0">
                <a:cs typeface="Arial" pitchFamily="34" charset="0"/>
              </a:rPr>
              <a:t> DPRD.</a:t>
            </a:r>
          </a:p>
          <a:p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b="1" dirty="0" err="1" smtClean="0">
                <a:cs typeface="Arial" pitchFamily="34" charset="0"/>
              </a:rPr>
              <a:t>Sekretaris</a:t>
            </a:r>
            <a:r>
              <a:rPr lang="en-US" sz="3100" b="1" dirty="0" smtClean="0">
                <a:cs typeface="Arial" pitchFamily="34" charset="0"/>
              </a:rPr>
              <a:t> DPRD </a:t>
            </a:r>
            <a:r>
              <a:rPr lang="en-US" sz="3100" dirty="0" err="1" smtClean="0">
                <a:cs typeface="Arial" pitchFamily="34" charset="0"/>
              </a:rPr>
              <a:t>mempunyai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tugas</a:t>
            </a:r>
            <a:r>
              <a:rPr lang="en-US" sz="3100" dirty="0" smtClean="0">
                <a:cs typeface="Arial" pitchFamily="34" charset="0"/>
              </a:rPr>
              <a:t>:</a:t>
            </a:r>
          </a:p>
          <a:p>
            <a:pPr>
              <a:buNone/>
            </a:pPr>
            <a:r>
              <a:rPr lang="en-US" sz="3100" dirty="0" smtClean="0">
                <a:cs typeface="Arial" pitchFamily="34" charset="0"/>
              </a:rPr>
              <a:t>     a. </a:t>
            </a:r>
            <a:r>
              <a:rPr lang="en-US" sz="3100" dirty="0" err="1" smtClean="0">
                <a:cs typeface="Arial" pitchFamily="34" charset="0"/>
              </a:rPr>
              <a:t>menyelenggarakan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administrasi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kesekretariatan</a:t>
            </a:r>
            <a:r>
              <a:rPr lang="en-US" sz="3100" dirty="0" smtClean="0"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3100" dirty="0" smtClean="0">
                <a:cs typeface="Arial" pitchFamily="34" charset="0"/>
              </a:rPr>
              <a:t>         DPRD</a:t>
            </a:r>
          </a:p>
          <a:p>
            <a:pPr>
              <a:buNone/>
            </a:pPr>
            <a:r>
              <a:rPr lang="en-US" sz="3100" dirty="0" smtClean="0">
                <a:cs typeface="Arial" pitchFamily="34" charset="0"/>
              </a:rPr>
              <a:t>     b.  </a:t>
            </a:r>
            <a:r>
              <a:rPr lang="en-US" sz="3100" dirty="0" err="1" smtClean="0">
                <a:cs typeface="Arial" pitchFamily="34" charset="0"/>
              </a:rPr>
              <a:t>menyelenggarakan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administrasi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keuangan</a:t>
            </a:r>
            <a:r>
              <a:rPr lang="en-US" sz="3100" dirty="0" smtClean="0">
                <a:cs typeface="Arial" pitchFamily="34" charset="0"/>
              </a:rPr>
              <a:t> DPRD; </a:t>
            </a:r>
          </a:p>
          <a:p>
            <a:pPr>
              <a:buNone/>
            </a:pPr>
            <a:r>
              <a:rPr lang="en-US" sz="3100" dirty="0" smtClean="0">
                <a:cs typeface="Arial" pitchFamily="34" charset="0"/>
              </a:rPr>
              <a:t>     c.   </a:t>
            </a:r>
            <a:r>
              <a:rPr lang="en-US" sz="3100" dirty="0" err="1" smtClean="0">
                <a:cs typeface="Arial" pitchFamily="34" charset="0"/>
              </a:rPr>
              <a:t>mendukung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pelaksanaan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tugas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dan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fungsi</a:t>
            </a:r>
            <a:r>
              <a:rPr lang="en-US" sz="3100" dirty="0" smtClean="0">
                <a:cs typeface="Arial" pitchFamily="34" charset="0"/>
              </a:rPr>
              <a:t> DPRD</a:t>
            </a:r>
          </a:p>
          <a:p>
            <a:pPr>
              <a:buNone/>
            </a:pPr>
            <a:r>
              <a:rPr lang="en-US" sz="3100" dirty="0" smtClean="0">
                <a:cs typeface="Arial" pitchFamily="34" charset="0"/>
              </a:rPr>
              <a:t>     d.  </a:t>
            </a:r>
            <a:r>
              <a:rPr lang="en-US" sz="3100" dirty="0" err="1" smtClean="0">
                <a:cs typeface="Arial" pitchFamily="34" charset="0"/>
              </a:rPr>
              <a:t>menyediakan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dan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mengkoordinasi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tenaga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ahli</a:t>
            </a:r>
            <a:r>
              <a:rPr lang="en-US" sz="3100" dirty="0" smtClean="0">
                <a:cs typeface="Arial" pitchFamily="34" charset="0"/>
              </a:rPr>
              <a:t> yang</a:t>
            </a:r>
          </a:p>
          <a:p>
            <a:pPr>
              <a:buNone/>
            </a:pPr>
            <a:r>
              <a:rPr lang="en-US" sz="3100" dirty="0" smtClean="0">
                <a:cs typeface="Arial" pitchFamily="34" charset="0"/>
              </a:rPr>
              <a:t>          </a:t>
            </a:r>
            <a:r>
              <a:rPr lang="en-US" sz="3100" dirty="0" err="1" smtClean="0">
                <a:cs typeface="Arial" pitchFamily="34" charset="0"/>
              </a:rPr>
              <a:t>diperlukan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oleh</a:t>
            </a:r>
            <a:r>
              <a:rPr lang="en-US" sz="3100" dirty="0" smtClean="0">
                <a:cs typeface="Arial" pitchFamily="34" charset="0"/>
              </a:rPr>
              <a:t> DPRD </a:t>
            </a:r>
            <a:r>
              <a:rPr lang="en-US" sz="3100" dirty="0" err="1" smtClean="0">
                <a:cs typeface="Arial" pitchFamily="34" charset="0"/>
              </a:rPr>
              <a:t>dalam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melaksanakan</a:t>
            </a:r>
            <a:r>
              <a:rPr lang="en-US" sz="3100" dirty="0" smtClean="0"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3100" dirty="0" smtClean="0">
                <a:cs typeface="Arial" pitchFamily="34" charset="0"/>
              </a:rPr>
              <a:t>          </a:t>
            </a:r>
            <a:r>
              <a:rPr lang="en-US" sz="3100" dirty="0" err="1" smtClean="0">
                <a:cs typeface="Arial" pitchFamily="34" charset="0"/>
              </a:rPr>
              <a:t>fungsinya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sesuai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dengan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kemampuan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keuangan</a:t>
            </a:r>
            <a:r>
              <a:rPr lang="en-US" sz="3100" dirty="0">
                <a:cs typeface="Arial" pitchFamily="34" charset="0"/>
              </a:rPr>
              <a:t>  </a:t>
            </a:r>
            <a:endParaRPr lang="en-US" sz="3100" dirty="0" smtClean="0">
              <a:cs typeface="Arial" pitchFamily="34" charset="0"/>
            </a:endParaRPr>
          </a:p>
          <a:p>
            <a:pPr>
              <a:buNone/>
            </a:pPr>
            <a:r>
              <a:rPr lang="en-US" sz="3100" dirty="0">
                <a:cs typeface="Arial" pitchFamily="34" charset="0"/>
              </a:rPr>
              <a:t> </a:t>
            </a:r>
            <a:r>
              <a:rPr lang="en-US" sz="3100" dirty="0" smtClean="0">
                <a:cs typeface="Arial" pitchFamily="34" charset="0"/>
              </a:rPr>
              <a:t>        </a:t>
            </a:r>
            <a:r>
              <a:rPr lang="en-US" sz="3100" dirty="0" err="1" smtClean="0">
                <a:cs typeface="Arial" pitchFamily="34" charset="0"/>
              </a:rPr>
              <a:t>daerah</a:t>
            </a:r>
            <a:r>
              <a:rPr lang="en-US" sz="3100" dirty="0" smtClean="0">
                <a:cs typeface="Arial" pitchFamily="34" charset="0"/>
              </a:rPr>
              <a:t>.</a:t>
            </a:r>
          </a:p>
          <a:p>
            <a:endParaRPr lang="en-US" sz="3100" dirty="0" smtClean="0"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971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53400" cy="5364163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5. </a:t>
            </a:r>
            <a:r>
              <a:rPr lang="en-US" sz="2800" b="1" dirty="0" err="1" smtClean="0"/>
              <a:t>Kecamatan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</a:t>
            </a:r>
            <a:r>
              <a:rPr lang="en-US" sz="2800" dirty="0" err="1" smtClean="0"/>
              <a:t>kerja</a:t>
            </a:r>
            <a:r>
              <a:rPr lang="en-US" sz="2800" dirty="0" smtClean="0"/>
              <a:t> </a:t>
            </a:r>
            <a:r>
              <a:rPr lang="en-US" sz="2800" dirty="0" err="1" smtClean="0"/>
              <a:t>Camat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Perangkat</a:t>
            </a:r>
            <a:r>
              <a:rPr lang="en-US" sz="2800" dirty="0" smtClean="0"/>
              <a:t> Daerah </a:t>
            </a:r>
            <a:r>
              <a:rPr lang="en-US" sz="2800" dirty="0" err="1" smtClean="0"/>
              <a:t>Kabupaten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/</a:t>
            </a:r>
            <a:r>
              <a:rPr lang="en-US" sz="2800" dirty="0" err="1" smtClean="0"/>
              <a:t>atau</a:t>
            </a:r>
            <a:r>
              <a:rPr lang="en-US" sz="2800" dirty="0" smtClean="0"/>
              <a:t> Kota. </a:t>
            </a:r>
            <a:r>
              <a:rPr lang="en-US" sz="2800" dirty="0" err="1" smtClean="0"/>
              <a:t>Kecamatan</a:t>
            </a:r>
            <a:r>
              <a:rPr lang="en-US" sz="2800" dirty="0" smtClean="0"/>
              <a:t> </a:t>
            </a:r>
            <a:r>
              <a:rPr lang="en-US" sz="2800" dirty="0" err="1" smtClean="0"/>
              <a:t>dibentuk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</a:t>
            </a:r>
            <a:r>
              <a:rPr lang="en-US" sz="2800" dirty="0" err="1" smtClean="0"/>
              <a:t>kabupaten</a:t>
            </a:r>
            <a:r>
              <a:rPr lang="en-US" sz="2800" dirty="0" smtClean="0"/>
              <a:t>/</a:t>
            </a:r>
            <a:r>
              <a:rPr lang="en-US" sz="2800" dirty="0" err="1" smtClean="0"/>
              <a:t>kota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Perda</a:t>
            </a:r>
            <a:r>
              <a:rPr lang="en-US" sz="2800" dirty="0" smtClean="0"/>
              <a:t> </a:t>
            </a:r>
            <a:r>
              <a:rPr lang="en-US" sz="2800" dirty="0" err="1" smtClean="0"/>
              <a:t>berpedoman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. </a:t>
            </a:r>
            <a:r>
              <a:rPr lang="en-US" sz="2800" dirty="0" err="1" smtClean="0"/>
              <a:t>Kecamatan</a:t>
            </a:r>
            <a:r>
              <a:rPr lang="en-US" sz="2800" dirty="0" smtClean="0"/>
              <a:t> </a:t>
            </a:r>
            <a:r>
              <a:rPr lang="en-US" sz="2800" dirty="0" err="1" smtClean="0"/>
              <a:t>dipimpin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camat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pelaksanaan</a:t>
            </a:r>
            <a:r>
              <a:rPr lang="en-US" sz="2800" dirty="0" smtClean="0"/>
              <a:t> </a:t>
            </a:r>
            <a:r>
              <a:rPr lang="en-US" sz="2800" dirty="0" err="1" smtClean="0"/>
              <a:t>tugasnya</a:t>
            </a:r>
            <a:r>
              <a:rPr lang="en-US" sz="2800" dirty="0" smtClean="0"/>
              <a:t> </a:t>
            </a:r>
            <a:r>
              <a:rPr lang="en-US" sz="2800" dirty="0" err="1" smtClean="0"/>
              <a:t>memperoleh</a:t>
            </a:r>
            <a:r>
              <a:rPr lang="en-US" sz="2800" dirty="0" smtClean="0"/>
              <a:t> </a:t>
            </a:r>
            <a:r>
              <a:rPr lang="en-US" sz="2800" dirty="0" err="1" smtClean="0"/>
              <a:t>pelimpahan</a:t>
            </a:r>
            <a:r>
              <a:rPr lang="en-US" sz="2800" dirty="0" smtClean="0"/>
              <a:t> </a:t>
            </a:r>
            <a:r>
              <a:rPr lang="en-US" sz="2800" dirty="0" err="1" smtClean="0"/>
              <a:t>sebagian</a:t>
            </a:r>
            <a:r>
              <a:rPr lang="en-US" sz="2800" dirty="0" smtClean="0"/>
              <a:t> </a:t>
            </a:r>
            <a:r>
              <a:rPr lang="en-US" sz="2800" dirty="0" err="1" smtClean="0"/>
              <a:t>wewenang</a:t>
            </a:r>
            <a:r>
              <a:rPr lang="en-US" sz="2800" dirty="0" smtClean="0"/>
              <a:t> </a:t>
            </a:r>
            <a:r>
              <a:rPr lang="en-US" sz="2800" dirty="0" err="1" smtClean="0"/>
              <a:t>bupati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walikota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menangani</a:t>
            </a:r>
            <a:r>
              <a:rPr lang="en-US" sz="2800" dirty="0" smtClean="0"/>
              <a:t> </a:t>
            </a:r>
            <a:r>
              <a:rPr lang="en-US" sz="2800" dirty="0" err="1" smtClean="0"/>
              <a:t>sebagian</a:t>
            </a:r>
            <a:r>
              <a:rPr lang="en-US" sz="2800" dirty="0" smtClean="0"/>
              <a:t> urusan </a:t>
            </a:r>
            <a:r>
              <a:rPr lang="en-US" sz="2800" dirty="0" err="1" smtClean="0"/>
              <a:t>otonomi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endParaRPr lang="en-US" sz="2800" dirty="0" smtClean="0"/>
          </a:p>
          <a:p>
            <a:pPr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71843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53400" cy="53641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sz="2800" b="1" dirty="0" smtClean="0"/>
              <a:t>Kelurahan</a:t>
            </a:r>
            <a:r>
              <a:rPr lang="en-US" sz="2800" dirty="0" smtClean="0"/>
              <a:t> adalah 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</a:t>
            </a:r>
            <a:r>
              <a:rPr lang="en-US" sz="2800" dirty="0" err="1" smtClean="0"/>
              <a:t>kerja</a:t>
            </a:r>
            <a:r>
              <a:rPr lang="en-US" sz="2800" dirty="0" smtClean="0"/>
              <a:t> </a:t>
            </a:r>
            <a:r>
              <a:rPr lang="en-US" sz="2800" dirty="0" err="1" smtClean="0"/>
              <a:t>Lurah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Perangkat</a:t>
            </a:r>
            <a:r>
              <a:rPr lang="en-US" sz="2800" dirty="0" smtClean="0"/>
              <a:t> Daerah Kabupaten </a:t>
            </a:r>
            <a:r>
              <a:rPr lang="en-US" sz="2800" dirty="0" err="1" smtClean="0"/>
              <a:t>dan</a:t>
            </a:r>
            <a:r>
              <a:rPr lang="en-US" sz="2800" dirty="0" smtClean="0"/>
              <a:t>/</a:t>
            </a:r>
            <a:r>
              <a:rPr lang="en-US" sz="2800" dirty="0" err="1" smtClean="0"/>
              <a:t>atau</a:t>
            </a:r>
            <a:r>
              <a:rPr lang="en-US" sz="2800" dirty="0" smtClean="0"/>
              <a:t> Daerah Kota di </a:t>
            </a:r>
            <a:r>
              <a:rPr lang="en-US" sz="2800" dirty="0" err="1" smtClean="0"/>
              <a:t>bawah</a:t>
            </a:r>
            <a:r>
              <a:rPr lang="en-US" sz="2800" dirty="0" smtClean="0"/>
              <a:t> </a:t>
            </a:r>
            <a:r>
              <a:rPr lang="en-US" sz="2800" dirty="0" err="1" smtClean="0"/>
              <a:t>Kecamatan</a:t>
            </a:r>
            <a:r>
              <a:rPr lang="en-US" sz="2800" dirty="0" smtClean="0"/>
              <a:t>. Kelurahan </a:t>
            </a:r>
            <a:r>
              <a:rPr lang="en-US" sz="2800" dirty="0" err="1" smtClean="0"/>
              <a:t>dibentuk</a:t>
            </a:r>
            <a:r>
              <a:rPr lang="en-US" sz="2800" dirty="0" smtClean="0"/>
              <a:t> di 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</a:t>
            </a:r>
            <a:r>
              <a:rPr lang="en-US" sz="2800" dirty="0" err="1" smtClean="0"/>
              <a:t>kecamatan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  </a:t>
            </a:r>
            <a:r>
              <a:rPr lang="en-US" sz="2800" dirty="0" err="1" smtClean="0"/>
              <a:t>Perda</a:t>
            </a:r>
            <a:r>
              <a:rPr lang="en-US" sz="2800" dirty="0" smtClean="0"/>
              <a:t> </a:t>
            </a:r>
            <a:r>
              <a:rPr lang="en-US" sz="2800" dirty="0" err="1" smtClean="0"/>
              <a:t>berpedoman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PeraturanPemerintahKelurahan</a:t>
            </a:r>
            <a:r>
              <a:rPr lang="en-US" sz="2800" dirty="0" smtClean="0"/>
              <a:t> </a:t>
            </a:r>
            <a:r>
              <a:rPr lang="en-US" sz="2800" dirty="0" err="1" smtClean="0"/>
              <a:t>dipimpin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lurah</a:t>
            </a:r>
            <a:r>
              <a:rPr lang="en-US" sz="2800" dirty="0" smtClean="0"/>
              <a:t> yang </a:t>
            </a:r>
            <a:r>
              <a:rPr lang="en-US" sz="2800" dirty="0" err="1" smtClean="0"/>
              <a:t>dalam</a:t>
            </a:r>
            <a:r>
              <a:rPr lang="en-US" sz="2800" dirty="0" smtClean="0"/>
              <a:t>   </a:t>
            </a:r>
            <a:r>
              <a:rPr lang="en-US" sz="2800" dirty="0" err="1" smtClean="0"/>
              <a:t>pelaksanaan</a:t>
            </a:r>
            <a:r>
              <a:rPr lang="en-US" sz="2800" dirty="0" smtClean="0"/>
              <a:t> </a:t>
            </a:r>
            <a:r>
              <a:rPr lang="en-US" sz="2800" dirty="0" err="1" smtClean="0"/>
              <a:t>tugasnya</a:t>
            </a:r>
            <a:r>
              <a:rPr lang="en-US" sz="2800" dirty="0" smtClean="0"/>
              <a:t> </a:t>
            </a:r>
            <a:r>
              <a:rPr lang="en-US" sz="2800" dirty="0" err="1" smtClean="0"/>
              <a:t>memperoleh</a:t>
            </a:r>
            <a:r>
              <a:rPr lang="en-US" sz="2800" dirty="0" smtClean="0"/>
              <a:t> </a:t>
            </a:r>
            <a:r>
              <a:rPr lang="en-US" sz="2800" dirty="0" err="1" smtClean="0"/>
              <a:t>pelimpahan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Bupati</a:t>
            </a:r>
            <a:r>
              <a:rPr lang="en-US" sz="2800" dirty="0" smtClean="0"/>
              <a:t>/Walikota.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sz="2800" b="1" dirty="0"/>
              <a:t>Desa</a:t>
            </a:r>
            <a:r>
              <a:rPr lang="en-US" sz="2800" dirty="0"/>
              <a:t> adalah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kesatuan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yang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kewenangan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mengatur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mengurus</a:t>
            </a:r>
            <a:r>
              <a:rPr lang="en-US" sz="2800" dirty="0"/>
              <a:t> </a:t>
            </a:r>
            <a:r>
              <a:rPr lang="en-US" sz="2800" dirty="0" err="1"/>
              <a:t>kepentingan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err="1"/>
              <a:t>setempat</a:t>
            </a:r>
            <a:r>
              <a:rPr lang="en-US" sz="2800" dirty="0"/>
              <a:t>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asal-usul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adat</a:t>
            </a:r>
            <a:r>
              <a:rPr lang="en-US" sz="2800" dirty="0"/>
              <a:t> </a:t>
            </a:r>
            <a:r>
              <a:rPr lang="en-US" sz="2800" dirty="0" err="1"/>
              <a:t>istiadat</a:t>
            </a:r>
            <a:r>
              <a:rPr lang="en-US" sz="2800" dirty="0"/>
              <a:t> </a:t>
            </a:r>
            <a:r>
              <a:rPr lang="en-US" sz="2800" dirty="0" err="1"/>
              <a:t>setempat</a:t>
            </a:r>
            <a:r>
              <a:rPr lang="en-US" sz="2800" dirty="0"/>
              <a:t> yang </a:t>
            </a:r>
            <a:r>
              <a:rPr lang="en-US" sz="2800" dirty="0" err="1"/>
              <a:t>diakui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Pemerintahan </a:t>
            </a:r>
            <a:r>
              <a:rPr lang="en-US" sz="2800" dirty="0" err="1"/>
              <a:t>Nasional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berada</a:t>
            </a:r>
            <a:r>
              <a:rPr lang="en-US" sz="2800" dirty="0"/>
              <a:t> di Daerah Kabupaten. 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514350" indent="-514350">
              <a:buFont typeface="+mj-lt"/>
              <a:buAutoNum type="arabicPeriod" startAt="6"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119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Autofit/>
          </a:bodyPr>
          <a:lstStyle/>
          <a:p>
            <a:r>
              <a:rPr lang="id-ID" sz="3200" b="1" dirty="0" smtClean="0"/>
              <a:t/>
            </a:r>
            <a:br>
              <a:rPr lang="id-ID" sz="3200" b="1" dirty="0" smtClean="0"/>
            </a:br>
            <a:r>
              <a:rPr lang="en-US" sz="3600" b="1" dirty="0" err="1" smtClean="0"/>
              <a:t>Desa</a:t>
            </a:r>
            <a:r>
              <a:rPr lang="id-ID" sz="3600" b="1" dirty="0" smtClean="0"/>
              <a:t> </a:t>
            </a:r>
            <a:r>
              <a:rPr lang="id-ID" sz="3600" b="1" dirty="0"/>
              <a:t>menurut </a:t>
            </a:r>
            <a:r>
              <a:rPr lang="id-ID" sz="3200" b="1" dirty="0" smtClean="0"/>
              <a:t>UU No </a:t>
            </a:r>
            <a:r>
              <a:rPr lang="id-ID" sz="3200" b="1" dirty="0"/>
              <a:t>6 </a:t>
            </a:r>
            <a:r>
              <a:rPr lang="id-ID" sz="3200" b="1" dirty="0" smtClean="0"/>
              <a:t>Tahun </a:t>
            </a:r>
            <a:r>
              <a:rPr lang="id-ID" sz="3200" b="1" dirty="0"/>
              <a:t>2014 </a:t>
            </a:r>
            <a:r>
              <a:rPr lang="id-ID" sz="3600" b="1" dirty="0"/>
              <a:t/>
            </a:r>
            <a:br>
              <a:rPr lang="id-ID" sz="3600" b="1" dirty="0"/>
            </a:b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52736"/>
            <a:ext cx="8153400" cy="542426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d-ID" sz="3400" dirty="0" smtClean="0">
                <a:latin typeface="+mj-lt"/>
              </a:rPr>
              <a:t>Desa, dan desa adat  </a:t>
            </a:r>
            <a:r>
              <a:rPr lang="id-ID" sz="3400" dirty="0">
                <a:latin typeface="+mj-lt"/>
              </a:rPr>
              <a:t>atau yang disebut dg nama lain, </a:t>
            </a:r>
            <a:r>
              <a:rPr lang="id-ID" sz="3400" dirty="0" smtClean="0">
                <a:latin typeface="+mj-lt"/>
              </a:rPr>
              <a:t>/ disebut </a:t>
            </a:r>
            <a:r>
              <a:rPr lang="id-ID" sz="3400" b="1" dirty="0" smtClean="0">
                <a:latin typeface="+mj-lt"/>
              </a:rPr>
              <a:t>Desa   </a:t>
            </a:r>
            <a:r>
              <a:rPr lang="id-ID" sz="3400" dirty="0" smtClean="0">
                <a:latin typeface="+mj-lt"/>
              </a:rPr>
              <a:t>adalah </a:t>
            </a:r>
            <a:r>
              <a:rPr lang="id-ID" sz="3400" dirty="0">
                <a:latin typeface="+mj-lt"/>
              </a:rPr>
              <a:t>kesatuan masyarakat hukum yang memiliki batas wilayah yang berwenang untuk mengatur dan mengurus urusan pemerintahan, kepentingan masyarakat setempat berdasarkan prakarsa masyarakat, hak asal usul, dan/atau hak tradisional yang diakui dan dihormati dalam sistem pemerintahan Negara Kesatuan Republik Indonesia</a:t>
            </a:r>
            <a:r>
              <a:rPr lang="id-ID" sz="3400" dirty="0" smtClean="0">
                <a:latin typeface="+mj-lt"/>
              </a:rPr>
              <a:t>.</a:t>
            </a:r>
            <a:r>
              <a:rPr lang="id-ID" sz="4000" b="1" dirty="0">
                <a:latin typeface="+mj-lt"/>
              </a:rPr>
              <a:t> </a:t>
            </a:r>
            <a:endParaRPr lang="id-ID" sz="4000" b="1" dirty="0" smtClean="0">
              <a:latin typeface="+mj-lt"/>
            </a:endParaRPr>
          </a:p>
          <a:p>
            <a:pPr marL="0" indent="0">
              <a:buNone/>
            </a:pPr>
            <a:r>
              <a:rPr lang="id-ID" sz="3400" dirty="0">
                <a:latin typeface="+mj-lt"/>
              </a:rPr>
              <a:t>M</a:t>
            </a:r>
            <a:r>
              <a:rPr lang="id-ID" sz="3400" dirty="0" smtClean="0">
                <a:latin typeface="+mj-lt"/>
              </a:rPr>
              <a:t>enurut </a:t>
            </a:r>
            <a:r>
              <a:rPr lang="id-ID" sz="3400" dirty="0">
                <a:latin typeface="+mj-lt"/>
              </a:rPr>
              <a:t>U U Nomor 6 Tahun 2014 </a:t>
            </a:r>
            <a:r>
              <a:rPr lang="id-ID" sz="3400" dirty="0" smtClean="0">
                <a:latin typeface="+mj-lt"/>
              </a:rPr>
              <a:t>terdapat </a:t>
            </a:r>
            <a:r>
              <a:rPr lang="id-ID" sz="3400" dirty="0">
                <a:latin typeface="+mj-lt"/>
              </a:rPr>
              <a:t>enam </a:t>
            </a:r>
            <a:r>
              <a:rPr lang="id-ID" sz="3400" b="1" dirty="0" smtClean="0">
                <a:latin typeface="+mj-lt"/>
              </a:rPr>
              <a:t> </a:t>
            </a:r>
            <a:r>
              <a:rPr lang="id-ID" sz="3400" b="1" dirty="0">
                <a:latin typeface="+mj-lt"/>
              </a:rPr>
              <a:t>Lembaga di </a:t>
            </a:r>
            <a:r>
              <a:rPr lang="id-ID" sz="3400" b="1" dirty="0" smtClean="0">
                <a:latin typeface="+mj-lt"/>
              </a:rPr>
              <a:t>Desa </a:t>
            </a:r>
            <a:r>
              <a:rPr lang="id-ID" sz="3400" dirty="0" smtClean="0">
                <a:latin typeface="+mj-lt"/>
              </a:rPr>
              <a:t>yakni </a:t>
            </a:r>
            <a:r>
              <a:rPr lang="id-ID" sz="3400" dirty="0">
                <a:latin typeface="+mj-lt"/>
              </a:rPr>
              <a:t>:</a:t>
            </a:r>
          </a:p>
          <a:p>
            <a:pPr fontAlgn="base"/>
            <a:r>
              <a:rPr lang="id-ID" sz="3400" dirty="0">
                <a:latin typeface="+mj-lt"/>
              </a:rPr>
              <a:t>Pemerintah Desa (Kepala Desa dan Perangkat Desa);</a:t>
            </a:r>
          </a:p>
          <a:p>
            <a:pPr fontAlgn="base"/>
            <a:r>
              <a:rPr lang="id-ID" sz="3400" dirty="0">
                <a:latin typeface="+mj-lt"/>
              </a:rPr>
              <a:t>Badan Permusyawaratan Desa (BPD);</a:t>
            </a:r>
          </a:p>
          <a:p>
            <a:pPr fontAlgn="base"/>
            <a:r>
              <a:rPr lang="id-ID" sz="3400" dirty="0">
                <a:latin typeface="+mj-lt"/>
              </a:rPr>
              <a:t>Lembaga kemasyarakatan;</a:t>
            </a:r>
          </a:p>
          <a:p>
            <a:pPr fontAlgn="base"/>
            <a:r>
              <a:rPr lang="id-ID" sz="3400" dirty="0">
                <a:latin typeface="+mj-lt"/>
              </a:rPr>
              <a:t>Lembaga Adat;</a:t>
            </a:r>
          </a:p>
          <a:p>
            <a:pPr fontAlgn="base"/>
            <a:r>
              <a:rPr lang="id-ID" sz="3400" dirty="0">
                <a:latin typeface="+mj-lt"/>
              </a:rPr>
              <a:t>Kerjasama Antar Desa; </a:t>
            </a:r>
            <a:r>
              <a:rPr lang="id-ID" sz="3400" dirty="0" smtClean="0">
                <a:latin typeface="+mj-lt"/>
              </a:rPr>
              <a:t>dan </a:t>
            </a:r>
            <a:endParaRPr lang="id-ID" sz="3400" dirty="0">
              <a:latin typeface="+mj-lt"/>
            </a:endParaRPr>
          </a:p>
          <a:p>
            <a:pPr fontAlgn="base"/>
            <a:r>
              <a:rPr lang="id-ID" sz="3400" dirty="0">
                <a:latin typeface="+mj-lt"/>
              </a:rPr>
              <a:t>Badan Usaha Milik Desa(BUMDes);</a:t>
            </a:r>
          </a:p>
          <a:p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13024399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d-ID" b="1" dirty="0" smtClean="0"/>
          </a:p>
          <a:p>
            <a:pPr marL="0" indent="0">
              <a:buNone/>
            </a:pPr>
            <a:endParaRPr lang="id-ID" b="1" dirty="0"/>
          </a:p>
          <a:p>
            <a:pPr marL="0" indent="0">
              <a:buNone/>
            </a:pPr>
            <a:endParaRPr lang="id-ID" b="1" dirty="0" smtClean="0"/>
          </a:p>
          <a:p>
            <a:pPr marL="0" indent="0" algn="ctr">
              <a:buNone/>
            </a:pPr>
            <a:r>
              <a:rPr lang="id-ID" b="1" dirty="0" smtClean="0"/>
              <a:t>Kepegawaian </a:t>
            </a:r>
            <a:r>
              <a:rPr lang="id-ID" b="1" dirty="0"/>
              <a:t>Daerah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3461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944562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latin typeface="+mn-lt"/>
                <a:cs typeface="Arial" pitchFamily="34" charset="0"/>
              </a:rPr>
              <a:t>Pembentukan</a:t>
            </a:r>
            <a:r>
              <a:rPr lang="en-US" sz="3600" b="1" dirty="0" smtClean="0">
                <a:latin typeface="+mn-lt"/>
                <a:cs typeface="Arial" pitchFamily="34" charset="0"/>
              </a:rPr>
              <a:t> Organisasi   Daerah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Pengembangan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kelembagaan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rencana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strategis</a:t>
            </a:r>
            <a:r>
              <a:rPr lang="en-US" dirty="0">
                <a:latin typeface="Arial" pitchFamily="34" charset="0"/>
                <a:cs typeface="Arial" pitchFamily="34" charset="0"/>
              </a:rPr>
              <a:t> agar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mampu</a:t>
            </a:r>
            <a:r>
              <a:rPr lang="en-US" dirty="0">
                <a:latin typeface="Arial" pitchFamily="34" charset="0"/>
                <a:cs typeface="Arial" pitchFamily="34" charset="0"/>
              </a:rPr>
              <a:t>: </a:t>
            </a:r>
          </a:p>
          <a:p>
            <a:pPr marL="514350" indent="-514350" fontAlgn="base">
              <a:buFont typeface="+mj-lt"/>
              <a:buAutoNum type="alphaLcPeriod"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Menyusun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rencana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strategis</a:t>
            </a:r>
            <a:r>
              <a:rPr lang="en-US" dirty="0">
                <a:latin typeface="Arial" pitchFamily="34" charset="0"/>
                <a:cs typeface="Arial" pitchFamily="34" charset="0"/>
              </a:rPr>
              <a:t> agar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visi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jelas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 fontAlgn="base">
              <a:buFont typeface="+mj-lt"/>
              <a:buAutoNum type="alphaLcPeriod"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Memformulasikan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menekankan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keefin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keefektifan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 fontAlgn="base">
              <a:buFont typeface="+mj-lt"/>
              <a:buAutoNum type="alphaLcPeriod"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Menjamin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menjamin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efektivitas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efesiensi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tingkat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otonomi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tepat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 fontAlgn="base">
              <a:buFont typeface="+mj-lt"/>
              <a:buAutoNum type="alphaLcPeriod"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manejerial</a:t>
            </a:r>
            <a:r>
              <a:rPr lang="en-US" dirty="0">
                <a:latin typeface="Arial" pitchFamily="34" charset="0"/>
                <a:cs typeface="Arial" pitchFamily="34" charset="0"/>
              </a:rPr>
              <a:t> agar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efektif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efisien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fleksibel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adaptif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mampu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berkembang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fontAlgn="base">
              <a:buNone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1709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/>
          </a:bodyPr>
          <a:lstStyle/>
          <a:p>
            <a:r>
              <a:rPr lang="id-ID" sz="3600" b="1" dirty="0" smtClean="0"/>
              <a:t>Kepegawaian </a:t>
            </a:r>
            <a:r>
              <a:rPr lang="id-ID" sz="3600" b="1" dirty="0"/>
              <a:t>Daerah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715000"/>
          </a:xfrm>
        </p:spPr>
        <p:txBody>
          <a:bodyPr>
            <a:normAutofit fontScale="92500" lnSpcReduction="10000"/>
          </a:bodyPr>
          <a:lstStyle/>
          <a:p>
            <a:r>
              <a:rPr lang="id-ID" sz="3000" dirty="0">
                <a:latin typeface="+mj-lt"/>
              </a:rPr>
              <a:t>Pemerintah pusat melaksanakan pembinaan manajemen pegawai negeri sipil daerah dalam satu kesatuan penyelenggaraan manajemen pegawai negeri sipil secara nasional</a:t>
            </a:r>
            <a:r>
              <a:rPr lang="id-ID" sz="3000" dirty="0" smtClean="0">
                <a:latin typeface="+mj-lt"/>
              </a:rPr>
              <a:t>.</a:t>
            </a:r>
            <a:endParaRPr lang="en-US" sz="3000" dirty="0" smtClean="0">
              <a:latin typeface="+mj-lt"/>
            </a:endParaRPr>
          </a:p>
          <a:p>
            <a:r>
              <a:rPr lang="id-ID" sz="3000" dirty="0" smtClean="0">
                <a:latin typeface="+mj-lt"/>
              </a:rPr>
              <a:t> </a:t>
            </a:r>
            <a:r>
              <a:rPr lang="id-ID" sz="3000" dirty="0">
                <a:latin typeface="+mj-lt"/>
              </a:rPr>
              <a:t>Manajemen pegawai negeri sipil daerah meliputi penetapan formasi, pengadaan, pengangkatan, pemindahan, pemberhentian, penetapan pensiun, gaji, tunjangan, kesejahteraan, hak dan kewajiban kedudukan hukum, pengembangan kompetensi, dan pengendalian jumlah</a:t>
            </a:r>
            <a:r>
              <a:rPr lang="id-ID" sz="3000" dirty="0" smtClean="0">
                <a:latin typeface="+mj-lt"/>
              </a:rPr>
              <a:t>.</a:t>
            </a:r>
            <a:endParaRPr lang="en-US" sz="3000" dirty="0" smtClean="0">
              <a:latin typeface="+mj-lt"/>
            </a:endParaRPr>
          </a:p>
          <a:p>
            <a:r>
              <a:rPr lang="id-ID" sz="3000" dirty="0" smtClean="0">
                <a:latin typeface="+mj-lt"/>
              </a:rPr>
              <a:t> </a:t>
            </a:r>
            <a:r>
              <a:rPr lang="id-ID" sz="3000" dirty="0">
                <a:latin typeface="+mj-lt"/>
              </a:rPr>
              <a:t>Pembinaan dan pengawasan manajemen pegawai negeri sipil daerah dikoordinasikan pada tingkat nasional oleh Menteri Dalam Negeri dan pada tingkat daerah oleh Gubernur.</a:t>
            </a:r>
            <a:endParaRPr lang="en-US" sz="3000" dirty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4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05800" cy="334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Next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305800" cy="5867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dasarnya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b="1" dirty="0" err="1" smtClean="0">
                <a:cs typeface="Arial" pitchFamily="34" charset="0"/>
              </a:rPr>
              <a:t>Aparat</a:t>
            </a:r>
            <a:r>
              <a:rPr lang="en-US" sz="2400" b="1" dirty="0" smtClean="0">
                <a:cs typeface="Arial" pitchFamily="34" charset="0"/>
              </a:rPr>
              <a:t> </a:t>
            </a:r>
            <a:r>
              <a:rPr lang="en-US" sz="2400" b="1" dirty="0" err="1" smtClean="0">
                <a:cs typeface="Arial" pitchFamily="34" charset="0"/>
              </a:rPr>
              <a:t>Sipil</a:t>
            </a:r>
            <a:r>
              <a:rPr lang="en-US" sz="2400" b="1" dirty="0" smtClean="0">
                <a:cs typeface="Arial" pitchFamily="34" charset="0"/>
              </a:rPr>
              <a:t> Negara (ASN)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di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negara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manapun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mempunyai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tiga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peran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serupa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Sebagai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pelaksana</a:t>
            </a:r>
            <a:r>
              <a:rPr lang="en-US" sz="2400" b="1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peraturan</a:t>
            </a:r>
            <a:r>
              <a:rPr lang="en-US" sz="2400" b="1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perundangan</a:t>
            </a:r>
            <a:r>
              <a:rPr lang="en-US" sz="2400" b="1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yang 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     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telah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ditetapkan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pemerintah.Untuk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mengemban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tugas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 </a:t>
            </a:r>
          </a:p>
          <a:p>
            <a:pPr marL="0" indent="0">
              <a:buNone/>
            </a:pP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    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ini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netralitas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ASN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sangat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diperlukan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dirty="0" smtClean="0">
                <a:cs typeface="Arial" pitchFamily="34" charset="0"/>
              </a:rPr>
              <a:t>2. 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Melakukan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fungsi</a:t>
            </a:r>
            <a:r>
              <a:rPr lang="en-US" sz="2400" b="1" dirty="0" smtClean="0">
                <a:solidFill>
                  <a:schemeClr val="tx1"/>
                </a:solidFill>
                <a:cs typeface="Arial" pitchFamily="34" charset="0"/>
              </a:rPr>
              <a:t> m</a:t>
            </a:r>
            <a:r>
              <a:rPr lang="id-ID" sz="2400" b="1" dirty="0" smtClean="0">
                <a:solidFill>
                  <a:schemeClr val="tx1"/>
                </a:solidFill>
                <a:cs typeface="Arial" pitchFamily="34" charset="0"/>
              </a:rPr>
              <a:t>a</a:t>
            </a: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najemen</a:t>
            </a:r>
            <a:r>
              <a:rPr lang="en-US" sz="2400" b="1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playanan</a:t>
            </a:r>
            <a:r>
              <a:rPr lang="en-US" sz="2400" b="1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publik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Ukuran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    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yg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dipakai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utk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mengevaluasi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peran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ini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seberapa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    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jauh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msyarakat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puas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atas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elayanan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yg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diberikan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ASN.  </a:t>
            </a:r>
          </a:p>
          <a:p>
            <a:pPr marL="514350" indent="-514350">
              <a:buAutoNum type="arabicPeriod" startAt="3"/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ASN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harus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mampu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mengelola</a:t>
            </a:r>
            <a:r>
              <a:rPr lang="en-US" sz="2400" b="1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pemerintahan</a:t>
            </a:r>
            <a:r>
              <a:rPr lang="en-US" sz="2400" dirty="0" smtClean="0">
                <a:cs typeface="Arial" pitchFamily="34" charset="0"/>
              </a:rPr>
              <a:t>.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Artinya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pelayanan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pd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merupakan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fungsi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utama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ASN.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Setiap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kebijakan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diambil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harus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dapat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dimengerti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dipahami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oleh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setiap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ASN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sehingga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dapat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dilaksanakan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disosialisasikan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sesuai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dengan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tujuan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kebijakan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tersebut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23947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Pegawai </a:t>
            </a:r>
            <a:r>
              <a:rPr lang="en-US" dirty="0" err="1" smtClean="0"/>
              <a:t>Negeri</a:t>
            </a:r>
            <a:r>
              <a:rPr lang="id-ID" dirty="0" smtClean="0"/>
              <a:t> terdiri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287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1. </a:t>
            </a:r>
            <a:r>
              <a:rPr lang="en-US" dirty="0" smtClean="0"/>
              <a:t>ASN</a:t>
            </a:r>
            <a:r>
              <a:rPr lang="en-US" dirty="0" smtClean="0"/>
              <a:t>, </a:t>
            </a:r>
            <a:r>
              <a:rPr lang="en-US" dirty="0" err="1" smtClean="0"/>
              <a:t>anggota</a:t>
            </a:r>
            <a:r>
              <a:rPr lang="en-US" dirty="0" smtClean="0"/>
              <a:t> TNI,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POLRI.</a:t>
            </a:r>
          </a:p>
          <a:p>
            <a:pPr>
              <a:buNone/>
            </a:pPr>
            <a:r>
              <a:rPr lang="en-US" dirty="0" smtClean="0"/>
              <a:t>2. Pegawai </a:t>
            </a:r>
            <a:r>
              <a:rPr lang="en-US" dirty="0" err="1" smtClean="0"/>
              <a:t>Pusat</a:t>
            </a:r>
            <a:r>
              <a:rPr lang="en-US" dirty="0" smtClean="0"/>
              <a:t> adalah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yang </a:t>
            </a:r>
            <a:r>
              <a:rPr lang="en-US" dirty="0" err="1" smtClean="0"/>
              <a:t>gajinya</a:t>
            </a:r>
            <a:r>
              <a:rPr lang="en-US" dirty="0" smtClean="0"/>
              <a:t> </a:t>
            </a:r>
            <a:r>
              <a:rPr lang="en-US" dirty="0" err="1" smtClean="0"/>
              <a:t>dibebankan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APBN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Pemerintah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kantor</a:t>
            </a:r>
            <a:r>
              <a:rPr lang="en-US" dirty="0" smtClean="0"/>
              <a:t> </a:t>
            </a:r>
            <a:r>
              <a:rPr lang="en-US" dirty="0" err="1" smtClean="0"/>
              <a:t>cabangnya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3. Pegawai Daerah adalah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yang </a:t>
            </a:r>
            <a:r>
              <a:rPr lang="en-US" dirty="0" err="1" smtClean="0"/>
              <a:t>gajinya</a:t>
            </a:r>
            <a:r>
              <a:rPr lang="en-US" dirty="0" smtClean="0"/>
              <a:t> </a:t>
            </a:r>
            <a:r>
              <a:rPr lang="en-US" dirty="0" err="1" smtClean="0"/>
              <a:t>dibebankan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APBD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Pemerintah Daerah.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Pejabat</a:t>
            </a:r>
            <a:r>
              <a:rPr lang="en-US" dirty="0" smtClean="0"/>
              <a:t> Negara </a:t>
            </a:r>
            <a:r>
              <a:rPr lang="en-US" dirty="0" err="1" smtClean="0"/>
              <a:t>adalah</a:t>
            </a:r>
            <a:r>
              <a:rPr lang="en-US" dirty="0" smtClean="0"/>
              <a:t> orang yang </a:t>
            </a:r>
            <a:r>
              <a:rPr lang="en-US" dirty="0" err="1" smtClean="0"/>
              <a:t>diangkat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menduduki</a:t>
            </a:r>
            <a:r>
              <a:rPr lang="en-US" dirty="0" smtClean="0"/>
              <a:t> </a:t>
            </a:r>
            <a:r>
              <a:rPr lang="en-US" dirty="0" err="1" smtClean="0"/>
              <a:t>jabatan-jabatan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,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, </a:t>
            </a:r>
            <a:r>
              <a:rPr lang="en-US" dirty="0" err="1" smtClean="0"/>
              <a:t>Ketua</a:t>
            </a:r>
            <a:r>
              <a:rPr lang="en-US" dirty="0" smtClean="0"/>
              <a:t> MPR, </a:t>
            </a:r>
            <a:r>
              <a:rPr lang="en-US" dirty="0" err="1" smtClean="0"/>
              <a:t>Ketua</a:t>
            </a:r>
            <a:r>
              <a:rPr lang="en-US" dirty="0" smtClean="0"/>
              <a:t> DPR, </a:t>
            </a:r>
            <a:r>
              <a:rPr lang="en-US" dirty="0" err="1" smtClean="0"/>
              <a:t>dan</a:t>
            </a:r>
            <a:r>
              <a:rPr lang="en-US" dirty="0" smtClean="0"/>
              <a:t> lain-lain.</a:t>
            </a:r>
          </a:p>
          <a:p>
            <a:pPr>
              <a:buNone/>
            </a:pPr>
            <a:r>
              <a:rPr lang="en-US" dirty="0" smtClean="0"/>
              <a:t>5. 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berkewajiban</a:t>
            </a:r>
            <a:r>
              <a:rPr lang="en-US" dirty="0" smtClean="0"/>
              <a:t> </a:t>
            </a:r>
            <a:r>
              <a:rPr lang="en-US" dirty="0" err="1" smtClean="0"/>
              <a:t>menaati</a:t>
            </a:r>
            <a:r>
              <a:rPr lang="en-US" dirty="0" smtClean="0"/>
              <a:t> Pancasila, UNDANG-UNDANG DASAR 1945,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Negara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Indonesia. Di </a:t>
            </a:r>
            <a:r>
              <a:rPr lang="en-US" dirty="0" err="1" smtClean="0"/>
              <a:t>samping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mempuyai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gaji</a:t>
            </a:r>
            <a:r>
              <a:rPr lang="en-US" dirty="0" smtClean="0"/>
              <a:t> yang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layak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1217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34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Next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0"/>
            <a:ext cx="8077200" cy="54403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P</a:t>
            </a:r>
            <a:r>
              <a:rPr lang="en-US" dirty="0" err="1" smtClean="0"/>
              <a:t>engangkatan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mutasi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b="1" dirty="0" smtClean="0"/>
              <a:t>“merit </a:t>
            </a:r>
            <a:r>
              <a:rPr lang="en-US" b="1" dirty="0" err="1" smtClean="0"/>
              <a:t>sistem</a:t>
            </a:r>
            <a:r>
              <a:rPr lang="en-US" b="1" dirty="0" smtClean="0"/>
              <a:t>”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 </a:t>
            </a:r>
            <a:r>
              <a:rPr lang="en-US" dirty="0" err="1" smtClean="0"/>
              <a:t>pada</a:t>
            </a:r>
            <a:r>
              <a:rPr lang="en-US" dirty="0" smtClean="0"/>
              <a:t> “ </a:t>
            </a:r>
            <a:r>
              <a:rPr lang="en-US" b="1" dirty="0" smtClean="0"/>
              <a:t>spoils </a:t>
            </a:r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kekeluargaan</a:t>
            </a:r>
            <a:r>
              <a:rPr lang="en-US" dirty="0" smtClean="0"/>
              <a:t>)” </a:t>
            </a:r>
          </a:p>
          <a:p>
            <a:r>
              <a:rPr lang="en-US" dirty="0" err="1" smtClean="0"/>
              <a:t>Formasi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pangkat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agar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yang </a:t>
            </a:r>
            <a:r>
              <a:rPr lang="en-US" dirty="0" err="1" smtClean="0"/>
              <a:t>berwenang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 Kebijakan manajemen 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di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selaku</a:t>
            </a:r>
            <a:r>
              <a:rPr lang="en-US" dirty="0" smtClean="0"/>
              <a:t> Kepala Pemerintahan. Untuk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pengangkatan</a:t>
            </a:r>
            <a:r>
              <a:rPr lang="en-US" dirty="0" smtClean="0"/>
              <a:t>, </a:t>
            </a:r>
            <a:r>
              <a:rPr lang="en-US" dirty="0" err="1" smtClean="0"/>
              <a:t>pemindahan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pemberhentian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mendelegasikan</a:t>
            </a:r>
            <a:r>
              <a:rPr lang="en-US" dirty="0" smtClean="0"/>
              <a:t> </a:t>
            </a:r>
            <a:r>
              <a:rPr lang="en-US" dirty="0" err="1" smtClean="0"/>
              <a:t>kewenangannya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Pembina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menyerahkan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wewenangnya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Daerah.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7946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05800" cy="53641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159 </a:t>
            </a:r>
            <a:r>
              <a:rPr lang="en-US" dirty="0" err="1" smtClean="0"/>
              <a:t>Tahun</a:t>
            </a:r>
            <a:r>
              <a:rPr lang="en-US" dirty="0" smtClean="0"/>
              <a:t> 2000,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dinamakan</a:t>
            </a:r>
            <a:r>
              <a:rPr lang="en-US" dirty="0" smtClean="0"/>
              <a:t> </a:t>
            </a:r>
            <a:r>
              <a:rPr lang="en-US" b="1" dirty="0" smtClean="0"/>
              <a:t>BKPP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Negara (BKN) yang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pusat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kantor-kantor</a:t>
            </a:r>
            <a:r>
              <a:rPr lang="en-US" dirty="0" smtClean="0"/>
              <a:t> regional BKN yang </a:t>
            </a:r>
            <a:r>
              <a:rPr lang="en-US" dirty="0" err="1" smtClean="0"/>
              <a:t>tersebar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delapan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problematis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internal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dianalisis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subsistem</a:t>
            </a:r>
            <a:r>
              <a:rPr lang="en-US" dirty="0" smtClean="0"/>
              <a:t> yang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2456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z="3600" b="1" dirty="0" smtClean="0"/>
              <a:t>Kebijakan Manajemen SDM (ASN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Kebijakan Manajemen SDM (ASN)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 No 43 </a:t>
            </a:r>
            <a:r>
              <a:rPr lang="en-US" dirty="0" err="1" smtClean="0"/>
              <a:t>Th</a:t>
            </a:r>
            <a:r>
              <a:rPr lang="en-US" dirty="0" smtClean="0"/>
              <a:t> 1999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UU N0 8 </a:t>
            </a:r>
            <a:r>
              <a:rPr lang="en-US" dirty="0" err="1" smtClean="0"/>
              <a:t>th</a:t>
            </a:r>
            <a:r>
              <a:rPr lang="en-US" dirty="0" smtClean="0"/>
              <a:t> 1974</a:t>
            </a:r>
          </a:p>
          <a:p>
            <a:r>
              <a:rPr lang="en-US" dirty="0" smtClean="0"/>
              <a:t>Dalam </a:t>
            </a:r>
            <a:r>
              <a:rPr lang="en-US" dirty="0" err="1" smtClean="0"/>
              <a:t>bab</a:t>
            </a:r>
            <a:r>
              <a:rPr lang="en-US" dirty="0" smtClean="0"/>
              <a:t> I </a:t>
            </a:r>
            <a:r>
              <a:rPr lang="en-US" dirty="0" err="1" smtClean="0"/>
              <a:t>ayat</a:t>
            </a:r>
            <a:r>
              <a:rPr lang="en-US" dirty="0" smtClean="0"/>
              <a:t> 1 Fungsi manajemen Pegawai </a:t>
            </a:r>
            <a:r>
              <a:rPr lang="en-US" dirty="0" err="1" smtClean="0"/>
              <a:t>Negeri</a:t>
            </a:r>
            <a:r>
              <a:rPr lang="en-US" dirty="0" smtClean="0"/>
              <a:t> (ASN)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Perencanaan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Pengadaan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Pengembangan </a:t>
            </a:r>
            <a:r>
              <a:rPr lang="en-US" dirty="0" err="1" smtClean="0"/>
              <a:t>kualitas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Penempatan.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Promosi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Penggajian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K</a:t>
            </a:r>
            <a:r>
              <a:rPr lang="en-US" dirty="0" err="1" smtClean="0"/>
              <a:t>esejahteraan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Pemberhentian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1798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err="1" smtClean="0">
                <a:latin typeface="+mn-lt"/>
              </a:rPr>
              <a:t>Pemberhentian</a:t>
            </a:r>
            <a:r>
              <a:rPr lang="en-US" sz="4000" b="1" dirty="0">
                <a:latin typeface="+mn-lt"/>
              </a:rPr>
              <a:t/>
            </a:r>
            <a:br>
              <a:rPr lang="en-US" sz="4000" b="1" dirty="0">
                <a:latin typeface="+mn-lt"/>
              </a:rPr>
            </a:br>
            <a:endParaRPr lang="en-US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153400" cy="5410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diberhentikan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terhormat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terhormat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Atas </a:t>
            </a:r>
            <a:r>
              <a:rPr lang="en-US" dirty="0" err="1" smtClean="0"/>
              <a:t>permintaan</a:t>
            </a:r>
            <a:r>
              <a:rPr lang="en-US" dirty="0" smtClean="0"/>
              <a:t> sendiri.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Meninggal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Hukuman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Perampingan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Menjadi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politik.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Dipidana</a:t>
            </a:r>
            <a:r>
              <a:rPr lang="en-US" dirty="0" smtClean="0"/>
              <a:t> </a:t>
            </a:r>
            <a:r>
              <a:rPr lang="en-US" dirty="0" err="1" smtClean="0"/>
              <a:t>penjara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hilang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Keuzuran</a:t>
            </a:r>
            <a:r>
              <a:rPr lang="en-US" dirty="0" smtClean="0"/>
              <a:t> </a:t>
            </a:r>
            <a:r>
              <a:rPr lang="en-US" dirty="0" err="1" smtClean="0"/>
              <a:t>jasmani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pensiun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953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211763"/>
          </a:xfrm>
        </p:spPr>
        <p:txBody>
          <a:bodyPr>
            <a:normAutofit/>
          </a:bodyPr>
          <a:lstStyle/>
          <a:p>
            <a:r>
              <a:rPr lang="en-US" b="1" dirty="0" err="1">
                <a:cs typeface="Arial" pitchFamily="34" charset="0"/>
              </a:rPr>
              <a:t>Susunan</a:t>
            </a:r>
            <a:r>
              <a:rPr lang="en-US" dirty="0">
                <a:cs typeface="Arial" pitchFamily="34" charset="0"/>
              </a:rPr>
              <a:t> Organisasi </a:t>
            </a:r>
            <a:r>
              <a:rPr lang="en-US" dirty="0" err="1">
                <a:cs typeface="Arial" pitchFamily="34" charset="0"/>
              </a:rPr>
              <a:t>Perangkat</a:t>
            </a:r>
            <a:r>
              <a:rPr lang="en-US" dirty="0">
                <a:cs typeface="Arial" pitchFamily="34" charset="0"/>
              </a:rPr>
              <a:t> Daerah</a:t>
            </a:r>
            <a:r>
              <a:rPr lang="en-US" b="1" dirty="0">
                <a:cs typeface="Arial" pitchFamily="34" charset="0"/>
              </a:rPr>
              <a:t> (OPD) </a:t>
            </a:r>
            <a:r>
              <a:rPr lang="en-US" dirty="0" err="1">
                <a:cs typeface="Arial" pitchFamily="34" charset="0"/>
              </a:rPr>
              <a:t>ditetapkan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Peraturan</a:t>
            </a:r>
            <a:r>
              <a:rPr lang="en-US" dirty="0">
                <a:cs typeface="Arial" pitchFamily="34" charset="0"/>
              </a:rPr>
              <a:t> Daerah 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memperhatikan</a:t>
            </a:r>
            <a:r>
              <a:rPr lang="en-US" dirty="0">
                <a:cs typeface="Arial" pitchFamily="34" charset="0"/>
              </a:rPr>
              <a:t> faktor-faktor </a:t>
            </a:r>
            <a:r>
              <a:rPr lang="en-US" dirty="0" err="1" smtClean="0">
                <a:cs typeface="Arial" pitchFamily="34" charset="0"/>
              </a:rPr>
              <a:t>tertentu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>
                <a:cs typeface="Arial" pitchFamily="34" charset="0"/>
              </a:rPr>
              <a:t>&amp; </a:t>
            </a:r>
            <a:r>
              <a:rPr lang="en-US" dirty="0" err="1">
                <a:cs typeface="Arial" pitchFamily="34" charset="0"/>
              </a:rPr>
              <a:t>berpedoman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pada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Peraturan</a:t>
            </a:r>
            <a:r>
              <a:rPr lang="en-US" dirty="0">
                <a:cs typeface="Arial" pitchFamily="34" charset="0"/>
              </a:rPr>
              <a:t> Pemerintah</a:t>
            </a:r>
          </a:p>
          <a:p>
            <a:r>
              <a:rPr lang="en-US" dirty="0" err="1">
                <a:cs typeface="Arial" pitchFamily="34" charset="0"/>
              </a:rPr>
              <a:t>Peraturan</a:t>
            </a:r>
            <a:r>
              <a:rPr lang="en-US" dirty="0">
                <a:cs typeface="Arial" pitchFamily="34" charset="0"/>
              </a:rPr>
              <a:t> Pemerintah </a:t>
            </a:r>
            <a:r>
              <a:rPr lang="en-US" dirty="0" err="1">
                <a:cs typeface="Arial" pitchFamily="34" charset="0"/>
              </a:rPr>
              <a:t>Nomor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b="1" dirty="0">
                <a:cs typeface="Arial" pitchFamily="34" charset="0"/>
              </a:rPr>
              <a:t>18 </a:t>
            </a:r>
            <a:r>
              <a:rPr lang="en-US" b="1" dirty="0" err="1">
                <a:cs typeface="Arial" pitchFamily="34" charset="0"/>
              </a:rPr>
              <a:t>Tahun</a:t>
            </a:r>
            <a:r>
              <a:rPr lang="en-US" b="1" dirty="0">
                <a:cs typeface="Arial" pitchFamily="34" charset="0"/>
              </a:rPr>
              <a:t> 2016 </a:t>
            </a:r>
            <a:r>
              <a:rPr lang="en-US" dirty="0" err="1">
                <a:cs typeface="Arial" pitchFamily="34" charset="0"/>
              </a:rPr>
              <a:t>Tentang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Perangkat</a:t>
            </a:r>
            <a:r>
              <a:rPr lang="en-US" dirty="0">
                <a:cs typeface="Arial" pitchFamily="34" charset="0"/>
              </a:rPr>
              <a:t> Daerah </a:t>
            </a:r>
            <a:r>
              <a:rPr lang="en-US" dirty="0" err="1">
                <a:cs typeface="Arial" pitchFamily="34" charset="0"/>
              </a:rPr>
              <a:t>pada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tanggal</a:t>
            </a:r>
            <a:r>
              <a:rPr lang="en-US" dirty="0">
                <a:cs typeface="Arial" pitchFamily="34" charset="0"/>
              </a:rPr>
              <a:t> 19 </a:t>
            </a:r>
            <a:r>
              <a:rPr lang="en-US" dirty="0" err="1">
                <a:cs typeface="Arial" pitchFamily="34" charset="0"/>
              </a:rPr>
              <a:t>Juni</a:t>
            </a:r>
            <a:r>
              <a:rPr lang="en-US" dirty="0">
                <a:cs typeface="Arial" pitchFamily="34" charset="0"/>
              </a:rPr>
              <a:t> 2016 yang </a:t>
            </a:r>
            <a:r>
              <a:rPr lang="en-US" dirty="0" err="1">
                <a:cs typeface="Arial" pitchFamily="34" charset="0"/>
              </a:rPr>
              <a:t>mencabut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menyatakan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tidak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berlaku</a:t>
            </a:r>
            <a:r>
              <a:rPr lang="en-US" dirty="0">
                <a:cs typeface="Arial" pitchFamily="34" charset="0"/>
              </a:rPr>
              <a:t> PP No 41 </a:t>
            </a:r>
            <a:r>
              <a:rPr lang="en-US" dirty="0" err="1">
                <a:cs typeface="Arial" pitchFamily="34" charset="0"/>
              </a:rPr>
              <a:t>Tahun</a:t>
            </a:r>
            <a:r>
              <a:rPr lang="en-US" dirty="0">
                <a:cs typeface="Arial" pitchFamily="34" charset="0"/>
              </a:rPr>
              <a:t> 2007 </a:t>
            </a:r>
            <a:r>
              <a:rPr lang="en-US" dirty="0" err="1" smtClean="0">
                <a:cs typeface="Arial" pitchFamily="34" charset="0"/>
              </a:rPr>
              <a:t>tentang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>
                <a:cs typeface="Arial" pitchFamily="34" charset="0"/>
              </a:rPr>
              <a:t>Organisasi </a:t>
            </a:r>
            <a:r>
              <a:rPr lang="en-US" dirty="0" err="1">
                <a:cs typeface="Arial" pitchFamily="34" charset="0"/>
              </a:rPr>
              <a:t>Perangkat</a:t>
            </a:r>
            <a:r>
              <a:rPr lang="en-US" dirty="0">
                <a:cs typeface="Arial" pitchFamily="34" charset="0"/>
              </a:rPr>
              <a:t> Daerah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667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287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err="1">
                <a:cs typeface="Arial" pitchFamily="34" charset="0"/>
              </a:rPr>
              <a:t>Pembentukan</a:t>
            </a:r>
            <a:r>
              <a:rPr lang="en-US" sz="2800" b="1" dirty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Perangkat</a:t>
            </a:r>
            <a:r>
              <a:rPr lang="en-US" sz="2800" b="1" dirty="0">
                <a:cs typeface="Arial" pitchFamily="34" charset="0"/>
              </a:rPr>
              <a:t> Daerah </a:t>
            </a:r>
            <a:r>
              <a:rPr lang="en-US" sz="2800" b="1" dirty="0" err="1" smtClean="0">
                <a:cs typeface="Arial" pitchFamily="34" charset="0"/>
              </a:rPr>
              <a:t>mempertimbangkan</a:t>
            </a:r>
            <a:r>
              <a:rPr lang="en-US" sz="2800" dirty="0" smtClean="0"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cs typeface="Arial" pitchFamily="34" charset="0"/>
              </a:rPr>
              <a:t>Faktor </a:t>
            </a:r>
            <a:r>
              <a:rPr lang="en-US" dirty="0" err="1">
                <a:cs typeface="Arial" pitchFamily="34" charset="0"/>
              </a:rPr>
              <a:t>luas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wilayah</a:t>
            </a:r>
            <a:r>
              <a:rPr lang="en-US" dirty="0">
                <a:cs typeface="Arial" pitchFamily="34" charset="0"/>
              </a:rPr>
              <a:t>, 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cs typeface="Arial" pitchFamily="34" charset="0"/>
              </a:rPr>
              <a:t>J</a:t>
            </a:r>
            <a:r>
              <a:rPr lang="en-US" dirty="0" err="1" smtClean="0">
                <a:cs typeface="Arial" pitchFamily="34" charset="0"/>
              </a:rPr>
              <a:t>umlah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penduduk</a:t>
            </a:r>
            <a:r>
              <a:rPr lang="en-US" dirty="0">
                <a:cs typeface="Arial" pitchFamily="34" charset="0"/>
              </a:rPr>
              <a:t>, 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cs typeface="Arial" pitchFamily="34" charset="0"/>
              </a:rPr>
              <a:t>K</a:t>
            </a:r>
            <a:r>
              <a:rPr lang="en-US" dirty="0" err="1" smtClean="0">
                <a:cs typeface="Arial" pitchFamily="34" charset="0"/>
              </a:rPr>
              <a:t>emampuan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keuangan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Daerah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serta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besaran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beban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tugas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sesuai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dengan</a:t>
            </a:r>
            <a:r>
              <a:rPr lang="en-US" dirty="0">
                <a:cs typeface="Arial" pitchFamily="34" charset="0"/>
              </a:rPr>
              <a:t> Urusan Pemerintahan yang </a:t>
            </a:r>
            <a:r>
              <a:rPr lang="en-US" dirty="0" err="1">
                <a:cs typeface="Arial" pitchFamily="34" charset="0"/>
              </a:rPr>
              <a:t>diserahkan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kepada</a:t>
            </a:r>
            <a:r>
              <a:rPr lang="en-US" dirty="0">
                <a:cs typeface="Arial" pitchFamily="34" charset="0"/>
              </a:rPr>
              <a:t> Daerah </a:t>
            </a:r>
            <a:r>
              <a:rPr lang="en-US" dirty="0" err="1">
                <a:cs typeface="Arial" pitchFamily="34" charset="0"/>
              </a:rPr>
              <a:t>sebagai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mandat</a:t>
            </a:r>
            <a:r>
              <a:rPr lang="en-US" dirty="0">
                <a:cs typeface="Arial" pitchFamily="34" charset="0"/>
              </a:rPr>
              <a:t> yang </a:t>
            </a:r>
            <a:r>
              <a:rPr lang="en-US" dirty="0" err="1">
                <a:cs typeface="Arial" pitchFamily="34" charset="0"/>
              </a:rPr>
              <a:t>wajib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dilaksanakan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setiap</a:t>
            </a:r>
            <a:r>
              <a:rPr lang="en-US" dirty="0">
                <a:cs typeface="Arial" pitchFamily="34" charset="0"/>
              </a:rPr>
              <a:t> Daerah </a:t>
            </a:r>
            <a:r>
              <a:rPr lang="en-US" dirty="0" err="1">
                <a:cs typeface="Arial" pitchFamily="34" charset="0"/>
              </a:rPr>
              <a:t>melalui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Perangkat</a:t>
            </a:r>
            <a:r>
              <a:rPr lang="en-US" dirty="0">
                <a:cs typeface="Arial" pitchFamily="34" charset="0"/>
              </a:rPr>
              <a:t> Daerah.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556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77200" cy="5562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b="1" dirty="0" err="1"/>
              <a:t>Pembentukan</a:t>
            </a:r>
            <a:r>
              <a:rPr lang="en-US" sz="3000" b="1" dirty="0"/>
              <a:t> </a:t>
            </a:r>
            <a:r>
              <a:rPr lang="en-US" sz="3000" b="1" dirty="0" err="1"/>
              <a:t>Perangkat</a:t>
            </a:r>
            <a:r>
              <a:rPr lang="en-US" sz="3000" b="1" dirty="0"/>
              <a:t> Daerah </a:t>
            </a:r>
            <a:r>
              <a:rPr lang="en-US" sz="3000" b="1" dirty="0" err="1" smtClean="0"/>
              <a:t>berdasarkan</a:t>
            </a:r>
            <a:r>
              <a:rPr lang="en-US" sz="3000" b="1" dirty="0" smtClean="0"/>
              <a:t> </a:t>
            </a:r>
            <a:r>
              <a:rPr lang="en-US" sz="3000" b="1" dirty="0" err="1"/>
              <a:t>asas</a:t>
            </a:r>
            <a:r>
              <a:rPr lang="en-US" sz="3000" b="1" dirty="0"/>
              <a:t>: </a:t>
            </a:r>
            <a:endParaRPr lang="en-US" sz="3000" b="1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Urusan </a:t>
            </a:r>
            <a:r>
              <a:rPr lang="en-US" dirty="0"/>
              <a:t>Pemerintahan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Daerah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Intensitas</a:t>
            </a:r>
            <a:r>
              <a:rPr lang="en-US" dirty="0" smtClean="0"/>
              <a:t> </a:t>
            </a:r>
            <a:r>
              <a:rPr lang="en-US" dirty="0"/>
              <a:t>Urusan Pemerintahan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Daerah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 err="1" smtClean="0"/>
              <a:t>efisiensi</a:t>
            </a:r>
            <a:r>
              <a:rPr lang="en-US" dirty="0"/>
              <a:t>; 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 smtClean="0"/>
              <a:t> </a:t>
            </a:r>
            <a:r>
              <a:rPr lang="en-US" dirty="0" err="1" smtClean="0"/>
              <a:t>efektivitas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/>
              <a:t>habis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; 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 err="1" smtClean="0"/>
              <a:t>rentang</a:t>
            </a:r>
            <a:r>
              <a:rPr lang="en-US" dirty="0" smtClean="0"/>
              <a:t> </a:t>
            </a:r>
            <a:r>
              <a:rPr lang="en-US" dirty="0" err="1"/>
              <a:t>kendali</a:t>
            </a:r>
            <a:r>
              <a:rPr lang="en-US" dirty="0"/>
              <a:t>; 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 err="1" smtClean="0"/>
              <a:t>fleksibilitas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553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11162"/>
          </a:xfrm>
        </p:spPr>
        <p:txBody>
          <a:bodyPr>
            <a:normAutofit fontScale="90000"/>
          </a:bodyPr>
          <a:lstStyle/>
          <a:p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912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+mj-lt"/>
                <a:cs typeface="Arial" pitchFamily="34" charset="0"/>
              </a:rPr>
              <a:t>Dalam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pembentukan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orgaisasi</a:t>
            </a:r>
            <a:r>
              <a:rPr lang="en-US" sz="2400" dirty="0">
                <a:latin typeface="+mj-lt"/>
                <a:cs typeface="Arial" pitchFamily="34" charset="0"/>
              </a:rPr>
              <a:t>/</a:t>
            </a:r>
            <a:r>
              <a:rPr lang="en-US" sz="2400" dirty="0" err="1">
                <a:latin typeface="+mj-lt"/>
                <a:cs typeface="Arial" pitchFamily="34" charset="0"/>
              </a:rPr>
              <a:t>kelembagaan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seyogyanya</a:t>
            </a:r>
            <a:r>
              <a:rPr lang="en-US" sz="2400" dirty="0" smtClean="0">
                <a:latin typeface="+mj-lt"/>
                <a:cs typeface="Arial" pitchFamily="34" charset="0"/>
              </a:rPr>
              <a:t> Pemerintah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membatasi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orgaisasi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terkait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konsekuensi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finansial</a:t>
            </a:r>
            <a:r>
              <a:rPr lang="en-US" sz="2400" dirty="0">
                <a:latin typeface="+mj-lt"/>
                <a:cs typeface="Arial" pitchFamily="34" charset="0"/>
              </a:rPr>
              <a:t> (</a:t>
            </a:r>
            <a:r>
              <a:rPr lang="en-US" sz="2400" dirty="0" err="1">
                <a:latin typeface="+mj-lt"/>
                <a:cs typeface="Arial" pitchFamily="34" charset="0"/>
              </a:rPr>
              <a:t>jumlah</a:t>
            </a:r>
            <a:r>
              <a:rPr lang="en-US" sz="2400" dirty="0">
                <a:latin typeface="+mj-lt"/>
                <a:cs typeface="Arial" pitchFamily="34" charset="0"/>
              </a:rPr>
              <a:t> OPD /</a:t>
            </a:r>
            <a:r>
              <a:rPr lang="en-US" sz="2400" dirty="0" err="1">
                <a:latin typeface="+mj-lt"/>
                <a:cs typeface="Arial" pitchFamily="34" charset="0"/>
              </a:rPr>
              <a:t>dinas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relatif</a:t>
            </a:r>
            <a:r>
              <a:rPr lang="en-US" sz="2400" dirty="0" smtClean="0">
                <a:latin typeface="+mj-lt"/>
                <a:cs typeface="Arial" pitchFamily="34" charset="0"/>
              </a:rPr>
              <a:t>). </a:t>
            </a:r>
            <a:r>
              <a:rPr lang="en-US" sz="2400" dirty="0">
                <a:latin typeface="+mj-lt"/>
                <a:cs typeface="Arial" pitchFamily="34" charset="0"/>
              </a:rPr>
              <a:t>Ada </a:t>
            </a:r>
            <a:r>
              <a:rPr lang="en-US" sz="2400" dirty="0" smtClean="0">
                <a:latin typeface="+mj-lt"/>
                <a:cs typeface="Arial" pitchFamily="34" charset="0"/>
              </a:rPr>
              <a:t> kecenderungan </a:t>
            </a:r>
            <a:r>
              <a:rPr lang="en-US" sz="2400" dirty="0">
                <a:latin typeface="+mj-lt"/>
                <a:cs typeface="Arial" pitchFamily="34" charset="0"/>
              </a:rPr>
              <a:t>pula </a:t>
            </a:r>
            <a:r>
              <a:rPr lang="en-US" sz="2400" dirty="0" err="1">
                <a:latin typeface="+mj-lt"/>
                <a:cs typeface="Arial" pitchFamily="34" charset="0"/>
              </a:rPr>
              <a:t>proliferasi</a:t>
            </a:r>
            <a:r>
              <a:rPr lang="en-US" sz="2400" dirty="0">
                <a:latin typeface="+mj-lt"/>
                <a:cs typeface="Arial" pitchFamily="34" charset="0"/>
              </a:rPr>
              <a:t> (</a:t>
            </a:r>
            <a:r>
              <a:rPr lang="en-US" sz="2400" dirty="0" err="1">
                <a:latin typeface="+mj-lt"/>
                <a:cs typeface="Arial" pitchFamily="34" charset="0"/>
              </a:rPr>
              <a:t>pemekaran</a:t>
            </a:r>
            <a:r>
              <a:rPr lang="en-US" sz="2400" dirty="0">
                <a:latin typeface="+mj-lt"/>
                <a:cs typeface="Arial" pitchFamily="34" charset="0"/>
              </a:rPr>
              <a:t>) </a:t>
            </a:r>
            <a:r>
              <a:rPr lang="en-US" sz="2400" dirty="0" err="1">
                <a:latin typeface="+mj-lt"/>
                <a:cs typeface="Arial" pitchFamily="34" charset="0"/>
              </a:rPr>
              <a:t>organisasi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  <a:endParaRPr lang="en-US" sz="2400" dirty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id-ID" sz="2400" b="1" dirty="0">
                <a:latin typeface="+mj-lt"/>
                <a:cs typeface="Arial" pitchFamily="34" charset="0"/>
              </a:rPr>
              <a:t>Rekomendasi:</a:t>
            </a:r>
          </a:p>
          <a:p>
            <a:r>
              <a:rPr lang="en-US" sz="2400" dirty="0" err="1">
                <a:latin typeface="+mj-lt"/>
                <a:cs typeface="Arial" pitchFamily="34" charset="0"/>
              </a:rPr>
              <a:t>Perlu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pengendalian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pengadaan</a:t>
            </a:r>
            <a:r>
              <a:rPr lang="en-US" sz="2400" dirty="0"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itchFamily="34" charset="0"/>
              </a:rPr>
              <a:t>orgaisasi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/</a:t>
            </a:r>
            <a:r>
              <a:rPr lang="en-US" sz="2400" dirty="0" err="1" smtClean="0">
                <a:latin typeface="+mj-lt"/>
                <a:cs typeface="Arial" pitchFamily="34" charset="0"/>
              </a:rPr>
              <a:t>kelembagaan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salah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satunya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perlu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dipikirkan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alternatif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pembentukan</a:t>
            </a:r>
            <a:r>
              <a:rPr lang="en-US" sz="2400" dirty="0">
                <a:latin typeface="+mj-lt"/>
                <a:cs typeface="Arial" pitchFamily="34" charset="0"/>
              </a:rPr>
              <a:t>  unit-unit </a:t>
            </a:r>
            <a:r>
              <a:rPr lang="en-US" sz="2400" dirty="0" err="1">
                <a:latin typeface="+mj-lt"/>
                <a:cs typeface="Arial" pitchFamily="34" charset="0"/>
              </a:rPr>
              <a:t>organisasi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otonom</a:t>
            </a:r>
            <a:r>
              <a:rPr lang="en-US" sz="2400" dirty="0">
                <a:latin typeface="+mj-lt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+mj-lt"/>
                <a:cs typeface="Arial" pitchFamily="34" charset="0"/>
              </a:rPr>
              <a:t>Menyerahkan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latin typeface="+mj-lt"/>
                <a:cs typeface="Arial" pitchFamily="34" charset="0"/>
              </a:rPr>
              <a:t>urusan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kepada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pihak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swasta</a:t>
            </a:r>
            <a:r>
              <a:rPr lang="en-US" sz="2400" dirty="0">
                <a:latin typeface="+mj-lt"/>
                <a:cs typeface="Arial" pitchFamily="34" charset="0"/>
              </a:rPr>
              <a:t> (</a:t>
            </a:r>
            <a:r>
              <a:rPr lang="en-US" sz="2400" dirty="0" err="1">
                <a:latin typeface="+mj-lt"/>
                <a:cs typeface="Arial" pitchFamily="34" charset="0"/>
              </a:rPr>
              <a:t>privatisasi</a:t>
            </a:r>
            <a:r>
              <a:rPr lang="en-US" sz="2400" dirty="0">
                <a:latin typeface="+mj-lt"/>
                <a:cs typeface="Arial" pitchFamily="34" charset="0"/>
              </a:rPr>
              <a:t>) </a:t>
            </a:r>
            <a:r>
              <a:rPr lang="en-US" sz="2400" dirty="0" err="1">
                <a:latin typeface="+mj-lt"/>
                <a:cs typeface="Arial" pitchFamily="34" charset="0"/>
              </a:rPr>
              <a:t>ataupun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kemitraan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antara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pihak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</a:t>
            </a:r>
            <a:r>
              <a:rPr lang="en-US" sz="2400" dirty="0" err="1" smtClean="0">
                <a:latin typeface="+mj-lt"/>
                <a:cs typeface="Arial" pitchFamily="34" charset="0"/>
              </a:rPr>
              <a:t>emda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dengan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swasta</a:t>
            </a:r>
            <a:r>
              <a:rPr lang="en-US" sz="2400" dirty="0">
                <a:latin typeface="+mj-lt"/>
                <a:cs typeface="Arial" pitchFamily="34" charset="0"/>
              </a:rPr>
              <a:t> (public private partnership)</a:t>
            </a:r>
          </a:p>
          <a:p>
            <a:r>
              <a:rPr lang="en-US" sz="2400" dirty="0" err="1">
                <a:latin typeface="+mj-lt"/>
                <a:cs typeface="Arial" pitchFamily="34" charset="0"/>
              </a:rPr>
              <a:t>Perlu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adanya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standar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orgaisasi</a:t>
            </a:r>
            <a:r>
              <a:rPr lang="en-US" sz="2400" dirty="0" smtClean="0">
                <a:latin typeface="+mj-lt"/>
                <a:cs typeface="Arial" pitchFamily="34" charset="0"/>
              </a:rPr>
              <a:t>/ </a:t>
            </a:r>
            <a:r>
              <a:rPr lang="en-US" sz="2400" dirty="0" err="1">
                <a:latin typeface="+mj-lt"/>
                <a:cs typeface="Arial" pitchFamily="34" charset="0"/>
              </a:rPr>
              <a:t>kelembagaan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mempertimbangkan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kebutuhan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untuk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memudahkan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pembinaan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pengawasan</a:t>
            </a:r>
            <a:r>
              <a:rPr lang="en-US" sz="2400" dirty="0">
                <a:latin typeface="+mj-lt"/>
                <a:cs typeface="Arial" pitchFamily="34" charset="0"/>
              </a:rPr>
              <a:t>. </a:t>
            </a:r>
          </a:p>
          <a:p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73760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8077200" cy="457200"/>
          </a:xfrm>
        </p:spPr>
        <p:txBody>
          <a:bodyPr>
            <a:noAutofit/>
          </a:bodyPr>
          <a:lstStyle/>
          <a:p>
            <a:r>
              <a:rPr lang="en-US" sz="3600" b="1" dirty="0" err="1">
                <a:latin typeface="+mn-lt"/>
              </a:rPr>
              <a:t>Jenis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Perangkat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smtClean="0">
                <a:latin typeface="+mn-lt"/>
              </a:rPr>
              <a:t>Daerah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153400" cy="5638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Daerah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Provinsi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Menurut UUD 1945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(4)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Gubernur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Kepala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Daerah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adalah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kepala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pemerintahan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daerah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provinsi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gubernur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kepala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pemerintahan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eksekutif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Tugas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gubernur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selaku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wakil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pusat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ditentukan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dlm ps37 </a:t>
            </a:r>
            <a:endParaRPr 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Dewan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Perwakilan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Rakyat Daerah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(DPRD)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lembaga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perwakilan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rakyat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daerah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berkedudukan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unsur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penyelenggara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Pemerintahan Daerah. </a:t>
            </a:r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(UU No Th 23 2014 )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DPRD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Provinsi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id-ID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edudukan</a:t>
            </a:r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nya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penyelenggara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Pemerintahan-Daerah,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DPR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fungsi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legislasi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anggaran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pengawasan </a:t>
            </a:r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800" dirty="0" smtClean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536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err="1">
                <a:cs typeface="Arial" pitchFamily="34" charset="0"/>
              </a:rPr>
              <a:t>Perangkat</a:t>
            </a:r>
            <a:r>
              <a:rPr lang="en-US" b="1" dirty="0">
                <a:cs typeface="Arial" pitchFamily="34" charset="0"/>
              </a:rPr>
              <a:t> </a:t>
            </a:r>
            <a:r>
              <a:rPr lang="id-ID" b="1" dirty="0" smtClean="0">
                <a:cs typeface="Arial" pitchFamily="34" charset="0"/>
              </a:rPr>
              <a:t> </a:t>
            </a:r>
            <a:r>
              <a:rPr lang="en-US" b="1" dirty="0" smtClean="0">
                <a:cs typeface="Arial" pitchFamily="34" charset="0"/>
              </a:rPr>
              <a:t>Daerah </a:t>
            </a:r>
            <a:r>
              <a:rPr lang="id-ID" b="1" dirty="0">
                <a:cs typeface="Arial" pitchFamily="34" charset="0"/>
              </a:rPr>
              <a:t>P</a:t>
            </a:r>
            <a:r>
              <a:rPr lang="en-US" b="1" dirty="0" err="1" smtClean="0">
                <a:cs typeface="Arial" pitchFamily="34" charset="0"/>
              </a:rPr>
              <a:t>rovinsi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b="1" dirty="0" err="1">
                <a:cs typeface="Arial" pitchFamily="34" charset="0"/>
              </a:rPr>
              <a:t>terdiri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b="1" dirty="0" err="1">
                <a:cs typeface="Arial" pitchFamily="34" charset="0"/>
              </a:rPr>
              <a:t>atas</a:t>
            </a:r>
            <a:r>
              <a:rPr lang="en-US" b="1" dirty="0">
                <a:cs typeface="Arial" pitchFamily="34" charset="0"/>
              </a:rPr>
              <a:t>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>
                <a:cs typeface="Arial" pitchFamily="34" charset="0"/>
              </a:rPr>
              <a:t>Sekretariat Daerah;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>
                <a:cs typeface="Arial" pitchFamily="34" charset="0"/>
              </a:rPr>
              <a:t>Sekretariat DPRD;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 smtClean="0">
                <a:cs typeface="Arial" pitchFamily="34" charset="0"/>
              </a:rPr>
              <a:t>Inspektorat</a:t>
            </a:r>
            <a:r>
              <a:rPr lang="en-US" dirty="0" smtClean="0">
                <a:cs typeface="Arial" pitchFamily="34" charset="0"/>
              </a:rPr>
              <a:t>;</a:t>
            </a:r>
            <a:endParaRPr lang="id-ID" dirty="0" smtClean="0"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Dinas </a:t>
            </a:r>
            <a:r>
              <a:rPr lang="en-US" dirty="0"/>
              <a:t>Daerah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 smtClean="0"/>
              <a:t>.</a:t>
            </a:r>
            <a:endParaRPr lang="id-ID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Perangkat</a:t>
            </a:r>
            <a:r>
              <a:rPr lang="en-US" b="1" dirty="0" smtClean="0"/>
              <a:t> </a:t>
            </a:r>
            <a:r>
              <a:rPr lang="en-US" b="1" dirty="0" err="1"/>
              <a:t>daerah</a:t>
            </a:r>
            <a:r>
              <a:rPr lang="en-US" b="1" dirty="0"/>
              <a:t> </a:t>
            </a:r>
            <a:r>
              <a:rPr lang="en-US" b="1" dirty="0" err="1"/>
              <a:t>kabupaten</a:t>
            </a:r>
            <a:r>
              <a:rPr lang="en-US" b="1" dirty="0"/>
              <a:t>/</a:t>
            </a:r>
            <a:r>
              <a:rPr lang="en-US" b="1" dirty="0" err="1"/>
              <a:t>kota</a:t>
            </a:r>
            <a:r>
              <a:rPr lang="en-US" b="1" dirty="0"/>
              <a:t> </a:t>
            </a:r>
            <a:r>
              <a:rPr lang="en-US" b="1" dirty="0" err="1"/>
              <a:t>terdiri</a:t>
            </a:r>
            <a:r>
              <a:rPr lang="en-US" b="1" dirty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endParaRPr lang="id-ID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smtClean="0"/>
              <a:t>sekretariat </a:t>
            </a:r>
            <a:r>
              <a:rPr lang="en-US" dirty="0" err="1"/>
              <a:t>daerah</a:t>
            </a:r>
            <a:r>
              <a:rPr lang="en-US" dirty="0" smtClean="0"/>
              <a:t>,</a:t>
            </a:r>
            <a:endParaRPr lang="id-ID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</a:t>
            </a:r>
            <a:r>
              <a:rPr lang="en-US" dirty="0"/>
              <a:t>sekretariat DPRD, </a:t>
            </a:r>
            <a:endParaRPr lang="id-ID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dinas</a:t>
            </a:r>
            <a:r>
              <a:rPr lang="en-US" dirty="0" smtClean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endParaRPr lang="id-ID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endParaRPr lang="id-ID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kecamatan</a:t>
            </a:r>
            <a:r>
              <a:rPr lang="en-US" dirty="0"/>
              <a:t>, </a:t>
            </a:r>
            <a:endParaRPr lang="id-ID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kelurahan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faktor-faktor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berpedoman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PeraturanPemerintah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017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latin typeface="+mn-lt"/>
                <a:cs typeface="Arial" pitchFamily="34" charset="0"/>
              </a:rPr>
              <a:t>2. </a:t>
            </a:r>
            <a:r>
              <a:rPr lang="en-US" sz="3200" b="1" dirty="0">
                <a:latin typeface="+mn-lt"/>
                <a:cs typeface="Arial" pitchFamily="34" charset="0"/>
              </a:rPr>
              <a:t>Pemerintahan Daerah </a:t>
            </a:r>
            <a:r>
              <a:rPr lang="en-US" sz="3200" b="1" dirty="0" smtClean="0">
                <a:latin typeface="+mn-lt"/>
                <a:cs typeface="Arial" pitchFamily="34" charset="0"/>
              </a:rPr>
              <a:t>Kabupaten/</a:t>
            </a:r>
            <a:r>
              <a:rPr lang="en-US" sz="3200" b="1" dirty="0">
                <a:latin typeface="+mn-lt"/>
                <a:cs typeface="Arial" pitchFamily="34" charset="0"/>
              </a:rPr>
              <a:t>K</a:t>
            </a:r>
            <a:r>
              <a:rPr lang="en-US" sz="3200" b="1" dirty="0" smtClean="0">
                <a:latin typeface="+mn-lt"/>
                <a:cs typeface="Arial" pitchFamily="34" charset="0"/>
              </a:rPr>
              <a:t>ota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91200"/>
          </a:xfrm>
        </p:spPr>
        <p:txBody>
          <a:bodyPr>
            <a:noAutofit/>
          </a:bodyPr>
          <a:lstStyle/>
          <a:p>
            <a:r>
              <a:rPr lang="en-US" sz="2800" dirty="0" smtClean="0">
                <a:cs typeface="Arial" pitchFamily="34" charset="0"/>
              </a:rPr>
              <a:t>Pemerintahan Daerah Kabupaten </a:t>
            </a:r>
            <a:r>
              <a:rPr lang="en-US" sz="2800" dirty="0">
                <a:cs typeface="Arial" pitchFamily="34" charset="0"/>
              </a:rPr>
              <a:t>&amp;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>
                <a:cs typeface="Arial" pitchFamily="34" charset="0"/>
              </a:rPr>
              <a:t>K</a:t>
            </a:r>
            <a:r>
              <a:rPr lang="en-US" sz="2800" dirty="0" smtClean="0">
                <a:cs typeface="Arial" pitchFamily="34" charset="0"/>
              </a:rPr>
              <a:t>ota </a:t>
            </a:r>
            <a:r>
              <a:rPr lang="en-US" sz="2800" dirty="0" err="1">
                <a:cs typeface="Arial" pitchFamily="34" charset="0"/>
              </a:rPr>
              <a:t>merupakan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satuan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pemerintahan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negara</a:t>
            </a:r>
            <a:r>
              <a:rPr lang="en-US" sz="2800" dirty="0">
                <a:cs typeface="Arial" pitchFamily="34" charset="0"/>
              </a:rPr>
              <a:t> yang </a:t>
            </a:r>
            <a:r>
              <a:rPr lang="en-US" sz="2800" dirty="0" err="1">
                <a:cs typeface="Arial" pitchFamily="34" charset="0"/>
              </a:rPr>
              <a:t>langsung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berhubungan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smtClean="0">
                <a:cs typeface="Arial" pitchFamily="34" charset="0"/>
              </a:rPr>
              <a:t>d</a:t>
            </a:r>
            <a:r>
              <a:rPr lang="id-ID" sz="2800" dirty="0" smtClean="0">
                <a:cs typeface="Arial" pitchFamily="34" charset="0"/>
              </a:rPr>
              <a:t>g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fungsi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pengayoman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pelayanan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pemerintahan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negara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terhdadap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rakyat</a:t>
            </a:r>
            <a:r>
              <a:rPr lang="en-US" sz="2800" dirty="0">
                <a:cs typeface="Arial" pitchFamily="34" charset="0"/>
              </a:rPr>
              <a:t>, </a:t>
            </a:r>
            <a:r>
              <a:rPr lang="en-US" sz="2800" dirty="0" err="1">
                <a:cs typeface="Arial" pitchFamily="34" charset="0"/>
              </a:rPr>
              <a:t>untuk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itu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setiap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satuan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pemerintahan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dilengkapi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dengan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perangkat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administrasi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ditingkat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kecamatan</a:t>
            </a:r>
            <a:r>
              <a:rPr lang="en-US" sz="2800" dirty="0">
                <a:cs typeface="Arial" pitchFamily="34" charset="0"/>
              </a:rPr>
              <a:t> yang </a:t>
            </a:r>
            <a:r>
              <a:rPr lang="en-US" sz="2800" dirty="0" err="1">
                <a:cs typeface="Arial" pitchFamily="34" charset="0"/>
              </a:rPr>
              <a:t>dipimpin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oleh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seorang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camat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sebagai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pejabat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administrasi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yg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terendah</a:t>
            </a:r>
            <a:r>
              <a:rPr lang="en-US" sz="2800" dirty="0">
                <a:cs typeface="Arial" pitchFamily="34" charset="0"/>
              </a:rPr>
              <a:t> di </a:t>
            </a:r>
            <a:r>
              <a:rPr lang="en-US" sz="2800" dirty="0" err="1">
                <a:cs typeface="Arial" pitchFamily="34" charset="0"/>
              </a:rPr>
              <a:t>atas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kepala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desa</a:t>
            </a:r>
            <a:r>
              <a:rPr lang="en-US" sz="2800" dirty="0">
                <a:cs typeface="Arial" pitchFamily="34" charset="0"/>
              </a:rPr>
              <a:t> &amp;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lurah</a:t>
            </a:r>
            <a:r>
              <a:rPr lang="en-US" sz="2800" dirty="0" smtClean="0">
                <a:cs typeface="Arial" pitchFamily="34" charset="0"/>
              </a:rPr>
              <a:t>.</a:t>
            </a:r>
          </a:p>
          <a:p>
            <a:r>
              <a:rPr lang="id-ID" sz="2800" dirty="0">
                <a:cs typeface="Arial" pitchFamily="34" charset="0"/>
              </a:rPr>
              <a:t>P</a:t>
            </a:r>
            <a:r>
              <a:rPr lang="en-US" sz="2800" dirty="0" err="1" smtClean="0">
                <a:cs typeface="Arial" pitchFamily="34" charset="0"/>
              </a:rPr>
              <a:t>erangkat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desa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kelurahan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juga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ada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perangkat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organisasi</a:t>
            </a:r>
            <a:r>
              <a:rPr lang="en-US" sz="2800" dirty="0">
                <a:cs typeface="Arial" pitchFamily="34" charset="0"/>
              </a:rPr>
              <a:t> yang </a:t>
            </a:r>
            <a:r>
              <a:rPr lang="en-US" sz="2800" dirty="0" err="1">
                <a:cs typeface="Arial" pitchFamily="34" charset="0"/>
              </a:rPr>
              <a:t>disebut</a:t>
            </a:r>
            <a:r>
              <a:rPr lang="en-US" sz="2800" dirty="0">
                <a:cs typeface="Arial" pitchFamily="34" charset="0"/>
              </a:rPr>
              <a:t> RT </a:t>
            </a:r>
            <a:r>
              <a:rPr lang="en-US" sz="2800" dirty="0" err="1">
                <a:cs typeface="Arial" pitchFamily="34" charset="0"/>
              </a:rPr>
              <a:t>dan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smtClean="0">
                <a:cs typeface="Arial" pitchFamily="34" charset="0"/>
              </a:rPr>
              <a:t>RW.</a:t>
            </a:r>
            <a:endParaRPr lang="en-US" sz="2800" dirty="0">
              <a:cs typeface="Arial" pitchFamily="34" charset="0"/>
            </a:endParaRPr>
          </a:p>
          <a:p>
            <a:r>
              <a:rPr lang="en-US" sz="2800" dirty="0" smtClean="0">
                <a:cs typeface="Arial" pitchFamily="34" charset="0"/>
              </a:rPr>
              <a:t>Menurut UU No </a:t>
            </a:r>
            <a:r>
              <a:rPr lang="en-US" sz="2800" dirty="0">
                <a:cs typeface="Arial" pitchFamily="34" charset="0"/>
              </a:rPr>
              <a:t>32 </a:t>
            </a:r>
            <a:r>
              <a:rPr lang="en-US" sz="2800" dirty="0" err="1">
                <a:cs typeface="Arial" pitchFamily="34" charset="0"/>
              </a:rPr>
              <a:t>Th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smtClean="0">
                <a:cs typeface="Arial" pitchFamily="34" charset="0"/>
              </a:rPr>
              <a:t>2004 </a:t>
            </a:r>
            <a:r>
              <a:rPr lang="en-US" sz="2800" dirty="0" err="1" smtClean="0">
                <a:cs typeface="Arial" pitchFamily="34" charset="0"/>
              </a:rPr>
              <a:t>tugas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wewenang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walikota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sama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dengan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tugas</a:t>
            </a:r>
            <a:r>
              <a:rPr lang="en-US" sz="2800" dirty="0">
                <a:cs typeface="Arial" pitchFamily="34" charset="0"/>
              </a:rPr>
              <a:t> &amp;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wewenang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gubernur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bupati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yaitu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tugas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sebagai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kepala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daerah</a:t>
            </a:r>
            <a:r>
              <a:rPr lang="en-US" sz="2800" dirty="0">
                <a:cs typeface="Arial" pitchFamily="34" charset="0"/>
              </a:rPr>
              <a:t>. </a:t>
            </a:r>
            <a:r>
              <a:rPr lang="en-US" sz="2800" dirty="0" smtClean="0">
                <a:cs typeface="Arial" pitchFamily="34" charset="0"/>
              </a:rPr>
              <a:t> </a:t>
            </a:r>
            <a:endParaRPr lang="en-US" sz="28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469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1720</Words>
  <Application>Microsoft Office PowerPoint</Application>
  <PresentationFormat>On-screen Show (4:3)</PresentationFormat>
  <Paragraphs>162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PowerPoint Presentation</vt:lpstr>
      <vt:lpstr>Pembentukan Organisasi   Daerah</vt:lpstr>
      <vt:lpstr>PowerPoint Presentation</vt:lpstr>
      <vt:lpstr>PowerPoint Presentation</vt:lpstr>
      <vt:lpstr>PowerPoint Presentation</vt:lpstr>
      <vt:lpstr>PowerPoint Presentation</vt:lpstr>
      <vt:lpstr>Jenis Perangkat Daerah</vt:lpstr>
      <vt:lpstr>PowerPoint Presentation</vt:lpstr>
      <vt:lpstr>2. Pemerintahan Daerah Kabupaten/Kota</vt:lpstr>
      <vt:lpstr>PowerPoint Presentation</vt:lpstr>
      <vt:lpstr>Perangkat Daerah Kabupaten/Kota terdiri atas:</vt:lpstr>
      <vt:lpstr>LEMBAGA PEMERINTAHAN DAERAH</vt:lpstr>
      <vt:lpstr>Sekretariat Daerah, Dinas Daerah, Lembaga Teknis Daerah, Camat, Lurah, dan Desa </vt:lpstr>
      <vt:lpstr>PowerPoint Presentation</vt:lpstr>
      <vt:lpstr>PowerPoint Presentation</vt:lpstr>
      <vt:lpstr>PowerPoint Presentation</vt:lpstr>
      <vt:lpstr>PowerPoint Presentation</vt:lpstr>
      <vt:lpstr> Desa menurut UU No 6 Tahun 2014  </vt:lpstr>
      <vt:lpstr>PowerPoint Presentation</vt:lpstr>
      <vt:lpstr>Kepegawaian Daerah</vt:lpstr>
      <vt:lpstr>Next </vt:lpstr>
      <vt:lpstr>Pegawai Negeri terdiri </vt:lpstr>
      <vt:lpstr>Next </vt:lpstr>
      <vt:lpstr>PowerPoint Presentation</vt:lpstr>
      <vt:lpstr>Kebijakan Manajemen SDM (ASN)</vt:lpstr>
      <vt:lpstr> Pemberhentian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Organisasi Perangkat Daerah.  ,</dc:title>
  <dc:creator>asus</dc:creator>
  <cp:lastModifiedBy>My PC</cp:lastModifiedBy>
  <cp:revision>47</cp:revision>
  <dcterms:created xsi:type="dcterms:W3CDTF">2019-02-24T15:17:07Z</dcterms:created>
  <dcterms:modified xsi:type="dcterms:W3CDTF">2021-11-09T05:49:37Z</dcterms:modified>
</cp:coreProperties>
</file>