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3"/>
  </p:notesMasterIdLst>
  <p:sldIdLst>
    <p:sldId id="283" r:id="rId2"/>
    <p:sldId id="284" r:id="rId3"/>
    <p:sldId id="285" r:id="rId4"/>
    <p:sldId id="286" r:id="rId5"/>
    <p:sldId id="287"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 id="275" r:id="rId25"/>
    <p:sldId id="276" r:id="rId26"/>
    <p:sldId id="277" r:id="rId27"/>
    <p:sldId id="278" r:id="rId28"/>
    <p:sldId id="279" r:id="rId29"/>
    <p:sldId id="280" r:id="rId30"/>
    <p:sldId id="281" r:id="rId31"/>
    <p:sldId id="282" r:id="rId32"/>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5" d="100"/>
          <a:sy n="65" d="100"/>
        </p:scale>
        <p:origin x="-1452"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A39C0C4-68B9-4191-B998-2B88F1FF7DCB}" type="datetimeFigureOut">
              <a:rPr lang="id-ID" smtClean="0"/>
              <a:t>11/05/2020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F08A4D8-C29C-4206-A409-7D8C21C1F288}" type="slidenum">
              <a:rPr lang="id-ID" smtClean="0"/>
              <a:t>‹#›</a:t>
            </a:fld>
            <a:endParaRPr lang="id-ID"/>
          </a:p>
        </p:txBody>
      </p:sp>
    </p:spTree>
    <p:extLst>
      <p:ext uri="{BB962C8B-B14F-4D97-AF65-F5344CB8AC3E}">
        <p14:creationId xmlns:p14="http://schemas.microsoft.com/office/powerpoint/2010/main" val="387242367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p:spPr>
      </p:sp>
      <p:sp>
        <p:nvSpPr>
          <p:cNvPr id="34819" name="Notes Placeholder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endParaRPr lang="en-US" smtClean="0"/>
          </a:p>
        </p:txBody>
      </p:sp>
      <p:sp>
        <p:nvSpPr>
          <p:cNvPr id="34820"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248F649-9622-471A-AA27-8A17800888D2}" type="slidenum">
              <a:rPr lang="id-ID" smtClean="0"/>
              <a:pPr fontAlgn="base">
                <a:spcBef>
                  <a:spcPct val="0"/>
                </a:spcBef>
                <a:spcAft>
                  <a:spcPct val="0"/>
                </a:spcAft>
                <a:defRPr/>
              </a:pPr>
              <a:t>7</a:t>
            </a:fld>
            <a:endParaRPr lang="id-ID"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DC48C33D-8F75-442F-909C-16BB4F1ACFE3}" type="datetimeFigureOut">
              <a:rPr lang="id-ID" smtClean="0"/>
              <a:t>11/05/2020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04F8F0D-16CB-452C-8925-613224A4DFE5}" type="slidenum">
              <a:rPr lang="id-ID" smtClean="0"/>
              <a:t>‹#›</a:t>
            </a:fld>
            <a:endParaRPr lang="id-ID"/>
          </a:p>
        </p:txBody>
      </p:sp>
    </p:spTree>
    <p:extLst>
      <p:ext uri="{BB962C8B-B14F-4D97-AF65-F5344CB8AC3E}">
        <p14:creationId xmlns:p14="http://schemas.microsoft.com/office/powerpoint/2010/main" val="40872149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C48C33D-8F75-442F-909C-16BB4F1ACFE3}" type="datetimeFigureOut">
              <a:rPr lang="id-ID" smtClean="0"/>
              <a:t>11/05/2020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04F8F0D-16CB-452C-8925-613224A4DFE5}" type="slidenum">
              <a:rPr lang="id-ID" smtClean="0"/>
              <a:t>‹#›</a:t>
            </a:fld>
            <a:endParaRPr lang="id-ID"/>
          </a:p>
        </p:txBody>
      </p:sp>
    </p:spTree>
    <p:extLst>
      <p:ext uri="{BB962C8B-B14F-4D97-AF65-F5344CB8AC3E}">
        <p14:creationId xmlns:p14="http://schemas.microsoft.com/office/powerpoint/2010/main" val="663027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C48C33D-8F75-442F-909C-16BB4F1ACFE3}" type="datetimeFigureOut">
              <a:rPr lang="id-ID" smtClean="0"/>
              <a:t>11/05/2020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04F8F0D-16CB-452C-8925-613224A4DFE5}" type="slidenum">
              <a:rPr lang="id-ID" smtClean="0"/>
              <a:t>‹#›</a:t>
            </a:fld>
            <a:endParaRPr lang="id-ID"/>
          </a:p>
        </p:txBody>
      </p:sp>
    </p:spTree>
    <p:extLst>
      <p:ext uri="{BB962C8B-B14F-4D97-AF65-F5344CB8AC3E}">
        <p14:creationId xmlns:p14="http://schemas.microsoft.com/office/powerpoint/2010/main" val="28896186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DC48C33D-8F75-442F-909C-16BB4F1ACFE3}" type="datetimeFigureOut">
              <a:rPr lang="id-ID" smtClean="0"/>
              <a:t>11/05/2020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04F8F0D-16CB-452C-8925-613224A4DFE5}" type="slidenum">
              <a:rPr lang="id-ID" smtClean="0"/>
              <a:t>‹#›</a:t>
            </a:fld>
            <a:endParaRPr lang="id-ID"/>
          </a:p>
        </p:txBody>
      </p:sp>
    </p:spTree>
    <p:extLst>
      <p:ext uri="{BB962C8B-B14F-4D97-AF65-F5344CB8AC3E}">
        <p14:creationId xmlns:p14="http://schemas.microsoft.com/office/powerpoint/2010/main" val="11043631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C48C33D-8F75-442F-909C-16BB4F1ACFE3}" type="datetimeFigureOut">
              <a:rPr lang="id-ID" smtClean="0"/>
              <a:t>11/05/2020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A04F8F0D-16CB-452C-8925-613224A4DFE5}" type="slidenum">
              <a:rPr lang="id-ID" smtClean="0"/>
              <a:t>‹#›</a:t>
            </a:fld>
            <a:endParaRPr lang="id-ID"/>
          </a:p>
        </p:txBody>
      </p:sp>
    </p:spTree>
    <p:extLst>
      <p:ext uri="{BB962C8B-B14F-4D97-AF65-F5344CB8AC3E}">
        <p14:creationId xmlns:p14="http://schemas.microsoft.com/office/powerpoint/2010/main" val="84131052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DC48C33D-8F75-442F-909C-16BB4F1ACFE3}" type="datetimeFigureOut">
              <a:rPr lang="id-ID" smtClean="0"/>
              <a:t>11/05/2020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04F8F0D-16CB-452C-8925-613224A4DFE5}" type="slidenum">
              <a:rPr lang="id-ID" smtClean="0"/>
              <a:t>‹#›</a:t>
            </a:fld>
            <a:endParaRPr lang="id-ID"/>
          </a:p>
        </p:txBody>
      </p:sp>
    </p:spTree>
    <p:extLst>
      <p:ext uri="{BB962C8B-B14F-4D97-AF65-F5344CB8AC3E}">
        <p14:creationId xmlns:p14="http://schemas.microsoft.com/office/powerpoint/2010/main" val="216663264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DC48C33D-8F75-442F-909C-16BB4F1ACFE3}" type="datetimeFigureOut">
              <a:rPr lang="id-ID" smtClean="0"/>
              <a:t>11/05/2020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A04F8F0D-16CB-452C-8925-613224A4DFE5}" type="slidenum">
              <a:rPr lang="id-ID" smtClean="0"/>
              <a:t>‹#›</a:t>
            </a:fld>
            <a:endParaRPr lang="id-ID"/>
          </a:p>
        </p:txBody>
      </p:sp>
    </p:spTree>
    <p:extLst>
      <p:ext uri="{BB962C8B-B14F-4D97-AF65-F5344CB8AC3E}">
        <p14:creationId xmlns:p14="http://schemas.microsoft.com/office/powerpoint/2010/main" val="219376764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DC48C33D-8F75-442F-909C-16BB4F1ACFE3}" type="datetimeFigureOut">
              <a:rPr lang="id-ID" smtClean="0"/>
              <a:t>11/05/2020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A04F8F0D-16CB-452C-8925-613224A4DFE5}" type="slidenum">
              <a:rPr lang="id-ID" smtClean="0"/>
              <a:t>‹#›</a:t>
            </a:fld>
            <a:endParaRPr lang="id-ID"/>
          </a:p>
        </p:txBody>
      </p:sp>
    </p:spTree>
    <p:extLst>
      <p:ext uri="{BB962C8B-B14F-4D97-AF65-F5344CB8AC3E}">
        <p14:creationId xmlns:p14="http://schemas.microsoft.com/office/powerpoint/2010/main" val="8884364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C48C33D-8F75-442F-909C-16BB4F1ACFE3}" type="datetimeFigureOut">
              <a:rPr lang="id-ID" smtClean="0"/>
              <a:t>11/05/2020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A04F8F0D-16CB-452C-8925-613224A4DFE5}" type="slidenum">
              <a:rPr lang="id-ID" smtClean="0"/>
              <a:t>‹#›</a:t>
            </a:fld>
            <a:endParaRPr lang="id-ID"/>
          </a:p>
        </p:txBody>
      </p:sp>
    </p:spTree>
    <p:extLst>
      <p:ext uri="{BB962C8B-B14F-4D97-AF65-F5344CB8AC3E}">
        <p14:creationId xmlns:p14="http://schemas.microsoft.com/office/powerpoint/2010/main" val="145419624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8C33D-8F75-442F-909C-16BB4F1ACFE3}" type="datetimeFigureOut">
              <a:rPr lang="id-ID" smtClean="0"/>
              <a:t>11/05/2020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04F8F0D-16CB-452C-8925-613224A4DFE5}" type="slidenum">
              <a:rPr lang="id-ID" smtClean="0"/>
              <a:t>‹#›</a:t>
            </a:fld>
            <a:endParaRPr lang="id-ID"/>
          </a:p>
        </p:txBody>
      </p:sp>
    </p:spTree>
    <p:extLst>
      <p:ext uri="{BB962C8B-B14F-4D97-AF65-F5344CB8AC3E}">
        <p14:creationId xmlns:p14="http://schemas.microsoft.com/office/powerpoint/2010/main" val="366175701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C48C33D-8F75-442F-909C-16BB4F1ACFE3}" type="datetimeFigureOut">
              <a:rPr lang="id-ID" smtClean="0"/>
              <a:t>11/05/2020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A04F8F0D-16CB-452C-8925-613224A4DFE5}" type="slidenum">
              <a:rPr lang="id-ID" smtClean="0"/>
              <a:t>‹#›</a:t>
            </a:fld>
            <a:endParaRPr lang="id-ID"/>
          </a:p>
        </p:txBody>
      </p:sp>
    </p:spTree>
    <p:extLst>
      <p:ext uri="{BB962C8B-B14F-4D97-AF65-F5344CB8AC3E}">
        <p14:creationId xmlns:p14="http://schemas.microsoft.com/office/powerpoint/2010/main" val="38933541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C48C33D-8F75-442F-909C-16BB4F1ACFE3}" type="datetimeFigureOut">
              <a:rPr lang="id-ID" smtClean="0"/>
              <a:t>11/05/2020</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04F8F0D-16CB-452C-8925-613224A4DFE5}" type="slidenum">
              <a:rPr lang="id-ID" smtClean="0"/>
              <a:t>‹#›</a:t>
            </a:fld>
            <a:endParaRPr lang="id-ID"/>
          </a:p>
        </p:txBody>
      </p:sp>
    </p:spTree>
    <p:extLst>
      <p:ext uri="{BB962C8B-B14F-4D97-AF65-F5344CB8AC3E}">
        <p14:creationId xmlns:p14="http://schemas.microsoft.com/office/powerpoint/2010/main" val="991255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1643050"/>
            <a:ext cx="8286808" cy="4714908"/>
          </a:xfrm>
          <a:prstGeom prst="rect">
            <a:avLst/>
          </a:prstGeom>
          <a:solidFill>
            <a:schemeClr val="accent6">
              <a:lumMod val="40000"/>
              <a:lumOff val="6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rmAutofit fontScale="90000"/>
          </a:bodyPr>
          <a:lstStyle/>
          <a:p>
            <a:r>
              <a:rPr lang="en-US" dirty="0" err="1" smtClean="0"/>
              <a:t>Pelaksanaan</a:t>
            </a:r>
            <a:r>
              <a:rPr lang="en-US" dirty="0" smtClean="0"/>
              <a:t> </a:t>
            </a:r>
            <a:r>
              <a:rPr lang="en-US" dirty="0" err="1" smtClean="0"/>
              <a:t>dalam</a:t>
            </a:r>
            <a:r>
              <a:rPr lang="en-US" dirty="0" smtClean="0"/>
              <a:t> </a:t>
            </a:r>
            <a:r>
              <a:rPr lang="en-US" dirty="0" err="1" smtClean="0"/>
              <a:t>Pengelolaan</a:t>
            </a:r>
            <a:r>
              <a:rPr lang="en-US" dirty="0" smtClean="0"/>
              <a:t> </a:t>
            </a:r>
            <a:r>
              <a:rPr lang="en-US" dirty="0" err="1" smtClean="0"/>
              <a:t>Keuangan</a:t>
            </a:r>
            <a:r>
              <a:rPr lang="en-US" dirty="0" smtClean="0"/>
              <a:t> </a:t>
            </a:r>
            <a:r>
              <a:rPr lang="en-US" dirty="0" err="1" smtClean="0"/>
              <a:t>Desa</a:t>
            </a:r>
            <a:endParaRPr lang="en-US" dirty="0"/>
          </a:p>
        </p:txBody>
      </p:sp>
      <p:sp>
        <p:nvSpPr>
          <p:cNvPr id="3" name="Content Placeholder 2"/>
          <p:cNvSpPr>
            <a:spLocks noGrp="1"/>
          </p:cNvSpPr>
          <p:nvPr>
            <p:ph idx="1"/>
          </p:nvPr>
        </p:nvSpPr>
        <p:spPr/>
        <p:txBody>
          <a:bodyPr/>
          <a:lstStyle/>
          <a:p>
            <a:r>
              <a:rPr lang="en-US" dirty="0" err="1" smtClean="0"/>
              <a:t>Adalah</a:t>
            </a:r>
            <a:r>
              <a:rPr lang="en-US" dirty="0" smtClean="0"/>
              <a:t> </a:t>
            </a:r>
            <a:r>
              <a:rPr lang="en-US" dirty="0" err="1" smtClean="0"/>
              <a:t>rangkaian</a:t>
            </a:r>
            <a:r>
              <a:rPr lang="en-US" dirty="0" smtClean="0"/>
              <a:t> </a:t>
            </a:r>
            <a:r>
              <a:rPr lang="en-US" dirty="0" err="1" smtClean="0"/>
              <a:t>kegiatan</a:t>
            </a:r>
            <a:r>
              <a:rPr lang="en-US" dirty="0" smtClean="0"/>
              <a:t> </a:t>
            </a:r>
            <a:r>
              <a:rPr lang="en-US" dirty="0" err="1" smtClean="0"/>
              <a:t>untuk</a:t>
            </a:r>
            <a:r>
              <a:rPr lang="en-US" dirty="0" smtClean="0"/>
              <a:t> </a:t>
            </a:r>
            <a:r>
              <a:rPr lang="en-US" dirty="0" err="1" smtClean="0"/>
              <a:t>melaksanakan</a:t>
            </a:r>
            <a:r>
              <a:rPr lang="en-US" dirty="0" smtClean="0"/>
              <a:t> </a:t>
            </a:r>
            <a:r>
              <a:rPr lang="en-US" dirty="0" err="1" smtClean="0"/>
              <a:t>rencana</a:t>
            </a:r>
            <a:r>
              <a:rPr lang="en-US" dirty="0" smtClean="0"/>
              <a:t> </a:t>
            </a:r>
            <a:r>
              <a:rPr lang="en-US" dirty="0" err="1" smtClean="0"/>
              <a:t>dan</a:t>
            </a:r>
            <a:r>
              <a:rPr lang="en-US" dirty="0" smtClean="0"/>
              <a:t> </a:t>
            </a:r>
            <a:r>
              <a:rPr lang="en-US" dirty="0" err="1" smtClean="0"/>
              <a:t>anggaran</a:t>
            </a:r>
            <a:r>
              <a:rPr lang="en-US" dirty="0" smtClean="0"/>
              <a:t> yang </a:t>
            </a:r>
            <a:r>
              <a:rPr lang="en-US" dirty="0" err="1" smtClean="0"/>
              <a:t>telah</a:t>
            </a:r>
            <a:r>
              <a:rPr lang="en-US" dirty="0" smtClean="0"/>
              <a:t> </a:t>
            </a:r>
            <a:r>
              <a:rPr lang="en-US" dirty="0" err="1" smtClean="0"/>
              <a:t>ditetapkan</a:t>
            </a:r>
            <a:r>
              <a:rPr lang="en-US" dirty="0" smtClean="0"/>
              <a:t> </a:t>
            </a:r>
            <a:r>
              <a:rPr lang="en-US" dirty="0" err="1" smtClean="0"/>
              <a:t>APBDesa</a:t>
            </a:r>
            <a:r>
              <a:rPr lang="en-US" dirty="0" smtClean="0"/>
              <a:t>. </a:t>
            </a:r>
          </a:p>
          <a:p>
            <a:r>
              <a:rPr lang="en-US" dirty="0" err="1" smtClean="0"/>
              <a:t>Kegiatan</a:t>
            </a:r>
            <a:r>
              <a:rPr lang="en-US" dirty="0" smtClean="0"/>
              <a:t> </a:t>
            </a:r>
            <a:r>
              <a:rPr lang="en-US" dirty="0" err="1" smtClean="0"/>
              <a:t>pokok</a:t>
            </a:r>
            <a:r>
              <a:rPr lang="en-US" dirty="0" smtClean="0"/>
              <a:t> </a:t>
            </a:r>
            <a:r>
              <a:rPr lang="en-US" dirty="0" err="1" smtClean="0"/>
              <a:t>dalam</a:t>
            </a:r>
            <a:r>
              <a:rPr lang="en-US" dirty="0" smtClean="0"/>
              <a:t> </a:t>
            </a:r>
            <a:r>
              <a:rPr lang="en-US" dirty="0" err="1" smtClean="0"/>
              <a:t>fase</a:t>
            </a:r>
            <a:r>
              <a:rPr lang="en-US" dirty="0" smtClean="0"/>
              <a:t> </a:t>
            </a:r>
            <a:r>
              <a:rPr lang="en-US" dirty="0" err="1" smtClean="0"/>
              <a:t>pelaksanaan</a:t>
            </a:r>
            <a:r>
              <a:rPr lang="en-US" dirty="0" smtClean="0"/>
              <a:t> </a:t>
            </a:r>
            <a:r>
              <a:rPr lang="en-US" dirty="0" err="1" smtClean="0"/>
              <a:t>ini</a:t>
            </a:r>
            <a:r>
              <a:rPr lang="en-US" dirty="0" smtClean="0"/>
              <a:t> </a:t>
            </a:r>
            <a:r>
              <a:rPr lang="en-US" dirty="0" err="1" smtClean="0"/>
              <a:t>pada</a:t>
            </a:r>
            <a:r>
              <a:rPr lang="en-US" dirty="0" smtClean="0"/>
              <a:t> </a:t>
            </a:r>
            <a:r>
              <a:rPr lang="en-US" dirty="0" err="1" smtClean="0"/>
              <a:t>dasarnya</a:t>
            </a:r>
            <a:r>
              <a:rPr lang="en-US" dirty="0" smtClean="0"/>
              <a:t> </a:t>
            </a:r>
            <a:r>
              <a:rPr lang="en-US" dirty="0" err="1" smtClean="0"/>
              <a:t>bisa</a:t>
            </a:r>
            <a:r>
              <a:rPr lang="en-US" dirty="0" smtClean="0"/>
              <a:t> </a:t>
            </a:r>
            <a:r>
              <a:rPr lang="en-US" dirty="0" err="1" smtClean="0"/>
              <a:t>dipilah</a:t>
            </a:r>
            <a:r>
              <a:rPr lang="en-US" dirty="0" smtClean="0"/>
              <a:t> </a:t>
            </a:r>
            <a:r>
              <a:rPr lang="en-US" dirty="0" err="1" smtClean="0"/>
              <a:t>menjadi</a:t>
            </a:r>
            <a:r>
              <a:rPr lang="en-US" dirty="0" smtClean="0"/>
              <a:t> </a:t>
            </a:r>
            <a:r>
              <a:rPr lang="en-US" dirty="0" err="1" smtClean="0"/>
              <a:t>dua</a:t>
            </a:r>
            <a:r>
              <a:rPr lang="en-US" dirty="0" smtClean="0"/>
              <a:t>: </a:t>
            </a:r>
          </a:p>
          <a:p>
            <a:pPr marL="449263" indent="-449263">
              <a:buNone/>
            </a:pPr>
            <a:r>
              <a:rPr lang="en-US" dirty="0" smtClean="0"/>
              <a:t>	1) </a:t>
            </a:r>
            <a:r>
              <a:rPr lang="en-US" dirty="0" err="1" smtClean="0"/>
              <a:t>Kegiatan</a:t>
            </a:r>
            <a:r>
              <a:rPr lang="en-US" dirty="0" smtClean="0"/>
              <a:t> yang </a:t>
            </a:r>
            <a:r>
              <a:rPr lang="en-US" dirty="0" err="1" smtClean="0"/>
              <a:t>berkaitan</a:t>
            </a:r>
            <a:r>
              <a:rPr lang="en-US" dirty="0" smtClean="0"/>
              <a:t> </a:t>
            </a:r>
            <a:r>
              <a:rPr lang="en-US" dirty="0" err="1" smtClean="0"/>
              <a:t>dengan</a:t>
            </a:r>
            <a:r>
              <a:rPr lang="en-US" dirty="0" smtClean="0"/>
              <a:t> </a:t>
            </a:r>
          </a:p>
          <a:p>
            <a:pPr marL="449263" indent="-449263">
              <a:buNone/>
            </a:pPr>
            <a:r>
              <a:rPr lang="en-US" dirty="0" smtClean="0"/>
              <a:t>	     </a:t>
            </a:r>
            <a:r>
              <a:rPr lang="en-US" dirty="0" err="1" smtClean="0"/>
              <a:t>pengeluaran</a:t>
            </a:r>
            <a:r>
              <a:rPr lang="en-US" dirty="0" smtClean="0"/>
              <a:t> </a:t>
            </a:r>
            <a:r>
              <a:rPr lang="en-US" dirty="0" err="1" smtClean="0"/>
              <a:t>uang</a:t>
            </a:r>
            <a:r>
              <a:rPr lang="en-US" dirty="0" smtClean="0"/>
              <a:t>, </a:t>
            </a:r>
            <a:r>
              <a:rPr lang="en-US" dirty="0" err="1" smtClean="0"/>
              <a:t>dan</a:t>
            </a:r>
            <a:r>
              <a:rPr lang="en-US" dirty="0" smtClean="0"/>
              <a:t> </a:t>
            </a:r>
          </a:p>
          <a:p>
            <a:pPr>
              <a:buNone/>
            </a:pPr>
            <a:r>
              <a:rPr lang="en-US" dirty="0" smtClean="0"/>
              <a:t>	 2) </a:t>
            </a:r>
            <a:r>
              <a:rPr lang="en-US" dirty="0" err="1" smtClean="0"/>
              <a:t>Pelaksanaan</a:t>
            </a:r>
            <a:r>
              <a:rPr lang="en-US" dirty="0" smtClean="0"/>
              <a:t> </a:t>
            </a:r>
            <a:r>
              <a:rPr lang="en-US" dirty="0" err="1" smtClean="0"/>
              <a:t>kegiatan</a:t>
            </a:r>
            <a:r>
              <a:rPr lang="en-US" dirty="0" smtClean="0"/>
              <a:t> </a:t>
            </a:r>
            <a:r>
              <a:rPr lang="en-US" dirty="0" err="1" smtClean="0"/>
              <a:t>di</a:t>
            </a:r>
            <a:r>
              <a:rPr lang="en-US" dirty="0" smtClean="0"/>
              <a:t> </a:t>
            </a:r>
            <a:r>
              <a:rPr lang="en-US" dirty="0" err="1" smtClean="0"/>
              <a:t>lapangan</a:t>
            </a:r>
            <a:endParaRPr lang="en-US" dirty="0" smtClean="0"/>
          </a:p>
          <a:p>
            <a:endParaRPr lang="en-US" dirty="0"/>
          </a:p>
        </p:txBody>
      </p:sp>
    </p:spTree>
    <p:extLst>
      <p:ext uri="{BB962C8B-B14F-4D97-AF65-F5344CB8AC3E}">
        <p14:creationId xmlns:p14="http://schemas.microsoft.com/office/powerpoint/2010/main" val="2173771082"/>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style>
          <a:lnRef idx="3">
            <a:schemeClr val="lt1"/>
          </a:lnRef>
          <a:fillRef idx="1">
            <a:schemeClr val="accent4"/>
          </a:fillRef>
          <a:effectRef idx="1">
            <a:schemeClr val="accent4"/>
          </a:effectRef>
          <a:fontRef idx="minor">
            <a:schemeClr val="lt1"/>
          </a:fontRef>
        </p:style>
        <p:txBody>
          <a:bodyPr>
            <a:normAutofit fontScale="90000"/>
          </a:bodyPr>
          <a:lstStyle/>
          <a:p>
            <a:r>
              <a:rPr lang="en-US" dirty="0" err="1" smtClean="0">
                <a:solidFill>
                  <a:schemeClr val="bg1"/>
                </a:solidFill>
              </a:rPr>
              <a:t>langkah-langkah</a:t>
            </a:r>
            <a:r>
              <a:rPr lang="id-ID" dirty="0" smtClean="0">
                <a:solidFill>
                  <a:schemeClr val="bg1"/>
                </a:solidFill>
              </a:rPr>
              <a:t> </a:t>
            </a:r>
            <a:r>
              <a:rPr lang="en-US" dirty="0" err="1" smtClean="0">
                <a:solidFill>
                  <a:schemeClr val="bg1"/>
                </a:solidFill>
              </a:rPr>
              <a:t>penyusunan</a:t>
            </a:r>
            <a:r>
              <a:rPr lang="en-US" dirty="0" smtClean="0">
                <a:solidFill>
                  <a:schemeClr val="bg1"/>
                </a:solidFill>
              </a:rPr>
              <a:t> RAB</a:t>
            </a:r>
            <a:endParaRPr lang="id-ID" dirty="0">
              <a:solidFill>
                <a:schemeClr val="bg1"/>
              </a:solidFill>
            </a:endParaRPr>
          </a:p>
        </p:txBody>
      </p:sp>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70000" lnSpcReduction="20000"/>
          </a:bodyPr>
          <a:lstStyle/>
          <a:p>
            <a:pPr lvl="0">
              <a:buNone/>
            </a:pPr>
            <a:r>
              <a:rPr lang="id-ID" dirty="0" smtClean="0"/>
              <a:t>1. Menghimpun informasi yang dibutuhkan, meliputi :</a:t>
            </a:r>
          </a:p>
          <a:p>
            <a:pPr marL="719138" lvl="0" indent="-449263">
              <a:buFont typeface="+mj-lt"/>
              <a:buAutoNum type="alphaLcParenR"/>
            </a:pPr>
            <a:r>
              <a:rPr lang="id-ID" dirty="0" smtClean="0"/>
              <a:t>Gambar (bila pekerjaan konstruksi);</a:t>
            </a:r>
          </a:p>
          <a:p>
            <a:pPr marL="719138" lvl="0" indent="-449263">
              <a:buFont typeface="+mj-lt"/>
              <a:buAutoNum type="alphaLcParenR"/>
            </a:pPr>
            <a:r>
              <a:rPr lang="id-ID" dirty="0" smtClean="0"/>
              <a:t>Menyusun jenis, volume dan spesifikasi barang;</a:t>
            </a:r>
          </a:p>
          <a:p>
            <a:pPr marL="719138" lvl="0" indent="-449263">
              <a:buFont typeface="+mj-lt"/>
              <a:buAutoNum type="alphaLcParenR"/>
            </a:pPr>
            <a:r>
              <a:rPr lang="id-ID" dirty="0" smtClean="0"/>
              <a:t>Menyesuaikan standar harga barang dan jasa yang telah ditetapkan oleh pemerintah kabupaten; Sebelum menyusun RAB,  harus dipastikan tersedia data tentang standar harga barang dan jasa yang dibutuhkan dalam pelaksanaan kegiatan pembangunan. Standar harga dimaksud diperoleh melalui survey harga di lokasi setempat (desa atau kecamatan setempat). Dalam hal atau kondisi tertentu, standar harga untuk barang dan jasa (tertentu) dapat menggunakan standar harga barang/jasa yang ditetapkan Pemerintah Kabupaten/Kota.</a:t>
            </a:r>
          </a:p>
          <a:p>
            <a:pPr marL="719138" lvl="0" indent="-449263">
              <a:buFont typeface="+mj-lt"/>
              <a:buAutoNum type="alphaLcParenR"/>
            </a:pPr>
            <a:r>
              <a:rPr lang="en-US" dirty="0" err="1" smtClean="0"/>
              <a:t>Informasi</a:t>
            </a:r>
            <a:r>
              <a:rPr lang="en-US" dirty="0" smtClean="0"/>
              <a:t> yang </a:t>
            </a:r>
            <a:r>
              <a:rPr lang="en-US" dirty="0" err="1" smtClean="0"/>
              <a:t>berkaitan</a:t>
            </a:r>
            <a:r>
              <a:rPr lang="en-US" dirty="0" smtClean="0"/>
              <a:t> </a:t>
            </a:r>
            <a:r>
              <a:rPr lang="en-US" dirty="0" err="1" smtClean="0"/>
              <a:t>dengan</a:t>
            </a:r>
            <a:r>
              <a:rPr lang="en-US" dirty="0" smtClean="0"/>
              <a:t> </a:t>
            </a:r>
            <a:r>
              <a:rPr lang="en-US" dirty="0" err="1" smtClean="0"/>
              <a:t>faktor-faktor</a:t>
            </a:r>
            <a:r>
              <a:rPr lang="en-US" dirty="0" smtClean="0"/>
              <a:t> yang </a:t>
            </a:r>
            <a:r>
              <a:rPr lang="en-US" dirty="0" err="1" smtClean="0"/>
              <a:t>mempengaruhi</a:t>
            </a:r>
            <a:r>
              <a:rPr lang="en-US" dirty="0" smtClean="0"/>
              <a:t> </a:t>
            </a:r>
            <a:r>
              <a:rPr lang="en-US" dirty="0" err="1" smtClean="0"/>
              <a:t>harga</a:t>
            </a:r>
            <a:r>
              <a:rPr lang="en-US" dirty="0" smtClean="0"/>
              <a:t> </a:t>
            </a:r>
            <a:r>
              <a:rPr lang="en-US" dirty="0" err="1" smtClean="0"/>
              <a:t>satuan</a:t>
            </a:r>
            <a:r>
              <a:rPr lang="en-US" dirty="0" smtClean="0"/>
              <a:t> material, </a:t>
            </a:r>
            <a:r>
              <a:rPr lang="en-US" dirty="0" err="1" smtClean="0"/>
              <a:t>harga</a:t>
            </a:r>
            <a:r>
              <a:rPr lang="en-US" dirty="0" smtClean="0"/>
              <a:t> </a:t>
            </a:r>
            <a:r>
              <a:rPr lang="en-US" dirty="0" err="1" smtClean="0"/>
              <a:t>satuan</a:t>
            </a:r>
            <a:r>
              <a:rPr lang="en-US" dirty="0" smtClean="0"/>
              <a:t> </a:t>
            </a:r>
            <a:r>
              <a:rPr lang="en-US" dirty="0" err="1" smtClean="0"/>
              <a:t>peralatan</a:t>
            </a:r>
            <a:r>
              <a:rPr lang="en-US" dirty="0" smtClean="0"/>
              <a:t> </a:t>
            </a:r>
            <a:r>
              <a:rPr lang="en-US" dirty="0" err="1" smtClean="0"/>
              <a:t>dan</a:t>
            </a:r>
            <a:r>
              <a:rPr lang="en-US" dirty="0" smtClean="0"/>
              <a:t> </a:t>
            </a:r>
            <a:r>
              <a:rPr lang="en-US" dirty="0" err="1" smtClean="0"/>
              <a:t>harga</a:t>
            </a:r>
            <a:r>
              <a:rPr lang="en-US" dirty="0" smtClean="0"/>
              <a:t> </a:t>
            </a:r>
            <a:r>
              <a:rPr lang="en-US" dirty="0" err="1" smtClean="0"/>
              <a:t>satuan</a:t>
            </a:r>
            <a:r>
              <a:rPr lang="en-US" dirty="0" smtClean="0"/>
              <a:t> </a:t>
            </a:r>
            <a:r>
              <a:rPr lang="en-US" dirty="0" err="1" smtClean="0"/>
              <a:t>Upah</a:t>
            </a:r>
            <a:r>
              <a:rPr lang="id-ID" dirty="0" smtClean="0"/>
              <a:t>.</a:t>
            </a:r>
            <a:r>
              <a:rPr lang="en-US" dirty="0" smtClean="0"/>
              <a:t> </a:t>
            </a:r>
            <a:endParaRPr lang="id-ID" dirty="0" smtClean="0"/>
          </a:p>
          <a:p>
            <a:pPr>
              <a:buNone/>
            </a:pPr>
            <a:endParaRPr lang="id-ID" dirty="0"/>
          </a:p>
        </p:txBody>
      </p:sp>
    </p:spTree>
    <p:extLst>
      <p:ext uri="{BB962C8B-B14F-4D97-AF65-F5344CB8AC3E}">
        <p14:creationId xmlns:p14="http://schemas.microsoft.com/office/powerpoint/2010/main" val="212065463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style>
          <a:lnRef idx="3">
            <a:schemeClr val="lt1"/>
          </a:lnRef>
          <a:fillRef idx="1">
            <a:schemeClr val="accent4"/>
          </a:fillRef>
          <a:effectRef idx="1">
            <a:schemeClr val="accent4"/>
          </a:effectRef>
          <a:fontRef idx="minor">
            <a:schemeClr val="lt1"/>
          </a:fontRef>
        </p:style>
        <p:txBody>
          <a:bodyPr>
            <a:normAutofit fontScale="90000"/>
          </a:bodyPr>
          <a:lstStyle/>
          <a:p>
            <a:r>
              <a:rPr lang="en-US" dirty="0" err="1" smtClean="0">
                <a:solidFill>
                  <a:schemeClr val="bg1"/>
                </a:solidFill>
              </a:rPr>
              <a:t>langkah-langkah</a:t>
            </a:r>
            <a:r>
              <a:rPr lang="id-ID" dirty="0" smtClean="0">
                <a:solidFill>
                  <a:schemeClr val="bg1"/>
                </a:solidFill>
              </a:rPr>
              <a:t> </a:t>
            </a:r>
            <a:r>
              <a:rPr lang="en-US" dirty="0" err="1" smtClean="0">
                <a:solidFill>
                  <a:schemeClr val="bg1"/>
                </a:solidFill>
              </a:rPr>
              <a:t>penyusunan</a:t>
            </a:r>
            <a:r>
              <a:rPr lang="en-US" dirty="0" smtClean="0">
                <a:solidFill>
                  <a:schemeClr val="bg1"/>
                </a:solidFill>
              </a:rPr>
              <a:t> RAB</a:t>
            </a:r>
            <a:endParaRPr lang="id-ID" dirty="0">
              <a:solidFill>
                <a:schemeClr val="bg1"/>
              </a:solidFill>
            </a:endParaRPr>
          </a:p>
        </p:txBody>
      </p:sp>
      <p:sp>
        <p:nvSpPr>
          <p:cNvPr id="3" name="Content Placeholder 2"/>
          <p:cNvSpPr>
            <a:spLocks noGrp="1"/>
          </p:cNvSpPr>
          <p:nvPr>
            <p:ph idx="1"/>
          </p:nvPr>
        </p:nvSpPr>
        <p:spPr/>
        <p:style>
          <a:lnRef idx="1">
            <a:schemeClr val="accent4"/>
          </a:lnRef>
          <a:fillRef idx="2">
            <a:schemeClr val="accent4"/>
          </a:fillRef>
          <a:effectRef idx="1">
            <a:schemeClr val="accent4"/>
          </a:effectRef>
          <a:fontRef idx="minor">
            <a:schemeClr val="dk1"/>
          </a:fontRef>
        </p:style>
        <p:txBody>
          <a:bodyPr>
            <a:normAutofit fontScale="85000" lnSpcReduction="10000"/>
          </a:bodyPr>
          <a:lstStyle/>
          <a:p>
            <a:pPr lvl="0">
              <a:buNone/>
            </a:pPr>
            <a:r>
              <a:rPr lang="id-ID" dirty="0" smtClean="0"/>
              <a:t>2. Proses penyusunan rincian anggaran biaya</a:t>
            </a:r>
          </a:p>
          <a:p>
            <a:pPr marL="719138" lvl="0" indent="-358775">
              <a:buFont typeface="+mj-lt"/>
              <a:buAutoNum type="alphaLcPeriod"/>
            </a:pPr>
            <a:r>
              <a:rPr lang="id-ID" dirty="0" smtClean="0"/>
              <a:t>Menentukan tahapan pelaksanaan kegiatan;</a:t>
            </a:r>
          </a:p>
          <a:p>
            <a:pPr marL="719138" lvl="0" indent="-358775">
              <a:buFont typeface="+mj-lt"/>
              <a:buAutoNum type="alphaLcPeriod"/>
            </a:pPr>
            <a:r>
              <a:rPr lang="id-ID" dirty="0" smtClean="0"/>
              <a:t>Menjabarkan ruang lingkup masing-masing tahapan kegiatan; Menguraikan kegiatan dalam struktur yang lebih rinci dan menggambarkan riil kegiatan untuk mencapai hasil kegiatan secara lebih optimal.</a:t>
            </a:r>
          </a:p>
          <a:p>
            <a:pPr marL="719138" lvl="0" indent="-358775">
              <a:buFont typeface="+mj-lt"/>
              <a:buAutoNum type="alphaLcPeriod"/>
            </a:pPr>
            <a:r>
              <a:rPr lang="id-ID" dirty="0" smtClean="0"/>
              <a:t>Menghitung volume masing-masing tahapan kegiatan;</a:t>
            </a:r>
          </a:p>
          <a:p>
            <a:pPr marL="719138" lvl="0" indent="-358775">
              <a:buFont typeface="+mj-lt"/>
              <a:buAutoNum type="alphaLcPeriod"/>
            </a:pPr>
            <a:r>
              <a:rPr lang="id-ID" dirty="0" smtClean="0"/>
              <a:t>Menganalisis dan menetapkan harga satuan;</a:t>
            </a:r>
          </a:p>
          <a:p>
            <a:pPr marL="719138" lvl="0" indent="-358775">
              <a:buFont typeface="+mj-lt"/>
              <a:buAutoNum type="alphaLcPeriod"/>
            </a:pPr>
            <a:r>
              <a:rPr lang="id-ID" dirty="0" smtClean="0"/>
              <a:t>Membuat rincian anggaran biaya.</a:t>
            </a:r>
          </a:p>
          <a:p>
            <a:pPr>
              <a:buNone/>
            </a:pPr>
            <a:endParaRPr lang="id-ID" dirty="0"/>
          </a:p>
        </p:txBody>
      </p:sp>
    </p:spTree>
    <p:extLst>
      <p:ext uri="{BB962C8B-B14F-4D97-AF65-F5344CB8AC3E}">
        <p14:creationId xmlns:p14="http://schemas.microsoft.com/office/powerpoint/2010/main" val="197721255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2011354"/>
          </a:xfrm>
        </p:spPr>
        <p:txBody>
          <a:bodyPr>
            <a:noAutofit/>
          </a:bodyPr>
          <a:lstStyle/>
          <a:p>
            <a:pPr algn="l"/>
            <a:r>
              <a:rPr lang="id-ID" sz="1800" b="1" dirty="0" smtClean="0"/>
              <a:t>                                              </a:t>
            </a:r>
            <a:r>
              <a:rPr lang="en-US" sz="1800" b="1" dirty="0" smtClean="0"/>
              <a:t>RENCANA  ANGGARAN BIAYA</a:t>
            </a:r>
            <a:r>
              <a:rPr lang="id-ID" sz="1800" dirty="0" smtClean="0"/>
              <a:t/>
            </a:r>
            <a:br>
              <a:rPr lang="id-ID" sz="1800" dirty="0" smtClean="0"/>
            </a:br>
            <a:r>
              <a:rPr lang="id-ID" sz="1800" dirty="0" smtClean="0"/>
              <a:t>                               </a:t>
            </a:r>
            <a:r>
              <a:rPr lang="en-US" sz="1800" b="1" dirty="0" smtClean="0"/>
              <a:t>DESA …………………… KECAMATAN …………………………….</a:t>
            </a:r>
            <a:r>
              <a:rPr lang="id-ID" sz="1800" dirty="0" smtClean="0"/>
              <a:t/>
            </a:r>
            <a:br>
              <a:rPr lang="id-ID" sz="1800" dirty="0" smtClean="0"/>
            </a:br>
            <a:r>
              <a:rPr lang="id-ID" sz="1800" dirty="0" smtClean="0"/>
              <a:t>                                                  </a:t>
            </a:r>
            <a:r>
              <a:rPr lang="en-US" sz="1800" b="1" dirty="0" smtClean="0"/>
              <a:t>TAHUN ANGGARAN</a:t>
            </a:r>
            <a:r>
              <a:rPr lang="id-ID" sz="1800" b="1" dirty="0" smtClean="0"/>
              <a:t> ................</a:t>
            </a:r>
            <a:r>
              <a:rPr lang="id-ID" sz="1800" dirty="0" smtClean="0"/>
              <a:t/>
            </a:r>
            <a:br>
              <a:rPr lang="id-ID" sz="1800" dirty="0" smtClean="0"/>
            </a:br>
            <a:r>
              <a:rPr lang="id-ID" sz="1800" dirty="0" smtClean="0"/>
              <a:t> Bidang    			 : ..............................</a:t>
            </a:r>
            <a:br>
              <a:rPr lang="id-ID" sz="1800" dirty="0" smtClean="0"/>
            </a:br>
            <a:r>
              <a:rPr lang="id-ID" sz="1800" dirty="0" smtClean="0"/>
              <a:t>Kegiatan			 : ..............................</a:t>
            </a:r>
            <a:br>
              <a:rPr lang="id-ID" sz="1800" dirty="0" smtClean="0"/>
            </a:br>
            <a:r>
              <a:rPr lang="en-US" sz="1800" dirty="0" err="1" smtClean="0"/>
              <a:t>Waktu</a:t>
            </a:r>
            <a:r>
              <a:rPr lang="en-US" sz="1800" dirty="0" smtClean="0"/>
              <a:t> </a:t>
            </a:r>
            <a:r>
              <a:rPr lang="en-US" sz="1800" dirty="0" err="1" smtClean="0"/>
              <a:t>Pelaksanaan</a:t>
            </a:r>
            <a:r>
              <a:rPr lang="en-US" sz="1800" dirty="0" smtClean="0"/>
              <a:t>  </a:t>
            </a:r>
            <a:r>
              <a:rPr lang="id-ID" sz="1800" dirty="0" smtClean="0"/>
              <a:t>	 : ..............................</a:t>
            </a:r>
            <a:br>
              <a:rPr lang="id-ID" sz="1800" dirty="0" smtClean="0"/>
            </a:br>
            <a:r>
              <a:rPr lang="id-ID" sz="1800" dirty="0" smtClean="0"/>
              <a:t> </a:t>
            </a:r>
            <a:r>
              <a:rPr lang="en-US" sz="1800" dirty="0" err="1" smtClean="0"/>
              <a:t>Rincian</a:t>
            </a:r>
            <a:r>
              <a:rPr lang="en-US" sz="1800" dirty="0" smtClean="0"/>
              <a:t> </a:t>
            </a:r>
            <a:r>
              <a:rPr lang="en-US" sz="1800" dirty="0" err="1" smtClean="0"/>
              <a:t>Pendanaan</a:t>
            </a:r>
            <a:r>
              <a:rPr lang="id-ID" sz="1800" dirty="0" smtClean="0"/>
              <a:t/>
            </a:r>
            <a:br>
              <a:rPr lang="id-ID" sz="1800" dirty="0" smtClean="0"/>
            </a:br>
            <a:endParaRPr lang="id-ID" sz="1800" dirty="0"/>
          </a:p>
        </p:txBody>
      </p:sp>
      <p:graphicFrame>
        <p:nvGraphicFramePr>
          <p:cNvPr id="4" name="Table 3"/>
          <p:cNvGraphicFramePr>
            <a:graphicFrameLocks noGrp="1"/>
          </p:cNvGraphicFramePr>
          <p:nvPr/>
        </p:nvGraphicFramePr>
        <p:xfrm>
          <a:off x="428596" y="2214553"/>
          <a:ext cx="8429685" cy="4357717"/>
        </p:xfrm>
        <a:graphic>
          <a:graphicData uri="http://schemas.openxmlformats.org/drawingml/2006/table">
            <a:tbl>
              <a:tblPr/>
              <a:tblGrid>
                <a:gridCol w="563083">
                  <a:extLst>
                    <a:ext uri="{9D8B030D-6E8A-4147-A177-3AD203B41FA5}">
                      <a16:colId xmlns="" xmlns:a16="http://schemas.microsoft.com/office/drawing/2014/main" val="20000"/>
                    </a:ext>
                  </a:extLst>
                </a:gridCol>
                <a:gridCol w="2588303">
                  <a:extLst>
                    <a:ext uri="{9D8B030D-6E8A-4147-A177-3AD203B41FA5}">
                      <a16:colId xmlns="" xmlns:a16="http://schemas.microsoft.com/office/drawing/2014/main" val="20001"/>
                    </a:ext>
                  </a:extLst>
                </a:gridCol>
                <a:gridCol w="1716463">
                  <a:extLst>
                    <a:ext uri="{9D8B030D-6E8A-4147-A177-3AD203B41FA5}">
                      <a16:colId xmlns="" xmlns:a16="http://schemas.microsoft.com/office/drawing/2014/main" val="20002"/>
                    </a:ext>
                  </a:extLst>
                </a:gridCol>
                <a:gridCol w="1709894">
                  <a:extLst>
                    <a:ext uri="{9D8B030D-6E8A-4147-A177-3AD203B41FA5}">
                      <a16:colId xmlns="" xmlns:a16="http://schemas.microsoft.com/office/drawing/2014/main" val="20003"/>
                    </a:ext>
                  </a:extLst>
                </a:gridCol>
                <a:gridCol w="1851942">
                  <a:extLst>
                    <a:ext uri="{9D8B030D-6E8A-4147-A177-3AD203B41FA5}">
                      <a16:colId xmlns="" xmlns:a16="http://schemas.microsoft.com/office/drawing/2014/main" val="20004"/>
                    </a:ext>
                  </a:extLst>
                </a:gridCol>
              </a:tblGrid>
              <a:tr h="1082027">
                <a:tc>
                  <a:txBody>
                    <a:bodyPr/>
                    <a:lstStyle/>
                    <a:p>
                      <a:pPr algn="ctr">
                        <a:spcAft>
                          <a:spcPts val="0"/>
                        </a:spcAft>
                      </a:pPr>
                      <a:r>
                        <a:rPr lang="id-ID" sz="2000" dirty="0">
                          <a:solidFill>
                            <a:srgbClr val="000000"/>
                          </a:solidFill>
                          <a:latin typeface="Times New Roman"/>
                          <a:ea typeface="Times New Roman"/>
                        </a:rPr>
                        <a:t>NO.</a:t>
                      </a:r>
                      <a:endParaRPr lang="id-ID" sz="2000" dirty="0">
                        <a:latin typeface="Times New Roman"/>
                        <a:ea typeface="Times New Roman"/>
                      </a:endParaRPr>
                    </a:p>
                  </a:txBody>
                  <a:tcPr marL="58615" marR="58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dirty="0">
                          <a:latin typeface="Times New Roman"/>
                          <a:ea typeface="Times New Roman"/>
                        </a:rPr>
                        <a:t>URAIAN</a:t>
                      </a:r>
                      <a:endParaRPr lang="id-ID" sz="2000" dirty="0">
                        <a:latin typeface="Times New Roman"/>
                        <a:ea typeface="Times New Roman"/>
                      </a:endParaRPr>
                    </a:p>
                  </a:txBody>
                  <a:tcPr marL="58615" marR="58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dirty="0">
                          <a:latin typeface="Times New Roman"/>
                          <a:ea typeface="Times New Roman"/>
                        </a:rPr>
                        <a:t>VOLUME</a:t>
                      </a:r>
                      <a:endParaRPr lang="id-ID" sz="2000" dirty="0">
                        <a:latin typeface="Times New Roman"/>
                        <a:ea typeface="Times New Roman"/>
                      </a:endParaRPr>
                    </a:p>
                  </a:txBody>
                  <a:tcPr marL="58615" marR="58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dirty="0">
                          <a:latin typeface="Times New Roman"/>
                          <a:ea typeface="Times New Roman"/>
                        </a:rPr>
                        <a:t>HARGA SATUAN</a:t>
                      </a:r>
                      <a:endParaRPr lang="id-ID" sz="2000" dirty="0">
                        <a:latin typeface="Times New Roman"/>
                        <a:ea typeface="Times New Roman"/>
                      </a:endParaRPr>
                    </a:p>
                    <a:p>
                      <a:pPr algn="ctr">
                        <a:spcAft>
                          <a:spcPts val="0"/>
                        </a:spcAft>
                      </a:pPr>
                      <a:r>
                        <a:rPr lang="en-US" sz="2000" dirty="0">
                          <a:latin typeface="Times New Roman"/>
                          <a:ea typeface="Times New Roman"/>
                        </a:rPr>
                        <a:t>(</a:t>
                      </a:r>
                      <a:r>
                        <a:rPr lang="en-US" sz="2000" dirty="0" err="1">
                          <a:latin typeface="Times New Roman"/>
                          <a:ea typeface="Times New Roman"/>
                        </a:rPr>
                        <a:t>Rp</a:t>
                      </a:r>
                      <a:r>
                        <a:rPr lang="en-US" sz="2000" dirty="0">
                          <a:latin typeface="Times New Roman"/>
                          <a:ea typeface="Times New Roman"/>
                        </a:rPr>
                        <a:t>.)</a:t>
                      </a:r>
                      <a:endParaRPr lang="id-ID" sz="2000" dirty="0">
                        <a:latin typeface="Times New Roman"/>
                        <a:ea typeface="Times New Roman"/>
                      </a:endParaRPr>
                    </a:p>
                  </a:txBody>
                  <a:tcPr marL="58615" marR="58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dirty="0">
                          <a:latin typeface="Times New Roman"/>
                          <a:ea typeface="Times New Roman"/>
                        </a:rPr>
                        <a:t>JUMLAH</a:t>
                      </a:r>
                      <a:endParaRPr lang="id-ID" sz="2000" dirty="0">
                        <a:latin typeface="Times New Roman"/>
                        <a:ea typeface="Times New Roman"/>
                      </a:endParaRPr>
                    </a:p>
                    <a:p>
                      <a:pPr algn="ctr">
                        <a:spcAft>
                          <a:spcPts val="0"/>
                        </a:spcAft>
                      </a:pPr>
                      <a:r>
                        <a:rPr lang="en-US" sz="2000" dirty="0">
                          <a:latin typeface="Times New Roman"/>
                          <a:ea typeface="Times New Roman"/>
                        </a:rPr>
                        <a:t>(</a:t>
                      </a:r>
                      <a:r>
                        <a:rPr lang="en-US" sz="2000" dirty="0" err="1">
                          <a:latin typeface="Times New Roman"/>
                          <a:ea typeface="Times New Roman"/>
                        </a:rPr>
                        <a:t>Rp</a:t>
                      </a:r>
                      <a:r>
                        <a:rPr lang="en-US" sz="2000" dirty="0">
                          <a:latin typeface="Times New Roman"/>
                          <a:ea typeface="Times New Roman"/>
                        </a:rPr>
                        <a:t>.)</a:t>
                      </a:r>
                      <a:endParaRPr lang="id-ID" sz="2000" dirty="0">
                        <a:latin typeface="Times New Roman"/>
                        <a:ea typeface="Times New Roman"/>
                      </a:endParaRPr>
                    </a:p>
                  </a:txBody>
                  <a:tcPr marL="58615" marR="5861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655138">
                <a:tc>
                  <a:txBody>
                    <a:bodyPr/>
                    <a:lstStyle/>
                    <a:p>
                      <a:pPr algn="ctr">
                        <a:spcAft>
                          <a:spcPts val="0"/>
                        </a:spcAft>
                      </a:pPr>
                      <a:r>
                        <a:rPr lang="en-US" sz="2000">
                          <a:solidFill>
                            <a:srgbClr val="000000"/>
                          </a:solidFill>
                          <a:latin typeface="Times New Roman"/>
                          <a:ea typeface="Times New Roman"/>
                        </a:rPr>
                        <a:t>1</a:t>
                      </a:r>
                      <a:endParaRPr lang="id-ID" sz="200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rPr>
                        <a:t>2</a:t>
                      </a:r>
                      <a:endParaRPr lang="id-ID" sz="200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rPr>
                        <a:t>3</a:t>
                      </a:r>
                      <a:endParaRPr lang="id-ID" sz="200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a:latin typeface="Times New Roman"/>
                          <a:ea typeface="Times New Roman"/>
                        </a:rPr>
                        <a:t>4</a:t>
                      </a:r>
                      <a:endParaRPr lang="id-ID" sz="200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2000" dirty="0">
                          <a:latin typeface="Times New Roman"/>
                          <a:ea typeface="Times New Roman"/>
                        </a:rPr>
                        <a:t>5</a:t>
                      </a:r>
                      <a:endParaRPr lang="id-ID" sz="2000" dirty="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655138">
                <a:tc>
                  <a:txBody>
                    <a:bodyPr/>
                    <a:lstStyle/>
                    <a:p>
                      <a:pPr algn="ctr">
                        <a:spcAft>
                          <a:spcPts val="0"/>
                        </a:spcAft>
                      </a:pPr>
                      <a:endParaRPr lang="en-US" sz="100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00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00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00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00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655138">
                <a:tc>
                  <a:txBody>
                    <a:bodyPr/>
                    <a:lstStyle/>
                    <a:p>
                      <a:pPr algn="ctr">
                        <a:spcAft>
                          <a:spcPts val="0"/>
                        </a:spcAft>
                      </a:pPr>
                      <a:endParaRPr lang="en-US" sz="1000" dirty="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00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00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00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00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655138">
                <a:tc>
                  <a:txBody>
                    <a:bodyPr/>
                    <a:lstStyle/>
                    <a:p>
                      <a:pPr algn="ctr">
                        <a:spcAft>
                          <a:spcPts val="0"/>
                        </a:spcAft>
                      </a:pPr>
                      <a:endParaRPr lang="en-US" sz="100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00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00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00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000" dirty="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655138">
                <a:tc gridSpan="4">
                  <a:txBody>
                    <a:bodyPr/>
                    <a:lstStyle/>
                    <a:p>
                      <a:pPr algn="r">
                        <a:spcAft>
                          <a:spcPts val="0"/>
                        </a:spcAft>
                      </a:pPr>
                      <a:r>
                        <a:rPr lang="en-US" sz="1800" dirty="0">
                          <a:latin typeface="Times New Roman"/>
                          <a:ea typeface="Times New Roman"/>
                        </a:rPr>
                        <a:t>JUMLAH (</a:t>
                      </a:r>
                      <a:r>
                        <a:rPr lang="en-US" sz="1800" dirty="0" err="1">
                          <a:latin typeface="Times New Roman"/>
                          <a:ea typeface="Times New Roman"/>
                        </a:rPr>
                        <a:t>Rp</a:t>
                      </a:r>
                      <a:r>
                        <a:rPr lang="en-US" sz="1800" dirty="0">
                          <a:latin typeface="Times New Roman"/>
                          <a:ea typeface="Times New Roman"/>
                        </a:rPr>
                        <a:t>.)</a:t>
                      </a:r>
                      <a:endParaRPr lang="id-ID" sz="1800" dirty="0">
                        <a:latin typeface="Times New Roman"/>
                        <a:ea typeface="Times New Roman"/>
                      </a:endParaRPr>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d-ID"/>
                    </a:p>
                  </a:txBody>
                  <a:tcPr/>
                </a:tc>
                <a:tc hMerge="1">
                  <a:txBody>
                    <a:bodyPr/>
                    <a:lstStyle/>
                    <a:p>
                      <a:endParaRPr lang="id-ID"/>
                    </a:p>
                  </a:txBody>
                  <a:tcPr/>
                </a:tc>
                <a:tc hMerge="1">
                  <a:txBody>
                    <a:bodyPr/>
                    <a:lstStyle/>
                    <a:p>
                      <a:endParaRPr lang="id-ID"/>
                    </a:p>
                  </a:txBody>
                  <a:tcPr/>
                </a:tc>
                <a:tc>
                  <a:txBody>
                    <a:bodyPr/>
                    <a:lstStyle/>
                    <a:p>
                      <a:endParaRPr lang="id-ID" dirty="0"/>
                    </a:p>
                  </a:txBody>
                  <a:tcPr marL="58615" marR="5861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23272908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26" name="Group 2"/>
          <p:cNvGrpSpPr>
            <a:grpSpLocks/>
          </p:cNvGrpSpPr>
          <p:nvPr/>
        </p:nvGrpSpPr>
        <p:grpSpPr bwMode="auto">
          <a:xfrm>
            <a:off x="428596" y="0"/>
            <a:ext cx="8358245" cy="6438900"/>
            <a:chOff x="2498" y="3687"/>
            <a:chExt cx="6600" cy="6840"/>
          </a:xfrm>
        </p:grpSpPr>
        <p:sp>
          <p:nvSpPr>
            <p:cNvPr id="1027" name="AutoShape 3"/>
            <p:cNvSpPr>
              <a:spLocks noChangeArrowheads="1"/>
            </p:cNvSpPr>
            <p:nvPr/>
          </p:nvSpPr>
          <p:spPr bwMode="auto">
            <a:xfrm>
              <a:off x="2498" y="3867"/>
              <a:ext cx="6600" cy="6660"/>
            </a:xfrm>
            <a:prstGeom prst="roundRect">
              <a:avLst>
                <a:gd name="adj" fmla="val 3940"/>
              </a:avLst>
            </a:prstGeom>
            <a:solidFill>
              <a:srgbClr val="FFFFFF"/>
            </a:solidFill>
            <a:ln w="9525">
              <a:noFill/>
              <a:round/>
              <a:headEnd/>
              <a:tailEnd/>
            </a:ln>
            <a:effectLst>
              <a:prstShdw prst="shdw17" dist="63500" dir="7612194">
                <a:srgbClr val="111111"/>
              </a:prstShdw>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id-ID" sz="2000" b="0" i="0" u="none" strike="noStrike" cap="none" normalizeH="0" baseline="0" dirty="0" smtClean="0">
                <a:ln>
                  <a:noFill/>
                </a:ln>
                <a:solidFill>
                  <a:schemeClr val="tx1"/>
                </a:solidFill>
                <a:effectLst/>
                <a:latin typeface="Tekton Pro"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id-ID" sz="3600" b="1" i="0" u="none" strike="noStrike" cap="none" normalizeH="0" baseline="0" dirty="0" smtClean="0">
                  <a:ln>
                    <a:noFill/>
                  </a:ln>
                  <a:solidFill>
                    <a:schemeClr val="tx1"/>
                  </a:solidFill>
                  <a:effectLst/>
                  <a:latin typeface="Tekton Pro" pitchFamily="34" charset="0"/>
                  <a:cs typeface="Arial" pitchFamily="34" charset="0"/>
                </a:rPr>
                <a:t>KERJA KELOMPOK  </a:t>
              </a:r>
            </a:p>
            <a:p>
              <a:pPr marL="0" marR="0" lvl="0" indent="0" algn="l" defTabSz="914400" rtl="0" eaLnBrk="1" fontAlgn="base" latinLnBrk="0" hangingPunct="1">
                <a:lnSpc>
                  <a:spcPct val="100000"/>
                </a:lnSpc>
                <a:spcBef>
                  <a:spcPct val="0"/>
                </a:spcBef>
                <a:spcAft>
                  <a:spcPts val="1000"/>
                </a:spcAft>
                <a:buClrTx/>
                <a:buSzTx/>
                <a:buFontTx/>
                <a:buNone/>
                <a:tabLst/>
              </a:pPr>
              <a:endParaRPr kumimoji="0" lang="id-ID" sz="2000" b="1" i="0" u="none" strike="noStrike" cap="none" normalizeH="0" baseline="0" dirty="0" smtClean="0">
                <a:ln>
                  <a:noFill/>
                </a:ln>
                <a:solidFill>
                  <a:schemeClr val="tx1"/>
                </a:solidFill>
                <a:effectLst/>
                <a:latin typeface="Tekton Pro" pitchFamily="34" charset="0"/>
                <a:cs typeface="Arial" pitchFamily="34" charset="0"/>
              </a:endParaRPr>
            </a:p>
            <a:p>
              <a:pPr marL="457200" marR="0" lvl="1" indent="0" algn="l" defTabSz="914400" rtl="0" eaLnBrk="1" fontAlgn="base" latinLnBrk="0" hangingPunct="1">
                <a:lnSpc>
                  <a:spcPct val="100000"/>
                </a:lnSpc>
                <a:spcBef>
                  <a:spcPct val="0"/>
                </a:spcBef>
                <a:spcAft>
                  <a:spcPts val="1000"/>
                </a:spcAft>
                <a:buClrTx/>
                <a:buSzTx/>
                <a:buFontTx/>
                <a:buNone/>
                <a:tabLst/>
              </a:pPr>
              <a:r>
                <a:rPr kumimoji="0" lang="id-ID" sz="2600" b="1" i="0" u="none" strike="noStrike" cap="none" normalizeH="0" baseline="0" dirty="0" smtClean="0">
                  <a:ln>
                    <a:noFill/>
                  </a:ln>
                  <a:solidFill>
                    <a:schemeClr val="tx1"/>
                  </a:solidFill>
                  <a:effectLst/>
                  <a:latin typeface="Tekton Pro" pitchFamily="34" charset="0"/>
                  <a:cs typeface="Arial" pitchFamily="34" charset="0"/>
                </a:rPr>
                <a:t>Bagi peserta dalam beberapa kelompok berdasarkan asal desa, masing-masing mendiskusikan Penghitungan RAB</a:t>
              </a:r>
            </a:p>
            <a:p>
              <a:pPr marL="457200" marR="0" lvl="1" indent="0" algn="l" defTabSz="914400" rtl="0" eaLnBrk="1" fontAlgn="base" latinLnBrk="0" hangingPunct="1">
                <a:lnSpc>
                  <a:spcPct val="100000"/>
                </a:lnSpc>
                <a:spcBef>
                  <a:spcPct val="0"/>
                </a:spcBef>
                <a:spcAft>
                  <a:spcPts val="1000"/>
                </a:spcAft>
                <a:buClrTx/>
                <a:buSzTx/>
                <a:buFontTx/>
                <a:buNone/>
                <a:tabLst/>
              </a:pPr>
              <a:endParaRPr kumimoji="0" lang="id-ID" sz="2600" b="1" i="0" u="none" strike="noStrike" cap="none" normalizeH="0" baseline="0" dirty="0" smtClean="0">
                <a:ln>
                  <a:noFill/>
                </a:ln>
                <a:solidFill>
                  <a:schemeClr val="tx1"/>
                </a:solidFill>
                <a:effectLst/>
                <a:latin typeface="Tekton Pro" pitchFamily="34" charset="0"/>
                <a:cs typeface="Arial" pitchFamily="34" charset="0"/>
              </a:endParaRPr>
            </a:p>
            <a:p>
              <a:pPr marL="457200" marR="0" lvl="1" indent="0" algn="l" defTabSz="914400" rtl="0" eaLnBrk="1" fontAlgn="base" latinLnBrk="0" hangingPunct="1">
                <a:lnSpc>
                  <a:spcPct val="100000"/>
                </a:lnSpc>
                <a:spcBef>
                  <a:spcPct val="0"/>
                </a:spcBef>
                <a:spcAft>
                  <a:spcPts val="1000"/>
                </a:spcAft>
                <a:buClrTx/>
                <a:buSzTx/>
                <a:buFontTx/>
                <a:buNone/>
                <a:tabLst/>
              </a:pPr>
              <a:r>
                <a:rPr kumimoji="0" lang="id-ID" sz="2600" b="1" i="0" u="none" strike="noStrike" cap="none" normalizeH="0" baseline="0" dirty="0" smtClean="0">
                  <a:ln>
                    <a:noFill/>
                  </a:ln>
                  <a:solidFill>
                    <a:schemeClr val="tx1"/>
                  </a:solidFill>
                  <a:effectLst/>
                  <a:latin typeface="Tekton Pro" pitchFamily="34" charset="0"/>
                  <a:cs typeface="Arial" pitchFamily="34" charset="0"/>
                </a:rPr>
                <a:t>RAB disusun berdasarkan lembar kasus </a:t>
              </a:r>
            </a:p>
            <a:p>
              <a:pPr marL="457200" marR="0" lvl="1" indent="0" algn="l" defTabSz="914400" rtl="0" eaLnBrk="1" fontAlgn="base" latinLnBrk="0" hangingPunct="1">
                <a:lnSpc>
                  <a:spcPct val="100000"/>
                </a:lnSpc>
                <a:spcBef>
                  <a:spcPct val="0"/>
                </a:spcBef>
                <a:spcAft>
                  <a:spcPts val="1000"/>
                </a:spcAft>
                <a:buClrTx/>
                <a:buSzTx/>
                <a:buFontTx/>
                <a:buNone/>
                <a:tabLst/>
              </a:pPr>
              <a:endParaRPr kumimoji="0" lang="id-ID" sz="2600" b="1" i="0" u="none" strike="noStrike" cap="none" normalizeH="0" baseline="0" dirty="0" smtClean="0">
                <a:ln>
                  <a:noFill/>
                </a:ln>
                <a:solidFill>
                  <a:schemeClr val="tx1"/>
                </a:solidFill>
                <a:effectLst/>
                <a:latin typeface="Tekton Pro" pitchFamily="34" charset="0"/>
                <a:cs typeface="Arial" pitchFamily="34" charset="0"/>
              </a:endParaRPr>
            </a:p>
            <a:p>
              <a:pPr marL="457200" marR="0" lvl="1" indent="0" algn="l" defTabSz="914400" rtl="0" eaLnBrk="1" fontAlgn="base" latinLnBrk="0" hangingPunct="1">
                <a:lnSpc>
                  <a:spcPct val="100000"/>
                </a:lnSpc>
                <a:spcBef>
                  <a:spcPct val="0"/>
                </a:spcBef>
                <a:spcAft>
                  <a:spcPts val="1000"/>
                </a:spcAft>
                <a:buClrTx/>
                <a:buSzTx/>
                <a:buFontTx/>
                <a:buNone/>
                <a:tabLst/>
              </a:pPr>
              <a:r>
                <a:rPr kumimoji="0" lang="id-ID" sz="2600" b="1" i="0" u="none" strike="noStrike" cap="none" normalizeH="0" baseline="0" dirty="0" smtClean="0">
                  <a:ln>
                    <a:noFill/>
                  </a:ln>
                  <a:solidFill>
                    <a:schemeClr val="tx1"/>
                  </a:solidFill>
                  <a:effectLst/>
                  <a:latin typeface="Tekton Pro" pitchFamily="34" charset="0"/>
                  <a:cs typeface="Arial" pitchFamily="34" charset="0"/>
                </a:rPr>
                <a:t>Setelah selesai kerja kelompok, masing-masing kelompok menukarkan hasil kerjanya dengan kelompok lain, dan cermati serta berikan hasil koreksi atau catatan anda</a:t>
              </a:r>
            </a:p>
            <a:p>
              <a:pPr marL="457200" marR="0" lvl="1" indent="0" algn="l" defTabSz="914400" rtl="0" eaLnBrk="1" fontAlgn="base" latinLnBrk="0" hangingPunct="1">
                <a:lnSpc>
                  <a:spcPct val="100000"/>
                </a:lnSpc>
                <a:spcBef>
                  <a:spcPct val="0"/>
                </a:spcBef>
                <a:spcAft>
                  <a:spcPts val="1000"/>
                </a:spcAft>
                <a:buClrTx/>
                <a:buSzTx/>
                <a:buFontTx/>
                <a:buNone/>
                <a:tabLst/>
              </a:pPr>
              <a:endParaRPr kumimoji="0" lang="id-ID" sz="2000" b="1" i="0" u="none" strike="noStrike" cap="none" normalizeH="0" baseline="0" dirty="0" smtClean="0">
                <a:ln>
                  <a:noFill/>
                </a:ln>
                <a:solidFill>
                  <a:schemeClr val="tx1"/>
                </a:solidFill>
                <a:effectLst/>
                <a:latin typeface="Tekton Pro" pitchFamily="34" charset="0"/>
                <a:cs typeface="Arial"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1028" name="Picture 4"/>
            <p:cNvPicPr>
              <a:picLocks noChangeAspect="1" noChangeArrowheads="1"/>
            </p:cNvPicPr>
            <p:nvPr/>
          </p:nvPicPr>
          <p:blipFill>
            <a:blip r:embed="rId2">
              <a:clrChange>
                <a:clrFrom>
                  <a:srgbClr val="FFFFFF"/>
                </a:clrFrom>
                <a:clrTo>
                  <a:srgbClr val="FFFFFF">
                    <a:alpha val="0"/>
                  </a:srgbClr>
                </a:clrTo>
              </a:clrChange>
              <a:lum bright="-30000" contrast="30000"/>
            </a:blip>
            <a:srcRect/>
            <a:stretch>
              <a:fillRect/>
            </a:stretch>
          </p:blipFill>
          <p:spPr bwMode="auto">
            <a:xfrm>
              <a:off x="8739" y="3687"/>
              <a:ext cx="359" cy="510"/>
            </a:xfrm>
            <a:prstGeom prst="rect">
              <a:avLst/>
            </a:prstGeom>
            <a:noFill/>
            <a:ln w="9525">
              <a:noFill/>
              <a:miter lim="800000"/>
              <a:headEnd/>
              <a:tailEnd/>
            </a:ln>
          </p:spPr>
        </p:pic>
        <p:pic>
          <p:nvPicPr>
            <p:cNvPr id="1029" name="Picture 5"/>
            <p:cNvPicPr>
              <a:picLocks noChangeAspect="1" noChangeArrowheads="1"/>
            </p:cNvPicPr>
            <p:nvPr/>
          </p:nvPicPr>
          <p:blipFill>
            <a:blip r:embed="rId2">
              <a:clrChange>
                <a:clrFrom>
                  <a:srgbClr val="FFFFFF"/>
                </a:clrFrom>
                <a:clrTo>
                  <a:srgbClr val="FFFFFF">
                    <a:alpha val="0"/>
                  </a:srgbClr>
                </a:clrTo>
              </a:clrChange>
              <a:lum bright="-30000" contrast="30000"/>
            </a:blip>
            <a:srcRect/>
            <a:stretch>
              <a:fillRect/>
            </a:stretch>
          </p:blipFill>
          <p:spPr bwMode="auto">
            <a:xfrm flipH="1">
              <a:off x="2498" y="3687"/>
              <a:ext cx="358" cy="510"/>
            </a:xfrm>
            <a:prstGeom prst="rect">
              <a:avLst/>
            </a:prstGeom>
            <a:noFill/>
            <a:ln w="9525">
              <a:noFill/>
              <a:miter lim="800000"/>
              <a:headEnd/>
              <a:tailEnd/>
            </a:ln>
          </p:spPr>
        </p:pic>
      </p:grpSp>
    </p:spTree>
    <p:extLst>
      <p:ext uri="{BB962C8B-B14F-4D97-AF65-F5344CB8AC3E}">
        <p14:creationId xmlns:p14="http://schemas.microsoft.com/office/powerpoint/2010/main" val="166127649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050" name="Group 2"/>
          <p:cNvGrpSpPr>
            <a:grpSpLocks/>
          </p:cNvGrpSpPr>
          <p:nvPr/>
        </p:nvGrpSpPr>
        <p:grpSpPr bwMode="auto">
          <a:xfrm>
            <a:off x="642910" y="1371600"/>
            <a:ext cx="7929618" cy="3581400"/>
            <a:chOff x="2498" y="3687"/>
            <a:chExt cx="6600" cy="6840"/>
          </a:xfrm>
        </p:grpSpPr>
        <p:sp>
          <p:nvSpPr>
            <p:cNvPr id="2051" name="AutoShape 3"/>
            <p:cNvSpPr>
              <a:spLocks noChangeArrowheads="1"/>
            </p:cNvSpPr>
            <p:nvPr/>
          </p:nvSpPr>
          <p:spPr bwMode="auto">
            <a:xfrm>
              <a:off x="2498" y="3867"/>
              <a:ext cx="6600" cy="6660"/>
            </a:xfrm>
            <a:prstGeom prst="roundRect">
              <a:avLst>
                <a:gd name="adj" fmla="val 3940"/>
              </a:avLst>
            </a:prstGeom>
            <a:solidFill>
              <a:srgbClr val="FFFFFF"/>
            </a:solidFill>
            <a:ln w="9525">
              <a:noFill/>
              <a:round/>
              <a:headEnd/>
              <a:tailEnd/>
            </a:ln>
            <a:effectLst>
              <a:prstShdw prst="shdw17" dist="63500" dir="7612194">
                <a:srgbClr val="111111"/>
              </a:prstShdw>
            </a:effectLst>
          </p:spPr>
          <p:txBody>
            <a:bodyPr vert="horz" wrap="square" lIns="91440" tIns="45720" rIns="9144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ts val="1000"/>
                </a:spcAft>
                <a:buClrTx/>
                <a:buSzTx/>
                <a:buFontTx/>
                <a:buNone/>
                <a:tabLst/>
              </a:pPr>
              <a:endParaRPr kumimoji="0" lang="id-ID" sz="2000" b="0" i="0" u="none" strike="noStrike" cap="none" normalizeH="0" baseline="0" dirty="0" smtClean="0">
                <a:ln>
                  <a:noFill/>
                </a:ln>
                <a:solidFill>
                  <a:schemeClr val="tx1"/>
                </a:solidFill>
                <a:effectLst/>
                <a:latin typeface="Tekton Pro"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endParaRPr kumimoji="0" lang="id-ID" sz="2000" b="1" i="0" u="none" strike="noStrike" cap="none" normalizeH="0" baseline="0" dirty="0" smtClean="0">
                <a:ln>
                  <a:noFill/>
                </a:ln>
                <a:solidFill>
                  <a:schemeClr val="tx1"/>
                </a:solidFill>
                <a:effectLst/>
                <a:latin typeface="Tekton Pro" pitchFamily="34" charset="0"/>
                <a:cs typeface="Arial" pitchFamily="34" charset="0"/>
              </a:endParaRPr>
            </a:p>
            <a:p>
              <a:pPr marL="0" marR="0" lvl="0" indent="0" algn="ctr" defTabSz="914400" rtl="0" eaLnBrk="1" fontAlgn="base" latinLnBrk="0" hangingPunct="1">
                <a:lnSpc>
                  <a:spcPct val="100000"/>
                </a:lnSpc>
                <a:spcBef>
                  <a:spcPct val="0"/>
                </a:spcBef>
                <a:spcAft>
                  <a:spcPts val="1000"/>
                </a:spcAft>
                <a:buClrTx/>
                <a:buSzTx/>
                <a:buFontTx/>
                <a:buNone/>
                <a:tabLst/>
              </a:pPr>
              <a:r>
                <a:rPr kumimoji="0" lang="id-ID" sz="3600" b="1" i="0" u="none" strike="noStrike" cap="none" normalizeH="0" baseline="0" dirty="0" smtClean="0">
                  <a:ln>
                    <a:noFill/>
                  </a:ln>
                  <a:solidFill>
                    <a:schemeClr val="tx1"/>
                  </a:solidFill>
                  <a:effectLst/>
                  <a:latin typeface="Tekton Pro" pitchFamily="34" charset="0"/>
                  <a:cs typeface="Arial" pitchFamily="34" charset="0"/>
                </a:rPr>
                <a:t>CURAH PENDAPAT</a:t>
              </a:r>
            </a:p>
            <a:p>
              <a:pPr marL="0" marR="0" lvl="0" indent="0" algn="l" defTabSz="914400" rtl="0" eaLnBrk="1" fontAlgn="base" latinLnBrk="0" hangingPunct="1">
                <a:lnSpc>
                  <a:spcPct val="100000"/>
                </a:lnSpc>
                <a:spcBef>
                  <a:spcPct val="0"/>
                </a:spcBef>
                <a:spcAft>
                  <a:spcPts val="1000"/>
                </a:spcAft>
                <a:buClrTx/>
                <a:buSzTx/>
                <a:buFontTx/>
                <a:buNone/>
                <a:tabLst/>
              </a:pPr>
              <a:endParaRPr kumimoji="0" lang="id-ID" sz="2000" b="1" i="0" u="none" strike="noStrike" cap="none" normalizeH="0" baseline="0" dirty="0" smtClean="0">
                <a:ln>
                  <a:noFill/>
                </a:ln>
                <a:solidFill>
                  <a:schemeClr val="tx1"/>
                </a:solidFill>
                <a:effectLst/>
                <a:latin typeface="Tekton Pro" pitchFamily="34" charset="0"/>
                <a:cs typeface="Arial" pitchFamily="34" charset="0"/>
              </a:endParaRPr>
            </a:p>
            <a:p>
              <a:pPr marL="0" marR="0" lvl="0" indent="0" algn="l" defTabSz="914400" rtl="0" eaLnBrk="1" fontAlgn="base" latinLnBrk="0" hangingPunct="1">
                <a:lnSpc>
                  <a:spcPct val="100000"/>
                </a:lnSpc>
                <a:spcBef>
                  <a:spcPct val="0"/>
                </a:spcBef>
                <a:spcAft>
                  <a:spcPts val="1000"/>
                </a:spcAft>
                <a:buClrTx/>
                <a:buSzTx/>
                <a:buFontTx/>
                <a:buNone/>
                <a:tabLst/>
              </a:pPr>
              <a:r>
                <a:rPr kumimoji="0" lang="id-ID" sz="2800" b="1" i="0" u="none" strike="noStrike" cap="none" normalizeH="0" baseline="0" dirty="0" smtClean="0">
                  <a:ln>
                    <a:noFill/>
                  </a:ln>
                  <a:solidFill>
                    <a:schemeClr val="tx1"/>
                  </a:solidFill>
                  <a:effectLst/>
                  <a:latin typeface="Tekton Pro" pitchFamily="34" charset="0"/>
                  <a:cs typeface="Arial" pitchFamily="34" charset="0"/>
                </a:rPr>
                <a:t>Bagaimana pengalaman anda dalam pengadaan barang dan jasa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id-ID"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2052" name="Picture 4"/>
            <p:cNvPicPr>
              <a:picLocks noChangeAspect="1" noChangeArrowheads="1"/>
            </p:cNvPicPr>
            <p:nvPr/>
          </p:nvPicPr>
          <p:blipFill>
            <a:blip r:embed="rId2">
              <a:clrChange>
                <a:clrFrom>
                  <a:srgbClr val="FFFFFF"/>
                </a:clrFrom>
                <a:clrTo>
                  <a:srgbClr val="FFFFFF">
                    <a:alpha val="0"/>
                  </a:srgbClr>
                </a:clrTo>
              </a:clrChange>
              <a:lum bright="-30000" contrast="30000"/>
            </a:blip>
            <a:srcRect/>
            <a:stretch>
              <a:fillRect/>
            </a:stretch>
          </p:blipFill>
          <p:spPr bwMode="auto">
            <a:xfrm>
              <a:off x="8739" y="3687"/>
              <a:ext cx="359" cy="510"/>
            </a:xfrm>
            <a:prstGeom prst="rect">
              <a:avLst/>
            </a:prstGeom>
            <a:noFill/>
            <a:ln w="9525">
              <a:noFill/>
              <a:miter lim="800000"/>
              <a:headEnd/>
              <a:tailEnd/>
            </a:ln>
          </p:spPr>
        </p:pic>
        <p:pic>
          <p:nvPicPr>
            <p:cNvPr id="2053" name="Picture 5"/>
            <p:cNvPicPr>
              <a:picLocks noChangeAspect="1" noChangeArrowheads="1"/>
            </p:cNvPicPr>
            <p:nvPr/>
          </p:nvPicPr>
          <p:blipFill>
            <a:blip r:embed="rId2">
              <a:clrChange>
                <a:clrFrom>
                  <a:srgbClr val="FFFFFF"/>
                </a:clrFrom>
                <a:clrTo>
                  <a:srgbClr val="FFFFFF">
                    <a:alpha val="0"/>
                  </a:srgbClr>
                </a:clrTo>
              </a:clrChange>
              <a:lum bright="-30000" contrast="30000"/>
            </a:blip>
            <a:srcRect/>
            <a:stretch>
              <a:fillRect/>
            </a:stretch>
          </p:blipFill>
          <p:spPr bwMode="auto">
            <a:xfrm flipH="1">
              <a:off x="2498" y="3687"/>
              <a:ext cx="358" cy="510"/>
            </a:xfrm>
            <a:prstGeom prst="rect">
              <a:avLst/>
            </a:prstGeom>
            <a:noFill/>
            <a:ln w="9525">
              <a:noFill/>
              <a:miter lim="800000"/>
              <a:headEnd/>
              <a:tailEnd/>
            </a:ln>
          </p:spPr>
        </p:pic>
      </p:grpSp>
    </p:spTree>
    <p:extLst>
      <p:ext uri="{BB962C8B-B14F-4D97-AF65-F5344CB8AC3E}">
        <p14:creationId xmlns:p14="http://schemas.microsoft.com/office/powerpoint/2010/main" val="2643022769"/>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428596" y="2000240"/>
            <a:ext cx="8215370" cy="4286280"/>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p:txBody>
          <a:bodyPr>
            <a:noAutofit/>
          </a:bodyPr>
          <a:lstStyle/>
          <a:p>
            <a:r>
              <a:rPr lang="id-ID" sz="3600" b="1" dirty="0" smtClean="0"/>
              <a:t>MAKSUD DAN TUJUAN </a:t>
            </a:r>
            <a:r>
              <a:rPr lang="en-US" sz="3600" b="1" dirty="0" smtClean="0"/>
              <a:t>PENGADAAN BARANG DAN JASA</a:t>
            </a:r>
            <a:endParaRPr lang="en-US" sz="3600" dirty="0"/>
          </a:p>
        </p:txBody>
      </p:sp>
      <p:sp>
        <p:nvSpPr>
          <p:cNvPr id="3" name="Content Placeholder 2"/>
          <p:cNvSpPr>
            <a:spLocks noGrp="1"/>
          </p:cNvSpPr>
          <p:nvPr>
            <p:ph idx="1"/>
          </p:nvPr>
        </p:nvSpPr>
        <p:spPr>
          <a:xfrm>
            <a:off x="457200" y="1643050"/>
            <a:ext cx="8229600" cy="4483113"/>
          </a:xfrm>
        </p:spPr>
        <p:txBody>
          <a:bodyPr>
            <a:normAutofit fontScale="85000" lnSpcReduction="20000"/>
          </a:bodyPr>
          <a:lstStyle/>
          <a:p>
            <a:pPr fontAlgn="base"/>
            <a:endParaRPr lang="en-US" dirty="0" smtClean="0"/>
          </a:p>
          <a:p>
            <a:pPr lvl="0" fontAlgn="base"/>
            <a:r>
              <a:rPr lang="en-US" dirty="0" err="1" smtClean="0"/>
              <a:t>Penggunaan</a:t>
            </a:r>
            <a:r>
              <a:rPr lang="en-US" dirty="0" smtClean="0"/>
              <a:t> </a:t>
            </a:r>
            <a:r>
              <a:rPr lang="en-US" dirty="0" err="1" smtClean="0"/>
              <a:t>anggaran</a:t>
            </a:r>
            <a:r>
              <a:rPr lang="en-US" dirty="0" smtClean="0"/>
              <a:t> </a:t>
            </a:r>
            <a:r>
              <a:rPr lang="en-US" dirty="0" err="1" smtClean="0"/>
              <a:t>secara</a:t>
            </a:r>
            <a:r>
              <a:rPr lang="en-US" dirty="0" smtClean="0"/>
              <a:t> </a:t>
            </a:r>
            <a:r>
              <a:rPr lang="en-US" dirty="0" err="1" smtClean="0"/>
              <a:t>efisien</a:t>
            </a:r>
            <a:r>
              <a:rPr lang="en-US" dirty="0" smtClean="0"/>
              <a:t> </a:t>
            </a:r>
            <a:r>
              <a:rPr lang="en-US" dirty="0" err="1" smtClean="0"/>
              <a:t>efisien</a:t>
            </a:r>
            <a:endParaRPr lang="en-US" dirty="0" smtClean="0"/>
          </a:p>
          <a:p>
            <a:pPr lvl="0" fontAlgn="base"/>
            <a:r>
              <a:rPr lang="en-US" dirty="0" err="1" smtClean="0"/>
              <a:t>Efektifitas</a:t>
            </a:r>
            <a:r>
              <a:rPr lang="en-US" dirty="0" smtClean="0"/>
              <a:t> </a:t>
            </a:r>
            <a:r>
              <a:rPr lang="en-US" dirty="0" err="1" smtClean="0"/>
              <a:t>pelaksanaan</a:t>
            </a:r>
            <a:r>
              <a:rPr lang="en-US" dirty="0" smtClean="0"/>
              <a:t> </a:t>
            </a:r>
            <a:r>
              <a:rPr lang="en-US" dirty="0" err="1" smtClean="0"/>
              <a:t>sebuah</a:t>
            </a:r>
            <a:r>
              <a:rPr lang="en-US" dirty="0" smtClean="0"/>
              <a:t> </a:t>
            </a:r>
            <a:r>
              <a:rPr lang="en-US" dirty="0" err="1" smtClean="0"/>
              <a:t>kegiatan</a:t>
            </a:r>
            <a:endParaRPr lang="en-US" dirty="0" smtClean="0"/>
          </a:p>
          <a:p>
            <a:pPr lvl="0" fontAlgn="base"/>
            <a:r>
              <a:rPr lang="en-US" dirty="0" err="1" smtClean="0"/>
              <a:t>Jaminan</a:t>
            </a:r>
            <a:r>
              <a:rPr lang="en-US" dirty="0" smtClean="0"/>
              <a:t> </a:t>
            </a:r>
            <a:r>
              <a:rPr lang="en-US" dirty="0" err="1" smtClean="0"/>
              <a:t>ketersediaan</a:t>
            </a:r>
            <a:r>
              <a:rPr lang="en-US" dirty="0" smtClean="0"/>
              <a:t> </a:t>
            </a:r>
            <a:r>
              <a:rPr lang="en-US" dirty="0" err="1" smtClean="0"/>
              <a:t>barang</a:t>
            </a:r>
            <a:r>
              <a:rPr lang="en-US" dirty="0" smtClean="0"/>
              <a:t> </a:t>
            </a:r>
            <a:r>
              <a:rPr lang="en-US" dirty="0" err="1" smtClean="0"/>
              <a:t>dan</a:t>
            </a:r>
            <a:r>
              <a:rPr lang="en-US" dirty="0" smtClean="0"/>
              <a:t> </a:t>
            </a:r>
            <a:r>
              <a:rPr lang="en-US" dirty="0" err="1" smtClean="0"/>
              <a:t>jasa</a:t>
            </a:r>
            <a:r>
              <a:rPr lang="en-US" dirty="0" smtClean="0"/>
              <a:t> yang </a:t>
            </a:r>
            <a:r>
              <a:rPr lang="en-US" dirty="0" err="1" smtClean="0"/>
              <a:t>sesuai</a:t>
            </a:r>
            <a:r>
              <a:rPr lang="en-US" dirty="0" smtClean="0"/>
              <a:t> (</a:t>
            </a:r>
            <a:r>
              <a:rPr lang="en-US" dirty="0" err="1" smtClean="0"/>
              <a:t>tepat</a:t>
            </a:r>
            <a:r>
              <a:rPr lang="en-US" dirty="0" smtClean="0"/>
              <a:t> </a:t>
            </a:r>
            <a:r>
              <a:rPr lang="en-US" dirty="0" err="1" smtClean="0"/>
              <a:t>jumlah</a:t>
            </a:r>
            <a:r>
              <a:rPr lang="en-US" dirty="0" smtClean="0"/>
              <a:t>, </a:t>
            </a:r>
            <a:r>
              <a:rPr lang="en-US" dirty="0" err="1" smtClean="0"/>
              <a:t>tepat</a:t>
            </a:r>
            <a:r>
              <a:rPr lang="en-US" dirty="0" smtClean="0"/>
              <a:t> </a:t>
            </a:r>
            <a:r>
              <a:rPr lang="en-US" dirty="0" err="1" smtClean="0"/>
              <a:t>waktu</a:t>
            </a:r>
            <a:r>
              <a:rPr lang="en-US" dirty="0" smtClean="0"/>
              <a:t>, </a:t>
            </a:r>
            <a:r>
              <a:rPr lang="en-US" dirty="0" err="1" smtClean="0"/>
              <a:t>dan</a:t>
            </a:r>
            <a:r>
              <a:rPr lang="en-US" dirty="0" smtClean="0"/>
              <a:t> </a:t>
            </a:r>
            <a:r>
              <a:rPr lang="en-US" dirty="0" err="1" smtClean="0"/>
              <a:t>sesuai</a:t>
            </a:r>
            <a:r>
              <a:rPr lang="en-US" dirty="0" smtClean="0"/>
              <a:t> </a:t>
            </a:r>
            <a:r>
              <a:rPr lang="en-US" dirty="0" err="1" smtClean="0"/>
              <a:t>spesifikasi</a:t>
            </a:r>
            <a:r>
              <a:rPr lang="en-US" dirty="0" smtClean="0"/>
              <a:t>)</a:t>
            </a:r>
          </a:p>
          <a:p>
            <a:pPr lvl="0" fontAlgn="base"/>
            <a:r>
              <a:rPr lang="en-US" dirty="0" err="1" smtClean="0"/>
              <a:t>Transparansi</a:t>
            </a:r>
            <a:r>
              <a:rPr lang="en-US" dirty="0" smtClean="0"/>
              <a:t> </a:t>
            </a:r>
            <a:r>
              <a:rPr lang="en-US" dirty="0" err="1" smtClean="0"/>
              <a:t>dan</a:t>
            </a:r>
            <a:r>
              <a:rPr lang="en-US" dirty="0" smtClean="0"/>
              <a:t> </a:t>
            </a:r>
            <a:r>
              <a:rPr lang="en-US" dirty="0" err="1" smtClean="0"/>
              <a:t>akuntabilitas</a:t>
            </a:r>
            <a:r>
              <a:rPr lang="en-US" dirty="0" smtClean="0"/>
              <a:t> </a:t>
            </a:r>
            <a:r>
              <a:rPr lang="en-US" dirty="0" err="1" smtClean="0"/>
              <a:t>dalam</a:t>
            </a:r>
            <a:r>
              <a:rPr lang="en-US" dirty="0" smtClean="0"/>
              <a:t> </a:t>
            </a:r>
            <a:r>
              <a:rPr lang="en-US" dirty="0" err="1" smtClean="0"/>
              <a:t>penyediaan</a:t>
            </a:r>
            <a:r>
              <a:rPr lang="en-US" dirty="0" smtClean="0"/>
              <a:t> </a:t>
            </a:r>
            <a:r>
              <a:rPr lang="en-US" dirty="0" err="1" smtClean="0"/>
              <a:t>barang</a:t>
            </a:r>
            <a:r>
              <a:rPr lang="en-US" dirty="0" smtClean="0"/>
              <a:t>/</a:t>
            </a:r>
            <a:r>
              <a:rPr lang="en-US" dirty="0" err="1" smtClean="0"/>
              <a:t>jasa</a:t>
            </a:r>
            <a:endParaRPr lang="en-US" dirty="0" smtClean="0"/>
          </a:p>
          <a:p>
            <a:pPr lvl="0" fontAlgn="base"/>
            <a:r>
              <a:rPr lang="en-US" dirty="0" err="1" smtClean="0"/>
              <a:t>Peluang</a:t>
            </a:r>
            <a:r>
              <a:rPr lang="en-US" dirty="0" smtClean="0"/>
              <a:t> yang </a:t>
            </a:r>
            <a:r>
              <a:rPr lang="en-US" dirty="0" err="1" smtClean="0"/>
              <a:t>adil</a:t>
            </a:r>
            <a:r>
              <a:rPr lang="en-US" dirty="0" smtClean="0"/>
              <a:t> </a:t>
            </a:r>
            <a:r>
              <a:rPr lang="en-US" dirty="0" err="1" smtClean="0"/>
              <a:t>bagi</a:t>
            </a:r>
            <a:r>
              <a:rPr lang="en-US" dirty="0" smtClean="0"/>
              <a:t> </a:t>
            </a:r>
            <a:r>
              <a:rPr lang="en-US" dirty="0" err="1" smtClean="0"/>
              <a:t>seluruh</a:t>
            </a:r>
            <a:r>
              <a:rPr lang="en-US" dirty="0" smtClean="0"/>
              <a:t> </a:t>
            </a:r>
            <a:r>
              <a:rPr lang="en-US" dirty="0" err="1" smtClean="0"/>
              <a:t>masyarakat</a:t>
            </a:r>
            <a:r>
              <a:rPr lang="en-US" dirty="0" smtClean="0"/>
              <a:t> </a:t>
            </a:r>
            <a:r>
              <a:rPr lang="en-US" dirty="0" err="1" smtClean="0"/>
              <a:t>atau</a:t>
            </a:r>
            <a:r>
              <a:rPr lang="en-US" dirty="0" smtClean="0"/>
              <a:t> </a:t>
            </a:r>
            <a:r>
              <a:rPr lang="en-US" dirty="0" err="1" smtClean="0"/>
              <a:t>pengusaha</a:t>
            </a:r>
            <a:r>
              <a:rPr lang="en-US" dirty="0" smtClean="0"/>
              <a:t> </a:t>
            </a:r>
            <a:r>
              <a:rPr lang="en-US" dirty="0" err="1" smtClean="0"/>
              <a:t>terutama</a:t>
            </a:r>
            <a:r>
              <a:rPr lang="en-US" dirty="0" smtClean="0"/>
              <a:t> yang </a:t>
            </a:r>
            <a:r>
              <a:rPr lang="en-US" dirty="0" err="1" smtClean="0"/>
              <a:t>berada</a:t>
            </a:r>
            <a:r>
              <a:rPr lang="en-US" dirty="0" smtClean="0"/>
              <a:t> </a:t>
            </a:r>
            <a:r>
              <a:rPr lang="en-US" dirty="0" err="1" smtClean="0"/>
              <a:t>di</a:t>
            </a:r>
            <a:r>
              <a:rPr lang="en-US" dirty="0" smtClean="0"/>
              <a:t> </a:t>
            </a:r>
            <a:r>
              <a:rPr lang="en-US" dirty="0" err="1" smtClean="0"/>
              <a:t>desa</a:t>
            </a:r>
            <a:r>
              <a:rPr lang="en-US" dirty="0" smtClean="0"/>
              <a:t> </a:t>
            </a:r>
            <a:r>
              <a:rPr lang="en-US" dirty="0" err="1" smtClean="0"/>
              <a:t>setempat</a:t>
            </a:r>
            <a:r>
              <a:rPr lang="en-US" dirty="0" smtClean="0"/>
              <a:t> </a:t>
            </a:r>
            <a:r>
              <a:rPr lang="en-US" dirty="0" err="1" smtClean="0"/>
              <a:t>untuk</a:t>
            </a:r>
            <a:r>
              <a:rPr lang="en-US" dirty="0" smtClean="0"/>
              <a:t> </a:t>
            </a:r>
            <a:r>
              <a:rPr lang="en-US" dirty="0" err="1" smtClean="0"/>
              <a:t>berpartisipasi</a:t>
            </a:r>
            <a:r>
              <a:rPr lang="en-US" dirty="0" smtClean="0"/>
              <a:t> </a:t>
            </a:r>
          </a:p>
          <a:p>
            <a:pPr fontAlgn="base">
              <a:buNone/>
            </a:pPr>
            <a:r>
              <a:rPr lang="id-ID" dirty="0" smtClean="0"/>
              <a:t> </a:t>
            </a:r>
            <a:endParaRPr lang="en-US" dirty="0" smtClean="0"/>
          </a:p>
          <a:p>
            <a:endParaRPr lang="en-US" dirty="0"/>
          </a:p>
        </p:txBody>
      </p:sp>
    </p:spTree>
    <p:extLst>
      <p:ext uri="{BB962C8B-B14F-4D97-AF65-F5344CB8AC3E}">
        <p14:creationId xmlns:p14="http://schemas.microsoft.com/office/powerpoint/2010/main" val="24879995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8229600" cy="796908"/>
          </a:xfrm>
        </p:spPr>
        <p:style>
          <a:lnRef idx="1">
            <a:schemeClr val="accent2"/>
          </a:lnRef>
          <a:fillRef idx="2">
            <a:schemeClr val="accent2"/>
          </a:fillRef>
          <a:effectRef idx="1">
            <a:schemeClr val="accent2"/>
          </a:effectRef>
          <a:fontRef idx="minor">
            <a:schemeClr val="dk1"/>
          </a:fontRef>
        </p:style>
        <p:txBody>
          <a:bodyPr>
            <a:noAutofit/>
          </a:bodyPr>
          <a:lstStyle/>
          <a:p>
            <a:r>
              <a:rPr lang="id-ID" sz="3200" dirty="0" smtClean="0"/>
              <a:t>Mekanisme Pengadaan Barang/Jasa Di Desa </a:t>
            </a:r>
            <a:endParaRPr lang="id-ID" sz="3200" dirty="0"/>
          </a:p>
        </p:txBody>
      </p:sp>
      <p:pic>
        <p:nvPicPr>
          <p:cNvPr id="18433" name="Object 5"/>
          <p:cNvPicPr>
            <a:picLocks noChangeArrowheads="1"/>
          </p:cNvPicPr>
          <p:nvPr/>
        </p:nvPicPr>
        <p:blipFill>
          <a:blip r:embed="rId2"/>
          <a:srcRect l="-322" t="-171" r="-23" b="-6631"/>
          <a:stretch>
            <a:fillRect/>
          </a:stretch>
        </p:blipFill>
        <p:spPr bwMode="auto">
          <a:xfrm>
            <a:off x="285720" y="1357298"/>
            <a:ext cx="8501121" cy="5500702"/>
          </a:xfrm>
          <a:prstGeom prst="rect">
            <a:avLst/>
          </a:prstGeom>
          <a:noFill/>
          <a:ln w="9525">
            <a:noFill/>
            <a:miter lim="800000"/>
            <a:headEnd/>
            <a:tailEnd/>
          </a:ln>
        </p:spPr>
      </p:pic>
    </p:spTree>
    <p:extLst>
      <p:ext uri="{BB962C8B-B14F-4D97-AF65-F5344CB8AC3E}">
        <p14:creationId xmlns:p14="http://schemas.microsoft.com/office/powerpoint/2010/main" val="124096927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a:solidFill>
            <a:schemeClr val="accent3">
              <a:lumMod val="40000"/>
              <a:lumOff val="60000"/>
            </a:schemeClr>
          </a:solidFill>
        </p:spPr>
        <p:style>
          <a:lnRef idx="2">
            <a:schemeClr val="accent3">
              <a:shade val="50000"/>
            </a:schemeClr>
          </a:lnRef>
          <a:fillRef idx="1">
            <a:schemeClr val="accent3"/>
          </a:fillRef>
          <a:effectRef idx="0">
            <a:schemeClr val="accent3"/>
          </a:effectRef>
          <a:fontRef idx="minor">
            <a:schemeClr val="lt1"/>
          </a:fontRef>
        </p:style>
        <p:txBody>
          <a:bodyPr>
            <a:normAutofit/>
          </a:bodyPr>
          <a:lstStyle/>
          <a:p>
            <a:pPr lvl="2" algn="ctr" rtl="0">
              <a:spcBef>
                <a:spcPct val="0"/>
              </a:spcBef>
            </a:pPr>
            <a:r>
              <a:rPr lang="en-US" sz="2800" dirty="0" smtClean="0">
                <a:solidFill>
                  <a:schemeClr val="tx1"/>
                </a:solidFill>
              </a:rPr>
              <a:t>TUGAS TIM PENGELOLA KEGIATAN</a:t>
            </a:r>
            <a:endParaRPr lang="id-ID" sz="2800" dirty="0">
              <a:solidFill>
                <a:schemeClr val="tx1"/>
              </a:solidFill>
            </a:endParaRPr>
          </a:p>
        </p:txBody>
      </p:sp>
      <p:sp>
        <p:nvSpPr>
          <p:cNvPr id="3" name="Content Placeholder 2"/>
          <p:cNvSpPr>
            <a:spLocks noGrp="1"/>
          </p:cNvSpPr>
          <p:nvPr>
            <p:ph idx="1"/>
          </p:nvPr>
        </p:nvSpPr>
        <p:spPr>
          <a:xfrm>
            <a:off x="457200" y="1428736"/>
            <a:ext cx="8229600" cy="5043510"/>
          </a:xfrm>
        </p:spPr>
        <p:style>
          <a:lnRef idx="1">
            <a:schemeClr val="accent2"/>
          </a:lnRef>
          <a:fillRef idx="2">
            <a:schemeClr val="accent2"/>
          </a:fillRef>
          <a:effectRef idx="1">
            <a:schemeClr val="accent2"/>
          </a:effectRef>
          <a:fontRef idx="minor">
            <a:schemeClr val="dk1"/>
          </a:fontRef>
        </p:style>
        <p:txBody>
          <a:bodyPr>
            <a:noAutofit/>
          </a:bodyPr>
          <a:lstStyle/>
          <a:p>
            <a:pPr marL="514350" lvl="0" indent="-514350">
              <a:buFont typeface="+mj-lt"/>
              <a:buAutoNum type="arabicPeriod"/>
            </a:pPr>
            <a:r>
              <a:rPr lang="en-US" sz="2600" dirty="0" err="1" smtClean="0"/>
              <a:t>menyusun</a:t>
            </a:r>
            <a:r>
              <a:rPr lang="en-US" sz="2600" dirty="0" smtClean="0"/>
              <a:t> RAB</a:t>
            </a:r>
            <a:endParaRPr lang="id-ID" sz="2600" dirty="0" smtClean="0"/>
          </a:p>
          <a:p>
            <a:pPr marL="514350" lvl="0" indent="-514350">
              <a:buFont typeface="+mj-lt"/>
              <a:buAutoNum type="arabicPeriod"/>
            </a:pPr>
            <a:r>
              <a:rPr lang="en-US" sz="2600" dirty="0" err="1" smtClean="0"/>
              <a:t>menyusun</a:t>
            </a:r>
            <a:r>
              <a:rPr lang="en-US" sz="2600" dirty="0" smtClean="0"/>
              <a:t> </a:t>
            </a:r>
            <a:r>
              <a:rPr lang="en-US" sz="2600" dirty="0" err="1" smtClean="0"/>
              <a:t>spesifikasi</a:t>
            </a:r>
            <a:r>
              <a:rPr lang="en-US" sz="2600" dirty="0" smtClean="0"/>
              <a:t> </a:t>
            </a:r>
            <a:r>
              <a:rPr lang="en-US" sz="2600" dirty="0" err="1" smtClean="0"/>
              <a:t>teknis</a:t>
            </a:r>
            <a:r>
              <a:rPr lang="en-US" sz="2600" dirty="0" smtClean="0"/>
              <a:t> </a:t>
            </a:r>
            <a:r>
              <a:rPr lang="en-US" sz="2600" dirty="0" err="1" smtClean="0"/>
              <a:t>barang</a:t>
            </a:r>
            <a:r>
              <a:rPr lang="en-US" sz="2600" dirty="0" smtClean="0"/>
              <a:t>/</a:t>
            </a:r>
            <a:r>
              <a:rPr lang="en-US" sz="2600" dirty="0" err="1" smtClean="0"/>
              <a:t>jasa</a:t>
            </a:r>
            <a:r>
              <a:rPr lang="en-US" sz="2600" dirty="0" smtClean="0"/>
              <a:t> </a:t>
            </a:r>
            <a:r>
              <a:rPr lang="en-US" sz="2600" dirty="0" err="1" smtClean="0"/>
              <a:t>jika</a:t>
            </a:r>
            <a:r>
              <a:rPr lang="en-US" sz="2600" dirty="0" smtClean="0"/>
              <a:t> </a:t>
            </a:r>
            <a:r>
              <a:rPr lang="en-US" sz="2600" dirty="0" err="1" smtClean="0"/>
              <a:t>diperlukan</a:t>
            </a:r>
            <a:endParaRPr lang="id-ID" sz="2600" dirty="0" smtClean="0"/>
          </a:p>
          <a:p>
            <a:pPr marL="514350" lvl="0" indent="-514350">
              <a:buFont typeface="+mj-lt"/>
              <a:buAutoNum type="arabicPeriod"/>
            </a:pPr>
            <a:r>
              <a:rPr lang="en-US" sz="2600" dirty="0" err="1" smtClean="0"/>
              <a:t>melaksanakan</a:t>
            </a:r>
            <a:r>
              <a:rPr lang="en-US" sz="2600" dirty="0" smtClean="0"/>
              <a:t> </a:t>
            </a:r>
            <a:r>
              <a:rPr lang="en-US" sz="2600" dirty="0" err="1" smtClean="0"/>
              <a:t>pembelian</a:t>
            </a:r>
            <a:r>
              <a:rPr lang="en-US" sz="2600" dirty="0" smtClean="0"/>
              <a:t> / </a:t>
            </a:r>
            <a:r>
              <a:rPr lang="en-US" sz="2600" dirty="0" err="1" smtClean="0"/>
              <a:t>pengadaan</a:t>
            </a:r>
            <a:endParaRPr lang="id-ID" sz="2600" dirty="0" smtClean="0"/>
          </a:p>
          <a:p>
            <a:pPr marL="514350" lvl="0" indent="-514350">
              <a:buFont typeface="+mj-lt"/>
              <a:buAutoNum type="arabicPeriod"/>
            </a:pPr>
            <a:r>
              <a:rPr lang="en-US" sz="2600" dirty="0" err="1" smtClean="0"/>
              <a:t>memeriksa</a:t>
            </a:r>
            <a:r>
              <a:rPr lang="en-US" sz="2600" dirty="0" smtClean="0"/>
              <a:t> </a:t>
            </a:r>
            <a:r>
              <a:rPr lang="en-US" sz="2600" dirty="0" err="1" smtClean="0"/>
              <a:t>penawaran</a:t>
            </a:r>
            <a:endParaRPr lang="id-ID" sz="2600" dirty="0" smtClean="0"/>
          </a:p>
          <a:p>
            <a:pPr marL="514350" lvl="0" indent="-514350">
              <a:buFont typeface="+mj-lt"/>
              <a:buAutoNum type="arabicPeriod"/>
            </a:pPr>
            <a:r>
              <a:rPr lang="en-US" sz="2600" dirty="0" err="1" smtClean="0"/>
              <a:t>melakukan</a:t>
            </a:r>
            <a:r>
              <a:rPr lang="en-US" sz="2600" dirty="0" smtClean="0"/>
              <a:t> </a:t>
            </a:r>
            <a:r>
              <a:rPr lang="en-US" sz="2600" dirty="0" err="1" smtClean="0"/>
              <a:t>negosiasi</a:t>
            </a:r>
            <a:r>
              <a:rPr lang="en-US" sz="2600" dirty="0" smtClean="0"/>
              <a:t> (</a:t>
            </a:r>
            <a:r>
              <a:rPr lang="en-US" sz="2600" dirty="0" err="1" smtClean="0"/>
              <a:t>tawar</a:t>
            </a:r>
            <a:r>
              <a:rPr lang="en-US" sz="2600" dirty="0" smtClean="0"/>
              <a:t> </a:t>
            </a:r>
            <a:r>
              <a:rPr lang="en-US" sz="2600" dirty="0" err="1" smtClean="0"/>
              <a:t>menawar</a:t>
            </a:r>
            <a:r>
              <a:rPr lang="en-US" sz="2600" dirty="0" smtClean="0"/>
              <a:t>)</a:t>
            </a:r>
            <a:endParaRPr lang="id-ID" sz="2600" dirty="0" smtClean="0"/>
          </a:p>
          <a:p>
            <a:pPr marL="514350" lvl="0" indent="-514350">
              <a:buFont typeface="+mj-lt"/>
              <a:buAutoNum type="arabicPeriod"/>
            </a:pPr>
            <a:r>
              <a:rPr lang="en-US" sz="2600" dirty="0" err="1" smtClean="0"/>
              <a:t>menandatangani</a:t>
            </a:r>
            <a:r>
              <a:rPr lang="en-US" sz="2600" dirty="0" smtClean="0"/>
              <a:t> </a:t>
            </a:r>
            <a:r>
              <a:rPr lang="en-US" sz="2600" dirty="0" err="1" smtClean="0"/>
              <a:t>surat</a:t>
            </a:r>
            <a:r>
              <a:rPr lang="en-US" sz="2600" dirty="0" smtClean="0"/>
              <a:t> </a:t>
            </a:r>
            <a:r>
              <a:rPr lang="en-US" sz="2600" dirty="0" err="1" smtClean="0"/>
              <a:t>perjanjian</a:t>
            </a:r>
            <a:r>
              <a:rPr lang="en-US" sz="2600" dirty="0" smtClean="0"/>
              <a:t> (</a:t>
            </a:r>
            <a:r>
              <a:rPr lang="en-US" sz="2600" dirty="0" err="1" smtClean="0"/>
              <a:t>ketua</a:t>
            </a:r>
            <a:r>
              <a:rPr lang="en-US" sz="2600" dirty="0" smtClean="0"/>
              <a:t> TPK)</a:t>
            </a:r>
            <a:endParaRPr lang="id-ID" sz="2600" dirty="0" smtClean="0"/>
          </a:p>
          <a:p>
            <a:pPr marL="514350" lvl="0" indent="-514350">
              <a:buFont typeface="+mj-lt"/>
              <a:buAutoNum type="arabicPeriod"/>
            </a:pPr>
            <a:r>
              <a:rPr lang="en-US" sz="2600" dirty="0" err="1" smtClean="0"/>
              <a:t>melakukan</a:t>
            </a:r>
            <a:r>
              <a:rPr lang="en-US" sz="2600" dirty="0" smtClean="0"/>
              <a:t> </a:t>
            </a:r>
            <a:r>
              <a:rPr lang="en-US" sz="2600" dirty="0" err="1" smtClean="0"/>
              <a:t>perubahan</a:t>
            </a:r>
            <a:r>
              <a:rPr lang="en-US" sz="2600" dirty="0" smtClean="0"/>
              <a:t> </a:t>
            </a:r>
            <a:r>
              <a:rPr lang="en-US" sz="2600" dirty="0" err="1" smtClean="0"/>
              <a:t>ruang</a:t>
            </a:r>
            <a:r>
              <a:rPr lang="en-US" sz="2600" dirty="0" smtClean="0"/>
              <a:t> </a:t>
            </a:r>
            <a:r>
              <a:rPr lang="en-US" sz="2600" dirty="0" err="1" smtClean="0"/>
              <a:t>lingkup</a:t>
            </a:r>
            <a:r>
              <a:rPr lang="en-US" sz="2600" dirty="0" smtClean="0"/>
              <a:t> </a:t>
            </a:r>
            <a:r>
              <a:rPr lang="en-US" sz="2600" dirty="0" err="1" smtClean="0"/>
              <a:t>pekerjaan</a:t>
            </a:r>
            <a:endParaRPr lang="id-ID" sz="2600" dirty="0" smtClean="0"/>
          </a:p>
          <a:p>
            <a:pPr marL="514350" lvl="0" indent="-514350">
              <a:buFont typeface="+mj-lt"/>
              <a:buAutoNum type="arabicPeriod"/>
            </a:pPr>
            <a:r>
              <a:rPr lang="en-US" sz="2600" dirty="0" err="1" smtClean="0"/>
              <a:t>melaporkan</a:t>
            </a:r>
            <a:r>
              <a:rPr lang="en-US" sz="2600" dirty="0" smtClean="0"/>
              <a:t> </a:t>
            </a:r>
            <a:r>
              <a:rPr lang="en-US" sz="2600" dirty="0" err="1" smtClean="0"/>
              <a:t>kemajuan</a:t>
            </a:r>
            <a:r>
              <a:rPr lang="en-US" sz="2600" dirty="0" smtClean="0"/>
              <a:t> </a:t>
            </a:r>
            <a:r>
              <a:rPr lang="en-US" sz="2600" dirty="0" err="1" smtClean="0"/>
              <a:t>pelaksanaan</a:t>
            </a:r>
            <a:r>
              <a:rPr lang="en-US" sz="2600" dirty="0" smtClean="0"/>
              <a:t> </a:t>
            </a:r>
            <a:r>
              <a:rPr lang="en-US" sz="2600" dirty="0" err="1" smtClean="0"/>
              <a:t>pengadaan</a:t>
            </a:r>
            <a:r>
              <a:rPr lang="en-US" sz="2600" dirty="0" smtClean="0"/>
              <a:t> </a:t>
            </a:r>
            <a:r>
              <a:rPr lang="en-US" sz="2600" dirty="0" err="1" smtClean="0"/>
              <a:t>kepada</a:t>
            </a:r>
            <a:r>
              <a:rPr lang="en-US" sz="2600" dirty="0" smtClean="0"/>
              <a:t> </a:t>
            </a:r>
            <a:r>
              <a:rPr lang="en-US" sz="2600" dirty="0" err="1" smtClean="0"/>
              <a:t>kepala</a:t>
            </a:r>
            <a:r>
              <a:rPr lang="en-US" sz="2600" dirty="0" smtClean="0"/>
              <a:t> </a:t>
            </a:r>
            <a:r>
              <a:rPr lang="en-US" sz="2600" dirty="0" err="1" smtClean="0"/>
              <a:t>desa</a:t>
            </a:r>
            <a:endParaRPr lang="id-ID" sz="2600" dirty="0" smtClean="0"/>
          </a:p>
          <a:p>
            <a:pPr marL="514350" indent="-514350">
              <a:buFont typeface="+mj-lt"/>
              <a:buAutoNum type="arabicPeriod"/>
            </a:pPr>
            <a:r>
              <a:rPr lang="en-US" sz="2600" dirty="0" err="1" smtClean="0"/>
              <a:t>menyerahkan</a:t>
            </a:r>
            <a:r>
              <a:rPr lang="en-US" sz="2600" dirty="0" smtClean="0"/>
              <a:t> </a:t>
            </a:r>
            <a:r>
              <a:rPr lang="en-US" sz="2600" dirty="0" err="1" smtClean="0"/>
              <a:t>hasil</a:t>
            </a:r>
            <a:r>
              <a:rPr lang="en-US" sz="2600" dirty="0" smtClean="0"/>
              <a:t> </a:t>
            </a:r>
            <a:r>
              <a:rPr lang="en-US" sz="2600" dirty="0" err="1" smtClean="0"/>
              <a:t>pekerjaan</a:t>
            </a:r>
            <a:r>
              <a:rPr lang="en-US" sz="2600" dirty="0" smtClean="0"/>
              <a:t> </a:t>
            </a:r>
            <a:r>
              <a:rPr lang="en-US" sz="2600" dirty="0" err="1" smtClean="0"/>
              <a:t>setelah</a:t>
            </a:r>
            <a:r>
              <a:rPr lang="en-US" sz="2600" dirty="0" smtClean="0"/>
              <a:t> </a:t>
            </a:r>
            <a:r>
              <a:rPr lang="en-US" sz="2600" dirty="0" err="1" smtClean="0"/>
              <a:t>selesai</a:t>
            </a:r>
            <a:r>
              <a:rPr lang="en-US" sz="2600" dirty="0" smtClean="0"/>
              <a:t> 100% </a:t>
            </a:r>
            <a:r>
              <a:rPr lang="en-US" sz="2600" dirty="0" err="1" smtClean="0"/>
              <a:t>kepada</a:t>
            </a:r>
            <a:r>
              <a:rPr lang="en-US" sz="2600" dirty="0" smtClean="0"/>
              <a:t> </a:t>
            </a:r>
            <a:r>
              <a:rPr lang="en-US" sz="2600" dirty="0" err="1" smtClean="0"/>
              <a:t>kepala</a:t>
            </a:r>
            <a:r>
              <a:rPr lang="en-US" sz="2600" dirty="0" smtClean="0"/>
              <a:t> </a:t>
            </a:r>
            <a:r>
              <a:rPr lang="en-US" sz="2600" dirty="0" err="1" smtClean="0"/>
              <a:t>desa</a:t>
            </a:r>
            <a:endParaRPr lang="id-ID" sz="2600" dirty="0"/>
          </a:p>
        </p:txBody>
      </p:sp>
    </p:spTree>
    <p:extLst>
      <p:ext uri="{BB962C8B-B14F-4D97-AF65-F5344CB8AC3E}">
        <p14:creationId xmlns:p14="http://schemas.microsoft.com/office/powerpoint/2010/main" val="402472098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a:solidFill>
            <a:schemeClr val="accent6">
              <a:lumMod val="40000"/>
              <a:lumOff val="60000"/>
            </a:schemeClr>
          </a:solidFill>
        </p:spPr>
        <p:style>
          <a:lnRef idx="3">
            <a:schemeClr val="lt1"/>
          </a:lnRef>
          <a:fillRef idx="1">
            <a:schemeClr val="accent6"/>
          </a:fillRef>
          <a:effectRef idx="1">
            <a:schemeClr val="accent6"/>
          </a:effectRef>
          <a:fontRef idx="minor">
            <a:schemeClr val="lt1"/>
          </a:fontRef>
        </p:style>
        <p:txBody>
          <a:bodyPr>
            <a:normAutofit/>
          </a:bodyPr>
          <a:lstStyle/>
          <a:p>
            <a:r>
              <a:rPr lang="en-US" sz="3600" dirty="0" err="1" smtClean="0">
                <a:solidFill>
                  <a:schemeClr val="tx1"/>
                </a:solidFill>
              </a:rPr>
              <a:t>Pengadaan</a:t>
            </a:r>
            <a:r>
              <a:rPr lang="en-US" sz="3600" dirty="0" smtClean="0">
                <a:solidFill>
                  <a:schemeClr val="tx1"/>
                </a:solidFill>
              </a:rPr>
              <a:t> </a:t>
            </a:r>
            <a:r>
              <a:rPr lang="en-US" sz="3600" dirty="0" err="1" smtClean="0">
                <a:solidFill>
                  <a:schemeClr val="tx1"/>
                </a:solidFill>
              </a:rPr>
              <a:t>Barang</a:t>
            </a:r>
            <a:r>
              <a:rPr lang="en-US" sz="3600" dirty="0" smtClean="0">
                <a:solidFill>
                  <a:schemeClr val="tx1"/>
                </a:solidFill>
              </a:rPr>
              <a:t>/</a:t>
            </a:r>
            <a:r>
              <a:rPr lang="en-US" sz="3600" dirty="0" err="1" smtClean="0">
                <a:solidFill>
                  <a:schemeClr val="tx1"/>
                </a:solidFill>
              </a:rPr>
              <a:t>Jasa</a:t>
            </a:r>
            <a:r>
              <a:rPr lang="en-US" sz="3600" dirty="0" smtClean="0">
                <a:solidFill>
                  <a:schemeClr val="tx1"/>
                </a:solidFill>
              </a:rPr>
              <a:t> </a:t>
            </a:r>
            <a:r>
              <a:rPr lang="en-US" sz="3600" dirty="0" err="1" smtClean="0">
                <a:solidFill>
                  <a:schemeClr val="tx1"/>
                </a:solidFill>
              </a:rPr>
              <a:t>Melalui</a:t>
            </a:r>
            <a:r>
              <a:rPr lang="en-US" sz="3600" dirty="0" smtClean="0">
                <a:solidFill>
                  <a:schemeClr val="tx1"/>
                </a:solidFill>
              </a:rPr>
              <a:t> </a:t>
            </a:r>
            <a:r>
              <a:rPr lang="en-US" sz="3600" dirty="0" err="1" smtClean="0">
                <a:solidFill>
                  <a:schemeClr val="tx1"/>
                </a:solidFill>
              </a:rPr>
              <a:t>Swakelola</a:t>
            </a:r>
            <a:endParaRPr lang="id-ID" sz="3600" dirty="0">
              <a:solidFill>
                <a:schemeClr val="tx1"/>
              </a:solidFill>
            </a:endParaRPr>
          </a:p>
        </p:txBody>
      </p:sp>
      <p:sp>
        <p:nvSpPr>
          <p:cNvPr id="3" name="Content Placeholder 2"/>
          <p:cNvSpPr>
            <a:spLocks noGrp="1"/>
          </p:cNvSpPr>
          <p:nvPr>
            <p:ph idx="1"/>
          </p:nvPr>
        </p:nvSpPr>
        <p:spPr>
          <a:xfrm>
            <a:off x="214282" y="1285860"/>
            <a:ext cx="8715436" cy="5286412"/>
          </a:xfrm>
        </p:spPr>
        <p:style>
          <a:lnRef idx="1">
            <a:schemeClr val="accent3"/>
          </a:lnRef>
          <a:fillRef idx="2">
            <a:schemeClr val="accent3"/>
          </a:fillRef>
          <a:effectRef idx="1">
            <a:schemeClr val="accent3"/>
          </a:effectRef>
          <a:fontRef idx="minor">
            <a:schemeClr val="dk1"/>
          </a:fontRef>
        </p:style>
        <p:txBody>
          <a:bodyPr>
            <a:noAutofit/>
          </a:bodyPr>
          <a:lstStyle/>
          <a:p>
            <a:pPr lvl="0">
              <a:buNone/>
            </a:pPr>
            <a:r>
              <a:rPr lang="id-ID" sz="2200" b="1" dirty="0" smtClean="0"/>
              <a:t>A.  Ketentuan Umum</a:t>
            </a:r>
          </a:p>
          <a:p>
            <a:pPr marL="539750" lvl="0" indent="-179388"/>
            <a:r>
              <a:rPr lang="id-ID" sz="2200" dirty="0" smtClean="0"/>
              <a:t>Pelaksanaan swakelola oleh Tim Pengelola Kegiatan (TPK) meliputi kegiatan persiapan, pelaksanaan, pengawasan, penyerahan, pelaporan, dan pertanggungjawaban hasil pekerjaan.</a:t>
            </a:r>
          </a:p>
          <a:p>
            <a:pPr marL="539750" lvl="0" indent="-179388"/>
            <a:r>
              <a:rPr lang="id-ID" sz="2200" dirty="0" smtClean="0"/>
              <a:t>Konstruksi tidak sederhana tidak dapat dilakukan dengan swakelola sesuai </a:t>
            </a:r>
            <a:r>
              <a:rPr lang="en-US" sz="2200" dirty="0" smtClean="0"/>
              <a:t>U</a:t>
            </a:r>
            <a:r>
              <a:rPr lang="id-ID" sz="2200" dirty="0" smtClean="0"/>
              <a:t>ndang-</a:t>
            </a:r>
            <a:r>
              <a:rPr lang="en-US" sz="2200" dirty="0" smtClean="0"/>
              <a:t>U</a:t>
            </a:r>
            <a:r>
              <a:rPr lang="id-ID" sz="2200" dirty="0" smtClean="0"/>
              <a:t>ndang</a:t>
            </a:r>
            <a:r>
              <a:rPr lang="en-US" sz="2200" dirty="0" smtClean="0"/>
              <a:t> No</a:t>
            </a:r>
            <a:r>
              <a:rPr lang="id-ID" sz="2200" dirty="0" smtClean="0"/>
              <a:t>mor</a:t>
            </a:r>
            <a:r>
              <a:rPr lang="en-US" sz="2200" dirty="0" smtClean="0"/>
              <a:t> 18 </a:t>
            </a:r>
            <a:r>
              <a:rPr lang="en-US" sz="2200" dirty="0" err="1" smtClean="0"/>
              <a:t>Tahun</a:t>
            </a:r>
            <a:r>
              <a:rPr lang="en-US" sz="2200" dirty="0" smtClean="0"/>
              <a:t> 1999 </a:t>
            </a:r>
            <a:r>
              <a:rPr lang="id-ID" sz="2200" dirty="0" smtClean="0"/>
              <a:t>tentang</a:t>
            </a:r>
            <a:r>
              <a:rPr lang="en-US" sz="2200" dirty="0" smtClean="0"/>
              <a:t> </a:t>
            </a:r>
            <a:r>
              <a:rPr lang="en-US" sz="2200" dirty="0" err="1" smtClean="0"/>
              <a:t>Jasa</a:t>
            </a:r>
            <a:r>
              <a:rPr lang="en-US" sz="2200" dirty="0" smtClean="0"/>
              <a:t> </a:t>
            </a:r>
            <a:r>
              <a:rPr lang="en-US" sz="2200" dirty="0" err="1" smtClean="0"/>
              <a:t>Konstruksi</a:t>
            </a:r>
            <a:r>
              <a:rPr lang="id-ID" sz="2200" dirty="0" smtClean="0"/>
              <a:t>.</a:t>
            </a:r>
          </a:p>
          <a:p>
            <a:pPr marL="539750" lvl="0" indent="-179388">
              <a:buNone/>
            </a:pPr>
            <a:endParaRPr lang="id-ID" sz="2200" dirty="0" smtClean="0"/>
          </a:p>
          <a:p>
            <a:pPr lvl="0">
              <a:buNone/>
            </a:pPr>
            <a:r>
              <a:rPr lang="id-ID" sz="2200" b="1" dirty="0" smtClean="0"/>
              <a:t>B.  Rencana </a:t>
            </a:r>
          </a:p>
          <a:p>
            <a:pPr marL="539750" lvl="1" indent="-179388">
              <a:buFont typeface="Arial" pitchFamily="34" charset="0"/>
              <a:buChar char="•"/>
            </a:pPr>
            <a:r>
              <a:rPr lang="id-ID" sz="2200" dirty="0" smtClean="0"/>
              <a:t>Jadwal pelaksanaan;</a:t>
            </a:r>
          </a:p>
          <a:p>
            <a:pPr marL="539750" lvl="1" indent="-179388">
              <a:buFont typeface="Arial" pitchFamily="34" charset="0"/>
              <a:buChar char="•"/>
            </a:pPr>
            <a:r>
              <a:rPr lang="id-ID" sz="2200" dirty="0" smtClean="0"/>
              <a:t>Rencana penggunaan tenaga kerja, bahan, peralatan;</a:t>
            </a:r>
          </a:p>
          <a:p>
            <a:pPr marL="539750" lvl="1" indent="-179388">
              <a:buFont typeface="Arial" pitchFamily="34" charset="0"/>
              <a:buChar char="•"/>
            </a:pPr>
            <a:r>
              <a:rPr lang="id-ID" sz="2200" dirty="0" smtClean="0"/>
              <a:t>Gambar rencana kerja (untuk pekerjaan konstruksi);</a:t>
            </a:r>
          </a:p>
          <a:p>
            <a:pPr marL="539750" lvl="1" indent="-179388">
              <a:buFont typeface="Arial" pitchFamily="34" charset="0"/>
              <a:buChar char="•"/>
            </a:pPr>
            <a:r>
              <a:rPr lang="id-ID" sz="2200" dirty="0" smtClean="0"/>
              <a:t>Spektek (bila diperlukan); dan</a:t>
            </a:r>
          </a:p>
          <a:p>
            <a:pPr marL="539750" lvl="1" indent="-179388">
              <a:buFont typeface="Arial" pitchFamily="34" charset="0"/>
              <a:buChar char="•"/>
            </a:pPr>
            <a:r>
              <a:rPr lang="id-ID" sz="2200" dirty="0" smtClean="0"/>
              <a:t>Perkiraan Biaya (RAB).</a:t>
            </a:r>
          </a:p>
          <a:p>
            <a:pPr>
              <a:buNone/>
            </a:pPr>
            <a:endParaRPr lang="id-ID" sz="2200" dirty="0"/>
          </a:p>
        </p:txBody>
      </p:sp>
    </p:spTree>
    <p:extLst>
      <p:ext uri="{BB962C8B-B14F-4D97-AF65-F5344CB8AC3E}">
        <p14:creationId xmlns:p14="http://schemas.microsoft.com/office/powerpoint/2010/main" val="17359651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a:solidFill>
            <a:schemeClr val="accent6">
              <a:lumMod val="40000"/>
              <a:lumOff val="60000"/>
            </a:schemeClr>
          </a:solidFill>
        </p:spPr>
        <p:style>
          <a:lnRef idx="3">
            <a:schemeClr val="lt1"/>
          </a:lnRef>
          <a:fillRef idx="1">
            <a:schemeClr val="accent6"/>
          </a:fillRef>
          <a:effectRef idx="1">
            <a:schemeClr val="accent6"/>
          </a:effectRef>
          <a:fontRef idx="minor">
            <a:schemeClr val="lt1"/>
          </a:fontRef>
        </p:style>
        <p:txBody>
          <a:bodyPr>
            <a:normAutofit/>
          </a:bodyPr>
          <a:lstStyle/>
          <a:p>
            <a:r>
              <a:rPr lang="en-US" sz="3600" dirty="0" err="1" smtClean="0">
                <a:solidFill>
                  <a:schemeClr val="tx1"/>
                </a:solidFill>
              </a:rPr>
              <a:t>Pengadaan</a:t>
            </a:r>
            <a:r>
              <a:rPr lang="en-US" sz="3600" dirty="0" smtClean="0">
                <a:solidFill>
                  <a:schemeClr val="tx1"/>
                </a:solidFill>
              </a:rPr>
              <a:t> </a:t>
            </a:r>
            <a:r>
              <a:rPr lang="en-US" sz="3600" dirty="0" err="1" smtClean="0">
                <a:solidFill>
                  <a:schemeClr val="tx1"/>
                </a:solidFill>
              </a:rPr>
              <a:t>Barang</a:t>
            </a:r>
            <a:r>
              <a:rPr lang="en-US" sz="3600" dirty="0" smtClean="0">
                <a:solidFill>
                  <a:schemeClr val="tx1"/>
                </a:solidFill>
              </a:rPr>
              <a:t>/</a:t>
            </a:r>
            <a:r>
              <a:rPr lang="en-US" sz="3600" dirty="0" err="1" smtClean="0">
                <a:solidFill>
                  <a:schemeClr val="tx1"/>
                </a:solidFill>
              </a:rPr>
              <a:t>Jasa</a:t>
            </a:r>
            <a:r>
              <a:rPr lang="en-US" sz="3600" dirty="0" smtClean="0">
                <a:solidFill>
                  <a:schemeClr val="tx1"/>
                </a:solidFill>
              </a:rPr>
              <a:t> </a:t>
            </a:r>
            <a:r>
              <a:rPr lang="en-US" sz="3600" dirty="0" err="1" smtClean="0">
                <a:solidFill>
                  <a:schemeClr val="tx1"/>
                </a:solidFill>
              </a:rPr>
              <a:t>Melalui</a:t>
            </a:r>
            <a:r>
              <a:rPr lang="en-US" sz="3600" dirty="0" smtClean="0">
                <a:solidFill>
                  <a:schemeClr val="tx1"/>
                </a:solidFill>
              </a:rPr>
              <a:t> </a:t>
            </a:r>
            <a:r>
              <a:rPr lang="en-US" sz="3600" dirty="0" err="1" smtClean="0">
                <a:solidFill>
                  <a:schemeClr val="tx1"/>
                </a:solidFill>
              </a:rPr>
              <a:t>Swakelola</a:t>
            </a:r>
            <a:endParaRPr lang="id-ID" sz="3600" dirty="0">
              <a:solidFill>
                <a:schemeClr val="tx1"/>
              </a:solidFill>
            </a:endParaRPr>
          </a:p>
        </p:txBody>
      </p:sp>
      <p:sp>
        <p:nvSpPr>
          <p:cNvPr id="3" name="Content Placeholder 2"/>
          <p:cNvSpPr>
            <a:spLocks noGrp="1"/>
          </p:cNvSpPr>
          <p:nvPr>
            <p:ph idx="1"/>
          </p:nvPr>
        </p:nvSpPr>
        <p:spPr>
          <a:xfrm>
            <a:off x="214282" y="1285860"/>
            <a:ext cx="8715436" cy="5286412"/>
          </a:xfrm>
        </p:spPr>
        <p:style>
          <a:lnRef idx="1">
            <a:schemeClr val="accent3"/>
          </a:lnRef>
          <a:fillRef idx="2">
            <a:schemeClr val="accent3"/>
          </a:fillRef>
          <a:effectRef idx="1">
            <a:schemeClr val="accent3"/>
          </a:effectRef>
          <a:fontRef idx="minor">
            <a:schemeClr val="dk1"/>
          </a:fontRef>
        </p:style>
        <p:txBody>
          <a:bodyPr>
            <a:noAutofit/>
          </a:bodyPr>
          <a:lstStyle/>
          <a:p>
            <a:pPr lvl="0">
              <a:buNone/>
            </a:pPr>
            <a:r>
              <a:rPr lang="id-ID" sz="2400" b="1" dirty="0" smtClean="0"/>
              <a:t>C.  Pelaksanaan</a:t>
            </a:r>
          </a:p>
          <a:p>
            <a:pPr marL="630238" lvl="0" indent="-269875"/>
            <a:r>
              <a:rPr lang="id-ID" sz="2400" dirty="0" smtClean="0"/>
              <a:t>Dilakukan berdasar rencana.</a:t>
            </a:r>
          </a:p>
          <a:p>
            <a:pPr marL="630238" lvl="0" indent="-269875"/>
            <a:r>
              <a:rPr lang="id-ID" sz="2400" dirty="0" smtClean="0"/>
              <a:t>Kebutuhan Barang/Jasa pendukung kegiatan swakelola yang tidak dapat disediakan dengan swadaya, dilakukan melalui penyedia oleh TPK. </a:t>
            </a:r>
          </a:p>
          <a:p>
            <a:pPr marL="630238" lvl="0" indent="-269875"/>
            <a:r>
              <a:rPr lang="id-ID" sz="2400" dirty="0" smtClean="0"/>
              <a:t>Untuk pekerjaan konstruksi:</a:t>
            </a:r>
          </a:p>
          <a:p>
            <a:pPr marL="1169988" lvl="2" indent="-450850">
              <a:buFont typeface="+mj-lt"/>
              <a:buAutoNum type="arabicPeriod"/>
            </a:pPr>
            <a:r>
              <a:rPr lang="id-ID" dirty="0" smtClean="0"/>
              <a:t>Ditunjuk 1 orang penanggungjawab teknis dari anggota TPK yang dianggap mampu;</a:t>
            </a:r>
          </a:p>
          <a:p>
            <a:pPr marL="1169988" lvl="2" indent="-450850">
              <a:buFont typeface="+mj-lt"/>
              <a:buAutoNum type="arabicPeriod"/>
            </a:pPr>
            <a:r>
              <a:rPr lang="id-ID" dirty="0" smtClean="0"/>
              <a:t>Dapat dibantu personil dinas terkait setempat;</a:t>
            </a:r>
          </a:p>
          <a:p>
            <a:pPr marL="1169988" lvl="2" indent="-450850">
              <a:buFont typeface="+mj-lt"/>
              <a:buAutoNum type="arabicPeriod"/>
            </a:pPr>
            <a:r>
              <a:rPr lang="en-US" sz="2400" dirty="0" err="1" smtClean="0"/>
              <a:t>Pada</a:t>
            </a:r>
            <a:r>
              <a:rPr lang="en-US" sz="2400" dirty="0" smtClean="0"/>
              <a:t> </a:t>
            </a:r>
            <a:r>
              <a:rPr lang="en-US" sz="2400" dirty="0" err="1" smtClean="0"/>
              <a:t>pelaksanaan</a:t>
            </a:r>
            <a:r>
              <a:rPr lang="en-US" sz="2400" dirty="0" smtClean="0"/>
              <a:t> </a:t>
            </a:r>
            <a:r>
              <a:rPr lang="en-US" sz="2400" dirty="0" err="1" smtClean="0"/>
              <a:t>pekerjaan</a:t>
            </a:r>
            <a:r>
              <a:rPr lang="en-US" sz="2400" dirty="0" smtClean="0"/>
              <a:t> </a:t>
            </a:r>
            <a:r>
              <a:rPr lang="en-US" sz="2400" dirty="0" err="1" smtClean="0"/>
              <a:t>dapat</a:t>
            </a:r>
            <a:r>
              <a:rPr lang="en-US" sz="2400" dirty="0" smtClean="0"/>
              <a:t> </a:t>
            </a:r>
            <a:r>
              <a:rPr lang="en-US" sz="2400" dirty="0" err="1" smtClean="0"/>
              <a:t>dibantu</a:t>
            </a:r>
            <a:r>
              <a:rPr lang="en-US" sz="2400" dirty="0" smtClean="0"/>
              <a:t> </a:t>
            </a:r>
            <a:r>
              <a:rPr lang="en-US" sz="2400" dirty="0" err="1" smtClean="0"/>
              <a:t>pekerja</a:t>
            </a:r>
            <a:r>
              <a:rPr lang="en-US" sz="2400" dirty="0" smtClean="0"/>
              <a:t> (</a:t>
            </a:r>
            <a:r>
              <a:rPr lang="en-US" sz="2400" dirty="0" err="1" smtClean="0"/>
              <a:t>tukang</a:t>
            </a:r>
            <a:r>
              <a:rPr lang="en-US" sz="2400" dirty="0" smtClean="0"/>
              <a:t>/</a:t>
            </a:r>
            <a:r>
              <a:rPr lang="en-US" sz="2400" dirty="0" err="1" smtClean="0"/>
              <a:t>mandor</a:t>
            </a:r>
            <a:r>
              <a:rPr lang="en-US" sz="2400" dirty="0" smtClean="0"/>
              <a:t>).</a:t>
            </a:r>
            <a:endParaRPr lang="id-ID" sz="2400" dirty="0"/>
          </a:p>
        </p:txBody>
      </p:sp>
    </p:spTree>
    <p:extLst>
      <p:ext uri="{BB962C8B-B14F-4D97-AF65-F5344CB8AC3E}">
        <p14:creationId xmlns:p14="http://schemas.microsoft.com/office/powerpoint/2010/main" val="154226846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285720" y="1928802"/>
            <a:ext cx="8501122" cy="4572032"/>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85720" y="274638"/>
            <a:ext cx="8501122" cy="1143000"/>
          </a:xfrm>
        </p:spPr>
        <p:style>
          <a:lnRef idx="1">
            <a:schemeClr val="accent2"/>
          </a:lnRef>
          <a:fillRef idx="2">
            <a:schemeClr val="accent2"/>
          </a:fillRef>
          <a:effectRef idx="1">
            <a:schemeClr val="accent2"/>
          </a:effectRef>
          <a:fontRef idx="minor">
            <a:schemeClr val="dk1"/>
          </a:fontRef>
        </p:style>
        <p:txBody>
          <a:bodyPr>
            <a:normAutofit/>
          </a:bodyPr>
          <a:lstStyle/>
          <a:p>
            <a:r>
              <a:rPr lang="en-US" sz="3200" dirty="0" err="1" smtClean="0"/>
              <a:t>Beberapa</a:t>
            </a:r>
            <a:r>
              <a:rPr lang="en-US" sz="3200" dirty="0" smtClean="0"/>
              <a:t> </a:t>
            </a:r>
            <a:r>
              <a:rPr lang="en-US" sz="3200" dirty="0" err="1" smtClean="0"/>
              <a:t>ketentuan</a:t>
            </a:r>
            <a:r>
              <a:rPr lang="en-US" sz="3200" dirty="0" smtClean="0"/>
              <a:t> </a:t>
            </a:r>
            <a:r>
              <a:rPr lang="en-US" sz="3200" dirty="0" err="1" smtClean="0"/>
              <a:t>dalam</a:t>
            </a:r>
            <a:r>
              <a:rPr lang="en-US" sz="3200" dirty="0" smtClean="0"/>
              <a:t> </a:t>
            </a:r>
            <a:r>
              <a:rPr lang="en-US" sz="3200" dirty="0" err="1" smtClean="0"/>
              <a:t>pelaksanaan</a:t>
            </a:r>
            <a:r>
              <a:rPr lang="en-US" sz="3200" dirty="0" smtClean="0"/>
              <a:t> </a:t>
            </a:r>
            <a:r>
              <a:rPr lang="en-US" sz="3200" dirty="0" err="1" smtClean="0"/>
              <a:t>pengelolaan</a:t>
            </a:r>
            <a:r>
              <a:rPr lang="en-US" sz="3200" dirty="0" smtClean="0"/>
              <a:t> </a:t>
            </a:r>
            <a:r>
              <a:rPr lang="en-US" sz="3200" dirty="0" err="1" smtClean="0"/>
              <a:t>keuangan</a:t>
            </a:r>
            <a:r>
              <a:rPr lang="en-US" sz="3200" dirty="0" smtClean="0"/>
              <a:t> </a:t>
            </a:r>
            <a:r>
              <a:rPr lang="en-US" sz="3200" dirty="0" err="1" smtClean="0"/>
              <a:t>desa</a:t>
            </a:r>
            <a:endParaRPr lang="en-US" sz="3200" dirty="0"/>
          </a:p>
        </p:txBody>
      </p:sp>
      <p:sp>
        <p:nvSpPr>
          <p:cNvPr id="3" name="Content Placeholder 2"/>
          <p:cNvSpPr>
            <a:spLocks noGrp="1"/>
          </p:cNvSpPr>
          <p:nvPr>
            <p:ph idx="1"/>
          </p:nvPr>
        </p:nvSpPr>
        <p:spPr>
          <a:xfrm>
            <a:off x="457200" y="2017721"/>
            <a:ext cx="8229600" cy="4483113"/>
          </a:xfrm>
        </p:spPr>
        <p:txBody>
          <a:bodyPr>
            <a:normAutofit fontScale="85000" lnSpcReduction="10000"/>
          </a:bodyPr>
          <a:lstStyle/>
          <a:p>
            <a:pPr lvl="0"/>
            <a:r>
              <a:rPr lang="id-ID" dirty="0" smtClean="0"/>
              <a:t>Semua penerimaan dan pengeluaran desa dalam rangka pelaksanaan kewenangan desa dilaksanakan melalui rekening kas desa (pasal 24 ayat 1 Permendagri 113 Tahun 2014).</a:t>
            </a:r>
            <a:endParaRPr lang="en-US" dirty="0" smtClean="0"/>
          </a:p>
          <a:p>
            <a:pPr lvl="0"/>
            <a:r>
              <a:rPr lang="id-ID" dirty="0" smtClean="0"/>
              <a:t>Semua penerimaan dan pengeluaran desa harus didukung oleh bukti yang lengkap dan sah (pasal 24 ayat 3 Permendagri 113 Tahun 2014).</a:t>
            </a:r>
            <a:endParaRPr lang="en-US" dirty="0" smtClean="0"/>
          </a:p>
          <a:p>
            <a:r>
              <a:rPr lang="id-ID" dirty="0" smtClean="0"/>
              <a:t>Pengeluaran desa yang mengakibatkan beban APBDesa tidak dapat dilakukan sebelum rancangan peraturan desa tentang APBDesa ditetapkan menjadi peraturan desa(pasal 26 ayat 1 Permendagri 113 Tahun 2014).</a:t>
            </a:r>
            <a:endParaRPr lang="en-US" dirty="0"/>
          </a:p>
        </p:txBody>
      </p:sp>
    </p:spTree>
    <p:extLst>
      <p:ext uri="{BB962C8B-B14F-4D97-AF65-F5344CB8AC3E}">
        <p14:creationId xmlns:p14="http://schemas.microsoft.com/office/powerpoint/2010/main" val="109480679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4714876" y="1714488"/>
            <a:ext cx="4000528" cy="4714908"/>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285720" y="1643050"/>
            <a:ext cx="4071966" cy="4714908"/>
          </a:xfrm>
          <a:prstGeom prst="rect">
            <a:avLst/>
          </a:prstGeom>
          <a:solidFill>
            <a:schemeClr val="bg1">
              <a:lumMod val="8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 Placeholder 4"/>
          <p:cNvSpPr>
            <a:spLocks noGrp="1"/>
          </p:cNvSpPr>
          <p:nvPr>
            <p:ph type="body" idx="1"/>
          </p:nvPr>
        </p:nvSpPr>
        <p:spPr/>
        <p:txBody>
          <a:bodyPr/>
          <a:lstStyle/>
          <a:p>
            <a:r>
              <a:rPr lang="id-ID" dirty="0" smtClean="0"/>
              <a:t>     </a:t>
            </a:r>
            <a:r>
              <a:rPr lang="en-US" dirty="0" smtClean="0"/>
              <a:t>KURANG DARI 50 JUTA</a:t>
            </a:r>
            <a:endParaRPr lang="en-US" dirty="0"/>
          </a:p>
        </p:txBody>
      </p:sp>
      <p:sp>
        <p:nvSpPr>
          <p:cNvPr id="6" name="Content Placeholder 5"/>
          <p:cNvSpPr>
            <a:spLocks noGrp="1"/>
          </p:cNvSpPr>
          <p:nvPr>
            <p:ph sz="half" idx="2"/>
          </p:nvPr>
        </p:nvSpPr>
        <p:spPr>
          <a:xfrm>
            <a:off x="457200" y="2500305"/>
            <a:ext cx="4040188" cy="3625857"/>
          </a:xfrm>
        </p:spPr>
        <p:txBody>
          <a:bodyPr>
            <a:noAutofit/>
          </a:bodyPr>
          <a:lstStyle/>
          <a:p>
            <a:pPr marL="457200" lvl="2" indent="-457200">
              <a:buFont typeface="+mj-lt"/>
              <a:buAutoNum type="arabicParenR"/>
            </a:pPr>
            <a:r>
              <a:rPr lang="id-ID" sz="2400" dirty="0" smtClean="0"/>
              <a:t>TPK membeli kepada 1 penyedia.</a:t>
            </a:r>
          </a:p>
          <a:p>
            <a:pPr marL="457200" lvl="2" indent="-457200">
              <a:buFont typeface="+mj-lt"/>
              <a:buAutoNum type="arabicParenR"/>
            </a:pPr>
            <a:r>
              <a:rPr lang="id-ID" sz="2400" dirty="0" smtClean="0"/>
              <a:t>Tanpa penawaran tertulis.</a:t>
            </a:r>
          </a:p>
          <a:p>
            <a:pPr marL="457200" lvl="2" indent="-457200">
              <a:buFont typeface="+mj-lt"/>
              <a:buAutoNum type="arabicParenR"/>
            </a:pPr>
            <a:r>
              <a:rPr lang="id-ID" sz="2400" dirty="0" smtClean="0"/>
              <a:t>Negosiasi untuk mendapatkan harga murah.</a:t>
            </a:r>
          </a:p>
          <a:p>
            <a:pPr marL="457200" indent="-457200">
              <a:buFont typeface="+mj-lt"/>
              <a:buAutoNum type="arabicParenR"/>
            </a:pPr>
            <a:r>
              <a:rPr lang="en-US" dirty="0" err="1" smtClean="0"/>
              <a:t>Bukti</a:t>
            </a:r>
            <a:r>
              <a:rPr lang="en-US" dirty="0" smtClean="0"/>
              <a:t>: nota, </a:t>
            </a:r>
            <a:r>
              <a:rPr lang="en-US" dirty="0" err="1" smtClean="0"/>
              <a:t>faktur</a:t>
            </a:r>
            <a:r>
              <a:rPr lang="en-US" dirty="0" smtClean="0"/>
              <a:t> </a:t>
            </a:r>
            <a:r>
              <a:rPr lang="en-US" dirty="0" err="1" smtClean="0"/>
              <a:t>pembelian</a:t>
            </a:r>
            <a:r>
              <a:rPr lang="en-US" dirty="0" smtClean="0"/>
              <a:t>, </a:t>
            </a:r>
            <a:r>
              <a:rPr lang="en-US" dirty="0" err="1" smtClean="0"/>
              <a:t>atau</a:t>
            </a:r>
            <a:r>
              <a:rPr lang="en-US" dirty="0" smtClean="0"/>
              <a:t> </a:t>
            </a:r>
            <a:r>
              <a:rPr lang="en-US" dirty="0" err="1" smtClean="0"/>
              <a:t>kuitansi</a:t>
            </a:r>
            <a:r>
              <a:rPr lang="en-US" dirty="0" smtClean="0"/>
              <a:t> </a:t>
            </a:r>
            <a:r>
              <a:rPr lang="en-US" dirty="0" err="1" smtClean="0"/>
              <a:t>atas</a:t>
            </a:r>
            <a:r>
              <a:rPr lang="en-US" dirty="0" smtClean="0"/>
              <a:t> </a:t>
            </a:r>
            <a:r>
              <a:rPr lang="en-US" dirty="0" err="1" smtClean="0"/>
              <a:t>nama</a:t>
            </a:r>
            <a:r>
              <a:rPr lang="en-US" dirty="0" smtClean="0"/>
              <a:t> TPK</a:t>
            </a:r>
            <a:endParaRPr lang="en-US" dirty="0"/>
          </a:p>
        </p:txBody>
      </p:sp>
      <p:sp>
        <p:nvSpPr>
          <p:cNvPr id="7" name="Text Placeholder 6"/>
          <p:cNvSpPr>
            <a:spLocks noGrp="1"/>
          </p:cNvSpPr>
          <p:nvPr>
            <p:ph type="body" sz="quarter" idx="3"/>
          </p:nvPr>
        </p:nvSpPr>
        <p:spPr/>
        <p:txBody>
          <a:bodyPr/>
          <a:lstStyle/>
          <a:p>
            <a:r>
              <a:rPr lang="en-US" dirty="0" smtClean="0"/>
              <a:t>       </a:t>
            </a:r>
            <a:r>
              <a:rPr lang="id-ID" dirty="0" smtClean="0"/>
              <a:t>       </a:t>
            </a:r>
            <a:r>
              <a:rPr lang="en-US" dirty="0" smtClean="0"/>
              <a:t> 50 – 200 JUTA</a:t>
            </a:r>
            <a:endParaRPr lang="en-US" dirty="0"/>
          </a:p>
        </p:txBody>
      </p:sp>
      <p:sp>
        <p:nvSpPr>
          <p:cNvPr id="8" name="Content Placeholder 7"/>
          <p:cNvSpPr>
            <a:spLocks noGrp="1"/>
          </p:cNvSpPr>
          <p:nvPr>
            <p:ph sz="quarter" idx="4"/>
          </p:nvPr>
        </p:nvSpPr>
        <p:spPr>
          <a:xfrm>
            <a:off x="4645025" y="2478108"/>
            <a:ext cx="4041775" cy="3951288"/>
          </a:xfrm>
        </p:spPr>
        <p:txBody>
          <a:bodyPr>
            <a:normAutofit fontScale="92500" lnSpcReduction="10000"/>
          </a:bodyPr>
          <a:lstStyle/>
          <a:p>
            <a:pPr marL="457200" lvl="0" indent="-457200">
              <a:buFont typeface="+mj-lt"/>
              <a:buAutoNum type="arabicParenR"/>
            </a:pPr>
            <a:r>
              <a:rPr lang="id-ID" dirty="0" smtClean="0"/>
              <a:t>TPK membeli kepada 1 penyedia.</a:t>
            </a:r>
          </a:p>
          <a:p>
            <a:pPr marL="457200" lvl="0" indent="-457200">
              <a:buFont typeface="+mj-lt"/>
              <a:buAutoNum type="arabicParenR"/>
            </a:pPr>
            <a:r>
              <a:rPr lang="id-ID" dirty="0" smtClean="0"/>
              <a:t>Dengan penawaran tertulis dengan daftar barang/jasa (rincian barang/jasa atau ruang lingkup pekerjaan, volume, dan satuan).</a:t>
            </a:r>
          </a:p>
          <a:p>
            <a:pPr marL="457200" lvl="0" indent="-457200">
              <a:buFont typeface="+mj-lt"/>
              <a:buAutoNum type="arabicParenR"/>
            </a:pPr>
            <a:r>
              <a:rPr lang="id-ID" dirty="0" smtClean="0"/>
              <a:t>Negosiasi untuk mendapatkan harga murah.</a:t>
            </a:r>
          </a:p>
          <a:p>
            <a:pPr marL="457200" lvl="0" indent="-457200">
              <a:buFont typeface="+mj-lt"/>
              <a:buAutoNum type="arabicParenR"/>
            </a:pPr>
            <a:r>
              <a:rPr lang="id-ID" dirty="0" smtClean="0"/>
              <a:t>Bukti: nota, faktur pembelian, atau kuitansi atas nama TPK.</a:t>
            </a:r>
          </a:p>
          <a:p>
            <a:endParaRPr lang="en-US" dirty="0"/>
          </a:p>
        </p:txBody>
      </p:sp>
      <p:sp>
        <p:nvSpPr>
          <p:cNvPr id="12" name="Title 1"/>
          <p:cNvSpPr txBox="1">
            <a:spLocks/>
          </p:cNvSpPr>
          <p:nvPr/>
        </p:nvSpPr>
        <p:spPr>
          <a:xfrm>
            <a:off x="457200" y="274638"/>
            <a:ext cx="8229600" cy="868346"/>
          </a:xfrm>
          <a:prstGeom prst="rect">
            <a:avLst/>
          </a:prstGeom>
          <a:solidFill>
            <a:schemeClr val="accent6">
              <a:lumMod val="40000"/>
              <a:lumOff val="60000"/>
            </a:schemeClr>
          </a:solidFill>
        </p:spPr>
        <p:style>
          <a:lnRef idx="3">
            <a:schemeClr val="lt1"/>
          </a:lnRef>
          <a:fillRef idx="1">
            <a:schemeClr val="accent6"/>
          </a:fillRef>
          <a:effectRef idx="1">
            <a:schemeClr val="accent6"/>
          </a:effectRef>
          <a:fontRef idx="minor">
            <a:schemeClr val="lt1"/>
          </a:fontRef>
        </p:style>
        <p:txBody>
          <a:bodyPr vert="horz" lIns="91440" tIns="45720" rIns="91440" bIns="45720" rtlCol="0" anchor="ctr">
            <a:normAutofit fontScale="8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smtClean="0">
                <a:ln>
                  <a:noFill/>
                </a:ln>
                <a:solidFill>
                  <a:schemeClr val="tx1"/>
                </a:solidFill>
                <a:effectLst/>
                <a:uLnTx/>
                <a:uFillTx/>
                <a:latin typeface="+mn-lt"/>
                <a:ea typeface="+mn-ea"/>
                <a:cs typeface="+mn-cs"/>
              </a:rPr>
              <a:t>Pengadaan Barang/Jasa Melalui </a:t>
            </a:r>
            <a:r>
              <a:rPr kumimoji="0" lang="id-ID" sz="3600" b="0" i="0" u="none" strike="noStrike" kern="1200" cap="none" spc="0" normalizeH="0" baseline="0" noProof="0" smtClean="0">
                <a:ln>
                  <a:noFill/>
                </a:ln>
                <a:solidFill>
                  <a:schemeClr val="tx1"/>
                </a:solidFill>
                <a:effectLst/>
                <a:uLnTx/>
                <a:uFillTx/>
                <a:latin typeface="+mn-lt"/>
                <a:ea typeface="+mn-ea"/>
                <a:cs typeface="+mn-cs"/>
              </a:rPr>
              <a:t>penyedia Barang/Jasa</a:t>
            </a:r>
            <a:endParaRPr kumimoji="0" lang="id-ID" sz="3600" b="0" i="0" u="none" strike="noStrike" kern="1200" cap="none" spc="0" normalizeH="0" baseline="0" noProof="0" dirty="0">
              <a:ln>
                <a:noFill/>
              </a:ln>
              <a:solidFill>
                <a:schemeClr val="tx1"/>
              </a:solidFill>
              <a:effectLst/>
              <a:uLnTx/>
              <a:uFillTx/>
              <a:latin typeface="+mn-lt"/>
              <a:ea typeface="+mn-ea"/>
              <a:cs typeface="+mn-cs"/>
            </a:endParaRPr>
          </a:p>
        </p:txBody>
      </p:sp>
    </p:spTree>
    <p:extLst>
      <p:ext uri="{BB962C8B-B14F-4D97-AF65-F5344CB8AC3E}">
        <p14:creationId xmlns:p14="http://schemas.microsoft.com/office/powerpoint/2010/main" val="1133013989"/>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500034" y="1428736"/>
            <a:ext cx="8143932" cy="4000528"/>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Text Placeholder 6"/>
          <p:cNvSpPr>
            <a:spLocks noGrp="1"/>
          </p:cNvSpPr>
          <p:nvPr>
            <p:ph type="body" sz="quarter" idx="3"/>
          </p:nvPr>
        </p:nvSpPr>
        <p:spPr>
          <a:xfrm>
            <a:off x="2285984" y="1428736"/>
            <a:ext cx="4041775" cy="639762"/>
          </a:xfrm>
        </p:spPr>
        <p:txBody>
          <a:bodyPr/>
          <a:lstStyle/>
          <a:p>
            <a:r>
              <a:rPr lang="en-US" dirty="0" smtClean="0"/>
              <a:t>       </a:t>
            </a:r>
            <a:r>
              <a:rPr lang="id-ID" dirty="0" smtClean="0"/>
              <a:t>       </a:t>
            </a:r>
            <a:r>
              <a:rPr lang="en-US" dirty="0" smtClean="0"/>
              <a:t> </a:t>
            </a:r>
            <a:r>
              <a:rPr lang="id-ID" dirty="0" smtClean="0"/>
              <a:t>&gt; </a:t>
            </a:r>
            <a:r>
              <a:rPr lang="en-US" dirty="0" smtClean="0"/>
              <a:t>200 JUTA</a:t>
            </a:r>
            <a:endParaRPr lang="en-US" dirty="0"/>
          </a:p>
        </p:txBody>
      </p:sp>
      <p:sp>
        <p:nvSpPr>
          <p:cNvPr id="8" name="Content Placeholder 7"/>
          <p:cNvSpPr>
            <a:spLocks noGrp="1"/>
          </p:cNvSpPr>
          <p:nvPr>
            <p:ph sz="quarter" idx="4"/>
          </p:nvPr>
        </p:nvSpPr>
        <p:spPr>
          <a:xfrm>
            <a:off x="785786" y="2143116"/>
            <a:ext cx="7572428" cy="3286148"/>
          </a:xfrm>
        </p:spPr>
        <p:txBody>
          <a:bodyPr>
            <a:normAutofit fontScale="92500" lnSpcReduction="20000"/>
          </a:bodyPr>
          <a:lstStyle/>
          <a:p>
            <a:pPr marL="457200" lvl="0" indent="-457200">
              <a:buFont typeface="+mj-lt"/>
              <a:buAutoNum type="arabicParenR"/>
            </a:pPr>
            <a:r>
              <a:rPr lang="id-ID" dirty="0" smtClean="0"/>
              <a:t>TPK mengundang dan meminta 2 penawaran dari 2 penyedia berbeda.</a:t>
            </a:r>
          </a:p>
          <a:p>
            <a:pPr marL="457200" lvl="0" indent="-457200">
              <a:buFont typeface="+mj-lt"/>
              <a:buAutoNum type="arabicParenR"/>
            </a:pPr>
            <a:r>
              <a:rPr lang="id-ID" dirty="0" smtClean="0"/>
              <a:t>TPK menilai pemenuhan spesifikasi (jika 2 memenuhi lanjut ke tahap berikutnya, jika memenuhi 1 tetap lanjut ke tahap berikutnya, jika tidak dipenuhi  semua maka TPK membatalkan proses PBJ kemudian mengulang proses Pengadaan Barang/Jasa).</a:t>
            </a:r>
          </a:p>
          <a:p>
            <a:pPr marL="457200" lvl="0" indent="-457200">
              <a:buFont typeface="+mj-lt"/>
              <a:buAutoNum type="arabicParenR"/>
            </a:pPr>
            <a:r>
              <a:rPr lang="id-ID" dirty="0" smtClean="0"/>
              <a:t>Negosiasi secara bersamaan untuk mendapat harga murah.</a:t>
            </a:r>
          </a:p>
          <a:p>
            <a:pPr marL="457200" lvl="0" indent="-457200">
              <a:buFont typeface="+mj-lt"/>
              <a:buAutoNum type="arabicParenR"/>
            </a:pPr>
            <a:r>
              <a:rPr lang="id-ID" dirty="0" smtClean="0"/>
              <a:t>Hasil negosiasi dituangkan dalam Surat Perjanjian antara Ketua TPK dan penyedia.</a:t>
            </a:r>
          </a:p>
          <a:p>
            <a:endParaRPr lang="en-US" dirty="0"/>
          </a:p>
        </p:txBody>
      </p:sp>
      <p:sp>
        <p:nvSpPr>
          <p:cNvPr id="12" name="Title 1"/>
          <p:cNvSpPr txBox="1">
            <a:spLocks/>
          </p:cNvSpPr>
          <p:nvPr/>
        </p:nvSpPr>
        <p:spPr>
          <a:xfrm>
            <a:off x="457200" y="274638"/>
            <a:ext cx="8229600" cy="868346"/>
          </a:xfrm>
          <a:prstGeom prst="rect">
            <a:avLst/>
          </a:prstGeom>
          <a:solidFill>
            <a:schemeClr val="accent6">
              <a:lumMod val="40000"/>
              <a:lumOff val="60000"/>
            </a:schemeClr>
          </a:solidFill>
        </p:spPr>
        <p:style>
          <a:lnRef idx="3">
            <a:schemeClr val="lt1"/>
          </a:lnRef>
          <a:fillRef idx="1">
            <a:schemeClr val="accent6"/>
          </a:fillRef>
          <a:effectRef idx="1">
            <a:schemeClr val="accent6"/>
          </a:effectRef>
          <a:fontRef idx="minor">
            <a:schemeClr val="lt1"/>
          </a:fontRef>
        </p:style>
        <p:txBody>
          <a:bodyPr vert="horz" lIns="91440" tIns="45720" rIns="91440" bIns="45720" rtlCol="0" anchor="ctr">
            <a:normAutofit fontScale="82500" lnSpcReduction="200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US" sz="3600" b="0" i="0" u="none" strike="noStrike" kern="1200" cap="none" spc="0" normalizeH="0" baseline="0" noProof="0" smtClean="0">
                <a:ln>
                  <a:noFill/>
                </a:ln>
                <a:solidFill>
                  <a:schemeClr val="tx1"/>
                </a:solidFill>
                <a:effectLst/>
                <a:uLnTx/>
                <a:uFillTx/>
                <a:latin typeface="+mn-lt"/>
                <a:ea typeface="+mn-ea"/>
                <a:cs typeface="+mn-cs"/>
              </a:rPr>
              <a:t>Pengadaan Barang/Jasa Melalui </a:t>
            </a:r>
            <a:r>
              <a:rPr kumimoji="0" lang="id-ID" sz="3600" b="0" i="0" u="none" strike="noStrike" kern="1200" cap="none" spc="0" normalizeH="0" baseline="0" noProof="0" smtClean="0">
                <a:ln>
                  <a:noFill/>
                </a:ln>
                <a:solidFill>
                  <a:schemeClr val="tx1"/>
                </a:solidFill>
                <a:effectLst/>
                <a:uLnTx/>
                <a:uFillTx/>
                <a:latin typeface="+mn-lt"/>
                <a:ea typeface="+mn-ea"/>
                <a:cs typeface="+mn-cs"/>
              </a:rPr>
              <a:t>penyedia Barang/Jasa</a:t>
            </a:r>
            <a:endParaRPr kumimoji="0" lang="id-ID" sz="3600" b="0" i="0" u="none" strike="noStrike" kern="1200" cap="none" spc="0" normalizeH="0" baseline="0" noProof="0" dirty="0">
              <a:ln>
                <a:noFill/>
              </a:ln>
              <a:solidFill>
                <a:schemeClr val="tx1"/>
              </a:solidFill>
              <a:effectLst/>
              <a:uLnTx/>
              <a:uFillTx/>
              <a:latin typeface="+mn-lt"/>
              <a:ea typeface="+mn-ea"/>
              <a:cs typeface="+mn-cs"/>
            </a:endParaRPr>
          </a:p>
        </p:txBody>
      </p:sp>
      <p:sp>
        <p:nvSpPr>
          <p:cNvPr id="15" name="Rectangle 14"/>
          <p:cNvSpPr/>
          <p:nvPr/>
        </p:nvSpPr>
        <p:spPr>
          <a:xfrm>
            <a:off x="500034" y="5634030"/>
            <a:ext cx="8143932" cy="1009680"/>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297" name="Rectangle 1"/>
          <p:cNvSpPr>
            <a:spLocks noChangeArrowheads="1"/>
          </p:cNvSpPr>
          <p:nvPr/>
        </p:nvSpPr>
        <p:spPr bwMode="auto">
          <a:xfrm>
            <a:off x="500034" y="5715016"/>
            <a:ext cx="8001056"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Nilai tersebut di atas dapat ditetapkan berbeda oleh </a:t>
            </a:r>
          </a:p>
          <a:p>
            <a:pPr marL="0" marR="0" lvl="0" indent="0" algn="ctr" defTabSz="914400" rtl="0" eaLnBrk="1" fontAlgn="base" latinLnBrk="0" hangingPunct="1">
              <a:lnSpc>
                <a:spcPct val="100000"/>
              </a:lnSpc>
              <a:spcBef>
                <a:spcPct val="0"/>
              </a:spcBef>
              <a:spcAft>
                <a:spcPct val="0"/>
              </a:spcAft>
              <a:buClrTx/>
              <a:buSzTx/>
              <a:tabLst/>
            </a:pPr>
            <a:r>
              <a:rPr kumimoji="0" lang="id-ID" sz="2400" b="0" i="0" u="none" strike="noStrike" cap="none" normalizeH="0" baseline="0" dirty="0" smtClean="0">
                <a:ln>
                  <a:noFill/>
                </a:ln>
                <a:solidFill>
                  <a:schemeClr val="tx1"/>
                </a:solidFill>
                <a:effectLst/>
                <a:latin typeface="Times New Roman" pitchFamily="18" charset="0"/>
                <a:ea typeface="Times New Roman" pitchFamily="18" charset="0"/>
                <a:cs typeface="Times New Roman" pitchFamily="18" charset="0"/>
              </a:rPr>
              <a:t>Bupati/Walikota sesuai kondisi dan dalam batas wajar.</a:t>
            </a:r>
            <a:endParaRPr kumimoji="0" lang="id-ID" sz="2400" b="0" i="0" u="none" strike="noStrike" cap="none" normalizeH="0" baseline="0" dirty="0" smtClean="0">
              <a:ln>
                <a:noFill/>
              </a:ln>
              <a:solidFill>
                <a:schemeClr val="tx1"/>
              </a:solidFill>
              <a:effectLst/>
              <a:latin typeface="Arial" pitchFamily="34" charset="0"/>
              <a:cs typeface="Arial" pitchFamily="34" charset="0"/>
            </a:endParaRPr>
          </a:p>
        </p:txBody>
      </p:sp>
    </p:spTree>
    <p:extLst>
      <p:ext uri="{BB962C8B-B14F-4D97-AF65-F5344CB8AC3E}">
        <p14:creationId xmlns:p14="http://schemas.microsoft.com/office/powerpoint/2010/main" val="999279189"/>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a:solidFill>
            <a:schemeClr val="accent6">
              <a:lumMod val="40000"/>
              <a:lumOff val="60000"/>
            </a:schemeClr>
          </a:solidFill>
        </p:spPr>
        <p:style>
          <a:lnRef idx="3">
            <a:schemeClr val="lt1"/>
          </a:lnRef>
          <a:fillRef idx="1">
            <a:schemeClr val="accent6"/>
          </a:fillRef>
          <a:effectRef idx="1">
            <a:schemeClr val="accent6"/>
          </a:effectRef>
          <a:fontRef idx="minor">
            <a:schemeClr val="lt1"/>
          </a:fontRef>
        </p:style>
        <p:txBody>
          <a:bodyPr>
            <a:normAutofit fontScale="90000"/>
          </a:bodyPr>
          <a:lstStyle/>
          <a:p>
            <a:r>
              <a:rPr lang="en-US" sz="3600" dirty="0" err="1" smtClean="0">
                <a:solidFill>
                  <a:schemeClr val="tx1"/>
                </a:solidFill>
              </a:rPr>
              <a:t>Pengadaan</a:t>
            </a:r>
            <a:r>
              <a:rPr lang="en-US" sz="3600" dirty="0" smtClean="0">
                <a:solidFill>
                  <a:schemeClr val="tx1"/>
                </a:solidFill>
              </a:rPr>
              <a:t> </a:t>
            </a:r>
            <a:r>
              <a:rPr lang="en-US" sz="3600" dirty="0" err="1" smtClean="0">
                <a:solidFill>
                  <a:schemeClr val="tx1"/>
                </a:solidFill>
              </a:rPr>
              <a:t>Barang</a:t>
            </a:r>
            <a:r>
              <a:rPr lang="en-US" sz="3600" dirty="0" smtClean="0">
                <a:solidFill>
                  <a:schemeClr val="tx1"/>
                </a:solidFill>
              </a:rPr>
              <a:t>/</a:t>
            </a:r>
            <a:r>
              <a:rPr lang="en-US" sz="3600" dirty="0" err="1" smtClean="0">
                <a:solidFill>
                  <a:schemeClr val="tx1"/>
                </a:solidFill>
              </a:rPr>
              <a:t>Jasa</a:t>
            </a:r>
            <a:r>
              <a:rPr lang="en-US" sz="3600" dirty="0" smtClean="0">
                <a:solidFill>
                  <a:schemeClr val="tx1"/>
                </a:solidFill>
              </a:rPr>
              <a:t> </a:t>
            </a:r>
            <a:r>
              <a:rPr lang="en-US" sz="3600" dirty="0" err="1" smtClean="0">
                <a:solidFill>
                  <a:schemeClr val="tx1"/>
                </a:solidFill>
              </a:rPr>
              <a:t>Melalui</a:t>
            </a:r>
            <a:r>
              <a:rPr lang="en-US" sz="3600" dirty="0" smtClean="0">
                <a:solidFill>
                  <a:schemeClr val="tx1"/>
                </a:solidFill>
              </a:rPr>
              <a:t> </a:t>
            </a:r>
            <a:r>
              <a:rPr lang="id-ID" sz="3600" dirty="0" smtClean="0">
                <a:solidFill>
                  <a:schemeClr val="tx1"/>
                </a:solidFill>
              </a:rPr>
              <a:t>penyedia Barang/Jasa</a:t>
            </a:r>
            <a:endParaRPr lang="id-ID" sz="3600" dirty="0">
              <a:solidFill>
                <a:schemeClr val="tx1"/>
              </a:solidFill>
            </a:endParaRPr>
          </a:p>
        </p:txBody>
      </p:sp>
      <p:sp>
        <p:nvSpPr>
          <p:cNvPr id="3" name="Content Placeholder 2"/>
          <p:cNvSpPr>
            <a:spLocks noGrp="1"/>
          </p:cNvSpPr>
          <p:nvPr>
            <p:ph idx="1"/>
          </p:nvPr>
        </p:nvSpPr>
        <p:spPr>
          <a:xfrm>
            <a:off x="214282" y="1285860"/>
            <a:ext cx="8715436" cy="5286412"/>
          </a:xfrm>
        </p:spPr>
        <p:style>
          <a:lnRef idx="1">
            <a:schemeClr val="accent3"/>
          </a:lnRef>
          <a:fillRef idx="2">
            <a:schemeClr val="accent3"/>
          </a:fillRef>
          <a:effectRef idx="1">
            <a:schemeClr val="accent3"/>
          </a:effectRef>
          <a:fontRef idx="minor">
            <a:schemeClr val="dk1"/>
          </a:fontRef>
        </p:style>
        <p:txBody>
          <a:bodyPr>
            <a:noAutofit/>
          </a:bodyPr>
          <a:lstStyle/>
          <a:p>
            <a:pPr lvl="0">
              <a:buNone/>
            </a:pPr>
            <a:r>
              <a:rPr lang="id-ID" sz="2200" b="1" dirty="0" smtClean="0"/>
              <a:t>D. Perubahan Kegiatan Pekerjaan</a:t>
            </a:r>
          </a:p>
          <a:p>
            <a:pPr marL="719138" lvl="0" indent="-254000"/>
            <a:r>
              <a:rPr lang="id-ID" sz="2200" dirty="0" smtClean="0"/>
              <a:t>Bila diperlukan, TPK dapat memerintahkan secara tertulis kepada penyedia untuk merubah lingkup pekerjaan:</a:t>
            </a:r>
          </a:p>
          <a:p>
            <a:pPr marL="1343025" lvl="2" indent="-457200">
              <a:buFont typeface="+mj-lt"/>
              <a:buAutoNum type="arabicPeriod"/>
            </a:pPr>
            <a:r>
              <a:rPr lang="id-ID" sz="2200" dirty="0" smtClean="0"/>
              <a:t>Menambah atau mengurangi volume;</a:t>
            </a:r>
          </a:p>
          <a:p>
            <a:pPr marL="1343025" lvl="2" indent="-457200">
              <a:buFont typeface="+mj-lt"/>
              <a:buAutoNum type="arabicPeriod"/>
            </a:pPr>
            <a:r>
              <a:rPr lang="id-ID" sz="2200" dirty="0" smtClean="0"/>
              <a:t>Mengurangi jenis pekerjaan;</a:t>
            </a:r>
          </a:p>
          <a:p>
            <a:pPr marL="1343025" lvl="2" indent="-457200">
              <a:buFont typeface="+mj-lt"/>
              <a:buAutoNum type="arabicPeriod"/>
            </a:pPr>
            <a:r>
              <a:rPr lang="id-ID" sz="2200" dirty="0" smtClean="0"/>
              <a:t>Mengubah spektek;</a:t>
            </a:r>
          </a:p>
          <a:p>
            <a:pPr marL="1343025" lvl="2" indent="-457200">
              <a:buFont typeface="+mj-lt"/>
              <a:buAutoNum type="arabicPeriod"/>
            </a:pPr>
            <a:r>
              <a:rPr lang="id-ID" sz="2200" dirty="0" smtClean="0"/>
              <a:t>Pekerjaan tambah.</a:t>
            </a:r>
          </a:p>
          <a:p>
            <a:pPr marL="719138" lvl="0" indent="-254000"/>
            <a:r>
              <a:rPr lang="id-ID" sz="2200" dirty="0" smtClean="0"/>
              <a:t>Atas perubahan tersebut, penyedia menyampaikan penawaran tertulis kepada TPK.</a:t>
            </a:r>
          </a:p>
          <a:p>
            <a:pPr marL="719138" lvl="0" indent="-254000"/>
            <a:r>
              <a:rPr lang="id-ID" sz="2200" dirty="0" smtClean="0"/>
              <a:t>Negosiasi untuk mendapat harga murah.</a:t>
            </a:r>
          </a:p>
          <a:p>
            <a:pPr marL="719138" lvl="0" indent="-254000"/>
            <a:r>
              <a:rPr lang="id-ID" sz="2200" dirty="0" smtClean="0"/>
              <a:t>Untuk nilai Pengadaan Barang/Jasa  &gt; Rp 200 juta, dilakukan adendum.</a:t>
            </a:r>
            <a:endParaRPr lang="id-ID" sz="2200" dirty="0"/>
          </a:p>
        </p:txBody>
      </p:sp>
    </p:spTree>
    <p:extLst>
      <p:ext uri="{BB962C8B-B14F-4D97-AF65-F5344CB8AC3E}">
        <p14:creationId xmlns:p14="http://schemas.microsoft.com/office/powerpoint/2010/main" val="32632521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868346"/>
          </a:xfrm>
        </p:spPr>
        <p:style>
          <a:lnRef idx="1">
            <a:schemeClr val="accent5"/>
          </a:lnRef>
          <a:fillRef idx="2">
            <a:schemeClr val="accent5"/>
          </a:fillRef>
          <a:effectRef idx="1">
            <a:schemeClr val="accent5"/>
          </a:effectRef>
          <a:fontRef idx="minor">
            <a:schemeClr val="dk1"/>
          </a:fontRef>
        </p:style>
        <p:txBody>
          <a:bodyPr>
            <a:normAutofit fontScale="90000"/>
          </a:bodyPr>
          <a:lstStyle/>
          <a:p>
            <a:pPr lvl="0"/>
            <a:r>
              <a:rPr lang="id-ID" sz="3200" dirty="0" smtClean="0">
                <a:solidFill>
                  <a:schemeClr val="tx1"/>
                </a:solidFill>
              </a:rPr>
              <a:t>Pengawasan, Pembayaran, Pelaporan, </a:t>
            </a:r>
            <a:br>
              <a:rPr lang="id-ID" sz="3200" dirty="0" smtClean="0">
                <a:solidFill>
                  <a:schemeClr val="tx1"/>
                </a:solidFill>
              </a:rPr>
            </a:br>
            <a:r>
              <a:rPr lang="id-ID" sz="3200" dirty="0" smtClean="0">
                <a:solidFill>
                  <a:schemeClr val="tx1"/>
                </a:solidFill>
              </a:rPr>
              <a:t>dan Serah Terima</a:t>
            </a:r>
            <a:endParaRPr lang="id-ID" sz="3200" dirty="0">
              <a:solidFill>
                <a:schemeClr val="tx1"/>
              </a:solidFill>
            </a:endParaRPr>
          </a:p>
        </p:txBody>
      </p:sp>
      <p:sp>
        <p:nvSpPr>
          <p:cNvPr id="3" name="Content Placeholder 2"/>
          <p:cNvSpPr>
            <a:spLocks noGrp="1"/>
          </p:cNvSpPr>
          <p:nvPr>
            <p:ph idx="1"/>
          </p:nvPr>
        </p:nvSpPr>
        <p:spPr>
          <a:xfrm>
            <a:off x="214282" y="1285860"/>
            <a:ext cx="8715436" cy="5286412"/>
          </a:xfrm>
        </p:spPr>
        <p:style>
          <a:lnRef idx="1">
            <a:schemeClr val="accent3"/>
          </a:lnRef>
          <a:fillRef idx="2">
            <a:schemeClr val="accent3"/>
          </a:fillRef>
          <a:effectRef idx="1">
            <a:schemeClr val="accent3"/>
          </a:effectRef>
          <a:fontRef idx="minor">
            <a:schemeClr val="dk1"/>
          </a:fontRef>
        </p:style>
        <p:txBody>
          <a:bodyPr>
            <a:noAutofit/>
          </a:bodyPr>
          <a:lstStyle/>
          <a:p>
            <a:pPr lvl="0">
              <a:buNone/>
            </a:pPr>
            <a:r>
              <a:rPr lang="id-ID" sz="2200" b="1" dirty="0" smtClean="0"/>
              <a:t>1.  Pengawasan</a:t>
            </a:r>
          </a:p>
          <a:p>
            <a:pPr marL="717550" lvl="0"/>
            <a:r>
              <a:rPr lang="id-ID" sz="2200" dirty="0" smtClean="0"/>
              <a:t>Pengawasan Pengadaan Barang/Jasa dilakukan oleh Bupati/Walikota dan masyarakat.</a:t>
            </a:r>
          </a:p>
          <a:p>
            <a:pPr marL="717550" lvl="0"/>
            <a:r>
              <a:rPr lang="id-ID" sz="2200" dirty="0" smtClean="0"/>
              <a:t>Pengawasan tersebut dapat didelegasikan kepada Camat. </a:t>
            </a:r>
          </a:p>
          <a:p>
            <a:pPr lvl="0">
              <a:buNone/>
            </a:pPr>
            <a:r>
              <a:rPr lang="id-ID" sz="2200" b="1" dirty="0" smtClean="0"/>
              <a:t>2.  Pembayaran</a:t>
            </a:r>
          </a:p>
          <a:p>
            <a:pPr marL="717550" lvl="0"/>
            <a:r>
              <a:rPr lang="id-ID" sz="2200" dirty="0" smtClean="0"/>
              <a:t>Setiap pengeluaran APBDes harus didukung dengan bukti lengkap dan sah.</a:t>
            </a:r>
          </a:p>
          <a:p>
            <a:pPr marL="717550" lvl="0"/>
            <a:r>
              <a:rPr lang="id-ID" sz="2200" dirty="0" smtClean="0"/>
              <a:t>Bukti tersebut harus mendapat pengesahan Sekretaris Desa. </a:t>
            </a:r>
          </a:p>
          <a:p>
            <a:pPr lvl="0">
              <a:buNone/>
            </a:pPr>
            <a:r>
              <a:rPr lang="id-ID" sz="2200" b="1" dirty="0" smtClean="0"/>
              <a:t>3.  Pelaporan dan Pertanggungjawaban</a:t>
            </a:r>
          </a:p>
          <a:p>
            <a:pPr marL="717550" lvl="0"/>
            <a:r>
              <a:rPr lang="id-ID" sz="2200" dirty="0" smtClean="0"/>
              <a:t>Kemajuan pelaksanaan PBJ dilaporkan TPK kepada Kepala Desa.</a:t>
            </a:r>
          </a:p>
          <a:p>
            <a:pPr marL="717550" lvl="0"/>
            <a:r>
              <a:rPr lang="id-ID" sz="2200" dirty="0" smtClean="0"/>
              <a:t>Setelah Pengadaan Barang/Jasa selesai 100%, TPK menyerahkan hasil Pengadaan Barang/Jasa kepada Kepala Desa dengan Berita Acara Serah Terima Hasil Pekerjaan. </a:t>
            </a:r>
            <a:endParaRPr lang="id-ID" sz="2200" dirty="0"/>
          </a:p>
        </p:txBody>
      </p:sp>
    </p:spTree>
    <p:extLst>
      <p:ext uri="{BB962C8B-B14F-4D97-AF65-F5344CB8AC3E}">
        <p14:creationId xmlns:p14="http://schemas.microsoft.com/office/powerpoint/2010/main" val="274482079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ounded Rectangle 3"/>
          <p:cNvSpPr/>
          <p:nvPr/>
        </p:nvSpPr>
        <p:spPr>
          <a:xfrm>
            <a:off x="357158" y="1928802"/>
            <a:ext cx="8358246" cy="2928958"/>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457200" y="2332061"/>
            <a:ext cx="8229600" cy="4525963"/>
          </a:xfrm>
        </p:spPr>
        <p:txBody>
          <a:bodyPr/>
          <a:lstStyle/>
          <a:p>
            <a:r>
              <a:rPr lang="en-US" dirty="0" smtClean="0"/>
              <a:t>SIAPA YANG BERKEWAJIBAN MENGAJUKAN SPP?</a:t>
            </a:r>
          </a:p>
          <a:p>
            <a:pPr lvl="0"/>
            <a:r>
              <a:rPr lang="en-US" dirty="0" smtClean="0"/>
              <a:t>APA TUGAS/KEWAJIBAN SEKDES DAN KEPALA SEKSI DALAM PENGAJUAN SPP?</a:t>
            </a:r>
          </a:p>
          <a:p>
            <a:endParaRPr lang="en-US" dirty="0"/>
          </a:p>
        </p:txBody>
      </p:sp>
    </p:spTree>
    <p:extLst>
      <p:ext uri="{BB962C8B-B14F-4D97-AF65-F5344CB8AC3E}">
        <p14:creationId xmlns:p14="http://schemas.microsoft.com/office/powerpoint/2010/main" val="1019953339"/>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0417" name="Picture 1"/>
          <p:cNvPicPr>
            <a:picLocks noChangeAspect="1" noChangeArrowheads="1"/>
          </p:cNvPicPr>
          <p:nvPr/>
        </p:nvPicPr>
        <p:blipFill>
          <a:blip r:embed="rId2"/>
          <a:srcRect/>
          <a:stretch>
            <a:fillRect/>
          </a:stretch>
        </p:blipFill>
        <p:spPr bwMode="auto">
          <a:xfrm>
            <a:off x="285720" y="642918"/>
            <a:ext cx="8429684" cy="5857916"/>
          </a:xfrm>
          <a:prstGeom prst="rect">
            <a:avLst/>
          </a:prstGeom>
          <a:noFill/>
        </p:spPr>
      </p:pic>
    </p:spTree>
    <p:extLst>
      <p:ext uri="{BB962C8B-B14F-4D97-AF65-F5344CB8AC3E}">
        <p14:creationId xmlns:p14="http://schemas.microsoft.com/office/powerpoint/2010/main" val="28104869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654164"/>
          </a:xfrm>
        </p:spPr>
        <p:txBody>
          <a:bodyPr>
            <a:noAutofit/>
          </a:bodyPr>
          <a:lstStyle/>
          <a:p>
            <a:pPr algn="l"/>
            <a:r>
              <a:rPr lang="id-ID" sz="1400" b="1" dirty="0" smtClean="0"/>
              <a:t>                                                             </a:t>
            </a:r>
            <a:r>
              <a:rPr lang="en-US" sz="1400" b="1" dirty="0" smtClean="0"/>
              <a:t>SURAT PERMINTAAN PEMBAYARAN (SPP)</a:t>
            </a:r>
            <a:r>
              <a:rPr lang="id-ID" sz="1400" dirty="0" smtClean="0"/>
              <a:t/>
            </a:r>
            <a:br>
              <a:rPr lang="id-ID" sz="1400" dirty="0" smtClean="0"/>
            </a:br>
            <a:r>
              <a:rPr lang="id-ID" sz="1400" dirty="0" smtClean="0"/>
              <a:t>                                                           </a:t>
            </a:r>
            <a:r>
              <a:rPr lang="en-US" sz="1400" b="1" dirty="0" smtClean="0"/>
              <a:t>DESA </a:t>
            </a:r>
            <a:r>
              <a:rPr lang="id-ID" sz="1400" b="1" dirty="0" smtClean="0"/>
              <a:t>................. </a:t>
            </a:r>
            <a:r>
              <a:rPr lang="en-US" sz="1400" b="1" dirty="0" smtClean="0"/>
              <a:t>KECAMATAN</a:t>
            </a:r>
            <a:r>
              <a:rPr lang="id-ID" sz="1400" b="1" dirty="0" smtClean="0"/>
              <a:t> .....................</a:t>
            </a:r>
            <a:r>
              <a:rPr lang="id-ID" sz="1400" dirty="0" smtClean="0"/>
              <a:t/>
            </a:r>
            <a:br>
              <a:rPr lang="id-ID" sz="1400" dirty="0" smtClean="0"/>
            </a:br>
            <a:r>
              <a:rPr lang="id-ID" sz="1400" dirty="0" smtClean="0"/>
              <a:t>                                                                           </a:t>
            </a:r>
            <a:r>
              <a:rPr lang="en-US" sz="1400" b="1" dirty="0" smtClean="0"/>
              <a:t>TAHUN ANGGARAN</a:t>
            </a:r>
            <a:r>
              <a:rPr lang="id-ID" sz="1400" b="1" dirty="0" smtClean="0"/>
              <a:t> ...........</a:t>
            </a:r>
            <a:r>
              <a:rPr lang="id-ID" sz="1400" dirty="0" smtClean="0"/>
              <a:t/>
            </a:r>
            <a:br>
              <a:rPr lang="id-ID" sz="1400" dirty="0" smtClean="0"/>
            </a:br>
            <a:r>
              <a:rPr lang="id-ID" sz="1400" dirty="0" smtClean="0"/>
              <a:t> Bidang   	: </a:t>
            </a:r>
            <a:br>
              <a:rPr lang="id-ID" sz="1400" dirty="0" smtClean="0"/>
            </a:br>
            <a:r>
              <a:rPr lang="id-ID" sz="1400" dirty="0" smtClean="0"/>
              <a:t>Kegiatan 	:</a:t>
            </a:r>
            <a:br>
              <a:rPr lang="id-ID" sz="1400" dirty="0" smtClean="0"/>
            </a:br>
            <a:r>
              <a:rPr lang="en-US" sz="1400" dirty="0" err="1" smtClean="0"/>
              <a:t>Waktu</a:t>
            </a:r>
            <a:r>
              <a:rPr lang="en-US" sz="1400" dirty="0" smtClean="0"/>
              <a:t> </a:t>
            </a:r>
            <a:r>
              <a:rPr lang="en-US" sz="1400" dirty="0" err="1" smtClean="0"/>
              <a:t>Pelaksanaan</a:t>
            </a:r>
            <a:r>
              <a:rPr lang="en-US" sz="1400" dirty="0" smtClean="0"/>
              <a:t>  </a:t>
            </a:r>
            <a:r>
              <a:rPr lang="id-ID" sz="1400" dirty="0" smtClean="0"/>
              <a:t>	</a:t>
            </a:r>
            <a:r>
              <a:rPr lang="en-US" sz="1400" dirty="0" smtClean="0"/>
              <a:t>:</a:t>
            </a:r>
            <a:r>
              <a:rPr lang="id-ID" sz="1400" dirty="0" smtClean="0"/>
              <a:t/>
            </a:r>
            <a:br>
              <a:rPr lang="id-ID" sz="1400" dirty="0" smtClean="0"/>
            </a:br>
            <a:r>
              <a:rPr lang="id-ID" sz="1400" dirty="0" smtClean="0"/>
              <a:t> </a:t>
            </a:r>
            <a:br>
              <a:rPr lang="id-ID" sz="1400" dirty="0" smtClean="0"/>
            </a:br>
            <a:r>
              <a:rPr lang="en-US" sz="1400" dirty="0" err="1" smtClean="0"/>
              <a:t>Rincian</a:t>
            </a:r>
            <a:r>
              <a:rPr lang="en-US" sz="1400" dirty="0" smtClean="0"/>
              <a:t> </a:t>
            </a:r>
            <a:r>
              <a:rPr lang="en-US" sz="1400" dirty="0" err="1" smtClean="0"/>
              <a:t>Pendanaan</a:t>
            </a:r>
            <a:r>
              <a:rPr lang="id-ID" sz="1400" dirty="0" smtClean="0"/>
              <a:t/>
            </a:r>
            <a:br>
              <a:rPr lang="id-ID" sz="1400" dirty="0" smtClean="0"/>
            </a:br>
            <a:endParaRPr lang="id-ID" sz="1400" dirty="0"/>
          </a:p>
        </p:txBody>
      </p:sp>
      <p:graphicFrame>
        <p:nvGraphicFramePr>
          <p:cNvPr id="4" name="Table 3"/>
          <p:cNvGraphicFramePr>
            <a:graphicFrameLocks noGrp="1"/>
          </p:cNvGraphicFramePr>
          <p:nvPr/>
        </p:nvGraphicFramePr>
        <p:xfrm>
          <a:off x="285720" y="2143116"/>
          <a:ext cx="8643999" cy="3792890"/>
        </p:xfrm>
        <a:graphic>
          <a:graphicData uri="http://schemas.openxmlformats.org/drawingml/2006/table">
            <a:tbl>
              <a:tblPr/>
              <a:tblGrid>
                <a:gridCol w="523936">
                  <a:extLst>
                    <a:ext uri="{9D8B030D-6E8A-4147-A177-3AD203B41FA5}">
                      <a16:colId xmlns="" xmlns:a16="http://schemas.microsoft.com/office/drawing/2014/main" val="20000"/>
                    </a:ext>
                  </a:extLst>
                </a:gridCol>
                <a:gridCol w="2037940">
                  <a:extLst>
                    <a:ext uri="{9D8B030D-6E8A-4147-A177-3AD203B41FA5}">
                      <a16:colId xmlns="" xmlns:a16="http://schemas.microsoft.com/office/drawing/2014/main" val="20001"/>
                    </a:ext>
                  </a:extLst>
                </a:gridCol>
                <a:gridCol w="1215679">
                  <a:extLst>
                    <a:ext uri="{9D8B030D-6E8A-4147-A177-3AD203B41FA5}">
                      <a16:colId xmlns="" xmlns:a16="http://schemas.microsoft.com/office/drawing/2014/main" val="20002"/>
                    </a:ext>
                  </a:extLst>
                </a:gridCol>
                <a:gridCol w="1216611">
                  <a:extLst>
                    <a:ext uri="{9D8B030D-6E8A-4147-A177-3AD203B41FA5}">
                      <a16:colId xmlns="" xmlns:a16="http://schemas.microsoft.com/office/drawing/2014/main" val="20003"/>
                    </a:ext>
                  </a:extLst>
                </a:gridCol>
                <a:gridCol w="1216611">
                  <a:extLst>
                    <a:ext uri="{9D8B030D-6E8A-4147-A177-3AD203B41FA5}">
                      <a16:colId xmlns="" xmlns:a16="http://schemas.microsoft.com/office/drawing/2014/main" val="20004"/>
                    </a:ext>
                  </a:extLst>
                </a:gridCol>
                <a:gridCol w="1216611">
                  <a:extLst>
                    <a:ext uri="{9D8B030D-6E8A-4147-A177-3AD203B41FA5}">
                      <a16:colId xmlns="" xmlns:a16="http://schemas.microsoft.com/office/drawing/2014/main" val="20005"/>
                    </a:ext>
                  </a:extLst>
                </a:gridCol>
                <a:gridCol w="1216611">
                  <a:extLst>
                    <a:ext uri="{9D8B030D-6E8A-4147-A177-3AD203B41FA5}">
                      <a16:colId xmlns="" xmlns:a16="http://schemas.microsoft.com/office/drawing/2014/main" val="20006"/>
                    </a:ext>
                  </a:extLst>
                </a:gridCol>
              </a:tblGrid>
              <a:tr h="1000132">
                <a:tc>
                  <a:txBody>
                    <a:bodyPr/>
                    <a:lstStyle/>
                    <a:p>
                      <a:pPr algn="ctr">
                        <a:spcAft>
                          <a:spcPts val="0"/>
                        </a:spcAft>
                      </a:pPr>
                      <a:r>
                        <a:rPr lang="en-US" sz="1600" dirty="0">
                          <a:latin typeface="Times New Roman"/>
                          <a:ea typeface="Times New Roman"/>
                        </a:rPr>
                        <a:t>No.</a:t>
                      </a:r>
                      <a:endParaRPr lang="id-ID" sz="1600" dirty="0">
                        <a:latin typeface="Times New Roman"/>
                        <a:ea typeface="Times New Roman"/>
                      </a:endParaRPr>
                    </a:p>
                  </a:txBody>
                  <a:tcPr marL="68580" marR="685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err="1">
                          <a:latin typeface="Times New Roman"/>
                          <a:ea typeface="Times New Roman"/>
                        </a:rPr>
                        <a:t>Uraian</a:t>
                      </a:r>
                      <a:endParaRPr lang="id-ID" sz="1600" dirty="0">
                        <a:latin typeface="Times New Roman"/>
                        <a:ea typeface="Times New Roman"/>
                      </a:endParaRPr>
                    </a:p>
                  </a:txBody>
                  <a:tcPr marL="68580" marR="685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err="1">
                          <a:latin typeface="Times New Roman"/>
                          <a:ea typeface="Times New Roman"/>
                        </a:rPr>
                        <a:t>Pagu</a:t>
                      </a:r>
                      <a:r>
                        <a:rPr lang="en-US" sz="1600" dirty="0">
                          <a:latin typeface="Times New Roman"/>
                          <a:ea typeface="Times New Roman"/>
                        </a:rPr>
                        <a:t> </a:t>
                      </a:r>
                      <a:r>
                        <a:rPr lang="en-US" sz="1600" dirty="0" err="1">
                          <a:latin typeface="Times New Roman"/>
                          <a:ea typeface="Times New Roman"/>
                        </a:rPr>
                        <a:t>Anggaran</a:t>
                      </a:r>
                      <a:endParaRPr lang="id-ID" sz="1600" dirty="0">
                        <a:latin typeface="Times New Roman"/>
                        <a:ea typeface="Times New Roman"/>
                      </a:endParaRPr>
                    </a:p>
                  </a:txBody>
                  <a:tcPr marL="68580" marR="685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Times New Roman"/>
                        </a:rPr>
                        <a:t>Pencairan s.d. yang lalu</a:t>
                      </a:r>
                      <a:endParaRPr lang="id-ID" sz="1600">
                        <a:latin typeface="Times New Roman"/>
                        <a:ea typeface="Times New Roman"/>
                      </a:endParaRPr>
                    </a:p>
                  </a:txBody>
                  <a:tcPr marL="68580" marR="685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Times New Roman"/>
                        </a:rPr>
                        <a:t>Permintaan Sekarang</a:t>
                      </a:r>
                      <a:endParaRPr lang="id-ID" sz="1600">
                        <a:latin typeface="Times New Roman"/>
                        <a:ea typeface="Times New Roman"/>
                      </a:endParaRPr>
                    </a:p>
                  </a:txBody>
                  <a:tcPr marL="68580" marR="685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Times New Roman"/>
                        </a:rPr>
                        <a:t>Jumlah Sampai Saat Ini</a:t>
                      </a:r>
                      <a:endParaRPr lang="id-ID" sz="1600">
                        <a:latin typeface="Times New Roman"/>
                        <a:ea typeface="Times New Roman"/>
                      </a:endParaRPr>
                    </a:p>
                  </a:txBody>
                  <a:tcPr marL="68580" marR="685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Times New Roman"/>
                        </a:rPr>
                        <a:t>Sisa Dana</a:t>
                      </a:r>
                      <a:endParaRPr lang="id-ID" sz="1600">
                        <a:latin typeface="Times New Roman"/>
                        <a:ea typeface="Times New Roman"/>
                      </a:endParaRPr>
                    </a:p>
                  </a:txBody>
                  <a:tcPr marL="68580" marR="68580" marT="17780" marB="1778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357190">
                <a:tc>
                  <a:txBody>
                    <a:bodyPr/>
                    <a:lstStyle/>
                    <a:p>
                      <a:pPr algn="ctr">
                        <a:spcAft>
                          <a:spcPts val="0"/>
                        </a:spcAft>
                      </a:pPr>
                      <a:endParaRPr lang="en-US" sz="16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6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Times New Roman"/>
                        </a:rPr>
                        <a:t>(Rp.)</a:t>
                      </a:r>
                      <a:endParaRPr lang="id-ID" sz="16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Times New Roman"/>
                          <a:ea typeface="Times New Roman"/>
                        </a:rPr>
                        <a:t>(</a:t>
                      </a:r>
                      <a:r>
                        <a:rPr lang="en-US" sz="1600" dirty="0" err="1">
                          <a:latin typeface="Times New Roman"/>
                          <a:ea typeface="Times New Roman"/>
                        </a:rPr>
                        <a:t>Rp</a:t>
                      </a:r>
                      <a:r>
                        <a:rPr lang="en-US" sz="1600" dirty="0">
                          <a:latin typeface="Times New Roman"/>
                          <a:ea typeface="Times New Roman"/>
                        </a:rPr>
                        <a:t>.)</a:t>
                      </a:r>
                      <a:endParaRPr lang="id-ID" sz="1600" dirty="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Times New Roman"/>
                          <a:ea typeface="Times New Roman"/>
                        </a:rPr>
                        <a:t>(</a:t>
                      </a:r>
                      <a:r>
                        <a:rPr lang="en-US" sz="1600" dirty="0" err="1">
                          <a:latin typeface="Times New Roman"/>
                          <a:ea typeface="Times New Roman"/>
                        </a:rPr>
                        <a:t>Rp</a:t>
                      </a:r>
                      <a:r>
                        <a:rPr lang="en-US" sz="1600" dirty="0">
                          <a:latin typeface="Times New Roman"/>
                          <a:ea typeface="Times New Roman"/>
                        </a:rPr>
                        <a:t>.)</a:t>
                      </a:r>
                      <a:endParaRPr lang="id-ID" sz="1600" dirty="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Times New Roman"/>
                          <a:ea typeface="Times New Roman"/>
                        </a:rPr>
                        <a:t>(</a:t>
                      </a:r>
                      <a:r>
                        <a:rPr lang="en-US" sz="1600" dirty="0" err="1">
                          <a:latin typeface="Times New Roman"/>
                          <a:ea typeface="Times New Roman"/>
                        </a:rPr>
                        <a:t>Rp</a:t>
                      </a:r>
                      <a:r>
                        <a:rPr lang="en-US" sz="1600" dirty="0">
                          <a:latin typeface="Times New Roman"/>
                          <a:ea typeface="Times New Roman"/>
                        </a:rPr>
                        <a:t>.)</a:t>
                      </a:r>
                      <a:endParaRPr lang="id-ID" sz="1600" dirty="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Times New Roman"/>
                          <a:ea typeface="Times New Roman"/>
                        </a:rPr>
                        <a:t>(</a:t>
                      </a:r>
                      <a:r>
                        <a:rPr lang="en-US" sz="1600" dirty="0" err="1">
                          <a:latin typeface="Times New Roman"/>
                          <a:ea typeface="Times New Roman"/>
                        </a:rPr>
                        <a:t>Rp</a:t>
                      </a:r>
                      <a:r>
                        <a:rPr lang="en-US" sz="1600" dirty="0">
                          <a:latin typeface="Times New Roman"/>
                          <a:ea typeface="Times New Roman"/>
                        </a:rPr>
                        <a:t>.)</a:t>
                      </a:r>
                      <a:endParaRPr lang="id-ID" sz="1600" dirty="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608892">
                <a:tc>
                  <a:txBody>
                    <a:bodyPr/>
                    <a:lstStyle/>
                    <a:p>
                      <a:pPr algn="ct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608892">
                <a:tc>
                  <a:txBody>
                    <a:bodyPr/>
                    <a:lstStyle/>
                    <a:p>
                      <a:pPr algn="ctr">
                        <a:spcAft>
                          <a:spcPts val="0"/>
                        </a:spcAft>
                      </a:pPr>
                      <a:endParaRPr lang="id-ID" sz="1100" dirty="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id-ID" sz="1100" dirty="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608892">
                <a:tc>
                  <a:txBody>
                    <a:bodyPr/>
                    <a:lstStyle/>
                    <a:p>
                      <a:pPr algn="ct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608892">
                <a:tc>
                  <a:txBody>
                    <a:bodyPr/>
                    <a:lstStyle/>
                    <a:p>
                      <a:pPr algn="ctr">
                        <a:spcAft>
                          <a:spcPts val="0"/>
                        </a:spcAft>
                      </a:pPr>
                      <a:endParaRPr lang="en-US"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dirty="0">
                          <a:latin typeface="Times New Roman"/>
                          <a:ea typeface="Times New Roman"/>
                        </a:rPr>
                        <a:t>JUMLAH</a:t>
                      </a:r>
                      <a:endParaRPr lang="id-ID" sz="1600" dirty="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id-ID" sz="110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id-ID" sz="1100" dirty="0">
                        <a:latin typeface="Times New Roman"/>
                        <a:ea typeface="Times New Roman"/>
                      </a:endParaRPr>
                    </a:p>
                  </a:txBody>
                  <a:tcPr marL="68580" marR="68580" marT="17780" marB="1778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172466790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57174"/>
            <a:ext cx="8229600" cy="1143000"/>
          </a:xfrm>
        </p:spPr>
        <p:txBody>
          <a:bodyPr>
            <a:noAutofit/>
          </a:bodyPr>
          <a:lstStyle/>
          <a:p>
            <a:pPr algn="l"/>
            <a:r>
              <a:rPr lang="id-ID" sz="1600" b="1" dirty="0" smtClean="0"/>
              <a:t>                                                       </a:t>
            </a:r>
            <a:r>
              <a:rPr lang="en-US" sz="1600" b="1" dirty="0" smtClean="0"/>
              <a:t>PERNYATAAN TANGGUNG JAWAB BELANJA</a:t>
            </a:r>
            <a:r>
              <a:rPr lang="id-ID" sz="1600" dirty="0" smtClean="0"/>
              <a:t/>
            </a:r>
            <a:br>
              <a:rPr lang="id-ID" sz="1600" dirty="0" smtClean="0"/>
            </a:br>
            <a:r>
              <a:rPr lang="id-ID" sz="1600" dirty="0" smtClean="0"/>
              <a:t>                                                         </a:t>
            </a:r>
            <a:r>
              <a:rPr lang="en-US" sz="1600" b="1" dirty="0" smtClean="0"/>
              <a:t>DESA  </a:t>
            </a:r>
            <a:r>
              <a:rPr lang="id-ID" sz="1600" b="1" dirty="0" smtClean="0"/>
              <a:t>.................</a:t>
            </a:r>
            <a:r>
              <a:rPr lang="en-US" sz="1600" b="1" dirty="0" smtClean="0"/>
              <a:t> KECAMATAN </a:t>
            </a:r>
            <a:r>
              <a:rPr lang="id-ID" sz="1600" b="1" dirty="0" smtClean="0"/>
              <a:t>.............</a:t>
            </a:r>
            <a:r>
              <a:rPr lang="id-ID" sz="1600" dirty="0" smtClean="0"/>
              <a:t/>
            </a:r>
            <a:br>
              <a:rPr lang="id-ID" sz="1600" dirty="0" smtClean="0"/>
            </a:br>
            <a:r>
              <a:rPr lang="id-ID" sz="1600" dirty="0" smtClean="0"/>
              <a:t>                                                                    </a:t>
            </a:r>
            <a:r>
              <a:rPr lang="en-US" sz="1600" b="1" dirty="0" smtClean="0"/>
              <a:t>TAHUN ANGGARAN </a:t>
            </a:r>
            <a:r>
              <a:rPr lang="id-ID" sz="1600" b="1" dirty="0" smtClean="0"/>
              <a:t>............</a:t>
            </a:r>
            <a:r>
              <a:rPr lang="id-ID" sz="1600" dirty="0" smtClean="0"/>
              <a:t/>
            </a:r>
            <a:br>
              <a:rPr lang="id-ID" sz="1600" dirty="0" smtClean="0"/>
            </a:br>
            <a:r>
              <a:rPr lang="en-US" sz="1600" dirty="0" smtClean="0"/>
              <a:t> </a:t>
            </a:r>
            <a:r>
              <a:rPr lang="id-ID" sz="1600" dirty="0" smtClean="0"/>
              <a:t>Bidang     	: </a:t>
            </a:r>
            <a:br>
              <a:rPr lang="id-ID" sz="1600" dirty="0" smtClean="0"/>
            </a:br>
            <a:r>
              <a:rPr lang="id-ID" sz="1600" dirty="0" smtClean="0"/>
              <a:t>Kegi</a:t>
            </a:r>
            <a:r>
              <a:rPr lang="en-US" sz="1600" dirty="0" err="1" smtClean="0"/>
              <a:t>atan</a:t>
            </a:r>
            <a:r>
              <a:rPr lang="en-US" sz="1600" dirty="0" smtClean="0"/>
              <a:t>   	: </a:t>
            </a:r>
            <a:r>
              <a:rPr lang="id-ID" sz="1600" dirty="0" smtClean="0"/>
              <a:t/>
            </a:r>
            <a:br>
              <a:rPr lang="id-ID" sz="1600" dirty="0" smtClean="0"/>
            </a:br>
            <a:endParaRPr lang="id-ID" sz="1600" dirty="0"/>
          </a:p>
        </p:txBody>
      </p:sp>
      <p:graphicFrame>
        <p:nvGraphicFramePr>
          <p:cNvPr id="4" name="Table 3"/>
          <p:cNvGraphicFramePr>
            <a:graphicFrameLocks noGrp="1"/>
          </p:cNvGraphicFramePr>
          <p:nvPr/>
        </p:nvGraphicFramePr>
        <p:xfrm>
          <a:off x="357156" y="1640247"/>
          <a:ext cx="8572561" cy="4860586"/>
        </p:xfrm>
        <a:graphic>
          <a:graphicData uri="http://schemas.openxmlformats.org/drawingml/2006/table">
            <a:tbl>
              <a:tblPr/>
              <a:tblGrid>
                <a:gridCol w="1131270">
                  <a:extLst>
                    <a:ext uri="{9D8B030D-6E8A-4147-A177-3AD203B41FA5}">
                      <a16:colId xmlns="" xmlns:a16="http://schemas.microsoft.com/office/drawing/2014/main" val="20000"/>
                    </a:ext>
                  </a:extLst>
                </a:gridCol>
                <a:gridCol w="2203206">
                  <a:extLst>
                    <a:ext uri="{9D8B030D-6E8A-4147-A177-3AD203B41FA5}">
                      <a16:colId xmlns="" xmlns:a16="http://schemas.microsoft.com/office/drawing/2014/main" val="20001"/>
                    </a:ext>
                  </a:extLst>
                </a:gridCol>
                <a:gridCol w="3467738">
                  <a:extLst>
                    <a:ext uri="{9D8B030D-6E8A-4147-A177-3AD203B41FA5}">
                      <a16:colId xmlns="" xmlns:a16="http://schemas.microsoft.com/office/drawing/2014/main" val="20002"/>
                    </a:ext>
                  </a:extLst>
                </a:gridCol>
                <a:gridCol w="1770347">
                  <a:extLst>
                    <a:ext uri="{9D8B030D-6E8A-4147-A177-3AD203B41FA5}">
                      <a16:colId xmlns="" xmlns:a16="http://schemas.microsoft.com/office/drawing/2014/main" val="20003"/>
                    </a:ext>
                  </a:extLst>
                </a:gridCol>
              </a:tblGrid>
              <a:tr h="1178633">
                <a:tc>
                  <a:txBody>
                    <a:bodyPr/>
                    <a:lstStyle/>
                    <a:p>
                      <a:pPr algn="ctr">
                        <a:spcAft>
                          <a:spcPts val="0"/>
                        </a:spcAft>
                      </a:pPr>
                      <a:r>
                        <a:rPr lang="en-US" sz="1600">
                          <a:latin typeface="Times New Roman"/>
                          <a:ea typeface="Times New Roman"/>
                        </a:rPr>
                        <a:t>NO.</a:t>
                      </a:r>
                      <a:endParaRPr lang="id-ID" sz="1600">
                        <a:latin typeface="Times New Roman"/>
                        <a:ea typeface="Times New Roman"/>
                      </a:endParaRPr>
                    </a:p>
                  </a:txBody>
                  <a:tcPr marL="62125" marR="62125" marT="16106" marB="1610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Times New Roman"/>
                        </a:rPr>
                        <a:t>PENERIMA</a:t>
                      </a:r>
                      <a:endParaRPr lang="id-ID" sz="1600">
                        <a:latin typeface="Times New Roman"/>
                        <a:ea typeface="Times New Roman"/>
                      </a:endParaRPr>
                    </a:p>
                  </a:txBody>
                  <a:tcPr marL="62125" marR="62125" marT="16106" marB="1610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Times New Roman"/>
                        </a:rPr>
                        <a:t>URAIAN</a:t>
                      </a:r>
                      <a:endParaRPr lang="id-ID" sz="1600">
                        <a:latin typeface="Times New Roman"/>
                        <a:ea typeface="Times New Roman"/>
                      </a:endParaRPr>
                    </a:p>
                  </a:txBody>
                  <a:tcPr marL="62125" marR="62125" marT="16106" marB="1610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Times New Roman"/>
                        </a:rPr>
                        <a:t>JUMLAH</a:t>
                      </a:r>
                      <a:endParaRPr lang="id-ID" sz="1600">
                        <a:latin typeface="Times New Roman"/>
                        <a:ea typeface="Times New Roman"/>
                      </a:endParaRPr>
                    </a:p>
                    <a:p>
                      <a:pPr algn="ctr">
                        <a:spcAft>
                          <a:spcPts val="0"/>
                        </a:spcAft>
                      </a:pPr>
                      <a:r>
                        <a:rPr lang="en-US" sz="1600">
                          <a:latin typeface="Times New Roman"/>
                          <a:ea typeface="Times New Roman"/>
                        </a:rPr>
                        <a:t>(Rp.)</a:t>
                      </a:r>
                      <a:endParaRPr lang="id-ID" sz="1600">
                        <a:latin typeface="Times New Roman"/>
                        <a:ea typeface="Times New Roman"/>
                      </a:endParaRPr>
                    </a:p>
                  </a:txBody>
                  <a:tcPr marL="62125" marR="62125" marT="16106" marB="1610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625830">
                <a:tc>
                  <a:txBody>
                    <a:bodyPr/>
                    <a:lstStyle/>
                    <a:p>
                      <a:pPr algn="ctr">
                        <a:spcAft>
                          <a:spcPts val="0"/>
                        </a:spcAft>
                      </a:pPr>
                      <a:r>
                        <a:rPr lang="en-US" sz="1600">
                          <a:latin typeface="Times New Roman"/>
                          <a:ea typeface="Times New Roman"/>
                        </a:rPr>
                        <a:t>1</a:t>
                      </a:r>
                      <a:endParaRPr lang="id-ID" sz="1600">
                        <a:latin typeface="Times New Roman"/>
                        <a:ea typeface="Times New Roman"/>
                      </a:endParaRPr>
                    </a:p>
                  </a:txBody>
                  <a:tcPr marL="62125" marR="62125" marT="16106" marB="1610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Times New Roman"/>
                        </a:rPr>
                        <a:t>2</a:t>
                      </a:r>
                      <a:endParaRPr lang="id-ID" sz="1600">
                        <a:latin typeface="Times New Roman"/>
                        <a:ea typeface="Times New Roman"/>
                      </a:endParaRPr>
                    </a:p>
                  </a:txBody>
                  <a:tcPr marL="62125" marR="62125" marT="16106" marB="1610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Times New Roman"/>
                        </a:rPr>
                        <a:t>3</a:t>
                      </a:r>
                      <a:endParaRPr lang="id-ID" sz="1600">
                        <a:latin typeface="Times New Roman"/>
                        <a:ea typeface="Times New Roman"/>
                      </a:endParaRPr>
                    </a:p>
                  </a:txBody>
                  <a:tcPr marL="62125" marR="62125" marT="16106" marB="1610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r>
                        <a:rPr lang="en-US" sz="1600">
                          <a:latin typeface="Times New Roman"/>
                          <a:ea typeface="Times New Roman"/>
                        </a:rPr>
                        <a:t>4</a:t>
                      </a:r>
                      <a:endParaRPr lang="id-ID" sz="1600">
                        <a:latin typeface="Times New Roman"/>
                        <a:ea typeface="Times New Roman"/>
                      </a:endParaRPr>
                    </a:p>
                  </a:txBody>
                  <a:tcPr marL="62125" marR="62125" marT="16106" marB="1610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1"/>
                  </a:ext>
                </a:extLst>
              </a:tr>
              <a:tr h="625830">
                <a:tc>
                  <a:txBody>
                    <a:bodyPr/>
                    <a:lstStyle/>
                    <a:p>
                      <a:pPr algn="ctr">
                        <a:spcAft>
                          <a:spcPts val="0"/>
                        </a:spcAft>
                      </a:pPr>
                      <a:endParaRPr lang="en-US" sz="1600">
                        <a:latin typeface="Times New Roman"/>
                        <a:ea typeface="Times New Roman"/>
                      </a:endParaRPr>
                    </a:p>
                  </a:txBody>
                  <a:tcPr marL="62125" marR="62125" marT="16106" marB="1610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600">
                        <a:latin typeface="Times New Roman"/>
                        <a:ea typeface="Times New Roman"/>
                      </a:endParaRPr>
                    </a:p>
                  </a:txBody>
                  <a:tcPr marL="62125" marR="62125" marT="16106" marB="1610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spcAft>
                          <a:spcPts val="0"/>
                        </a:spcAft>
                      </a:pPr>
                      <a:endParaRPr lang="en-US" sz="1600">
                        <a:latin typeface="Times New Roman"/>
                        <a:ea typeface="Times New Roman"/>
                      </a:endParaRPr>
                    </a:p>
                  </a:txBody>
                  <a:tcPr marL="62125" marR="62125" marT="16106" marB="1610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600">
                        <a:latin typeface="Times New Roman"/>
                        <a:ea typeface="Times New Roman"/>
                      </a:endParaRPr>
                    </a:p>
                  </a:txBody>
                  <a:tcPr marL="62125" marR="62125" marT="16106" marB="1610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625830">
                <a:tc>
                  <a:txBody>
                    <a:bodyPr/>
                    <a:lstStyle/>
                    <a:p>
                      <a:pPr algn="ctr">
                        <a:spcAft>
                          <a:spcPts val="0"/>
                        </a:spcAft>
                      </a:pPr>
                      <a:endParaRPr lang="en-US" sz="1600" dirty="0">
                        <a:latin typeface="Times New Roman"/>
                        <a:ea typeface="Times New Roman"/>
                      </a:endParaRPr>
                    </a:p>
                  </a:txBody>
                  <a:tcPr marL="62125" marR="62125" marT="16106" marB="1610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600">
                        <a:latin typeface="Times New Roman"/>
                        <a:ea typeface="Times New Roman"/>
                      </a:endParaRPr>
                    </a:p>
                  </a:txBody>
                  <a:tcPr marL="62125" marR="62125" marT="16106" marB="1610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600">
                        <a:latin typeface="Times New Roman"/>
                        <a:ea typeface="Times New Roman"/>
                      </a:endParaRPr>
                    </a:p>
                  </a:txBody>
                  <a:tcPr marL="62125" marR="62125" marT="16106" marB="1610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600">
                        <a:latin typeface="Times New Roman"/>
                        <a:ea typeface="Times New Roman"/>
                      </a:endParaRPr>
                    </a:p>
                  </a:txBody>
                  <a:tcPr marL="62125" marR="62125" marT="16106" marB="1610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625830">
                <a:tc>
                  <a:txBody>
                    <a:bodyPr/>
                    <a:lstStyle/>
                    <a:p>
                      <a:pPr algn="ctr">
                        <a:spcAft>
                          <a:spcPts val="0"/>
                        </a:spcAft>
                      </a:pPr>
                      <a:endParaRPr lang="en-US" sz="1600">
                        <a:latin typeface="Times New Roman"/>
                        <a:ea typeface="Times New Roman"/>
                      </a:endParaRPr>
                    </a:p>
                  </a:txBody>
                  <a:tcPr marL="62125" marR="62125" marT="16106" marB="1610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600">
                        <a:latin typeface="Times New Roman"/>
                        <a:ea typeface="Times New Roman"/>
                      </a:endParaRPr>
                    </a:p>
                  </a:txBody>
                  <a:tcPr marL="62125" marR="62125" marT="16106" marB="1610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600">
                        <a:latin typeface="Times New Roman"/>
                        <a:ea typeface="Times New Roman"/>
                      </a:endParaRPr>
                    </a:p>
                  </a:txBody>
                  <a:tcPr marL="62125" marR="62125" marT="16106" marB="1610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spcAft>
                          <a:spcPts val="0"/>
                        </a:spcAft>
                      </a:pPr>
                      <a:endParaRPr lang="en-US" sz="1600">
                        <a:latin typeface="Times New Roman"/>
                        <a:ea typeface="Times New Roman"/>
                      </a:endParaRPr>
                    </a:p>
                  </a:txBody>
                  <a:tcPr marL="62125" marR="62125" marT="16106" marB="16106">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1178633">
                <a:tc gridSpan="3">
                  <a:txBody>
                    <a:bodyPr/>
                    <a:lstStyle/>
                    <a:p>
                      <a:pPr>
                        <a:spcAft>
                          <a:spcPts val="0"/>
                        </a:spcAft>
                      </a:pPr>
                      <a:r>
                        <a:rPr lang="en-US" sz="1600">
                          <a:latin typeface="Times New Roman"/>
                          <a:ea typeface="Times New Roman"/>
                        </a:rPr>
                        <a:t/>
                      </a:r>
                      <a:br>
                        <a:rPr lang="en-US" sz="1600">
                          <a:latin typeface="Times New Roman"/>
                          <a:ea typeface="Times New Roman"/>
                        </a:rPr>
                      </a:br>
                      <a:r>
                        <a:rPr lang="en-US" sz="1600">
                          <a:latin typeface="Times New Roman"/>
                          <a:ea typeface="Times New Roman"/>
                        </a:rPr>
                        <a:t>JUMLAH (Rp.)</a:t>
                      </a:r>
                      <a:endParaRPr lang="id-ID" sz="1600">
                        <a:latin typeface="Times New Roman"/>
                        <a:ea typeface="Times New Roman"/>
                      </a:endParaRPr>
                    </a:p>
                  </a:txBody>
                  <a:tcPr marL="62125" marR="62125" marT="16106" marB="1610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d-ID"/>
                    </a:p>
                  </a:txBody>
                  <a:tcPr/>
                </a:tc>
                <a:tc hMerge="1">
                  <a:txBody>
                    <a:bodyPr/>
                    <a:lstStyle/>
                    <a:p>
                      <a:endParaRPr lang="id-ID"/>
                    </a:p>
                  </a:txBody>
                  <a:tcPr/>
                </a:tc>
                <a:tc>
                  <a:txBody>
                    <a:bodyPr/>
                    <a:lstStyle/>
                    <a:p>
                      <a:pPr>
                        <a:spcAft>
                          <a:spcPts val="0"/>
                        </a:spcAft>
                      </a:pPr>
                      <a:endParaRPr lang="en-US" sz="1600" dirty="0">
                        <a:latin typeface="Times New Roman"/>
                        <a:ea typeface="Times New Roman"/>
                      </a:endParaRPr>
                    </a:p>
                  </a:txBody>
                  <a:tcPr marL="62125" marR="62125" marT="16106" marB="16106"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bl>
          </a:graphicData>
        </a:graphic>
      </p:graphicFrame>
    </p:spTree>
    <p:extLst>
      <p:ext uri="{BB962C8B-B14F-4D97-AF65-F5344CB8AC3E}">
        <p14:creationId xmlns:p14="http://schemas.microsoft.com/office/powerpoint/2010/main" val="162101673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style>
          <a:lnRef idx="1">
            <a:schemeClr val="accent4"/>
          </a:lnRef>
          <a:fillRef idx="2">
            <a:schemeClr val="accent4"/>
          </a:fillRef>
          <a:effectRef idx="1">
            <a:schemeClr val="accent4"/>
          </a:effectRef>
          <a:fontRef idx="minor">
            <a:schemeClr val="dk1"/>
          </a:fontRef>
        </p:style>
        <p:txBody>
          <a:bodyPr>
            <a:normAutofit fontScale="90000"/>
          </a:bodyPr>
          <a:lstStyle/>
          <a:p>
            <a:pPr lvl="0"/>
            <a:r>
              <a:rPr lang="en-US" b="1" dirty="0" smtClean="0"/>
              <a:t>PEMBAYARAN</a:t>
            </a:r>
            <a:endParaRPr lang="id-ID" dirty="0"/>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lstStyle/>
          <a:p>
            <a:pPr marL="0" indent="0">
              <a:buNone/>
            </a:pPr>
            <a:r>
              <a:rPr lang="en-US" dirty="0" err="1" smtClean="0"/>
              <a:t>Prosedur</a:t>
            </a:r>
            <a:r>
              <a:rPr lang="en-US" dirty="0" smtClean="0"/>
              <a:t> </a:t>
            </a:r>
            <a:r>
              <a:rPr lang="en-US" dirty="0" err="1" smtClean="0"/>
              <a:t>dan</a:t>
            </a:r>
            <a:r>
              <a:rPr lang="en-US" dirty="0" smtClean="0"/>
              <a:t> </a:t>
            </a:r>
            <a:r>
              <a:rPr lang="en-US" dirty="0" err="1" smtClean="0"/>
              <a:t>tatacara</a:t>
            </a:r>
            <a:r>
              <a:rPr lang="en-US" dirty="0" smtClean="0"/>
              <a:t> </a:t>
            </a:r>
            <a:r>
              <a:rPr lang="en-US" dirty="0" err="1" smtClean="0"/>
              <a:t>pembayaran</a:t>
            </a:r>
            <a:r>
              <a:rPr lang="en-US" dirty="0" smtClean="0"/>
              <a:t> </a:t>
            </a:r>
            <a:r>
              <a:rPr lang="en-US" dirty="0" err="1" smtClean="0"/>
              <a:t>ditetapkan</a:t>
            </a:r>
            <a:r>
              <a:rPr lang="en-US" dirty="0" smtClean="0"/>
              <a:t> </a:t>
            </a:r>
            <a:r>
              <a:rPr lang="en-US" dirty="0" err="1" smtClean="0"/>
              <a:t>sebagai</a:t>
            </a:r>
            <a:r>
              <a:rPr lang="en-US" dirty="0" smtClean="0"/>
              <a:t> </a:t>
            </a:r>
            <a:r>
              <a:rPr lang="en-US" dirty="0" err="1" smtClean="0"/>
              <a:t>berikut</a:t>
            </a:r>
            <a:r>
              <a:rPr lang="en-US" dirty="0" smtClean="0"/>
              <a:t>:</a:t>
            </a:r>
            <a:endParaRPr lang="id-ID" dirty="0" smtClean="0"/>
          </a:p>
          <a:p>
            <a:pPr lvl="0"/>
            <a:r>
              <a:rPr lang="en-US" dirty="0" err="1" smtClean="0"/>
              <a:t>Kepala</a:t>
            </a:r>
            <a:r>
              <a:rPr lang="en-US" dirty="0" smtClean="0"/>
              <a:t> </a:t>
            </a:r>
            <a:r>
              <a:rPr lang="en-US" dirty="0" err="1" smtClean="0"/>
              <a:t>Seksi</a:t>
            </a:r>
            <a:r>
              <a:rPr lang="en-US" dirty="0" smtClean="0"/>
              <a:t> </a:t>
            </a:r>
            <a:r>
              <a:rPr lang="en-US" dirty="0" err="1" smtClean="0"/>
              <a:t>menyerahkan</a:t>
            </a:r>
            <a:r>
              <a:rPr lang="en-US" dirty="0" smtClean="0"/>
              <a:t> </a:t>
            </a:r>
            <a:r>
              <a:rPr lang="en-US" dirty="0" err="1" smtClean="0"/>
              <a:t>dokumen</a:t>
            </a:r>
            <a:r>
              <a:rPr lang="en-US" dirty="0" smtClean="0"/>
              <a:t> SPP yang </a:t>
            </a:r>
            <a:r>
              <a:rPr lang="en-US" dirty="0" err="1" smtClean="0"/>
              <a:t>telah</a:t>
            </a:r>
            <a:r>
              <a:rPr lang="en-US" dirty="0" smtClean="0"/>
              <a:t> </a:t>
            </a:r>
            <a:r>
              <a:rPr lang="en-US" dirty="0" err="1" smtClean="0"/>
              <a:t>disetujui</a:t>
            </a:r>
            <a:r>
              <a:rPr lang="en-US" dirty="0" smtClean="0"/>
              <a:t>/</a:t>
            </a:r>
            <a:r>
              <a:rPr lang="en-US" dirty="0" err="1" smtClean="0"/>
              <a:t>disahkan</a:t>
            </a:r>
            <a:r>
              <a:rPr lang="en-US" dirty="0" smtClean="0"/>
              <a:t> </a:t>
            </a:r>
            <a:r>
              <a:rPr lang="en-US" dirty="0" err="1" smtClean="0"/>
              <a:t>Kepala</a:t>
            </a:r>
            <a:r>
              <a:rPr lang="en-US" dirty="0" smtClean="0"/>
              <a:t> </a:t>
            </a:r>
            <a:r>
              <a:rPr lang="en-US" dirty="0" err="1" smtClean="0"/>
              <a:t>Desa</a:t>
            </a:r>
            <a:endParaRPr lang="id-ID" dirty="0" smtClean="0"/>
          </a:p>
          <a:p>
            <a:pPr lvl="0"/>
            <a:r>
              <a:rPr lang="id-ID" dirty="0" smtClean="0"/>
              <a:t>Bendahara melakukan pembayaran </a:t>
            </a:r>
            <a:r>
              <a:rPr lang="en-US" dirty="0" err="1" smtClean="0"/>
              <a:t>sesuai</a:t>
            </a:r>
            <a:r>
              <a:rPr lang="en-US" dirty="0" smtClean="0"/>
              <a:t> SPP</a:t>
            </a:r>
            <a:endParaRPr lang="id-ID" dirty="0" smtClean="0"/>
          </a:p>
          <a:p>
            <a:r>
              <a:rPr lang="id-ID" dirty="0" smtClean="0"/>
              <a:t>Bendahara melakukan pencatatan atas pengeluaran yang terjadi.</a:t>
            </a:r>
            <a:endParaRPr lang="id-ID" dirty="0"/>
          </a:p>
        </p:txBody>
      </p:sp>
    </p:spTree>
    <p:extLst>
      <p:ext uri="{BB962C8B-B14F-4D97-AF65-F5344CB8AC3E}">
        <p14:creationId xmlns:p14="http://schemas.microsoft.com/office/powerpoint/2010/main" val="237766093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500034" y="1428736"/>
            <a:ext cx="8143932" cy="2571768"/>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p:txBody>
          <a:bodyPr>
            <a:normAutofit/>
          </a:bodyPr>
          <a:lstStyle/>
          <a:p>
            <a:pPr lvl="0" indent="17463" algn="ctr">
              <a:buNone/>
            </a:pPr>
            <a:r>
              <a:rPr lang="en-US" sz="4000" dirty="0" smtClean="0"/>
              <a:t> </a:t>
            </a:r>
            <a:r>
              <a:rPr lang="en-US" sz="4000" b="1" dirty="0" err="1" smtClean="0"/>
              <a:t>Siapa</a:t>
            </a:r>
            <a:r>
              <a:rPr lang="en-US" sz="4000" b="1" dirty="0" smtClean="0"/>
              <a:t> yang </a:t>
            </a:r>
            <a:r>
              <a:rPr lang="en-US" sz="4000" b="1" dirty="0" err="1" smtClean="0"/>
              <a:t>bertugas</a:t>
            </a:r>
            <a:r>
              <a:rPr lang="en-US" sz="4000" b="1" dirty="0" smtClean="0"/>
              <a:t>/</a:t>
            </a:r>
            <a:r>
              <a:rPr lang="en-US" sz="4000" b="1" dirty="0" err="1" smtClean="0"/>
              <a:t>berkewajiban</a:t>
            </a:r>
            <a:r>
              <a:rPr lang="id-ID" sz="4000" b="1" dirty="0" smtClean="0"/>
              <a:t> mengerjakan  </a:t>
            </a:r>
            <a:r>
              <a:rPr lang="en-US" sz="4000" b="1" dirty="0" err="1" smtClean="0"/>
              <a:t>Buku</a:t>
            </a:r>
            <a:r>
              <a:rPr lang="en-US" sz="4000" b="1" dirty="0" smtClean="0"/>
              <a:t> </a:t>
            </a:r>
            <a:r>
              <a:rPr lang="en-US" sz="4000" b="1" dirty="0" err="1" smtClean="0"/>
              <a:t>Kas</a:t>
            </a:r>
            <a:r>
              <a:rPr lang="en-US" sz="4000" b="1" dirty="0" smtClean="0"/>
              <a:t> </a:t>
            </a:r>
            <a:r>
              <a:rPr lang="en-US" sz="4000" b="1" dirty="0" err="1" smtClean="0"/>
              <a:t>Pembantu</a:t>
            </a:r>
            <a:r>
              <a:rPr lang="en-US" sz="4000" b="1" dirty="0" smtClean="0"/>
              <a:t> </a:t>
            </a:r>
            <a:r>
              <a:rPr lang="en-US" sz="4000" b="1" dirty="0" err="1" smtClean="0"/>
              <a:t>Kegiatan</a:t>
            </a:r>
            <a:r>
              <a:rPr lang="en-US" sz="4000" b="1" dirty="0" smtClean="0"/>
              <a:t>?</a:t>
            </a:r>
            <a:endParaRPr lang="en-US" sz="4000" dirty="0" smtClean="0"/>
          </a:p>
          <a:p>
            <a:endParaRPr lang="en-US" sz="4000" dirty="0"/>
          </a:p>
        </p:txBody>
      </p:sp>
      <p:sp>
        <p:nvSpPr>
          <p:cNvPr id="6" name="TextBox 5"/>
          <p:cNvSpPr txBox="1"/>
          <p:nvPr/>
        </p:nvSpPr>
        <p:spPr>
          <a:xfrm>
            <a:off x="6072198" y="571480"/>
            <a:ext cx="2086340" cy="400110"/>
          </a:xfrm>
          <a:prstGeom prst="rect">
            <a:avLst/>
          </a:prstGeom>
          <a:noFill/>
        </p:spPr>
        <p:txBody>
          <a:bodyPr wrap="none" rtlCol="0">
            <a:spAutoFit/>
          </a:bodyPr>
          <a:lstStyle/>
          <a:p>
            <a:r>
              <a:rPr lang="en-US" sz="2000" dirty="0" smtClean="0"/>
              <a:t>CURAH PENDAPAT</a:t>
            </a:r>
            <a:endParaRPr lang="en-US" sz="2000" dirty="0"/>
          </a:p>
        </p:txBody>
      </p:sp>
    </p:spTree>
    <p:extLst>
      <p:ext uri="{BB962C8B-B14F-4D97-AF65-F5344CB8AC3E}">
        <p14:creationId xmlns:p14="http://schemas.microsoft.com/office/powerpoint/2010/main" val="275571465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42852"/>
            <a:ext cx="8229600" cy="725470"/>
          </a:xfrm>
        </p:spPr>
        <p:style>
          <a:lnRef idx="2">
            <a:schemeClr val="accent3">
              <a:shade val="50000"/>
            </a:schemeClr>
          </a:lnRef>
          <a:fillRef idx="1">
            <a:schemeClr val="accent3"/>
          </a:fillRef>
          <a:effectRef idx="0">
            <a:schemeClr val="accent3"/>
          </a:effectRef>
          <a:fontRef idx="minor">
            <a:schemeClr val="lt1"/>
          </a:fontRef>
        </p:style>
        <p:txBody>
          <a:bodyPr>
            <a:normAutofit fontScale="90000"/>
          </a:bodyPr>
          <a:lstStyle/>
          <a:p>
            <a:r>
              <a:rPr lang="id-ID" b="1" dirty="0" smtClean="0">
                <a:solidFill>
                  <a:schemeClr val="tx1"/>
                </a:solidFill>
              </a:rPr>
              <a:t>Uang di </a:t>
            </a:r>
            <a:r>
              <a:rPr lang="en-US" b="1" dirty="0" err="1" smtClean="0">
                <a:solidFill>
                  <a:schemeClr val="tx1"/>
                </a:solidFill>
              </a:rPr>
              <a:t>Kas</a:t>
            </a:r>
            <a:r>
              <a:rPr lang="en-US" b="1" dirty="0" smtClean="0">
                <a:solidFill>
                  <a:schemeClr val="tx1"/>
                </a:solidFill>
              </a:rPr>
              <a:t> </a:t>
            </a:r>
            <a:r>
              <a:rPr lang="en-US" b="1" dirty="0" err="1" smtClean="0">
                <a:solidFill>
                  <a:schemeClr val="tx1"/>
                </a:solidFill>
              </a:rPr>
              <a:t>Bendahara</a:t>
            </a:r>
            <a:endParaRPr lang="id-ID" dirty="0">
              <a:solidFill>
                <a:schemeClr val="tx1"/>
              </a:solidFill>
            </a:endParaRPr>
          </a:p>
        </p:txBody>
      </p:sp>
      <p:sp>
        <p:nvSpPr>
          <p:cNvPr id="3" name="Content Placeholder 2"/>
          <p:cNvSpPr>
            <a:spLocks noGrp="1"/>
          </p:cNvSpPr>
          <p:nvPr>
            <p:ph idx="1"/>
          </p:nvPr>
        </p:nvSpPr>
        <p:spPr>
          <a:xfrm>
            <a:off x="214282" y="1071546"/>
            <a:ext cx="8715436" cy="5715040"/>
          </a:xfrm>
        </p:spPr>
        <p:style>
          <a:lnRef idx="1">
            <a:schemeClr val="accent4"/>
          </a:lnRef>
          <a:fillRef idx="2">
            <a:schemeClr val="accent4"/>
          </a:fillRef>
          <a:effectRef idx="1">
            <a:schemeClr val="accent4"/>
          </a:effectRef>
          <a:fontRef idx="minor">
            <a:schemeClr val="dk1"/>
          </a:fontRef>
        </p:style>
        <p:txBody>
          <a:bodyPr>
            <a:noAutofit/>
          </a:bodyPr>
          <a:lstStyle/>
          <a:p>
            <a:pPr marL="0" indent="0">
              <a:buNone/>
            </a:pPr>
            <a:r>
              <a:rPr lang="en-US" sz="1600" dirty="0" err="1" smtClean="0"/>
              <a:t>Bendahara</a:t>
            </a:r>
            <a:r>
              <a:rPr lang="en-US" sz="1600" dirty="0" smtClean="0"/>
              <a:t> </a:t>
            </a:r>
            <a:r>
              <a:rPr lang="en-US" sz="1600" dirty="0" err="1" smtClean="0"/>
              <a:t>dapat</a:t>
            </a:r>
            <a:r>
              <a:rPr lang="en-US" sz="1600" dirty="0" smtClean="0"/>
              <a:t> </a:t>
            </a:r>
            <a:r>
              <a:rPr lang="en-US" sz="1600" dirty="0" err="1" smtClean="0"/>
              <a:t>menyimpan</a:t>
            </a:r>
            <a:r>
              <a:rPr lang="en-US" sz="1600" dirty="0" smtClean="0"/>
              <a:t> </a:t>
            </a:r>
            <a:r>
              <a:rPr lang="en-US" sz="1600" dirty="0" err="1" smtClean="0"/>
              <a:t>uang</a:t>
            </a:r>
            <a:r>
              <a:rPr lang="en-US" sz="1600" dirty="0" smtClean="0"/>
              <a:t> </a:t>
            </a:r>
            <a:r>
              <a:rPr lang="en-US" sz="1600" dirty="0" err="1" smtClean="0"/>
              <a:t>dalam</a:t>
            </a:r>
            <a:r>
              <a:rPr lang="en-US" sz="1600" dirty="0" smtClean="0"/>
              <a:t> </a:t>
            </a:r>
            <a:r>
              <a:rPr lang="en-US" sz="1600" dirty="0" err="1" smtClean="0"/>
              <a:t>Kas</a:t>
            </a:r>
            <a:r>
              <a:rPr lang="en-US" sz="1600" dirty="0" smtClean="0"/>
              <a:t> </a:t>
            </a:r>
            <a:r>
              <a:rPr lang="en-US" sz="1600" dirty="0" err="1" smtClean="0"/>
              <a:t>Desa</a:t>
            </a:r>
            <a:r>
              <a:rPr lang="en-US" sz="1600" dirty="0" smtClean="0"/>
              <a:t> </a:t>
            </a:r>
            <a:r>
              <a:rPr lang="en-US" sz="1600" dirty="0" err="1" smtClean="0"/>
              <a:t>pada</a:t>
            </a:r>
            <a:r>
              <a:rPr lang="en-US" sz="1600" dirty="0" smtClean="0"/>
              <a:t> </a:t>
            </a:r>
            <a:r>
              <a:rPr lang="en-US" sz="1600" dirty="0" err="1" smtClean="0"/>
              <a:t>jumlah</a:t>
            </a:r>
            <a:r>
              <a:rPr lang="en-US" sz="1600" dirty="0" smtClean="0"/>
              <a:t> </a:t>
            </a:r>
            <a:r>
              <a:rPr lang="en-US" sz="1600" dirty="0" err="1" smtClean="0"/>
              <a:t>tertentu</a:t>
            </a:r>
            <a:r>
              <a:rPr lang="en-US" sz="1600" dirty="0" smtClean="0"/>
              <a:t> </a:t>
            </a:r>
            <a:r>
              <a:rPr lang="en-US" sz="1600" dirty="0" err="1" smtClean="0"/>
              <a:t>dalam</a:t>
            </a:r>
            <a:r>
              <a:rPr lang="en-US" sz="1600" dirty="0" smtClean="0"/>
              <a:t> </a:t>
            </a:r>
            <a:r>
              <a:rPr lang="en-US" sz="1600" dirty="0" err="1" smtClean="0"/>
              <a:t>rangka</a:t>
            </a:r>
            <a:r>
              <a:rPr lang="en-US" sz="1600" dirty="0" smtClean="0"/>
              <a:t>  </a:t>
            </a:r>
            <a:r>
              <a:rPr lang="en-US" sz="1600" dirty="0" err="1" smtClean="0"/>
              <a:t>memenuhi</a:t>
            </a:r>
            <a:r>
              <a:rPr lang="en-US" sz="1600" dirty="0" smtClean="0"/>
              <a:t> </a:t>
            </a:r>
            <a:r>
              <a:rPr lang="en-US" sz="1600" dirty="0" err="1" smtClean="0"/>
              <a:t>kebutuhan</a:t>
            </a:r>
            <a:r>
              <a:rPr lang="en-US" sz="1600" dirty="0" smtClean="0"/>
              <a:t> </a:t>
            </a:r>
            <a:r>
              <a:rPr lang="en-US" sz="1600" dirty="0" err="1" smtClean="0"/>
              <a:t>operasional</a:t>
            </a:r>
            <a:r>
              <a:rPr lang="en-US" sz="1600" dirty="0" smtClean="0"/>
              <a:t> </a:t>
            </a:r>
            <a:r>
              <a:rPr lang="en-US" sz="1600" dirty="0" err="1" smtClean="0"/>
              <a:t>pemerintah</a:t>
            </a:r>
            <a:r>
              <a:rPr lang="en-US" sz="1600" dirty="0" smtClean="0"/>
              <a:t> </a:t>
            </a:r>
            <a:r>
              <a:rPr lang="en-US" sz="1600" dirty="0" err="1" smtClean="0"/>
              <a:t>desa</a:t>
            </a:r>
            <a:r>
              <a:rPr lang="en-US" sz="1600" dirty="0" smtClean="0"/>
              <a:t>. </a:t>
            </a:r>
            <a:r>
              <a:rPr lang="en-US" sz="1600" dirty="0" err="1" smtClean="0"/>
              <a:t>Dalam</a:t>
            </a:r>
            <a:r>
              <a:rPr lang="en-US" sz="1600" dirty="0" smtClean="0"/>
              <a:t> </a:t>
            </a:r>
            <a:r>
              <a:rPr lang="en-US" sz="1600" dirty="0" err="1" smtClean="0"/>
              <a:t>melaksanakan</a:t>
            </a:r>
            <a:r>
              <a:rPr lang="en-US" sz="1600" dirty="0" smtClean="0"/>
              <a:t> </a:t>
            </a:r>
            <a:r>
              <a:rPr lang="en-US" sz="1600" dirty="0" err="1" smtClean="0"/>
              <a:t>tugasnya</a:t>
            </a:r>
            <a:r>
              <a:rPr lang="en-US" sz="1600" dirty="0" smtClean="0"/>
              <a:t>, </a:t>
            </a:r>
            <a:r>
              <a:rPr lang="en-US" sz="1600" dirty="0" err="1" smtClean="0"/>
              <a:t>bendahara</a:t>
            </a:r>
            <a:r>
              <a:rPr lang="en-US" sz="1600" dirty="0" smtClean="0"/>
              <a:t> </a:t>
            </a:r>
            <a:r>
              <a:rPr lang="en-US" sz="1600" dirty="0" err="1" smtClean="0"/>
              <a:t>desa</a:t>
            </a:r>
            <a:r>
              <a:rPr lang="en-US" sz="1600" dirty="0" smtClean="0"/>
              <a:t> </a:t>
            </a:r>
            <a:r>
              <a:rPr lang="en-US" sz="1600" dirty="0" err="1" smtClean="0"/>
              <a:t>dapat</a:t>
            </a:r>
            <a:r>
              <a:rPr lang="en-US" sz="1600" dirty="0" smtClean="0"/>
              <a:t> </a:t>
            </a:r>
            <a:r>
              <a:rPr lang="en-US" sz="1600" dirty="0" err="1" smtClean="0"/>
              <a:t>menggunakan</a:t>
            </a:r>
            <a:r>
              <a:rPr lang="en-US" sz="1600" dirty="0" smtClean="0"/>
              <a:t> </a:t>
            </a:r>
            <a:r>
              <a:rPr lang="en-US" sz="1600" dirty="0" err="1" smtClean="0"/>
              <a:t>rekening</a:t>
            </a:r>
            <a:r>
              <a:rPr lang="en-US" sz="1600" dirty="0" smtClean="0"/>
              <a:t> </a:t>
            </a:r>
            <a:r>
              <a:rPr lang="en-US" sz="1600" dirty="0" err="1" smtClean="0"/>
              <a:t>kas</a:t>
            </a:r>
            <a:r>
              <a:rPr lang="en-US" sz="1600" dirty="0" smtClean="0"/>
              <a:t> </a:t>
            </a:r>
            <a:r>
              <a:rPr lang="en-US" sz="1600" dirty="0" err="1" smtClean="0"/>
              <a:t>desa</a:t>
            </a:r>
            <a:r>
              <a:rPr lang="en-US" sz="1600" dirty="0" smtClean="0"/>
              <a:t> </a:t>
            </a:r>
            <a:r>
              <a:rPr lang="en-US" sz="1600" dirty="0" err="1" smtClean="0"/>
              <a:t>atas</a:t>
            </a:r>
            <a:r>
              <a:rPr lang="en-US" sz="1600" dirty="0" smtClean="0"/>
              <a:t> </a:t>
            </a:r>
            <a:r>
              <a:rPr lang="en-US" sz="1600" dirty="0" err="1" smtClean="0"/>
              <a:t>nama</a:t>
            </a:r>
            <a:r>
              <a:rPr lang="en-US" sz="1600" dirty="0" smtClean="0"/>
              <a:t> </a:t>
            </a:r>
            <a:r>
              <a:rPr lang="en-US" sz="1600" dirty="0" err="1" smtClean="0"/>
              <a:t>jabatannya</a:t>
            </a:r>
            <a:r>
              <a:rPr lang="en-US" sz="1600" dirty="0" smtClean="0"/>
              <a:t> </a:t>
            </a:r>
            <a:r>
              <a:rPr lang="en-US" sz="1600" dirty="0" err="1" smtClean="0"/>
              <a:t>sebagai</a:t>
            </a:r>
            <a:r>
              <a:rPr lang="en-US" sz="1600" dirty="0" smtClean="0"/>
              <a:t> </a:t>
            </a:r>
            <a:r>
              <a:rPr lang="en-US" sz="1600" dirty="0" err="1" smtClean="0"/>
              <a:t>bendahara</a:t>
            </a:r>
            <a:r>
              <a:rPr lang="en-US" sz="1600" dirty="0" smtClean="0"/>
              <a:t> </a:t>
            </a:r>
            <a:r>
              <a:rPr lang="en-US" sz="1600" dirty="0" err="1" smtClean="0"/>
              <a:t>desa</a:t>
            </a:r>
            <a:r>
              <a:rPr lang="en-US" sz="1600" dirty="0" smtClean="0"/>
              <a:t>. </a:t>
            </a:r>
            <a:r>
              <a:rPr lang="en-US" sz="1600" dirty="0" err="1" smtClean="0"/>
              <a:t>Bendahara</a:t>
            </a:r>
            <a:r>
              <a:rPr lang="en-US" sz="1600" dirty="0" smtClean="0"/>
              <a:t> </a:t>
            </a:r>
            <a:r>
              <a:rPr lang="en-US" sz="1600" dirty="0" err="1" smtClean="0"/>
              <a:t>desa</a:t>
            </a:r>
            <a:r>
              <a:rPr lang="en-US" sz="1600" dirty="0" smtClean="0"/>
              <a:t> </a:t>
            </a:r>
            <a:r>
              <a:rPr lang="en-US" sz="1600" dirty="0" err="1" smtClean="0"/>
              <a:t>tidak</a:t>
            </a:r>
            <a:r>
              <a:rPr lang="en-US" sz="1600" b="1" dirty="0" smtClean="0"/>
              <a:t> </a:t>
            </a:r>
            <a:r>
              <a:rPr lang="en-US" sz="1600" b="1" dirty="0" err="1" smtClean="0"/>
              <a:t>diperkenankan</a:t>
            </a:r>
            <a:r>
              <a:rPr lang="en-US" sz="1600" b="1" dirty="0" smtClean="0"/>
              <a:t> </a:t>
            </a:r>
            <a:r>
              <a:rPr lang="en-US" sz="1600" b="1" dirty="0" err="1" smtClean="0"/>
              <a:t>menyimpan</a:t>
            </a:r>
            <a:r>
              <a:rPr lang="en-US" sz="1600" b="1" dirty="0" smtClean="0"/>
              <a:t> </a:t>
            </a:r>
            <a:r>
              <a:rPr lang="en-US" sz="1600" b="1" dirty="0" err="1" smtClean="0"/>
              <a:t>uang</a:t>
            </a:r>
            <a:r>
              <a:rPr lang="en-US" sz="1600" b="1" dirty="0" smtClean="0"/>
              <a:t> </a:t>
            </a:r>
            <a:r>
              <a:rPr lang="en-US" sz="1600" b="1" dirty="0" err="1" smtClean="0"/>
              <a:t>atas</a:t>
            </a:r>
            <a:r>
              <a:rPr lang="en-US" sz="1600" b="1" dirty="0" smtClean="0"/>
              <a:t> </a:t>
            </a:r>
            <a:r>
              <a:rPr lang="en-US" sz="1600" b="1" dirty="0" err="1" smtClean="0"/>
              <a:t>nama</a:t>
            </a:r>
            <a:r>
              <a:rPr lang="en-US" sz="1600" b="1" dirty="0" smtClean="0"/>
              <a:t> </a:t>
            </a:r>
            <a:r>
              <a:rPr lang="en-US" sz="1600" b="1" dirty="0" err="1" smtClean="0"/>
              <a:t>pribadi</a:t>
            </a:r>
            <a:r>
              <a:rPr lang="en-US" sz="1600" b="1" dirty="0" smtClean="0"/>
              <a:t> </a:t>
            </a:r>
            <a:r>
              <a:rPr lang="en-US" sz="1600" b="1" dirty="0" err="1" smtClean="0"/>
              <a:t>pada</a:t>
            </a:r>
            <a:r>
              <a:rPr lang="en-US" sz="1600" b="1" dirty="0" smtClean="0"/>
              <a:t> bank/pos,</a:t>
            </a:r>
            <a:r>
              <a:rPr lang="en-US" sz="1600" dirty="0" smtClean="0"/>
              <a:t> </a:t>
            </a:r>
            <a:r>
              <a:rPr lang="en-US" sz="1600" dirty="0" err="1" smtClean="0"/>
              <a:t>untuk</a:t>
            </a:r>
            <a:r>
              <a:rPr lang="en-US" sz="1600" dirty="0" smtClean="0"/>
              <a:t> </a:t>
            </a:r>
            <a:r>
              <a:rPr lang="en-US" sz="1600" dirty="0" err="1" smtClean="0"/>
              <a:t>kelancaran</a:t>
            </a:r>
            <a:r>
              <a:rPr lang="en-US" sz="1600" dirty="0" smtClean="0"/>
              <a:t> </a:t>
            </a:r>
            <a:r>
              <a:rPr lang="en-US" sz="1600" dirty="0" err="1" smtClean="0"/>
              <a:t>pembayaran</a:t>
            </a:r>
            <a:r>
              <a:rPr lang="en-US" sz="1600" dirty="0" smtClean="0"/>
              <a:t> </a:t>
            </a:r>
            <a:r>
              <a:rPr lang="en-US" sz="1600" dirty="0" err="1" smtClean="0"/>
              <a:t>bagi</a:t>
            </a:r>
            <a:r>
              <a:rPr lang="en-US" sz="1600" dirty="0" smtClean="0"/>
              <a:t> </a:t>
            </a:r>
            <a:r>
              <a:rPr lang="en-US" sz="1600" dirty="0" err="1" smtClean="0"/>
              <a:t>keperluan</a:t>
            </a:r>
            <a:r>
              <a:rPr lang="en-US" sz="1600" dirty="0" smtClean="0"/>
              <a:t> </a:t>
            </a:r>
            <a:r>
              <a:rPr lang="en-US" sz="1600" dirty="0" err="1" smtClean="0"/>
              <a:t>operasional</a:t>
            </a:r>
            <a:r>
              <a:rPr lang="en-US" sz="1600" dirty="0" smtClean="0"/>
              <a:t> </a:t>
            </a:r>
            <a:r>
              <a:rPr lang="en-US" sz="1600" dirty="0" err="1" smtClean="0"/>
              <a:t>perkantoran</a:t>
            </a:r>
            <a:r>
              <a:rPr lang="en-US" sz="1600" dirty="0" smtClean="0"/>
              <a:t>, </a:t>
            </a:r>
            <a:r>
              <a:rPr lang="en-US" sz="1600" dirty="0" err="1" smtClean="0"/>
              <a:t>biasanya</a:t>
            </a:r>
            <a:r>
              <a:rPr lang="en-US" sz="1600" dirty="0" smtClean="0"/>
              <a:t> </a:t>
            </a:r>
            <a:r>
              <a:rPr lang="en-US" sz="1600" dirty="0" err="1" smtClean="0"/>
              <a:t>bendahara</a:t>
            </a:r>
            <a:r>
              <a:rPr lang="en-US" sz="1600" dirty="0" smtClean="0"/>
              <a:t> </a:t>
            </a:r>
            <a:r>
              <a:rPr lang="en-US" sz="1600" dirty="0" err="1" smtClean="0"/>
              <a:t>selalu</a:t>
            </a:r>
            <a:r>
              <a:rPr lang="en-US" sz="1600" dirty="0" smtClean="0"/>
              <a:t> </a:t>
            </a:r>
            <a:r>
              <a:rPr lang="en-US" sz="1600" dirty="0" err="1" smtClean="0"/>
              <a:t>menyimpan</a:t>
            </a:r>
            <a:r>
              <a:rPr lang="en-US" sz="1600" dirty="0" smtClean="0"/>
              <a:t> </a:t>
            </a:r>
            <a:r>
              <a:rPr lang="en-US" sz="1600" dirty="0" err="1" smtClean="0"/>
              <a:t>uang</a:t>
            </a:r>
            <a:r>
              <a:rPr lang="en-US" sz="1600" dirty="0" smtClean="0"/>
              <a:t> </a:t>
            </a:r>
            <a:r>
              <a:rPr lang="en-US" sz="1600" dirty="0" err="1" smtClean="0"/>
              <a:t>dengan</a:t>
            </a:r>
            <a:r>
              <a:rPr lang="en-US" sz="1600" dirty="0" smtClean="0"/>
              <a:t> </a:t>
            </a:r>
            <a:r>
              <a:rPr lang="en-US" sz="1600" dirty="0" err="1" smtClean="0"/>
              <a:t>jumlah</a:t>
            </a:r>
            <a:r>
              <a:rPr lang="en-US" sz="1600" dirty="0" smtClean="0"/>
              <a:t> </a:t>
            </a:r>
            <a:r>
              <a:rPr lang="en-US" sz="1600" dirty="0" err="1" smtClean="0"/>
              <a:t>tertentu</a:t>
            </a:r>
            <a:r>
              <a:rPr lang="en-US" sz="1600" dirty="0" smtClean="0"/>
              <a:t> </a:t>
            </a:r>
            <a:r>
              <a:rPr lang="en-US" sz="1600" dirty="0" err="1" smtClean="0"/>
              <a:t>pada</a:t>
            </a:r>
            <a:r>
              <a:rPr lang="en-US" sz="1600" dirty="0" smtClean="0"/>
              <a:t> </a:t>
            </a:r>
            <a:r>
              <a:rPr lang="en-US" sz="1600" dirty="0" err="1" smtClean="0"/>
              <a:t>brandkas</a:t>
            </a:r>
            <a:r>
              <a:rPr lang="en-US" sz="1600" dirty="0" smtClean="0"/>
              <a:t>.</a:t>
            </a:r>
            <a:endParaRPr lang="id-ID" sz="1600" dirty="0" smtClean="0"/>
          </a:p>
          <a:p>
            <a:pPr marL="179388" indent="-179388">
              <a:buNone/>
            </a:pPr>
            <a:endParaRPr lang="id-ID" sz="1600" dirty="0" smtClean="0"/>
          </a:p>
          <a:p>
            <a:pPr marL="179388" indent="-179388">
              <a:buNone/>
            </a:pPr>
            <a:r>
              <a:rPr lang="en-US" sz="1600" dirty="0" err="1" smtClean="0"/>
              <a:t>Bendahara</a:t>
            </a:r>
            <a:r>
              <a:rPr lang="en-US" sz="1600" dirty="0" smtClean="0"/>
              <a:t> </a:t>
            </a:r>
            <a:r>
              <a:rPr lang="en-US" sz="1600" dirty="0" err="1" smtClean="0"/>
              <a:t>desa</a:t>
            </a:r>
            <a:r>
              <a:rPr lang="en-US" sz="1600" dirty="0" smtClean="0"/>
              <a:t> </a:t>
            </a:r>
            <a:r>
              <a:rPr lang="en-US" sz="1600" dirty="0" err="1" smtClean="0"/>
              <a:t>dapat</a:t>
            </a:r>
            <a:r>
              <a:rPr lang="en-US" sz="1600" dirty="0" smtClean="0"/>
              <a:t> </a:t>
            </a:r>
            <a:r>
              <a:rPr lang="en-US" sz="1600" dirty="0" err="1" smtClean="0"/>
              <a:t>mengelola</a:t>
            </a:r>
            <a:r>
              <a:rPr lang="en-US" sz="1600" dirty="0" smtClean="0"/>
              <a:t> </a:t>
            </a:r>
            <a:r>
              <a:rPr lang="en-US" sz="1600" dirty="0" err="1" smtClean="0"/>
              <a:t>uang</a:t>
            </a:r>
            <a:r>
              <a:rPr lang="en-US" sz="1600" dirty="0" smtClean="0"/>
              <a:t> </a:t>
            </a:r>
            <a:r>
              <a:rPr lang="en-US" sz="1600" dirty="0" err="1" smtClean="0"/>
              <a:t>lainnya</a:t>
            </a:r>
            <a:r>
              <a:rPr lang="en-US" sz="1600" dirty="0" smtClean="0"/>
              <a:t> yang </a:t>
            </a:r>
            <a:r>
              <a:rPr lang="en-US" sz="1600" dirty="0" err="1" smtClean="0"/>
              <a:t>dalam</a:t>
            </a:r>
            <a:r>
              <a:rPr lang="en-US" sz="1600" dirty="0" smtClean="0"/>
              <a:t> </a:t>
            </a:r>
            <a:r>
              <a:rPr lang="en-US" sz="1600" dirty="0" err="1" smtClean="0"/>
              <a:t>penguasaannya</a:t>
            </a:r>
            <a:r>
              <a:rPr lang="en-US" sz="1600" dirty="0" smtClean="0"/>
              <a:t>, </a:t>
            </a:r>
            <a:r>
              <a:rPr lang="en-US" sz="1600" dirty="0" err="1" smtClean="0"/>
              <a:t>meliputi</a:t>
            </a:r>
            <a:r>
              <a:rPr lang="en-US" sz="1600" dirty="0" smtClean="0"/>
              <a:t> :</a:t>
            </a:r>
            <a:endParaRPr lang="id-ID" sz="1600" dirty="0" smtClean="0"/>
          </a:p>
          <a:p>
            <a:pPr marL="514350" lvl="0" indent="-244475">
              <a:buFont typeface="+mj-lt"/>
              <a:buAutoNum type="arabicPeriod"/>
            </a:pPr>
            <a:r>
              <a:rPr lang="en-US" sz="1600" dirty="0" err="1" smtClean="0"/>
              <a:t>Uang</a:t>
            </a:r>
            <a:r>
              <a:rPr lang="en-US" sz="1600" dirty="0" smtClean="0"/>
              <a:t> yang </a:t>
            </a:r>
            <a:r>
              <a:rPr lang="en-US" sz="1600" dirty="0" err="1" smtClean="0"/>
              <a:t>berasal</a:t>
            </a:r>
            <a:r>
              <a:rPr lang="en-US" sz="1600" dirty="0" smtClean="0"/>
              <a:t> </a:t>
            </a:r>
            <a:r>
              <a:rPr lang="en-US" sz="1600" dirty="0" err="1" smtClean="0"/>
              <a:t>dari</a:t>
            </a:r>
            <a:r>
              <a:rPr lang="en-US" sz="1600" dirty="0" smtClean="0"/>
              <a:t> </a:t>
            </a:r>
            <a:r>
              <a:rPr lang="en-US" sz="1600" dirty="0" err="1" smtClean="0"/>
              <a:t>kas</a:t>
            </a:r>
            <a:r>
              <a:rPr lang="en-US" sz="1600" dirty="0" smtClean="0"/>
              <a:t> </a:t>
            </a:r>
            <a:r>
              <a:rPr lang="en-US" sz="1600" dirty="0" err="1" smtClean="0"/>
              <a:t>daerah</a:t>
            </a:r>
            <a:r>
              <a:rPr lang="en-US" sz="1600" dirty="0" smtClean="0"/>
              <a:t>; </a:t>
            </a:r>
            <a:endParaRPr lang="id-ID" sz="1600" dirty="0" smtClean="0"/>
          </a:p>
          <a:p>
            <a:pPr marL="514350" lvl="0" indent="-244475">
              <a:buFont typeface="+mj-lt"/>
              <a:buAutoNum type="arabicPeriod"/>
            </a:pPr>
            <a:r>
              <a:rPr lang="en-US" sz="1600" dirty="0" err="1" smtClean="0"/>
              <a:t>Uang</a:t>
            </a:r>
            <a:r>
              <a:rPr lang="en-US" sz="1600" dirty="0" smtClean="0"/>
              <a:t> yang </a:t>
            </a:r>
            <a:r>
              <a:rPr lang="en-US" sz="1600" dirty="0" err="1" smtClean="0"/>
              <a:t>berasal</a:t>
            </a:r>
            <a:r>
              <a:rPr lang="en-US" sz="1600" dirty="0" smtClean="0"/>
              <a:t> </a:t>
            </a:r>
            <a:r>
              <a:rPr lang="en-US" sz="1600" dirty="0" err="1" smtClean="0"/>
              <a:t>dari</a:t>
            </a:r>
            <a:r>
              <a:rPr lang="en-US" sz="1600" dirty="0" smtClean="0"/>
              <a:t> </a:t>
            </a:r>
            <a:r>
              <a:rPr lang="en-US" sz="1600" dirty="0" err="1" smtClean="0"/>
              <a:t>potongan</a:t>
            </a:r>
            <a:r>
              <a:rPr lang="en-US" sz="1600" dirty="0" smtClean="0"/>
              <a:t> </a:t>
            </a:r>
            <a:r>
              <a:rPr lang="en-US" sz="1600" dirty="0" err="1" smtClean="0"/>
              <a:t>atas</a:t>
            </a:r>
            <a:r>
              <a:rPr lang="en-US" sz="1600" dirty="0" smtClean="0"/>
              <a:t> </a:t>
            </a:r>
            <a:r>
              <a:rPr lang="en-US" sz="1600" dirty="0" err="1" smtClean="0"/>
              <a:t>pembayaran</a:t>
            </a:r>
            <a:r>
              <a:rPr lang="en-US" sz="1600" dirty="0" smtClean="0"/>
              <a:t> yang </a:t>
            </a:r>
            <a:r>
              <a:rPr lang="en-US" sz="1600" dirty="0" err="1" smtClean="0"/>
              <a:t>dilakukannya</a:t>
            </a:r>
            <a:r>
              <a:rPr lang="en-US" sz="1600" dirty="0" smtClean="0"/>
              <a:t> </a:t>
            </a:r>
            <a:r>
              <a:rPr lang="en-US" sz="1600" dirty="0" err="1" smtClean="0"/>
              <a:t>sehubungan</a:t>
            </a:r>
            <a:r>
              <a:rPr lang="en-US" sz="1600" dirty="0" smtClean="0"/>
              <a:t> </a:t>
            </a:r>
            <a:r>
              <a:rPr lang="en-US" sz="1600" dirty="0" err="1" smtClean="0"/>
              <a:t>dengan</a:t>
            </a:r>
            <a:r>
              <a:rPr lang="en-US" sz="1600" dirty="0" smtClean="0"/>
              <a:t> </a:t>
            </a:r>
            <a:r>
              <a:rPr lang="en-US" sz="1600" dirty="0" err="1" smtClean="0"/>
              <a:t>fungsi</a:t>
            </a:r>
            <a:r>
              <a:rPr lang="en-US" sz="1600" dirty="0" smtClean="0"/>
              <a:t> </a:t>
            </a:r>
            <a:r>
              <a:rPr lang="en-US" sz="1600" dirty="0" err="1" smtClean="0"/>
              <a:t>bendahara</a:t>
            </a:r>
            <a:r>
              <a:rPr lang="en-US" sz="1600" dirty="0" smtClean="0"/>
              <a:t> </a:t>
            </a:r>
            <a:r>
              <a:rPr lang="en-US" sz="1600" dirty="0" err="1" smtClean="0"/>
              <a:t>selaku</a:t>
            </a:r>
            <a:r>
              <a:rPr lang="en-US" sz="1600" dirty="0" smtClean="0"/>
              <a:t> </a:t>
            </a:r>
            <a:r>
              <a:rPr lang="en-US" sz="1600" dirty="0" err="1" smtClean="0"/>
              <a:t>wajib</a:t>
            </a:r>
            <a:r>
              <a:rPr lang="en-US" sz="1600" dirty="0" smtClean="0"/>
              <a:t> </a:t>
            </a:r>
            <a:r>
              <a:rPr lang="en-US" sz="1600" dirty="0" err="1" smtClean="0"/>
              <a:t>pungut</a:t>
            </a:r>
            <a:r>
              <a:rPr lang="en-US" sz="1600" dirty="0" smtClean="0"/>
              <a:t>; </a:t>
            </a:r>
            <a:endParaRPr lang="id-ID" sz="1600" dirty="0" smtClean="0"/>
          </a:p>
          <a:p>
            <a:pPr marL="514350" lvl="0" indent="-244475">
              <a:buFont typeface="+mj-lt"/>
              <a:buAutoNum type="arabicPeriod"/>
            </a:pPr>
            <a:r>
              <a:rPr lang="en-US" sz="1600" dirty="0" err="1" smtClean="0"/>
              <a:t>Uang</a:t>
            </a:r>
            <a:r>
              <a:rPr lang="en-US" sz="1600" dirty="0" smtClean="0"/>
              <a:t> </a:t>
            </a:r>
            <a:r>
              <a:rPr lang="en-US" sz="1600" dirty="0" err="1" smtClean="0"/>
              <a:t>dari</a:t>
            </a:r>
            <a:r>
              <a:rPr lang="en-US" sz="1600" dirty="0" smtClean="0"/>
              <a:t> </a:t>
            </a:r>
            <a:r>
              <a:rPr lang="en-US" sz="1600" dirty="0" err="1" smtClean="0"/>
              <a:t>sumber</a:t>
            </a:r>
            <a:r>
              <a:rPr lang="en-US" sz="1600" dirty="0" smtClean="0"/>
              <a:t> </a:t>
            </a:r>
            <a:r>
              <a:rPr lang="en-US" sz="1600" dirty="0" err="1" smtClean="0"/>
              <a:t>lainnya</a:t>
            </a:r>
            <a:r>
              <a:rPr lang="en-US" sz="1600" dirty="0" smtClean="0"/>
              <a:t> yang </a:t>
            </a:r>
            <a:r>
              <a:rPr lang="en-US" sz="1600" dirty="0" err="1" smtClean="0"/>
              <a:t>menjadi</a:t>
            </a:r>
            <a:r>
              <a:rPr lang="en-US" sz="1600" dirty="0" smtClean="0"/>
              <a:t> </a:t>
            </a:r>
            <a:r>
              <a:rPr lang="en-US" sz="1600" dirty="0" err="1" smtClean="0"/>
              <a:t>hak</a:t>
            </a:r>
            <a:r>
              <a:rPr lang="en-US" sz="1600" dirty="0" smtClean="0"/>
              <a:t> </a:t>
            </a:r>
            <a:r>
              <a:rPr lang="en-US" sz="1600" dirty="0" err="1" smtClean="0"/>
              <a:t>desa</a:t>
            </a:r>
            <a:r>
              <a:rPr lang="en-US" sz="1600" dirty="0" smtClean="0"/>
              <a:t>, </a:t>
            </a:r>
            <a:r>
              <a:rPr lang="en-US" sz="1600" dirty="0" err="1" smtClean="0"/>
              <a:t>seperti</a:t>
            </a:r>
            <a:r>
              <a:rPr lang="en-US" sz="1600" dirty="0" smtClean="0"/>
              <a:t> </a:t>
            </a:r>
            <a:r>
              <a:rPr lang="en-US" sz="1600" dirty="0" err="1" smtClean="0"/>
              <a:t>pengembalian</a:t>
            </a:r>
            <a:r>
              <a:rPr lang="en-US" sz="1600" dirty="0" smtClean="0"/>
              <a:t> </a:t>
            </a:r>
            <a:r>
              <a:rPr lang="en-US" sz="1600" dirty="0" err="1" smtClean="0"/>
              <a:t>belanja</a:t>
            </a:r>
            <a:r>
              <a:rPr lang="en-US" sz="1600" dirty="0" smtClean="0"/>
              <a:t> </a:t>
            </a:r>
            <a:r>
              <a:rPr lang="en-US" sz="1600" dirty="0" err="1" smtClean="0"/>
              <a:t>karena</a:t>
            </a:r>
            <a:r>
              <a:rPr lang="en-US" sz="1600" dirty="0" smtClean="0"/>
              <a:t> </a:t>
            </a:r>
            <a:r>
              <a:rPr lang="en-US" sz="1600" dirty="0" err="1" smtClean="0"/>
              <a:t>sesuatu</a:t>
            </a:r>
            <a:r>
              <a:rPr lang="en-US" sz="1600" dirty="0" smtClean="0"/>
              <a:t> </a:t>
            </a:r>
            <a:r>
              <a:rPr lang="en-US" sz="1600" dirty="0" err="1" smtClean="0"/>
              <a:t>hal</a:t>
            </a:r>
            <a:r>
              <a:rPr lang="en-US" sz="1600" dirty="0" smtClean="0"/>
              <a:t>.</a:t>
            </a:r>
            <a:endParaRPr lang="id-ID" sz="1600" dirty="0" smtClean="0"/>
          </a:p>
          <a:p>
            <a:pPr marL="179388" indent="-179388">
              <a:buNone/>
            </a:pPr>
            <a:endParaRPr lang="id-ID" sz="1600" dirty="0" smtClean="0"/>
          </a:p>
          <a:p>
            <a:pPr marL="179388" indent="-179388">
              <a:buNone/>
            </a:pPr>
            <a:r>
              <a:rPr lang="en-US" sz="1600" dirty="0" err="1" smtClean="0"/>
              <a:t>Saldo</a:t>
            </a:r>
            <a:r>
              <a:rPr lang="en-US" sz="1600" dirty="0" smtClean="0"/>
              <a:t> </a:t>
            </a:r>
            <a:r>
              <a:rPr lang="en-US" sz="1600" dirty="0" err="1" smtClean="0"/>
              <a:t>Kas</a:t>
            </a:r>
            <a:r>
              <a:rPr lang="en-US" sz="1600" dirty="0" smtClean="0"/>
              <a:t> </a:t>
            </a:r>
            <a:r>
              <a:rPr lang="en-US" sz="1600" dirty="0" err="1" smtClean="0"/>
              <a:t>pada</a:t>
            </a:r>
            <a:r>
              <a:rPr lang="en-US" sz="1600" dirty="0" smtClean="0"/>
              <a:t> </a:t>
            </a:r>
            <a:r>
              <a:rPr lang="en-US" sz="1600" dirty="0" err="1" smtClean="0"/>
              <a:t>Brandkas</a:t>
            </a:r>
            <a:r>
              <a:rPr lang="en-US" sz="1600" dirty="0" smtClean="0"/>
              <a:t> </a:t>
            </a:r>
            <a:r>
              <a:rPr lang="en-US" sz="1600" dirty="0" err="1" smtClean="0"/>
              <a:t>Bendahara</a:t>
            </a:r>
            <a:endParaRPr lang="id-ID" sz="1600" dirty="0" smtClean="0"/>
          </a:p>
          <a:p>
            <a:r>
              <a:rPr lang="id-ID" sz="1600" dirty="0" smtClean="0"/>
              <a:t>Pengaturan jumlah uang maksimal (uang Persediaan) dalam Kas Desa ditetapkan dalam Peraturan Bupati. </a:t>
            </a:r>
            <a:r>
              <a:rPr lang="en-US" sz="1600" dirty="0" err="1" smtClean="0"/>
              <a:t>Ketentuan</a:t>
            </a:r>
            <a:r>
              <a:rPr lang="en-US" sz="1600" dirty="0" smtClean="0"/>
              <a:t> yang </a:t>
            </a:r>
            <a:r>
              <a:rPr lang="en-US" sz="1600" dirty="0" err="1" smtClean="0"/>
              <a:t>perlu</a:t>
            </a:r>
            <a:r>
              <a:rPr lang="en-US" sz="1600" dirty="0" smtClean="0"/>
              <a:t> </a:t>
            </a:r>
            <a:r>
              <a:rPr lang="en-US" sz="1600" dirty="0" err="1" smtClean="0"/>
              <a:t>diatur</a:t>
            </a:r>
            <a:r>
              <a:rPr lang="en-US" sz="1600" dirty="0" smtClean="0"/>
              <a:t> </a:t>
            </a:r>
            <a:r>
              <a:rPr lang="en-US" sz="1600" dirty="0" err="1" smtClean="0"/>
              <a:t>bahwa</a:t>
            </a:r>
            <a:r>
              <a:rPr lang="en-US" sz="1600" dirty="0" smtClean="0"/>
              <a:t> </a:t>
            </a:r>
            <a:r>
              <a:rPr lang="en-US" sz="1600" dirty="0" err="1" smtClean="0"/>
              <a:t>sisa</a:t>
            </a:r>
            <a:r>
              <a:rPr lang="en-US" sz="1600" dirty="0" smtClean="0"/>
              <a:t> </a:t>
            </a:r>
            <a:r>
              <a:rPr lang="en-US" sz="1600" dirty="0" err="1" smtClean="0"/>
              <a:t>pembayaran</a:t>
            </a:r>
            <a:r>
              <a:rPr lang="en-US" sz="1600" dirty="0" smtClean="0"/>
              <a:t> </a:t>
            </a:r>
            <a:r>
              <a:rPr lang="en-US" sz="1600" dirty="0" err="1" smtClean="0"/>
              <a:t>untuk</a:t>
            </a:r>
            <a:r>
              <a:rPr lang="en-US" sz="1600" dirty="0" smtClean="0"/>
              <a:t> </a:t>
            </a:r>
            <a:r>
              <a:rPr lang="en-US" sz="1600" dirty="0" err="1" smtClean="0"/>
              <a:t>operasional</a:t>
            </a:r>
            <a:r>
              <a:rPr lang="en-US" sz="1600" dirty="0" smtClean="0"/>
              <a:t> </a:t>
            </a:r>
            <a:r>
              <a:rPr lang="en-US" sz="1600" dirty="0" err="1" smtClean="0"/>
              <a:t>pada</a:t>
            </a:r>
            <a:r>
              <a:rPr lang="en-US" sz="1600" dirty="0" smtClean="0"/>
              <a:t> </a:t>
            </a:r>
            <a:r>
              <a:rPr lang="en-US" sz="1600" dirty="0" err="1" smtClean="0"/>
              <a:t>kas</a:t>
            </a:r>
            <a:r>
              <a:rPr lang="en-US" sz="1600" dirty="0" smtClean="0"/>
              <a:t> </a:t>
            </a:r>
            <a:r>
              <a:rPr lang="en-US" sz="1600" dirty="0" err="1" smtClean="0"/>
              <a:t>tunai</a:t>
            </a:r>
            <a:r>
              <a:rPr lang="en-US" sz="1600" dirty="0" smtClean="0"/>
              <a:t> </a:t>
            </a:r>
            <a:r>
              <a:rPr lang="en-US" sz="1600" dirty="0" err="1" smtClean="0"/>
              <a:t>bendahara</a:t>
            </a:r>
            <a:r>
              <a:rPr lang="en-US" sz="1600" dirty="0" smtClean="0"/>
              <a:t> (</a:t>
            </a:r>
            <a:r>
              <a:rPr lang="en-US" sz="1600" dirty="0" err="1" smtClean="0"/>
              <a:t>brandkas</a:t>
            </a:r>
            <a:r>
              <a:rPr lang="en-US" sz="1600" dirty="0" smtClean="0"/>
              <a:t>) </a:t>
            </a:r>
            <a:r>
              <a:rPr lang="en-US" sz="1600" dirty="0" err="1" smtClean="0"/>
              <a:t>setiap</a:t>
            </a:r>
            <a:r>
              <a:rPr lang="en-US" sz="1600" dirty="0" smtClean="0"/>
              <a:t> </a:t>
            </a:r>
            <a:r>
              <a:rPr lang="en-US" sz="1600" dirty="0" err="1" smtClean="0"/>
              <a:t>akhir</a:t>
            </a:r>
            <a:r>
              <a:rPr lang="en-US" sz="1600" dirty="0" smtClean="0"/>
              <a:t> </a:t>
            </a:r>
            <a:r>
              <a:rPr lang="en-US" sz="1600" dirty="0" err="1" smtClean="0"/>
              <a:t>hari</a:t>
            </a:r>
            <a:r>
              <a:rPr lang="en-US" sz="1600" dirty="0" smtClean="0"/>
              <a:t> </a:t>
            </a:r>
            <a:r>
              <a:rPr lang="en-US" sz="1600" dirty="0" err="1" smtClean="0"/>
              <a:t>kerja</a:t>
            </a:r>
            <a:r>
              <a:rPr lang="en-US" sz="1600" dirty="0" smtClean="0"/>
              <a:t>.</a:t>
            </a:r>
            <a:r>
              <a:rPr lang="id-ID" sz="1600" dirty="0" smtClean="0"/>
              <a:t> </a:t>
            </a:r>
          </a:p>
          <a:p>
            <a:r>
              <a:rPr lang="en-US" sz="1600" dirty="0" err="1" smtClean="0"/>
              <a:t>Untuk</a:t>
            </a:r>
            <a:r>
              <a:rPr lang="en-US" sz="1600" dirty="0" smtClean="0"/>
              <a:t> </a:t>
            </a:r>
            <a:r>
              <a:rPr lang="en-US" sz="1600" dirty="0" err="1" smtClean="0"/>
              <a:t>menjaga</a:t>
            </a:r>
            <a:r>
              <a:rPr lang="en-US" sz="1600" dirty="0" smtClean="0"/>
              <a:t> </a:t>
            </a:r>
            <a:r>
              <a:rPr lang="en-US" sz="1600" dirty="0" err="1" smtClean="0"/>
              <a:t>kehati-hatian</a:t>
            </a:r>
            <a:r>
              <a:rPr lang="en-US" sz="1600" dirty="0" smtClean="0"/>
              <a:t>, </a:t>
            </a:r>
            <a:r>
              <a:rPr lang="en-US" sz="1600" dirty="0" err="1" smtClean="0"/>
              <a:t>ada</a:t>
            </a:r>
            <a:r>
              <a:rPr lang="en-US" sz="1600" dirty="0" smtClean="0"/>
              <a:t> </a:t>
            </a:r>
            <a:r>
              <a:rPr lang="en-US" sz="1600" dirty="0" err="1" smtClean="0"/>
              <a:t>baiknya</a:t>
            </a:r>
            <a:r>
              <a:rPr lang="en-US" sz="1600" dirty="0" smtClean="0"/>
              <a:t> </a:t>
            </a:r>
            <a:r>
              <a:rPr lang="en-US" sz="1600" dirty="0" err="1" smtClean="0"/>
              <a:t>sebagai</a:t>
            </a:r>
            <a:r>
              <a:rPr lang="en-US" sz="1600" dirty="0" smtClean="0"/>
              <a:t> </a:t>
            </a:r>
            <a:r>
              <a:rPr lang="en-US" sz="1600" dirty="0" err="1" smtClean="0"/>
              <a:t>bendahara</a:t>
            </a:r>
            <a:r>
              <a:rPr lang="en-US" sz="1600" dirty="0" smtClean="0"/>
              <a:t>, </a:t>
            </a:r>
            <a:r>
              <a:rPr lang="en-US" sz="1600" dirty="0" err="1" smtClean="0"/>
              <a:t>membatasi</a:t>
            </a:r>
            <a:r>
              <a:rPr lang="en-US" sz="1600" dirty="0" smtClean="0"/>
              <a:t> </a:t>
            </a:r>
            <a:r>
              <a:rPr lang="en-US" sz="1600" dirty="0" err="1" smtClean="0"/>
              <a:t>jumlah</a:t>
            </a:r>
            <a:r>
              <a:rPr lang="en-US" sz="1600" dirty="0" smtClean="0"/>
              <a:t> </a:t>
            </a:r>
            <a:r>
              <a:rPr lang="en-US" sz="1600" dirty="0" err="1" smtClean="0"/>
              <a:t>uang</a:t>
            </a:r>
            <a:r>
              <a:rPr lang="en-US" sz="1600" dirty="0" smtClean="0"/>
              <a:t> </a:t>
            </a:r>
            <a:r>
              <a:rPr lang="en-US" sz="1600" dirty="0" err="1" smtClean="0"/>
              <a:t>tunai</a:t>
            </a:r>
            <a:r>
              <a:rPr lang="en-US" sz="1600" dirty="0" smtClean="0"/>
              <a:t> </a:t>
            </a:r>
            <a:r>
              <a:rPr lang="en-US" sz="1600" dirty="0" err="1" smtClean="0"/>
              <a:t>pada</a:t>
            </a:r>
            <a:r>
              <a:rPr lang="en-US" sz="1600" dirty="0" smtClean="0"/>
              <a:t> </a:t>
            </a:r>
            <a:r>
              <a:rPr lang="en-US" sz="1600" dirty="0" err="1" smtClean="0"/>
              <a:t>brandkas</a:t>
            </a:r>
            <a:r>
              <a:rPr lang="en-US" sz="1600" dirty="0" smtClean="0"/>
              <a:t> </a:t>
            </a:r>
            <a:r>
              <a:rPr lang="en-US" sz="1600" dirty="0" err="1" smtClean="0"/>
              <a:t>dalam</a:t>
            </a:r>
            <a:r>
              <a:rPr lang="en-US" sz="1600" dirty="0" smtClean="0"/>
              <a:t> </a:t>
            </a:r>
            <a:r>
              <a:rPr lang="en-US" sz="1600" dirty="0" err="1" smtClean="0"/>
              <a:t>jumlah</a:t>
            </a:r>
            <a:r>
              <a:rPr lang="en-US" sz="1600" dirty="0" smtClean="0"/>
              <a:t> yang </a:t>
            </a:r>
            <a:r>
              <a:rPr lang="en-US" sz="1600" dirty="0" err="1" smtClean="0"/>
              <a:t>cukup</a:t>
            </a:r>
            <a:r>
              <a:rPr lang="en-US" sz="1600" dirty="0" smtClean="0"/>
              <a:t>. </a:t>
            </a:r>
            <a:r>
              <a:rPr lang="en-US" sz="1600" dirty="0" err="1" smtClean="0"/>
              <a:t>Menyimpan</a:t>
            </a:r>
            <a:r>
              <a:rPr lang="en-US" sz="1600" dirty="0" smtClean="0"/>
              <a:t> </a:t>
            </a:r>
            <a:r>
              <a:rPr lang="en-US" sz="1600" dirty="0" err="1" smtClean="0"/>
              <a:t>uang</a:t>
            </a:r>
            <a:r>
              <a:rPr lang="en-US" sz="1600" dirty="0" smtClean="0"/>
              <a:t> </a:t>
            </a:r>
            <a:r>
              <a:rPr lang="en-US" sz="1600" dirty="0" err="1" smtClean="0"/>
              <a:t>dalam</a:t>
            </a:r>
            <a:r>
              <a:rPr lang="en-US" sz="1600" dirty="0" smtClean="0"/>
              <a:t> </a:t>
            </a:r>
            <a:r>
              <a:rPr lang="en-US" sz="1600" dirty="0" err="1" smtClean="0"/>
              <a:t>jumlah</a:t>
            </a:r>
            <a:r>
              <a:rPr lang="en-US" sz="1600" dirty="0" smtClean="0"/>
              <a:t> </a:t>
            </a:r>
            <a:r>
              <a:rPr lang="en-US" sz="1600" dirty="0" err="1" smtClean="0"/>
              <a:t>besar</a:t>
            </a:r>
            <a:r>
              <a:rPr lang="en-US" sz="1600" dirty="0" smtClean="0"/>
              <a:t> </a:t>
            </a:r>
            <a:r>
              <a:rPr lang="en-US" sz="1600" dirty="0" err="1" smtClean="0"/>
              <a:t>pada</a:t>
            </a:r>
            <a:r>
              <a:rPr lang="en-US" sz="1600" dirty="0" smtClean="0"/>
              <a:t> </a:t>
            </a:r>
            <a:r>
              <a:rPr lang="en-US" sz="1600" dirty="0" err="1" smtClean="0"/>
              <a:t>brandkas</a:t>
            </a:r>
            <a:r>
              <a:rPr lang="en-US" sz="1600" dirty="0" smtClean="0"/>
              <a:t> </a:t>
            </a:r>
            <a:r>
              <a:rPr lang="en-US" sz="1600" dirty="0" err="1" smtClean="0"/>
              <a:t>berpotensi</a:t>
            </a:r>
            <a:r>
              <a:rPr lang="en-US" sz="1600" dirty="0" smtClean="0"/>
              <a:t> </a:t>
            </a:r>
            <a:r>
              <a:rPr lang="en-US" sz="1600" dirty="0" err="1" smtClean="0"/>
              <a:t>dicuri</a:t>
            </a:r>
            <a:r>
              <a:rPr lang="en-US" sz="1600" dirty="0" smtClean="0"/>
              <a:t>/</a:t>
            </a:r>
            <a:r>
              <a:rPr lang="en-US" sz="1600" dirty="0" err="1" smtClean="0"/>
              <a:t>dibobol</a:t>
            </a:r>
            <a:r>
              <a:rPr lang="en-US" sz="1600" dirty="0" smtClean="0"/>
              <a:t> </a:t>
            </a:r>
            <a:r>
              <a:rPr lang="en-US" sz="1600" dirty="0" err="1" smtClean="0"/>
              <a:t>pihak-pihak</a:t>
            </a:r>
            <a:r>
              <a:rPr lang="en-US" sz="1600" dirty="0" smtClean="0"/>
              <a:t> </a:t>
            </a:r>
            <a:r>
              <a:rPr lang="en-US" sz="1600" dirty="0" err="1" smtClean="0"/>
              <a:t>tertentu</a:t>
            </a:r>
            <a:r>
              <a:rPr lang="en-US" sz="1600" dirty="0" smtClean="0"/>
              <a:t>.</a:t>
            </a:r>
            <a:endParaRPr lang="id-ID" sz="1600" dirty="0"/>
          </a:p>
        </p:txBody>
      </p:sp>
    </p:spTree>
    <p:extLst>
      <p:ext uri="{BB962C8B-B14F-4D97-AF65-F5344CB8AC3E}">
        <p14:creationId xmlns:p14="http://schemas.microsoft.com/office/powerpoint/2010/main" val="14366393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lstStyle/>
          <a:p>
            <a:r>
              <a:rPr lang="en-US" b="1" dirty="0" err="1" smtClean="0"/>
              <a:t>Buku</a:t>
            </a:r>
            <a:r>
              <a:rPr lang="en-US" b="1" dirty="0" smtClean="0"/>
              <a:t> </a:t>
            </a:r>
            <a:r>
              <a:rPr lang="en-US" b="1" dirty="0" err="1" smtClean="0"/>
              <a:t>Kas</a:t>
            </a:r>
            <a:r>
              <a:rPr lang="en-US" b="1" dirty="0" smtClean="0"/>
              <a:t> </a:t>
            </a:r>
            <a:r>
              <a:rPr lang="en-US" b="1" dirty="0" err="1" smtClean="0"/>
              <a:t>Pembantu</a:t>
            </a:r>
            <a:r>
              <a:rPr lang="en-US" b="1" dirty="0" smtClean="0"/>
              <a:t> </a:t>
            </a:r>
            <a:r>
              <a:rPr lang="en-US" b="1" dirty="0" err="1" smtClean="0"/>
              <a:t>Kegiatan</a:t>
            </a:r>
            <a:endParaRPr lang="id-ID" dirty="0"/>
          </a:p>
        </p:txBody>
      </p:sp>
      <p:sp>
        <p:nvSpPr>
          <p:cNvPr id="3" name="Content Placeholder 2"/>
          <p:cNvSpPr>
            <a:spLocks noGrp="1"/>
          </p:cNvSpPr>
          <p:nvPr>
            <p:ph idx="1"/>
          </p:nvPr>
        </p:nvSpPr>
        <p:spPr>
          <a:xfrm>
            <a:off x="457200" y="1600200"/>
            <a:ext cx="8229600" cy="4829196"/>
          </a:xfrm>
        </p:spPr>
        <p:style>
          <a:lnRef idx="1">
            <a:schemeClr val="accent4"/>
          </a:lnRef>
          <a:fillRef idx="2">
            <a:schemeClr val="accent4"/>
          </a:fillRef>
          <a:effectRef idx="1">
            <a:schemeClr val="accent4"/>
          </a:effectRef>
          <a:fontRef idx="minor">
            <a:schemeClr val="dk1"/>
          </a:fontRef>
        </p:style>
        <p:txBody>
          <a:bodyPr>
            <a:normAutofit fontScale="92500" lnSpcReduction="10000"/>
          </a:bodyPr>
          <a:lstStyle/>
          <a:p>
            <a:pPr marL="0" indent="0">
              <a:buNone/>
            </a:pPr>
            <a:r>
              <a:rPr lang="en-US" dirty="0" err="1" smtClean="0"/>
              <a:t>Kepala</a:t>
            </a:r>
            <a:r>
              <a:rPr lang="en-US" dirty="0" smtClean="0"/>
              <a:t> </a:t>
            </a:r>
            <a:r>
              <a:rPr lang="en-US" dirty="0" err="1" smtClean="0"/>
              <a:t>Seksi</a:t>
            </a:r>
            <a:r>
              <a:rPr lang="en-US" dirty="0" smtClean="0"/>
              <a:t>/</a:t>
            </a:r>
            <a:r>
              <a:rPr lang="id-ID" dirty="0" smtClean="0"/>
              <a:t>Pelaksana Kegiatan bertanggungjawab terhadap tindakan pengeluaran yang menyebabkan atas beban anggaran belanja kegiatan dengan mempergunakan Buku Kas </a:t>
            </a:r>
            <a:r>
              <a:rPr lang="en-US" dirty="0" err="1" smtClean="0"/>
              <a:t>Pembantu</a:t>
            </a:r>
            <a:r>
              <a:rPr lang="en-US" dirty="0" smtClean="0"/>
              <a:t> </a:t>
            </a:r>
            <a:r>
              <a:rPr lang="id-ID" dirty="0" smtClean="0"/>
              <a:t>kegiatan sebagai pertanggungjawaban pelaksanaan kegiatan didesa. </a:t>
            </a:r>
          </a:p>
          <a:p>
            <a:pPr marL="0" indent="0">
              <a:buNone/>
            </a:pPr>
            <a:endParaRPr lang="id-ID" dirty="0" smtClean="0"/>
          </a:p>
          <a:p>
            <a:pPr marL="0" indent="0">
              <a:buNone/>
            </a:pPr>
            <a:r>
              <a:rPr lang="id-ID" dirty="0" smtClean="0"/>
              <a:t>Buku Kas Pembantu Kegiatan</a:t>
            </a:r>
            <a:r>
              <a:rPr lang="en-US" dirty="0" smtClean="0"/>
              <a:t> </a:t>
            </a:r>
            <a:r>
              <a:rPr lang="en-US" dirty="0" err="1" smtClean="0"/>
              <a:t>ini</a:t>
            </a:r>
            <a:r>
              <a:rPr lang="en-US" dirty="0" smtClean="0"/>
              <a:t> b</a:t>
            </a:r>
            <a:r>
              <a:rPr lang="id-ID" dirty="0" smtClean="0"/>
              <a:t>erfungsi untuk mencata</a:t>
            </a:r>
            <a:r>
              <a:rPr lang="en-US" dirty="0" smtClean="0"/>
              <a:t>t</a:t>
            </a:r>
            <a:r>
              <a:rPr lang="id-ID" dirty="0" smtClean="0"/>
              <a:t> semua transaksi penerimaan dan pengeluaran yang berkaitan dengan kegiatan yang dilaksanakan oleh Pelaksana Kegiatan.</a:t>
            </a:r>
          </a:p>
          <a:p>
            <a:pPr>
              <a:buNone/>
            </a:pPr>
            <a:endParaRPr lang="id-ID" dirty="0"/>
          </a:p>
        </p:txBody>
      </p:sp>
    </p:spTree>
    <p:extLst>
      <p:ext uri="{BB962C8B-B14F-4D97-AF65-F5344CB8AC3E}">
        <p14:creationId xmlns:p14="http://schemas.microsoft.com/office/powerpoint/2010/main" val="623960869"/>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pPr algn="l"/>
            <a:r>
              <a:rPr lang="id-ID" sz="1600" b="1" dirty="0" smtClean="0"/>
              <a:t>                                                       </a:t>
            </a:r>
            <a:r>
              <a:rPr lang="en-US" sz="1600" b="1" dirty="0" smtClean="0"/>
              <a:t>BUKU KAS PEMBANTU KEGIATAN</a:t>
            </a:r>
            <a:r>
              <a:rPr lang="id-ID" sz="1600" dirty="0" smtClean="0"/>
              <a:t/>
            </a:r>
            <a:br>
              <a:rPr lang="id-ID" sz="1600" dirty="0" smtClean="0"/>
            </a:br>
            <a:r>
              <a:rPr lang="id-ID" sz="1600" dirty="0" smtClean="0"/>
              <a:t>                                              </a:t>
            </a:r>
            <a:r>
              <a:rPr lang="en-US" sz="1600" b="1" dirty="0" smtClean="0"/>
              <a:t>DESA………………..  KECAMATAN…………………..</a:t>
            </a:r>
            <a:r>
              <a:rPr lang="id-ID" sz="1600" dirty="0" smtClean="0"/>
              <a:t/>
            </a:r>
            <a:br>
              <a:rPr lang="id-ID" sz="1600" dirty="0" smtClean="0"/>
            </a:br>
            <a:r>
              <a:rPr lang="id-ID" sz="1600" dirty="0" smtClean="0"/>
              <a:t>                                           </a:t>
            </a:r>
            <a:r>
              <a:rPr lang="en-US" sz="1600" b="1" dirty="0" smtClean="0"/>
              <a:t>TAHUN ANGGARAN…………………………………….</a:t>
            </a:r>
            <a:r>
              <a:rPr lang="id-ID" sz="1600" dirty="0" smtClean="0"/>
              <a:t/>
            </a:r>
            <a:br>
              <a:rPr lang="id-ID" sz="1600" dirty="0" smtClean="0"/>
            </a:br>
            <a:r>
              <a:rPr lang="en-US" sz="1600" dirty="0" smtClean="0"/>
              <a:t> </a:t>
            </a:r>
            <a:r>
              <a:rPr lang="en-US" sz="1600" dirty="0" err="1" smtClean="0"/>
              <a:t>Bidang</a:t>
            </a:r>
            <a:r>
              <a:rPr lang="en-US" sz="1600" dirty="0" smtClean="0"/>
              <a:t>	:</a:t>
            </a:r>
            <a:r>
              <a:rPr lang="id-ID" sz="1600" dirty="0" smtClean="0"/>
              <a:t/>
            </a:r>
            <a:br>
              <a:rPr lang="id-ID" sz="1600" dirty="0" smtClean="0"/>
            </a:br>
            <a:r>
              <a:rPr lang="en-US" sz="1600" dirty="0" err="1" smtClean="0"/>
              <a:t>Kegiatan</a:t>
            </a:r>
            <a:r>
              <a:rPr lang="en-US" sz="1600" dirty="0" smtClean="0"/>
              <a:t>	:</a:t>
            </a:r>
            <a:r>
              <a:rPr lang="id-ID" sz="1600" dirty="0" smtClean="0"/>
              <a:t/>
            </a:r>
            <a:br>
              <a:rPr lang="id-ID" sz="1600" dirty="0" smtClean="0"/>
            </a:br>
            <a:endParaRPr lang="id-ID" sz="1600" dirty="0"/>
          </a:p>
        </p:txBody>
      </p:sp>
      <p:graphicFrame>
        <p:nvGraphicFramePr>
          <p:cNvPr id="4" name="Table 3"/>
          <p:cNvGraphicFramePr>
            <a:graphicFrameLocks noGrp="1"/>
          </p:cNvGraphicFramePr>
          <p:nvPr/>
        </p:nvGraphicFramePr>
        <p:xfrm>
          <a:off x="142844" y="1571612"/>
          <a:ext cx="8929718" cy="5000661"/>
        </p:xfrm>
        <a:graphic>
          <a:graphicData uri="http://schemas.openxmlformats.org/drawingml/2006/table">
            <a:tbl>
              <a:tblPr/>
              <a:tblGrid>
                <a:gridCol w="944470">
                  <a:extLst>
                    <a:ext uri="{9D8B030D-6E8A-4147-A177-3AD203B41FA5}">
                      <a16:colId xmlns="" xmlns:a16="http://schemas.microsoft.com/office/drawing/2014/main" val="20000"/>
                    </a:ext>
                  </a:extLst>
                </a:gridCol>
                <a:gridCol w="402274">
                  <a:extLst>
                    <a:ext uri="{9D8B030D-6E8A-4147-A177-3AD203B41FA5}">
                      <a16:colId xmlns="" xmlns:a16="http://schemas.microsoft.com/office/drawing/2014/main" val="20001"/>
                    </a:ext>
                  </a:extLst>
                </a:gridCol>
                <a:gridCol w="1444885">
                  <a:extLst>
                    <a:ext uri="{9D8B030D-6E8A-4147-A177-3AD203B41FA5}">
                      <a16:colId xmlns="" xmlns:a16="http://schemas.microsoft.com/office/drawing/2014/main" val="20002"/>
                    </a:ext>
                  </a:extLst>
                </a:gridCol>
                <a:gridCol w="1046497">
                  <a:extLst>
                    <a:ext uri="{9D8B030D-6E8A-4147-A177-3AD203B41FA5}">
                      <a16:colId xmlns="" xmlns:a16="http://schemas.microsoft.com/office/drawing/2014/main" val="20003"/>
                    </a:ext>
                  </a:extLst>
                </a:gridCol>
                <a:gridCol w="1046497">
                  <a:extLst>
                    <a:ext uri="{9D8B030D-6E8A-4147-A177-3AD203B41FA5}">
                      <a16:colId xmlns="" xmlns:a16="http://schemas.microsoft.com/office/drawing/2014/main" val="20004"/>
                    </a:ext>
                  </a:extLst>
                </a:gridCol>
                <a:gridCol w="678231">
                  <a:extLst>
                    <a:ext uri="{9D8B030D-6E8A-4147-A177-3AD203B41FA5}">
                      <a16:colId xmlns="" xmlns:a16="http://schemas.microsoft.com/office/drawing/2014/main" val="20005"/>
                    </a:ext>
                  </a:extLst>
                </a:gridCol>
                <a:gridCol w="826898">
                  <a:extLst>
                    <a:ext uri="{9D8B030D-6E8A-4147-A177-3AD203B41FA5}">
                      <a16:colId xmlns="" xmlns:a16="http://schemas.microsoft.com/office/drawing/2014/main" val="20006"/>
                    </a:ext>
                  </a:extLst>
                </a:gridCol>
                <a:gridCol w="715155">
                  <a:extLst>
                    <a:ext uri="{9D8B030D-6E8A-4147-A177-3AD203B41FA5}">
                      <a16:colId xmlns="" xmlns:a16="http://schemas.microsoft.com/office/drawing/2014/main" val="20007"/>
                    </a:ext>
                  </a:extLst>
                </a:gridCol>
                <a:gridCol w="1170872">
                  <a:extLst>
                    <a:ext uri="{9D8B030D-6E8A-4147-A177-3AD203B41FA5}">
                      <a16:colId xmlns="" xmlns:a16="http://schemas.microsoft.com/office/drawing/2014/main" val="20008"/>
                    </a:ext>
                  </a:extLst>
                </a:gridCol>
                <a:gridCol w="653939">
                  <a:extLst>
                    <a:ext uri="{9D8B030D-6E8A-4147-A177-3AD203B41FA5}">
                      <a16:colId xmlns="" xmlns:a16="http://schemas.microsoft.com/office/drawing/2014/main" val="20009"/>
                    </a:ext>
                  </a:extLst>
                </a:gridCol>
              </a:tblGrid>
              <a:tr h="415893">
                <a:tc rowSpan="2">
                  <a:txBody>
                    <a:bodyPr/>
                    <a:lstStyle/>
                    <a:p>
                      <a:pPr algn="ctr"/>
                      <a:r>
                        <a:rPr lang="en-US" sz="1600" dirty="0">
                          <a:latin typeface="Times New Roman"/>
                        </a:rPr>
                        <a:t>No</a:t>
                      </a:r>
                      <a:endParaRPr lang="id-ID" sz="1600" dirty="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r>
                        <a:rPr lang="id-ID" sz="1600" dirty="0">
                          <a:latin typeface="Times New Roman"/>
                        </a:rPr>
                        <a:t>Tgl</a:t>
                      </a: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r>
                        <a:rPr lang="en-US" sz="1600" dirty="0" err="1">
                          <a:latin typeface="Times New Roman"/>
                        </a:rPr>
                        <a:t>Uraian</a:t>
                      </a:r>
                      <a:endParaRPr lang="id-ID" sz="1600" dirty="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r>
                        <a:rPr lang="en-US" sz="1600" dirty="0" err="1">
                          <a:latin typeface="Times New Roman"/>
                        </a:rPr>
                        <a:t>Penerimaan</a:t>
                      </a:r>
                      <a:r>
                        <a:rPr lang="en-US" sz="1600" dirty="0">
                          <a:latin typeface="Times New Roman"/>
                        </a:rPr>
                        <a:t> (</a:t>
                      </a:r>
                      <a:r>
                        <a:rPr lang="en-US" sz="1600" dirty="0" err="1">
                          <a:latin typeface="Times New Roman"/>
                        </a:rPr>
                        <a:t>Rp</a:t>
                      </a:r>
                      <a:r>
                        <a:rPr lang="en-US" sz="1600" dirty="0">
                          <a:latin typeface="Times New Roman"/>
                        </a:rPr>
                        <a:t>.)</a:t>
                      </a:r>
                      <a:endParaRPr lang="id-ID" sz="1600" dirty="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d-ID"/>
                    </a:p>
                  </a:txBody>
                  <a:tcPr/>
                </a:tc>
                <a:tc rowSpan="2">
                  <a:txBody>
                    <a:bodyPr/>
                    <a:lstStyle/>
                    <a:p>
                      <a:pPr algn="ctr"/>
                      <a:r>
                        <a:rPr lang="en-US" sz="1600" dirty="0" err="1">
                          <a:latin typeface="Times New Roman"/>
                        </a:rPr>
                        <a:t>Nomor</a:t>
                      </a:r>
                      <a:r>
                        <a:rPr lang="en-US" sz="1600" dirty="0">
                          <a:latin typeface="Times New Roman"/>
                        </a:rPr>
                        <a:t> </a:t>
                      </a:r>
                      <a:r>
                        <a:rPr lang="en-US" sz="1600" dirty="0" err="1">
                          <a:latin typeface="Times New Roman"/>
                        </a:rPr>
                        <a:t>Bukti</a:t>
                      </a:r>
                      <a:endParaRPr lang="id-ID" sz="1600" dirty="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ctr"/>
                      <a:r>
                        <a:rPr lang="en-US" sz="1600" dirty="0" err="1">
                          <a:latin typeface="Times New Roman"/>
                        </a:rPr>
                        <a:t>Pengeluaran</a:t>
                      </a:r>
                      <a:r>
                        <a:rPr lang="en-US" sz="1600" dirty="0">
                          <a:latin typeface="Times New Roman"/>
                        </a:rPr>
                        <a:t>(</a:t>
                      </a:r>
                      <a:r>
                        <a:rPr lang="en-US" sz="1600" dirty="0" err="1">
                          <a:latin typeface="Times New Roman"/>
                        </a:rPr>
                        <a:t>Rp</a:t>
                      </a:r>
                      <a:r>
                        <a:rPr lang="en-US" sz="1600" dirty="0">
                          <a:latin typeface="Times New Roman"/>
                        </a:rPr>
                        <a:t>.)</a:t>
                      </a:r>
                      <a:endParaRPr lang="id-ID" sz="1600" dirty="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d-ID"/>
                    </a:p>
                  </a:txBody>
                  <a:tcPr/>
                </a:tc>
                <a:tc rowSpan="2">
                  <a:txBody>
                    <a:bodyPr/>
                    <a:lstStyle/>
                    <a:p>
                      <a:pPr algn="ctr"/>
                      <a:r>
                        <a:rPr lang="en-US" sz="1600">
                          <a:latin typeface="Times New Roman"/>
                        </a:rPr>
                        <a:t>Jumlah Pengembalian ke Bendahara</a:t>
                      </a:r>
                      <a:endParaRPr lang="id-ID" sz="160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rowSpan="2">
                  <a:txBody>
                    <a:bodyPr/>
                    <a:lstStyle/>
                    <a:p>
                      <a:pPr algn="ctr"/>
                      <a:r>
                        <a:rPr lang="en-US" sz="1600">
                          <a:latin typeface="Times New Roman"/>
                        </a:rPr>
                        <a:t>Saldo Kas (Rp.)</a:t>
                      </a:r>
                      <a:endParaRPr lang="id-ID" sz="160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0"/>
                  </a:ext>
                </a:extLst>
              </a:tr>
              <a:tr h="1146192">
                <a:tc vMerge="1">
                  <a:txBody>
                    <a:bodyPr/>
                    <a:lstStyle/>
                    <a:p>
                      <a:endParaRPr lang="id-ID"/>
                    </a:p>
                  </a:txBody>
                  <a:tcPr/>
                </a:tc>
                <a:tc vMerge="1">
                  <a:txBody>
                    <a:bodyPr/>
                    <a:lstStyle/>
                    <a:p>
                      <a:endParaRPr lang="id-ID"/>
                    </a:p>
                  </a:txBody>
                  <a:tcPr/>
                </a:tc>
                <a:tc vMerge="1">
                  <a:txBody>
                    <a:bodyPr/>
                    <a:lstStyle/>
                    <a:p>
                      <a:endParaRPr lang="id-ID"/>
                    </a:p>
                  </a:txBody>
                  <a:tcPr/>
                </a:tc>
                <a:tc>
                  <a:txBody>
                    <a:bodyPr/>
                    <a:lstStyle/>
                    <a:p>
                      <a:pPr algn="ctr"/>
                      <a:r>
                        <a:rPr lang="en-US" sz="1600" dirty="0">
                          <a:latin typeface="Times New Roman"/>
                        </a:rPr>
                        <a:t>Dari </a:t>
                      </a:r>
                      <a:r>
                        <a:rPr lang="en-US" sz="1600" dirty="0" err="1">
                          <a:latin typeface="Times New Roman"/>
                        </a:rPr>
                        <a:t>Bendahara</a:t>
                      </a:r>
                      <a:endParaRPr lang="id-ID" sz="1600" dirty="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600" dirty="0" err="1">
                          <a:latin typeface="Times New Roman"/>
                        </a:rPr>
                        <a:t>Swadaya</a:t>
                      </a:r>
                      <a:r>
                        <a:rPr lang="en-US" sz="1600" dirty="0">
                          <a:latin typeface="Times New Roman"/>
                        </a:rPr>
                        <a:t> </a:t>
                      </a:r>
                      <a:r>
                        <a:rPr lang="en-US" sz="1600" dirty="0" err="1">
                          <a:latin typeface="Times New Roman"/>
                        </a:rPr>
                        <a:t>Masyarakat</a:t>
                      </a:r>
                      <a:endParaRPr lang="id-ID" sz="1600" dirty="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id-ID"/>
                    </a:p>
                  </a:txBody>
                  <a:tcPr/>
                </a:tc>
                <a:tc>
                  <a:txBody>
                    <a:bodyPr/>
                    <a:lstStyle/>
                    <a:p>
                      <a:pPr algn="ctr"/>
                      <a:r>
                        <a:rPr lang="en-US" sz="1600" dirty="0" err="1">
                          <a:latin typeface="Times New Roman"/>
                        </a:rPr>
                        <a:t>Belanja</a:t>
                      </a:r>
                      <a:r>
                        <a:rPr lang="en-US" sz="1600" dirty="0">
                          <a:latin typeface="Times New Roman"/>
                        </a:rPr>
                        <a:t> </a:t>
                      </a:r>
                      <a:r>
                        <a:rPr lang="en-US" sz="1600" dirty="0" err="1">
                          <a:latin typeface="Times New Roman"/>
                        </a:rPr>
                        <a:t>Barang</a:t>
                      </a:r>
                      <a:r>
                        <a:rPr lang="en-US" sz="1600" dirty="0">
                          <a:latin typeface="Times New Roman"/>
                        </a:rPr>
                        <a:t> </a:t>
                      </a:r>
                      <a:r>
                        <a:rPr lang="en-US" sz="1600" dirty="0" err="1">
                          <a:latin typeface="Times New Roman"/>
                        </a:rPr>
                        <a:t>dan</a:t>
                      </a:r>
                      <a:r>
                        <a:rPr lang="en-US" sz="1600" dirty="0">
                          <a:latin typeface="Times New Roman"/>
                        </a:rPr>
                        <a:t> </a:t>
                      </a:r>
                      <a:r>
                        <a:rPr lang="en-US" sz="1600" dirty="0" err="1">
                          <a:latin typeface="Times New Roman"/>
                        </a:rPr>
                        <a:t>Jasa</a:t>
                      </a:r>
                      <a:endParaRPr lang="id-ID" sz="1600" dirty="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600" dirty="0" err="1">
                          <a:latin typeface="Times New Roman"/>
                        </a:rPr>
                        <a:t>Belanja</a:t>
                      </a:r>
                      <a:r>
                        <a:rPr lang="en-US" sz="1600" dirty="0">
                          <a:latin typeface="Times New Roman"/>
                        </a:rPr>
                        <a:t> Modal</a:t>
                      </a:r>
                      <a:endParaRPr lang="id-ID" sz="1600" dirty="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vMerge="1">
                  <a:txBody>
                    <a:bodyPr/>
                    <a:lstStyle/>
                    <a:p>
                      <a:endParaRPr lang="id-ID"/>
                    </a:p>
                  </a:txBody>
                  <a:tcPr/>
                </a:tc>
                <a:tc vMerge="1">
                  <a:txBody>
                    <a:bodyPr/>
                    <a:lstStyle/>
                    <a:p>
                      <a:endParaRPr lang="id-ID"/>
                    </a:p>
                  </a:txBody>
                  <a:tcPr/>
                </a:tc>
                <a:extLst>
                  <a:ext uri="{0D108BD9-81ED-4DB2-BD59-A6C34878D82A}">
                    <a16:rowId xmlns="" xmlns:a16="http://schemas.microsoft.com/office/drawing/2014/main" val="10001"/>
                  </a:ext>
                </a:extLst>
              </a:tr>
              <a:tr h="382064">
                <a:tc>
                  <a:txBody>
                    <a:bodyPr/>
                    <a:lstStyle/>
                    <a:p>
                      <a:pPr algn="ctr"/>
                      <a:r>
                        <a:rPr lang="en-US" sz="1600">
                          <a:latin typeface="Times New Roman"/>
                        </a:rPr>
                        <a:t>1</a:t>
                      </a:r>
                      <a:endParaRPr lang="id-ID" sz="160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600">
                          <a:latin typeface="Times New Roman"/>
                        </a:rPr>
                        <a:t>2</a:t>
                      </a:r>
                      <a:endParaRPr lang="id-ID" sz="160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600">
                          <a:latin typeface="Times New Roman"/>
                        </a:rPr>
                        <a:t>3</a:t>
                      </a:r>
                      <a:endParaRPr lang="id-ID" sz="160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600">
                          <a:latin typeface="Times New Roman"/>
                        </a:rPr>
                        <a:t>4</a:t>
                      </a:r>
                      <a:endParaRPr lang="id-ID" sz="160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600">
                          <a:latin typeface="Times New Roman"/>
                        </a:rPr>
                        <a:t>5</a:t>
                      </a:r>
                      <a:endParaRPr lang="id-ID" sz="160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600">
                          <a:latin typeface="Times New Roman"/>
                        </a:rPr>
                        <a:t>6</a:t>
                      </a:r>
                      <a:endParaRPr lang="id-ID" sz="160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600">
                          <a:latin typeface="Times New Roman"/>
                        </a:rPr>
                        <a:t>7</a:t>
                      </a:r>
                      <a:endParaRPr lang="id-ID" sz="160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600">
                          <a:latin typeface="Times New Roman"/>
                        </a:rPr>
                        <a:t>8</a:t>
                      </a:r>
                      <a:endParaRPr lang="id-ID" sz="160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600">
                          <a:latin typeface="Times New Roman"/>
                        </a:rPr>
                        <a:t>9</a:t>
                      </a:r>
                      <a:endParaRPr lang="id-ID" sz="160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a:r>
                        <a:rPr lang="en-US" sz="1600" dirty="0">
                          <a:latin typeface="Times New Roman"/>
                        </a:rPr>
                        <a:t>10</a:t>
                      </a:r>
                      <a:endParaRPr lang="id-ID" sz="1600" dirty="0">
                        <a:latin typeface="Times New Roman"/>
                      </a:endParaRPr>
                    </a:p>
                  </a:txBody>
                  <a:tcPr marL="36195" marR="36195"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2"/>
                  </a:ext>
                </a:extLst>
              </a:tr>
              <a:tr h="1528256">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r>
                        <a:rPr lang="en-US" sz="1600">
                          <a:latin typeface="Times New Roman"/>
                        </a:rPr>
                        <a:t>Pindahan Jumlah dari halaman sebelumnya</a:t>
                      </a:r>
                      <a:endParaRPr lang="id-ID"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dirty="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3"/>
                  </a:ext>
                </a:extLst>
              </a:tr>
              <a:tr h="382064">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600">
                          <a:latin typeface="Times New Roman"/>
                        </a:rPr>
                        <a:t>Jumlah</a:t>
                      </a:r>
                      <a:endParaRPr lang="id-ID"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dirty="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4"/>
                  </a:ext>
                </a:extLst>
              </a:tr>
              <a:tr h="764128">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r>
                        <a:rPr lang="en-US" sz="1600">
                          <a:latin typeface="Times New Roman"/>
                        </a:rPr>
                        <a:t>Total Penerimaan</a:t>
                      </a:r>
                      <a:endParaRPr lang="id-ID"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just"/>
                      <a:r>
                        <a:rPr lang="en-US" sz="1600">
                          <a:latin typeface="Times New Roman"/>
                        </a:rPr>
                        <a:t>Total Pengeluaran</a:t>
                      </a:r>
                      <a:endParaRPr lang="id-ID"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d-ID"/>
                    </a:p>
                  </a:txBody>
                  <a:tcPr/>
                </a:tc>
                <a:tc hMerge="1">
                  <a:txBody>
                    <a:bodyPr/>
                    <a:lstStyle/>
                    <a:p>
                      <a:endParaRPr lang="id-ID"/>
                    </a:p>
                  </a:txBody>
                  <a:tcPr/>
                </a:tc>
                <a:tc>
                  <a:txBody>
                    <a:bodyPr/>
                    <a:lstStyle/>
                    <a:p>
                      <a:pPr algn="just"/>
                      <a:endParaRPr lang="en-US" sz="1600" dirty="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5"/>
                  </a:ext>
                </a:extLst>
              </a:tr>
              <a:tr h="382064">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just"/>
                      <a:endParaRPr lang="en-US"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just"/>
                      <a:r>
                        <a:rPr lang="en-US" sz="1600">
                          <a:latin typeface="Times New Roman"/>
                        </a:rPr>
                        <a:t>Total Pengeluaran + Saldo Kas</a:t>
                      </a:r>
                      <a:endParaRPr lang="id-ID" sz="160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id-ID"/>
                    </a:p>
                  </a:txBody>
                  <a:tcPr/>
                </a:tc>
                <a:tc hMerge="1">
                  <a:txBody>
                    <a:bodyPr/>
                    <a:lstStyle/>
                    <a:p>
                      <a:endParaRPr lang="id-ID"/>
                    </a:p>
                  </a:txBody>
                  <a:tcPr/>
                </a:tc>
                <a:tc>
                  <a:txBody>
                    <a:bodyPr/>
                    <a:lstStyle/>
                    <a:p>
                      <a:pPr algn="just"/>
                      <a:endParaRPr lang="en-US" sz="1600" dirty="0">
                        <a:latin typeface="Times New Roman"/>
                      </a:endParaRPr>
                    </a:p>
                  </a:txBody>
                  <a:tcPr marL="36195" marR="3619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 xmlns:a16="http://schemas.microsoft.com/office/drawing/2014/main" val="10006"/>
                  </a:ext>
                </a:extLst>
              </a:tr>
            </a:tbl>
          </a:graphicData>
        </a:graphic>
      </p:graphicFrame>
    </p:spTree>
    <p:extLst>
      <p:ext uri="{BB962C8B-B14F-4D97-AF65-F5344CB8AC3E}">
        <p14:creationId xmlns:p14="http://schemas.microsoft.com/office/powerpoint/2010/main" val="12657436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3">
            <a:schemeClr val="lt1"/>
          </a:lnRef>
          <a:fillRef idx="1">
            <a:schemeClr val="accent5"/>
          </a:fillRef>
          <a:effectRef idx="1">
            <a:schemeClr val="accent5"/>
          </a:effectRef>
          <a:fontRef idx="minor">
            <a:schemeClr val="lt1"/>
          </a:fontRef>
        </p:style>
        <p:txBody>
          <a:bodyPr/>
          <a:lstStyle/>
          <a:p>
            <a:r>
              <a:rPr lang="en-US" b="1" dirty="0" err="1" smtClean="0">
                <a:solidFill>
                  <a:schemeClr val="tx1"/>
                </a:solidFill>
              </a:rPr>
              <a:t>Pengeluaran</a:t>
            </a:r>
            <a:r>
              <a:rPr lang="en-US" b="1" dirty="0" smtClean="0">
                <a:solidFill>
                  <a:schemeClr val="tx1"/>
                </a:solidFill>
              </a:rPr>
              <a:t> </a:t>
            </a:r>
            <a:r>
              <a:rPr lang="en-US" b="1" dirty="0" err="1" smtClean="0">
                <a:solidFill>
                  <a:schemeClr val="tx1"/>
                </a:solidFill>
              </a:rPr>
              <a:t>Desa</a:t>
            </a:r>
            <a:endParaRPr lang="id-ID" dirty="0">
              <a:solidFill>
                <a:schemeClr val="tx1"/>
              </a:solidFill>
            </a:endParaRPr>
          </a:p>
        </p:txBody>
      </p:sp>
      <p:sp>
        <p:nvSpPr>
          <p:cNvPr id="3" name="Content Placeholder 2"/>
          <p:cNvSpPr>
            <a:spLocks noGrp="1"/>
          </p:cNvSpPr>
          <p:nvPr>
            <p:ph idx="1"/>
          </p:nvPr>
        </p:nvSpPr>
        <p:spPr/>
        <p:style>
          <a:lnRef idx="1">
            <a:schemeClr val="accent5"/>
          </a:lnRef>
          <a:fillRef idx="2">
            <a:schemeClr val="accent5"/>
          </a:fillRef>
          <a:effectRef idx="1">
            <a:schemeClr val="accent5"/>
          </a:effectRef>
          <a:fontRef idx="minor">
            <a:schemeClr val="dk1"/>
          </a:fontRef>
        </p:style>
        <p:txBody>
          <a:bodyPr>
            <a:normAutofit lnSpcReduction="10000"/>
          </a:bodyPr>
          <a:lstStyle/>
          <a:p>
            <a:pPr marL="0" indent="0">
              <a:buNone/>
            </a:pPr>
            <a:r>
              <a:rPr lang="en-US" dirty="0" err="1" smtClean="0"/>
              <a:t>Semua</a:t>
            </a:r>
            <a:r>
              <a:rPr lang="en-US" dirty="0" smtClean="0"/>
              <a:t> </a:t>
            </a:r>
            <a:r>
              <a:rPr lang="en-US" dirty="0" err="1" smtClean="0"/>
              <a:t>penerimaan</a:t>
            </a:r>
            <a:r>
              <a:rPr lang="en-US" dirty="0" smtClean="0"/>
              <a:t> </a:t>
            </a:r>
            <a:r>
              <a:rPr lang="en-US" dirty="0" err="1" smtClean="0"/>
              <a:t>dan</a:t>
            </a:r>
            <a:r>
              <a:rPr lang="en-US" dirty="0" smtClean="0"/>
              <a:t> </a:t>
            </a:r>
            <a:r>
              <a:rPr lang="en-US" dirty="0" err="1" smtClean="0"/>
              <a:t>pengeluaran</a:t>
            </a:r>
            <a:r>
              <a:rPr lang="en-US" dirty="0" smtClean="0"/>
              <a:t> </a:t>
            </a:r>
            <a:r>
              <a:rPr lang="en-US" dirty="0" err="1" smtClean="0"/>
              <a:t>desa</a:t>
            </a:r>
            <a:r>
              <a:rPr lang="en-US" dirty="0" smtClean="0"/>
              <a:t> </a:t>
            </a:r>
            <a:r>
              <a:rPr lang="en-US" dirty="0" err="1" smtClean="0"/>
              <a:t>harus</a:t>
            </a:r>
            <a:r>
              <a:rPr lang="en-US" dirty="0" smtClean="0"/>
              <a:t> </a:t>
            </a:r>
            <a:r>
              <a:rPr lang="en-US" dirty="0" err="1" smtClean="0"/>
              <a:t>didukung</a:t>
            </a:r>
            <a:r>
              <a:rPr lang="en-US" dirty="0" smtClean="0"/>
              <a:t> </a:t>
            </a:r>
            <a:r>
              <a:rPr lang="en-US" dirty="0" err="1" smtClean="0"/>
              <a:t>oleh</a:t>
            </a:r>
            <a:r>
              <a:rPr lang="en-US" dirty="0" smtClean="0"/>
              <a:t> </a:t>
            </a:r>
            <a:r>
              <a:rPr lang="en-US" dirty="0" err="1" smtClean="0"/>
              <a:t>bukti</a:t>
            </a:r>
            <a:r>
              <a:rPr lang="en-US" dirty="0" smtClean="0"/>
              <a:t> yang </a:t>
            </a:r>
            <a:r>
              <a:rPr lang="en-US" dirty="0" err="1" smtClean="0"/>
              <a:t>lengkap</a:t>
            </a:r>
            <a:r>
              <a:rPr lang="en-US" dirty="0" smtClean="0"/>
              <a:t> </a:t>
            </a:r>
            <a:r>
              <a:rPr lang="en-US" dirty="0" err="1" smtClean="0"/>
              <a:t>dan</a:t>
            </a:r>
            <a:r>
              <a:rPr lang="en-US" dirty="0" smtClean="0"/>
              <a:t> </a:t>
            </a:r>
            <a:r>
              <a:rPr lang="en-US" dirty="0" err="1" smtClean="0"/>
              <a:t>sah</a:t>
            </a:r>
            <a:r>
              <a:rPr lang="en-US" dirty="0" smtClean="0"/>
              <a:t>. </a:t>
            </a:r>
            <a:r>
              <a:rPr lang="en-US" dirty="0" err="1" smtClean="0"/>
              <a:t>Pengeluaran</a:t>
            </a:r>
            <a:r>
              <a:rPr lang="en-US" dirty="0" smtClean="0"/>
              <a:t> </a:t>
            </a:r>
            <a:r>
              <a:rPr lang="en-US" dirty="0" err="1" smtClean="0"/>
              <a:t>desa</a:t>
            </a:r>
            <a:r>
              <a:rPr lang="en-US" dirty="0" smtClean="0"/>
              <a:t> yang </a:t>
            </a:r>
            <a:r>
              <a:rPr lang="en-US" dirty="0" err="1" smtClean="0"/>
              <a:t>mengakibatkan</a:t>
            </a:r>
            <a:r>
              <a:rPr lang="en-US" dirty="0" smtClean="0"/>
              <a:t> </a:t>
            </a:r>
            <a:r>
              <a:rPr lang="en-US" dirty="0" err="1" smtClean="0"/>
              <a:t>beban</a:t>
            </a:r>
            <a:r>
              <a:rPr lang="en-US" dirty="0" smtClean="0"/>
              <a:t> </a:t>
            </a:r>
            <a:r>
              <a:rPr lang="en-US" dirty="0" err="1" smtClean="0"/>
              <a:t>APBDesa</a:t>
            </a:r>
            <a:r>
              <a:rPr lang="en-US" dirty="0" smtClean="0"/>
              <a:t> </a:t>
            </a:r>
            <a:r>
              <a:rPr lang="en-US" dirty="0" err="1" smtClean="0"/>
              <a:t>tidak</a:t>
            </a:r>
            <a:r>
              <a:rPr lang="en-US" dirty="0" smtClean="0"/>
              <a:t> </a:t>
            </a:r>
            <a:r>
              <a:rPr lang="en-US" dirty="0" err="1" smtClean="0"/>
              <a:t>dapat</a:t>
            </a:r>
            <a:r>
              <a:rPr lang="en-US" dirty="0" smtClean="0"/>
              <a:t> </a:t>
            </a:r>
            <a:r>
              <a:rPr lang="en-US" dirty="0" err="1" smtClean="0"/>
              <a:t>dilakukan</a:t>
            </a:r>
            <a:r>
              <a:rPr lang="en-US" dirty="0" smtClean="0"/>
              <a:t> </a:t>
            </a:r>
            <a:r>
              <a:rPr lang="en-US" dirty="0" err="1" smtClean="0"/>
              <a:t>sebelum</a:t>
            </a:r>
            <a:r>
              <a:rPr lang="en-US" dirty="0" smtClean="0"/>
              <a:t> </a:t>
            </a:r>
            <a:r>
              <a:rPr lang="en-US" dirty="0" err="1" smtClean="0"/>
              <a:t>rancangan</a:t>
            </a:r>
            <a:r>
              <a:rPr lang="en-US" dirty="0" smtClean="0"/>
              <a:t> </a:t>
            </a:r>
            <a:r>
              <a:rPr lang="en-US" dirty="0" err="1" smtClean="0"/>
              <a:t>peraturan</a:t>
            </a:r>
            <a:r>
              <a:rPr lang="en-US" dirty="0" smtClean="0"/>
              <a:t> </a:t>
            </a:r>
            <a:r>
              <a:rPr lang="en-US" dirty="0" err="1" smtClean="0"/>
              <a:t>desa</a:t>
            </a:r>
            <a:r>
              <a:rPr lang="en-US" dirty="0" smtClean="0"/>
              <a:t> </a:t>
            </a:r>
            <a:r>
              <a:rPr lang="en-US" dirty="0" err="1" smtClean="0"/>
              <a:t>tentang</a:t>
            </a:r>
            <a:r>
              <a:rPr lang="en-US" dirty="0" smtClean="0"/>
              <a:t> </a:t>
            </a:r>
            <a:r>
              <a:rPr lang="en-US" dirty="0" err="1" smtClean="0"/>
              <a:t>APBDesa</a:t>
            </a:r>
            <a:r>
              <a:rPr lang="en-US" dirty="0" smtClean="0"/>
              <a:t> </a:t>
            </a:r>
            <a:r>
              <a:rPr lang="en-US" dirty="0" err="1" smtClean="0"/>
              <a:t>ditetapkan</a:t>
            </a:r>
            <a:r>
              <a:rPr lang="en-US" dirty="0" smtClean="0"/>
              <a:t> </a:t>
            </a:r>
            <a:r>
              <a:rPr lang="en-US" dirty="0" err="1" smtClean="0"/>
              <a:t>menjadi</a:t>
            </a:r>
            <a:r>
              <a:rPr lang="en-US" dirty="0" smtClean="0"/>
              <a:t> </a:t>
            </a:r>
            <a:r>
              <a:rPr lang="en-US" dirty="0" err="1" smtClean="0"/>
              <a:t>peraturan</a:t>
            </a:r>
            <a:r>
              <a:rPr lang="en-US" dirty="0" smtClean="0"/>
              <a:t> </a:t>
            </a:r>
            <a:r>
              <a:rPr lang="en-US" dirty="0" err="1" smtClean="0"/>
              <a:t>desa</a:t>
            </a:r>
            <a:r>
              <a:rPr lang="en-US" dirty="0" smtClean="0"/>
              <a:t>. </a:t>
            </a:r>
            <a:r>
              <a:rPr lang="en-US" dirty="0" err="1" smtClean="0"/>
              <a:t>Pengeluaran</a:t>
            </a:r>
            <a:r>
              <a:rPr lang="en-US" dirty="0" smtClean="0"/>
              <a:t> </a:t>
            </a:r>
            <a:r>
              <a:rPr lang="en-US" dirty="0" err="1" smtClean="0"/>
              <a:t>desa</a:t>
            </a:r>
            <a:r>
              <a:rPr lang="en-US" dirty="0" smtClean="0"/>
              <a:t>  </a:t>
            </a:r>
            <a:r>
              <a:rPr lang="en-US" dirty="0" err="1" smtClean="0"/>
              <a:t>tersebut</a:t>
            </a:r>
            <a:r>
              <a:rPr lang="en-US" dirty="0" smtClean="0"/>
              <a:t> </a:t>
            </a:r>
            <a:r>
              <a:rPr lang="en-US" dirty="0" err="1" smtClean="0"/>
              <a:t>tidak</a:t>
            </a:r>
            <a:r>
              <a:rPr lang="en-US" dirty="0" smtClean="0"/>
              <a:t> </a:t>
            </a:r>
            <a:r>
              <a:rPr lang="en-US" dirty="0" err="1" smtClean="0"/>
              <a:t>termasuk</a:t>
            </a:r>
            <a:r>
              <a:rPr lang="en-US" dirty="0" smtClean="0"/>
              <a:t> </a:t>
            </a:r>
            <a:r>
              <a:rPr lang="en-US" dirty="0" err="1" smtClean="0"/>
              <a:t>untuk</a:t>
            </a:r>
            <a:r>
              <a:rPr lang="en-US" dirty="0" smtClean="0"/>
              <a:t> </a:t>
            </a:r>
            <a:r>
              <a:rPr lang="en-US" dirty="0" err="1" smtClean="0"/>
              <a:t>belanja</a:t>
            </a:r>
            <a:r>
              <a:rPr lang="en-US" dirty="0" smtClean="0"/>
              <a:t> </a:t>
            </a:r>
            <a:r>
              <a:rPr lang="en-US" dirty="0" err="1" smtClean="0"/>
              <a:t>pegawai</a:t>
            </a:r>
            <a:r>
              <a:rPr lang="en-US" dirty="0" smtClean="0"/>
              <a:t> yang </a:t>
            </a:r>
            <a:r>
              <a:rPr lang="en-US" dirty="0" err="1" smtClean="0"/>
              <a:t>bersifat</a:t>
            </a:r>
            <a:r>
              <a:rPr lang="en-US" dirty="0" smtClean="0"/>
              <a:t> </a:t>
            </a:r>
            <a:r>
              <a:rPr lang="en-US" dirty="0" err="1" smtClean="0"/>
              <a:t>mengikat</a:t>
            </a:r>
            <a:r>
              <a:rPr lang="en-US" dirty="0" smtClean="0"/>
              <a:t> </a:t>
            </a:r>
            <a:r>
              <a:rPr lang="en-US" dirty="0" err="1" smtClean="0"/>
              <a:t>dan</a:t>
            </a:r>
            <a:r>
              <a:rPr lang="en-US" dirty="0" smtClean="0"/>
              <a:t> </a:t>
            </a:r>
            <a:r>
              <a:rPr lang="en-US" dirty="0" err="1" smtClean="0"/>
              <a:t>operasional</a:t>
            </a:r>
            <a:r>
              <a:rPr lang="en-US" dirty="0" smtClean="0"/>
              <a:t> </a:t>
            </a:r>
            <a:r>
              <a:rPr lang="en-US" dirty="0" err="1" smtClean="0"/>
              <a:t>perkantoran</a:t>
            </a:r>
            <a:r>
              <a:rPr lang="en-US" dirty="0" smtClean="0"/>
              <a:t> yang </a:t>
            </a:r>
            <a:r>
              <a:rPr lang="en-US" dirty="0" err="1" smtClean="0"/>
              <a:t>ditetapkan</a:t>
            </a:r>
            <a:r>
              <a:rPr lang="en-US" dirty="0" smtClean="0"/>
              <a:t> </a:t>
            </a:r>
            <a:r>
              <a:rPr lang="en-US" dirty="0" err="1" smtClean="0"/>
              <a:t>dalam</a:t>
            </a:r>
            <a:r>
              <a:rPr lang="en-US" dirty="0" smtClean="0"/>
              <a:t> </a:t>
            </a:r>
            <a:r>
              <a:rPr lang="en-US" dirty="0" err="1" smtClean="0"/>
              <a:t>peraturan</a:t>
            </a:r>
            <a:r>
              <a:rPr lang="en-US" dirty="0" smtClean="0"/>
              <a:t> </a:t>
            </a:r>
            <a:r>
              <a:rPr lang="en-US" dirty="0" err="1" smtClean="0"/>
              <a:t>kepala</a:t>
            </a:r>
            <a:r>
              <a:rPr lang="en-US" dirty="0" smtClean="0"/>
              <a:t> </a:t>
            </a:r>
            <a:r>
              <a:rPr lang="en-US" dirty="0" err="1" smtClean="0"/>
              <a:t>desa</a:t>
            </a:r>
            <a:r>
              <a:rPr lang="en-US" dirty="0" smtClean="0"/>
              <a:t>. </a:t>
            </a:r>
            <a:endParaRPr lang="id-ID" dirty="0" smtClean="0"/>
          </a:p>
          <a:p>
            <a:pPr>
              <a:buNone/>
            </a:pPr>
            <a:endParaRPr lang="id-ID" dirty="0"/>
          </a:p>
        </p:txBody>
      </p:sp>
    </p:spTree>
    <p:extLst>
      <p:ext uri="{BB962C8B-B14F-4D97-AF65-F5344CB8AC3E}">
        <p14:creationId xmlns:p14="http://schemas.microsoft.com/office/powerpoint/2010/main" val="6751301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25470"/>
          </a:xfrm>
        </p:spPr>
        <p:style>
          <a:lnRef idx="3">
            <a:schemeClr val="lt1"/>
          </a:lnRef>
          <a:fillRef idx="1">
            <a:schemeClr val="accent6"/>
          </a:fillRef>
          <a:effectRef idx="1">
            <a:schemeClr val="accent6"/>
          </a:effectRef>
          <a:fontRef idx="minor">
            <a:schemeClr val="lt1"/>
          </a:fontRef>
        </p:style>
        <p:txBody>
          <a:bodyPr>
            <a:normAutofit fontScale="90000"/>
          </a:bodyPr>
          <a:lstStyle/>
          <a:p>
            <a:r>
              <a:rPr lang="en-US" b="1" dirty="0" err="1" smtClean="0">
                <a:solidFill>
                  <a:schemeClr val="tx1"/>
                </a:solidFill>
              </a:rPr>
              <a:t>Belanja</a:t>
            </a:r>
            <a:r>
              <a:rPr lang="en-US" b="1" dirty="0" smtClean="0">
                <a:solidFill>
                  <a:schemeClr val="tx1"/>
                </a:solidFill>
              </a:rPr>
              <a:t> </a:t>
            </a:r>
            <a:r>
              <a:rPr lang="en-US" b="1" dirty="0" err="1" smtClean="0">
                <a:solidFill>
                  <a:schemeClr val="tx1"/>
                </a:solidFill>
              </a:rPr>
              <a:t>tak</a:t>
            </a:r>
            <a:r>
              <a:rPr lang="en-US" b="1" dirty="0" smtClean="0">
                <a:solidFill>
                  <a:schemeClr val="tx1"/>
                </a:solidFill>
              </a:rPr>
              <a:t> </a:t>
            </a:r>
            <a:r>
              <a:rPr lang="en-US" b="1" dirty="0" err="1" smtClean="0">
                <a:solidFill>
                  <a:schemeClr val="tx1"/>
                </a:solidFill>
              </a:rPr>
              <a:t>terduga</a:t>
            </a:r>
            <a:endParaRPr lang="id-ID" dirty="0">
              <a:solidFill>
                <a:schemeClr val="tx1"/>
              </a:solidFill>
            </a:endParaRPr>
          </a:p>
        </p:txBody>
      </p:sp>
      <p:sp>
        <p:nvSpPr>
          <p:cNvPr id="3" name="Content Placeholder 2"/>
          <p:cNvSpPr>
            <a:spLocks noGrp="1"/>
          </p:cNvSpPr>
          <p:nvPr>
            <p:ph idx="1"/>
          </p:nvPr>
        </p:nvSpPr>
        <p:spPr>
          <a:xfrm>
            <a:off x="214282" y="1357298"/>
            <a:ext cx="8572560" cy="5286412"/>
          </a:xfrm>
        </p:spPr>
        <p:style>
          <a:lnRef idx="1">
            <a:schemeClr val="accent5"/>
          </a:lnRef>
          <a:fillRef idx="2">
            <a:schemeClr val="accent5"/>
          </a:fillRef>
          <a:effectRef idx="1">
            <a:schemeClr val="accent5"/>
          </a:effectRef>
          <a:fontRef idx="minor">
            <a:schemeClr val="dk1"/>
          </a:fontRef>
        </p:style>
        <p:txBody>
          <a:bodyPr>
            <a:normAutofit fontScale="62500" lnSpcReduction="20000"/>
          </a:bodyPr>
          <a:lstStyle/>
          <a:p>
            <a:r>
              <a:rPr lang="en-US" sz="3800" dirty="0" err="1" smtClean="0"/>
              <a:t>Biaya</a:t>
            </a:r>
            <a:r>
              <a:rPr lang="en-US" sz="3800" dirty="0" smtClean="0"/>
              <a:t> </a:t>
            </a:r>
            <a:r>
              <a:rPr lang="en-US" sz="3800" dirty="0" err="1" smtClean="0"/>
              <a:t>tak</a:t>
            </a:r>
            <a:r>
              <a:rPr lang="en-US" sz="3800" dirty="0" smtClean="0"/>
              <a:t> </a:t>
            </a:r>
            <a:r>
              <a:rPr lang="en-US" sz="3800" dirty="0" err="1" smtClean="0"/>
              <a:t>terduga</a:t>
            </a:r>
            <a:r>
              <a:rPr lang="en-US" sz="3800" dirty="0" smtClean="0"/>
              <a:t> </a:t>
            </a:r>
            <a:r>
              <a:rPr lang="en-US" sz="3800" dirty="0" err="1" smtClean="0"/>
              <a:t>adalah</a:t>
            </a:r>
            <a:r>
              <a:rPr lang="en-US" sz="3800" dirty="0" smtClean="0"/>
              <a:t> </a:t>
            </a:r>
            <a:r>
              <a:rPr lang="en-US" sz="3800" dirty="0" err="1" smtClean="0"/>
              <a:t>pengeluaran</a:t>
            </a:r>
            <a:r>
              <a:rPr lang="en-US" sz="3800" dirty="0" smtClean="0"/>
              <a:t> </a:t>
            </a:r>
            <a:r>
              <a:rPr lang="en-US" sz="3800" dirty="0" err="1" smtClean="0"/>
              <a:t>anggaran</a:t>
            </a:r>
            <a:r>
              <a:rPr lang="en-US" sz="3800" dirty="0" smtClean="0"/>
              <a:t> </a:t>
            </a:r>
            <a:r>
              <a:rPr lang="en-US" sz="3800" dirty="0" err="1" smtClean="0"/>
              <a:t>untuk</a:t>
            </a:r>
            <a:r>
              <a:rPr lang="en-US" sz="3800" dirty="0" smtClean="0"/>
              <a:t> </a:t>
            </a:r>
            <a:r>
              <a:rPr lang="en-US" sz="3800" dirty="0" err="1" smtClean="0"/>
              <a:t>kegiatan</a:t>
            </a:r>
            <a:r>
              <a:rPr lang="en-US" sz="3800" dirty="0" smtClean="0"/>
              <a:t> yang </a:t>
            </a:r>
            <a:r>
              <a:rPr lang="en-US" sz="3800" dirty="0" err="1" smtClean="0"/>
              <a:t>sifatnya</a:t>
            </a:r>
            <a:r>
              <a:rPr lang="en-US" sz="3800" dirty="0" smtClean="0"/>
              <a:t> </a:t>
            </a:r>
            <a:r>
              <a:rPr lang="en-US" sz="3800" dirty="0" err="1" smtClean="0"/>
              <a:t>tidak</a:t>
            </a:r>
            <a:r>
              <a:rPr lang="en-US" sz="3800" dirty="0" smtClean="0"/>
              <a:t> </a:t>
            </a:r>
            <a:r>
              <a:rPr lang="en-US" sz="3800" dirty="0" err="1" smtClean="0"/>
              <a:t>biasa</a:t>
            </a:r>
            <a:r>
              <a:rPr lang="en-US" sz="3800" dirty="0" smtClean="0"/>
              <a:t> </a:t>
            </a:r>
            <a:r>
              <a:rPr lang="en-US" sz="3800" dirty="0" err="1" smtClean="0"/>
              <a:t>dan</a:t>
            </a:r>
            <a:r>
              <a:rPr lang="en-US" sz="3800" dirty="0" smtClean="0"/>
              <a:t> </a:t>
            </a:r>
            <a:r>
              <a:rPr lang="en-US" sz="3800" dirty="0" err="1" smtClean="0"/>
              <a:t>tidak</a:t>
            </a:r>
            <a:r>
              <a:rPr lang="en-US" sz="3800" dirty="0" smtClean="0"/>
              <a:t> </a:t>
            </a:r>
            <a:r>
              <a:rPr lang="en-US" sz="3800" dirty="0" err="1" smtClean="0"/>
              <a:t>berulang</a:t>
            </a:r>
            <a:r>
              <a:rPr lang="en-US" sz="3800" dirty="0" smtClean="0"/>
              <a:t> </a:t>
            </a:r>
            <a:r>
              <a:rPr lang="en-US" sz="3800" dirty="0" err="1" smtClean="0"/>
              <a:t>seperti</a:t>
            </a:r>
            <a:r>
              <a:rPr lang="en-US" sz="3800" dirty="0" smtClean="0"/>
              <a:t> </a:t>
            </a:r>
            <a:r>
              <a:rPr lang="en-US" sz="3800" dirty="0" err="1" smtClean="0"/>
              <a:t>penanggulangan</a:t>
            </a:r>
            <a:r>
              <a:rPr lang="en-US" sz="3800" dirty="0" smtClean="0"/>
              <a:t> </a:t>
            </a:r>
            <a:r>
              <a:rPr lang="en-US" sz="3800" dirty="0" err="1" smtClean="0"/>
              <a:t>bencana</a:t>
            </a:r>
            <a:r>
              <a:rPr lang="en-US" sz="3800" dirty="0" smtClean="0"/>
              <a:t> </a:t>
            </a:r>
            <a:r>
              <a:rPr lang="en-US" sz="3800" dirty="0" err="1" smtClean="0"/>
              <a:t>alam</a:t>
            </a:r>
            <a:r>
              <a:rPr lang="en-US" sz="3800" dirty="0" smtClean="0"/>
              <a:t>, </a:t>
            </a:r>
            <a:r>
              <a:rPr lang="en-US" sz="3800" dirty="0" err="1" smtClean="0"/>
              <a:t>bencana</a:t>
            </a:r>
            <a:r>
              <a:rPr lang="en-US" sz="3800" dirty="0" smtClean="0"/>
              <a:t> social </a:t>
            </a:r>
            <a:r>
              <a:rPr lang="en-US" sz="3800" dirty="0" err="1" smtClean="0"/>
              <a:t>dan</a:t>
            </a:r>
            <a:r>
              <a:rPr lang="en-US" sz="3800" dirty="0" smtClean="0"/>
              <a:t> </a:t>
            </a:r>
            <a:r>
              <a:rPr lang="en-US" sz="3800" dirty="0" err="1" smtClean="0"/>
              <a:t>pengeluaran</a:t>
            </a:r>
            <a:r>
              <a:rPr lang="en-US" sz="3800" dirty="0" smtClean="0"/>
              <a:t> </a:t>
            </a:r>
            <a:r>
              <a:rPr lang="en-US" sz="3800" dirty="0" err="1" smtClean="0"/>
              <a:t>tidak</a:t>
            </a:r>
            <a:r>
              <a:rPr lang="en-US" sz="3800" dirty="0" smtClean="0"/>
              <a:t> </a:t>
            </a:r>
            <a:r>
              <a:rPr lang="en-US" sz="3800" dirty="0" err="1" smtClean="0"/>
              <a:t>terduga</a:t>
            </a:r>
            <a:r>
              <a:rPr lang="en-US" sz="3800" dirty="0" smtClean="0"/>
              <a:t> </a:t>
            </a:r>
            <a:r>
              <a:rPr lang="en-US" sz="3800" dirty="0" err="1" smtClean="0"/>
              <a:t>lainya</a:t>
            </a:r>
            <a:r>
              <a:rPr lang="en-US" sz="3800" dirty="0" smtClean="0"/>
              <a:t> yang </a:t>
            </a:r>
            <a:r>
              <a:rPr lang="en-US" sz="3800" dirty="0" err="1" smtClean="0"/>
              <a:t>sangat</a:t>
            </a:r>
            <a:r>
              <a:rPr lang="en-US" sz="3800" dirty="0" smtClean="0"/>
              <a:t> </a:t>
            </a:r>
            <a:r>
              <a:rPr lang="en-US" sz="3800" dirty="0" err="1" smtClean="0"/>
              <a:t>diperlukan</a:t>
            </a:r>
            <a:r>
              <a:rPr lang="en-US" sz="3800" dirty="0" smtClean="0"/>
              <a:t> </a:t>
            </a:r>
            <a:r>
              <a:rPr lang="en-US" sz="3800" dirty="0" err="1" smtClean="0"/>
              <a:t>dalam</a:t>
            </a:r>
            <a:r>
              <a:rPr lang="en-US" sz="3800" dirty="0" smtClean="0"/>
              <a:t> </a:t>
            </a:r>
            <a:r>
              <a:rPr lang="en-US" sz="3800" dirty="0" err="1" smtClean="0"/>
              <a:t>rangka</a:t>
            </a:r>
            <a:r>
              <a:rPr lang="en-US" sz="3800" dirty="0" smtClean="0"/>
              <a:t> </a:t>
            </a:r>
            <a:r>
              <a:rPr lang="en-US" sz="3800" dirty="0" err="1" smtClean="0"/>
              <a:t>penyelenggaraan</a:t>
            </a:r>
            <a:r>
              <a:rPr lang="en-US" sz="3800" dirty="0" smtClean="0"/>
              <a:t> </a:t>
            </a:r>
            <a:r>
              <a:rPr lang="en-US" sz="3800" dirty="0" err="1" smtClean="0"/>
              <a:t>pemerintahan</a:t>
            </a:r>
            <a:r>
              <a:rPr lang="en-US" sz="3800" dirty="0" smtClean="0"/>
              <a:t> </a:t>
            </a:r>
            <a:r>
              <a:rPr lang="en-US" sz="3800" dirty="0" err="1" smtClean="0"/>
              <a:t>desa</a:t>
            </a:r>
            <a:r>
              <a:rPr lang="en-US" sz="3800" dirty="0" smtClean="0"/>
              <a:t>.</a:t>
            </a:r>
            <a:endParaRPr lang="id-ID" sz="3800" dirty="0" smtClean="0"/>
          </a:p>
          <a:p>
            <a:r>
              <a:rPr lang="en-US" sz="3800" dirty="0" err="1" smtClean="0"/>
              <a:t>Penggunaan</a:t>
            </a:r>
            <a:r>
              <a:rPr lang="en-US" sz="3800" dirty="0" smtClean="0"/>
              <a:t> </a:t>
            </a:r>
            <a:r>
              <a:rPr lang="en-US" sz="3800" dirty="0" err="1" smtClean="0"/>
              <a:t>biaya</a:t>
            </a:r>
            <a:r>
              <a:rPr lang="en-US" sz="3800" dirty="0" smtClean="0"/>
              <a:t> </a:t>
            </a:r>
            <a:r>
              <a:rPr lang="en-US" sz="3800" dirty="0" err="1" smtClean="0"/>
              <a:t>tak</a:t>
            </a:r>
            <a:r>
              <a:rPr lang="en-US" sz="3800" dirty="0" smtClean="0"/>
              <a:t> </a:t>
            </a:r>
            <a:r>
              <a:rPr lang="en-US" sz="3800" dirty="0" err="1" smtClean="0"/>
              <a:t>terduga</a:t>
            </a:r>
            <a:r>
              <a:rPr lang="en-US" sz="3800" dirty="0" smtClean="0"/>
              <a:t> </a:t>
            </a:r>
            <a:r>
              <a:rPr lang="en-US" sz="3800" dirty="0" err="1" smtClean="0"/>
              <a:t>terlebih</a:t>
            </a:r>
            <a:r>
              <a:rPr lang="en-US" sz="3800" dirty="0" smtClean="0"/>
              <a:t> </a:t>
            </a:r>
            <a:r>
              <a:rPr lang="en-US" sz="3800" dirty="0" err="1" smtClean="0"/>
              <a:t>dulu</a:t>
            </a:r>
            <a:r>
              <a:rPr lang="en-US" sz="3800" dirty="0" smtClean="0"/>
              <a:t> </a:t>
            </a:r>
            <a:r>
              <a:rPr lang="en-US" sz="3800" dirty="0" err="1" smtClean="0"/>
              <a:t>harus</a:t>
            </a:r>
            <a:r>
              <a:rPr lang="en-US" sz="3800" dirty="0" smtClean="0"/>
              <a:t> </a:t>
            </a:r>
            <a:r>
              <a:rPr lang="en-US" sz="3800" dirty="0" err="1" smtClean="0"/>
              <a:t>dibuat</a:t>
            </a:r>
            <a:r>
              <a:rPr lang="en-US" sz="3800" dirty="0" smtClean="0"/>
              <a:t> </a:t>
            </a:r>
            <a:r>
              <a:rPr lang="en-US" sz="3800" dirty="0" err="1" smtClean="0"/>
              <a:t>Rincian</a:t>
            </a:r>
            <a:r>
              <a:rPr lang="en-US" sz="3800" dirty="0" smtClean="0"/>
              <a:t> </a:t>
            </a:r>
            <a:r>
              <a:rPr lang="en-US" sz="3800" dirty="0" err="1" smtClean="0"/>
              <a:t>Anggaran</a:t>
            </a:r>
            <a:r>
              <a:rPr lang="en-US" sz="3800" dirty="0" smtClean="0"/>
              <a:t> </a:t>
            </a:r>
            <a:r>
              <a:rPr lang="en-US" sz="3800" dirty="0" err="1" smtClean="0"/>
              <a:t>Biaya</a:t>
            </a:r>
            <a:r>
              <a:rPr lang="en-US" sz="3800" dirty="0" smtClean="0"/>
              <a:t> yang </a:t>
            </a:r>
            <a:r>
              <a:rPr lang="en-US" sz="3800" dirty="0" err="1" smtClean="0"/>
              <a:t>telah</a:t>
            </a:r>
            <a:r>
              <a:rPr lang="en-US" sz="3800" dirty="0" smtClean="0"/>
              <a:t> </a:t>
            </a:r>
            <a:r>
              <a:rPr lang="en-US" sz="3800" dirty="0" err="1" smtClean="0"/>
              <a:t>disahkan</a:t>
            </a:r>
            <a:r>
              <a:rPr lang="en-US" sz="3800" dirty="0" smtClean="0"/>
              <a:t> </a:t>
            </a:r>
            <a:r>
              <a:rPr lang="en-US" sz="3800" dirty="0" err="1" smtClean="0"/>
              <a:t>oleh</a:t>
            </a:r>
            <a:r>
              <a:rPr lang="en-US" sz="3800" dirty="0" smtClean="0"/>
              <a:t> </a:t>
            </a:r>
            <a:r>
              <a:rPr lang="en-US" sz="3800" dirty="0" err="1" smtClean="0"/>
              <a:t>Kepala</a:t>
            </a:r>
            <a:r>
              <a:rPr lang="en-US" sz="3800" dirty="0" smtClean="0"/>
              <a:t> </a:t>
            </a:r>
            <a:r>
              <a:rPr lang="en-US" sz="3800" dirty="0" err="1" smtClean="0"/>
              <a:t>Desa</a:t>
            </a:r>
            <a:r>
              <a:rPr lang="en-US" sz="3800" dirty="0" smtClean="0"/>
              <a:t>. </a:t>
            </a:r>
            <a:r>
              <a:rPr lang="en-US" sz="3800" dirty="0" err="1" smtClean="0"/>
              <a:t>Pada</a:t>
            </a:r>
            <a:r>
              <a:rPr lang="en-US" sz="3800" dirty="0" smtClean="0"/>
              <a:t> </a:t>
            </a:r>
            <a:r>
              <a:rPr lang="en-US" sz="3800" dirty="0" err="1" smtClean="0"/>
              <a:t>prinsipnya</a:t>
            </a:r>
            <a:r>
              <a:rPr lang="en-US" sz="3800" dirty="0" smtClean="0"/>
              <a:t> </a:t>
            </a:r>
            <a:r>
              <a:rPr lang="en-US" sz="3800" dirty="0" err="1" smtClean="0"/>
              <a:t>biaya</a:t>
            </a:r>
            <a:r>
              <a:rPr lang="en-US" sz="3800" dirty="0" smtClean="0"/>
              <a:t> </a:t>
            </a:r>
            <a:r>
              <a:rPr lang="en-US" sz="3800" dirty="0" err="1" smtClean="0"/>
              <a:t>tak</a:t>
            </a:r>
            <a:r>
              <a:rPr lang="en-US" sz="3800" dirty="0" smtClean="0"/>
              <a:t> </a:t>
            </a:r>
            <a:r>
              <a:rPr lang="en-US" sz="3800" dirty="0" err="1" smtClean="0"/>
              <a:t>terduga</a:t>
            </a:r>
            <a:r>
              <a:rPr lang="en-US" sz="3800" dirty="0" smtClean="0"/>
              <a:t> </a:t>
            </a:r>
            <a:r>
              <a:rPr lang="en-US" sz="3800" dirty="0" err="1" smtClean="0"/>
              <a:t>termasuk</a:t>
            </a:r>
            <a:r>
              <a:rPr lang="en-US" sz="3800" dirty="0" smtClean="0"/>
              <a:t> </a:t>
            </a:r>
            <a:r>
              <a:rPr lang="en-US" sz="3800" dirty="0" err="1" smtClean="0"/>
              <a:t>kegiatan</a:t>
            </a:r>
            <a:r>
              <a:rPr lang="en-US" sz="3800" dirty="0" smtClean="0"/>
              <a:t> yang </a:t>
            </a:r>
            <a:r>
              <a:rPr lang="en-US" sz="3800" dirty="0" err="1" smtClean="0"/>
              <a:t>penting</a:t>
            </a:r>
            <a:r>
              <a:rPr lang="en-US" sz="3800" dirty="0" smtClean="0"/>
              <a:t> </a:t>
            </a:r>
            <a:r>
              <a:rPr lang="en-US" sz="3800" dirty="0" err="1" smtClean="0"/>
              <a:t>yaitu</a:t>
            </a:r>
            <a:r>
              <a:rPr lang="en-US" sz="3800" dirty="0" smtClean="0"/>
              <a:t> </a:t>
            </a:r>
            <a:r>
              <a:rPr lang="en-US" sz="3800" dirty="0" err="1" smtClean="0"/>
              <a:t>menanggulangi</a:t>
            </a:r>
            <a:r>
              <a:rPr lang="en-US" sz="3800" dirty="0" smtClean="0"/>
              <a:t> </a:t>
            </a:r>
            <a:r>
              <a:rPr lang="en-US" sz="3800" dirty="0" err="1" smtClean="0"/>
              <a:t>keadaan</a:t>
            </a:r>
            <a:r>
              <a:rPr lang="en-US" sz="3800" dirty="0" smtClean="0"/>
              <a:t> </a:t>
            </a:r>
            <a:r>
              <a:rPr lang="en-US" sz="3800" dirty="0" err="1" smtClean="0"/>
              <a:t>darurat</a:t>
            </a:r>
            <a:r>
              <a:rPr lang="en-US" sz="3800" dirty="0" smtClean="0"/>
              <a:t>. </a:t>
            </a:r>
            <a:r>
              <a:rPr lang="en-US" sz="3800" dirty="0" err="1" smtClean="0"/>
              <a:t>Keadaan</a:t>
            </a:r>
            <a:r>
              <a:rPr lang="en-US" sz="3800" dirty="0" smtClean="0"/>
              <a:t> </a:t>
            </a:r>
            <a:r>
              <a:rPr lang="en-US" sz="3800" dirty="0" err="1" smtClean="0"/>
              <a:t>darurat</a:t>
            </a:r>
            <a:r>
              <a:rPr lang="en-US" sz="3800" dirty="0" smtClean="0"/>
              <a:t> </a:t>
            </a:r>
            <a:r>
              <a:rPr lang="en-US" sz="3800" dirty="0" err="1" smtClean="0"/>
              <a:t>setidaknya</a:t>
            </a:r>
            <a:r>
              <a:rPr lang="en-US" sz="3800" dirty="0" smtClean="0"/>
              <a:t> </a:t>
            </a:r>
            <a:r>
              <a:rPr lang="en-US" sz="3800" dirty="0" err="1" smtClean="0"/>
              <a:t>memenuhi</a:t>
            </a:r>
            <a:r>
              <a:rPr lang="en-US" sz="3800" dirty="0" smtClean="0"/>
              <a:t> </a:t>
            </a:r>
            <a:r>
              <a:rPr lang="en-US" sz="3800" dirty="0" err="1" smtClean="0"/>
              <a:t>kriteria</a:t>
            </a:r>
            <a:r>
              <a:rPr lang="en-US" sz="3800" dirty="0" smtClean="0"/>
              <a:t> </a:t>
            </a:r>
            <a:r>
              <a:rPr lang="en-US" sz="3800" dirty="0" err="1" smtClean="0"/>
              <a:t>sbb</a:t>
            </a:r>
            <a:r>
              <a:rPr lang="en-US" sz="3800" dirty="0" smtClean="0"/>
              <a:t> :</a:t>
            </a:r>
            <a:endParaRPr lang="id-ID" sz="3800" dirty="0" smtClean="0"/>
          </a:p>
          <a:p>
            <a:pPr marL="742950" lvl="0" indent="-293688">
              <a:buFont typeface="+mj-lt"/>
              <a:buAutoNum type="arabicPeriod"/>
            </a:pPr>
            <a:r>
              <a:rPr lang="id-ID" sz="3800" dirty="0" smtClean="0"/>
              <a:t>Bukan merupakan kegiatan normal dari aktivitas pemerintahan desa dan tidak dapat diprediksi sebelumnya.</a:t>
            </a:r>
          </a:p>
          <a:p>
            <a:pPr marL="742950" lvl="0" indent="-293688">
              <a:buFont typeface="+mj-lt"/>
              <a:buAutoNum type="arabicPeriod"/>
            </a:pPr>
            <a:r>
              <a:rPr lang="id-ID" sz="3800" dirty="0" smtClean="0"/>
              <a:t>Tidak diharapkan terjadi berulang</a:t>
            </a:r>
          </a:p>
          <a:p>
            <a:pPr marL="742950" lvl="0" indent="-293688">
              <a:buFont typeface="+mj-lt"/>
              <a:buAutoNum type="arabicPeriod"/>
            </a:pPr>
            <a:r>
              <a:rPr lang="id-ID" sz="3800" dirty="0" smtClean="0"/>
              <a:t>Berada diluar kendali pemerintah desa</a:t>
            </a:r>
          </a:p>
          <a:p>
            <a:r>
              <a:rPr lang="en-US" sz="3800" dirty="0" err="1" smtClean="0"/>
              <a:t>Memiliki</a:t>
            </a:r>
            <a:r>
              <a:rPr lang="en-US" sz="3800" dirty="0" smtClean="0"/>
              <a:t> </a:t>
            </a:r>
            <a:r>
              <a:rPr lang="en-US" sz="3800" dirty="0" err="1" smtClean="0"/>
              <a:t>dampak</a:t>
            </a:r>
            <a:r>
              <a:rPr lang="en-US" sz="3800" dirty="0" smtClean="0"/>
              <a:t> yang </a:t>
            </a:r>
            <a:r>
              <a:rPr lang="en-US" sz="3800" dirty="0" err="1" smtClean="0"/>
              <a:t>signifikan</a:t>
            </a:r>
            <a:r>
              <a:rPr lang="en-US" sz="3800" dirty="0" smtClean="0"/>
              <a:t> </a:t>
            </a:r>
            <a:r>
              <a:rPr lang="en-US" sz="3800" dirty="0" err="1" smtClean="0"/>
              <a:t>terhadap</a:t>
            </a:r>
            <a:r>
              <a:rPr lang="en-US" sz="3800" dirty="0" smtClean="0"/>
              <a:t> </a:t>
            </a:r>
            <a:r>
              <a:rPr lang="en-US" sz="3800" dirty="0" err="1" smtClean="0"/>
              <a:t>anggaran</a:t>
            </a:r>
            <a:r>
              <a:rPr lang="en-US" sz="3800" dirty="0" smtClean="0"/>
              <a:t> </a:t>
            </a:r>
            <a:r>
              <a:rPr lang="en-US" sz="3800" dirty="0" err="1" smtClean="0"/>
              <a:t>dalam</a:t>
            </a:r>
            <a:r>
              <a:rPr lang="en-US" sz="3800" dirty="0" smtClean="0"/>
              <a:t> </a:t>
            </a:r>
            <a:r>
              <a:rPr lang="en-US" sz="3800" dirty="0" err="1" smtClean="0"/>
              <a:t>rangka</a:t>
            </a:r>
            <a:r>
              <a:rPr lang="en-US" sz="3800" dirty="0" smtClean="0"/>
              <a:t> </a:t>
            </a:r>
            <a:r>
              <a:rPr lang="en-US" sz="3800" dirty="0" err="1" smtClean="0"/>
              <a:t>pemulihan</a:t>
            </a:r>
            <a:r>
              <a:rPr lang="en-US" sz="3800" dirty="0" smtClean="0"/>
              <a:t> yang </a:t>
            </a:r>
            <a:r>
              <a:rPr lang="en-US" sz="3800" dirty="0" err="1" smtClean="0"/>
              <a:t>disebabk</a:t>
            </a:r>
            <a:r>
              <a:rPr lang="id-ID" sz="3800" dirty="0" smtClean="0"/>
              <a:t>a</a:t>
            </a:r>
            <a:r>
              <a:rPr lang="en-US" sz="3800" dirty="0" smtClean="0"/>
              <a:t>n </a:t>
            </a:r>
            <a:r>
              <a:rPr lang="en-US" sz="3800" dirty="0" err="1" smtClean="0"/>
              <a:t>keadaan</a:t>
            </a:r>
            <a:r>
              <a:rPr lang="en-US" sz="3800" dirty="0" smtClean="0"/>
              <a:t> </a:t>
            </a:r>
            <a:r>
              <a:rPr lang="en-US" sz="3800" dirty="0" err="1" smtClean="0"/>
              <a:t>darurat</a:t>
            </a:r>
            <a:r>
              <a:rPr lang="en-US" sz="3800" dirty="0" smtClean="0"/>
              <a:t>.</a:t>
            </a:r>
            <a:endParaRPr lang="id-ID" sz="3800" dirty="0" smtClean="0"/>
          </a:p>
        </p:txBody>
      </p:sp>
    </p:spTree>
    <p:extLst>
      <p:ext uri="{BB962C8B-B14F-4D97-AF65-F5344CB8AC3E}">
        <p14:creationId xmlns:p14="http://schemas.microsoft.com/office/powerpoint/2010/main" val="25329919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5715008" y="4286256"/>
            <a:ext cx="2928958" cy="1571636"/>
          </a:xfrm>
          <a:prstGeom prst="rect">
            <a:avLst/>
          </a:prstGeom>
          <a:solidFill>
            <a:schemeClr val="tx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642910" y="3929066"/>
            <a:ext cx="3357586" cy="2643206"/>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5572132" y="1500174"/>
            <a:ext cx="3214710" cy="1857388"/>
          </a:xfrm>
          <a:prstGeom prst="rect">
            <a:avLst/>
          </a:prstGeom>
          <a:solidFill>
            <a:schemeClr val="accent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p:cNvSpPr/>
          <p:nvPr/>
        </p:nvSpPr>
        <p:spPr>
          <a:xfrm>
            <a:off x="642910" y="928670"/>
            <a:ext cx="3357586" cy="2643206"/>
          </a:xfrm>
          <a:prstGeom prst="rect">
            <a:avLst/>
          </a:prstGeom>
          <a:solidFill>
            <a:schemeClr val="accent3">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p:cNvSpPr txBox="1"/>
          <p:nvPr/>
        </p:nvSpPr>
        <p:spPr>
          <a:xfrm>
            <a:off x="642910" y="1039355"/>
            <a:ext cx="3571900" cy="2246769"/>
          </a:xfrm>
          <a:prstGeom prst="rect">
            <a:avLst/>
          </a:prstGeom>
          <a:noFill/>
        </p:spPr>
        <p:txBody>
          <a:bodyPr wrap="square" rtlCol="0">
            <a:spAutoFit/>
          </a:bodyPr>
          <a:lstStyle/>
          <a:p>
            <a:r>
              <a:rPr lang="en-US" sz="2000" dirty="0" smtClean="0"/>
              <a:t>KEPALA SEKSI</a:t>
            </a:r>
          </a:p>
          <a:p>
            <a:pPr marL="269875" lvl="0" indent="-269875">
              <a:buFont typeface="Arial" pitchFamily="34" charset="0"/>
              <a:buChar char="•"/>
            </a:pPr>
            <a:r>
              <a:rPr lang="en-US" sz="2000" dirty="0" err="1" smtClean="0"/>
              <a:t>Meyusun</a:t>
            </a:r>
            <a:r>
              <a:rPr lang="en-US" sz="2000" dirty="0" smtClean="0"/>
              <a:t> RAB</a:t>
            </a:r>
          </a:p>
          <a:p>
            <a:pPr marL="269875" lvl="0" indent="-269875">
              <a:buFont typeface="Arial" pitchFamily="34" charset="0"/>
              <a:buChar char="•"/>
            </a:pPr>
            <a:r>
              <a:rPr lang="en-US" sz="2000" dirty="0" err="1" smtClean="0"/>
              <a:t>Mengajukan</a:t>
            </a:r>
            <a:r>
              <a:rPr lang="en-US" sz="2000" dirty="0" smtClean="0"/>
              <a:t> SPP </a:t>
            </a:r>
          </a:p>
          <a:p>
            <a:pPr marL="269875" lvl="0" indent="-269875">
              <a:buFont typeface="Arial" pitchFamily="34" charset="0"/>
              <a:buChar char="•"/>
            </a:pPr>
            <a:r>
              <a:rPr lang="en-US" sz="2000" dirty="0" err="1" smtClean="0"/>
              <a:t>Memfasilitasi</a:t>
            </a:r>
            <a:r>
              <a:rPr lang="en-US" sz="2000" dirty="0" smtClean="0"/>
              <a:t> </a:t>
            </a:r>
            <a:r>
              <a:rPr lang="en-US" sz="2000" dirty="0" err="1" smtClean="0"/>
              <a:t>pengadaan</a:t>
            </a:r>
            <a:r>
              <a:rPr lang="en-US" sz="2000" dirty="0" smtClean="0"/>
              <a:t> </a:t>
            </a:r>
            <a:r>
              <a:rPr lang="en-US" sz="2000" dirty="0" err="1" smtClean="0"/>
              <a:t>Barang</a:t>
            </a:r>
            <a:r>
              <a:rPr lang="en-US" sz="2000" dirty="0" smtClean="0"/>
              <a:t> </a:t>
            </a:r>
            <a:r>
              <a:rPr lang="en-US" sz="2000" dirty="0" err="1" smtClean="0"/>
              <a:t>dan</a:t>
            </a:r>
            <a:r>
              <a:rPr lang="en-US" sz="2000" dirty="0" smtClean="0"/>
              <a:t> </a:t>
            </a:r>
            <a:r>
              <a:rPr lang="en-US" sz="2000" dirty="0" err="1" smtClean="0"/>
              <a:t>Jasa</a:t>
            </a:r>
            <a:endParaRPr lang="en-US" sz="2000" dirty="0" smtClean="0"/>
          </a:p>
          <a:p>
            <a:pPr marL="269875" indent="-269875">
              <a:buFont typeface="Arial" pitchFamily="34" charset="0"/>
              <a:buChar char="•"/>
            </a:pPr>
            <a:r>
              <a:rPr lang="en-US" sz="2000" dirty="0" err="1" smtClean="0"/>
              <a:t>Mengerjakan</a:t>
            </a:r>
            <a:r>
              <a:rPr lang="en-US" sz="2000" dirty="0" smtClean="0"/>
              <a:t> </a:t>
            </a:r>
            <a:r>
              <a:rPr lang="en-US" sz="2000" dirty="0" err="1" smtClean="0"/>
              <a:t>Buku</a:t>
            </a:r>
            <a:r>
              <a:rPr lang="en-US" sz="2000" dirty="0" smtClean="0"/>
              <a:t> </a:t>
            </a:r>
            <a:r>
              <a:rPr lang="en-US" sz="2000" dirty="0" err="1" smtClean="0"/>
              <a:t>Kas</a:t>
            </a:r>
            <a:r>
              <a:rPr lang="en-US" sz="2000" dirty="0" smtClean="0"/>
              <a:t> </a:t>
            </a:r>
            <a:r>
              <a:rPr lang="en-US" sz="2000" dirty="0" err="1" smtClean="0"/>
              <a:t>Pembantu</a:t>
            </a:r>
            <a:r>
              <a:rPr lang="en-US" sz="2000" dirty="0" smtClean="0"/>
              <a:t> </a:t>
            </a:r>
            <a:r>
              <a:rPr lang="en-US" sz="2000" dirty="0" err="1" smtClean="0"/>
              <a:t>Kegiatsn</a:t>
            </a:r>
            <a:endParaRPr lang="en-US" sz="2000" dirty="0"/>
          </a:p>
        </p:txBody>
      </p:sp>
      <p:sp>
        <p:nvSpPr>
          <p:cNvPr id="3" name="TextBox 2"/>
          <p:cNvSpPr txBox="1"/>
          <p:nvPr/>
        </p:nvSpPr>
        <p:spPr>
          <a:xfrm>
            <a:off x="5715008" y="1605495"/>
            <a:ext cx="3090668" cy="1323439"/>
          </a:xfrm>
          <a:prstGeom prst="rect">
            <a:avLst/>
          </a:prstGeom>
          <a:noFill/>
        </p:spPr>
        <p:txBody>
          <a:bodyPr wrap="square" rtlCol="0">
            <a:spAutoFit/>
          </a:bodyPr>
          <a:lstStyle/>
          <a:p>
            <a:pPr lvl="0"/>
            <a:r>
              <a:rPr lang="en-US" sz="2000" dirty="0" smtClean="0"/>
              <a:t>SEKRETARIS DESA</a:t>
            </a:r>
          </a:p>
          <a:p>
            <a:pPr lvl="0"/>
            <a:r>
              <a:rPr lang="en-US" sz="2000" dirty="0" err="1" smtClean="0"/>
              <a:t>Memverifikasi</a:t>
            </a:r>
            <a:r>
              <a:rPr lang="en-US" sz="2000" dirty="0" smtClean="0"/>
              <a:t> RAB</a:t>
            </a:r>
          </a:p>
          <a:p>
            <a:r>
              <a:rPr lang="en-US" sz="2000" dirty="0" err="1" smtClean="0"/>
              <a:t>Memverifikasi</a:t>
            </a:r>
            <a:r>
              <a:rPr lang="en-US" sz="2000" dirty="0" smtClean="0"/>
              <a:t> </a:t>
            </a:r>
            <a:r>
              <a:rPr lang="en-US" sz="2000" dirty="0" err="1" smtClean="0"/>
              <a:t>persyaratan</a:t>
            </a:r>
            <a:r>
              <a:rPr lang="en-US" sz="2000" dirty="0" smtClean="0"/>
              <a:t> </a:t>
            </a:r>
            <a:r>
              <a:rPr lang="en-US" sz="2000" dirty="0" err="1" smtClean="0"/>
              <a:t>pengajuan</a:t>
            </a:r>
            <a:r>
              <a:rPr lang="en-US" sz="2000" dirty="0" smtClean="0"/>
              <a:t> SPP</a:t>
            </a:r>
            <a:endParaRPr lang="en-US" sz="2000" dirty="0"/>
          </a:p>
        </p:txBody>
      </p:sp>
      <p:sp>
        <p:nvSpPr>
          <p:cNvPr id="4" name="TextBox 3"/>
          <p:cNvSpPr txBox="1"/>
          <p:nvPr/>
        </p:nvSpPr>
        <p:spPr>
          <a:xfrm>
            <a:off x="5782820" y="4577372"/>
            <a:ext cx="2129044" cy="1015663"/>
          </a:xfrm>
          <a:prstGeom prst="rect">
            <a:avLst/>
          </a:prstGeom>
          <a:noFill/>
        </p:spPr>
        <p:txBody>
          <a:bodyPr wrap="none" rtlCol="0">
            <a:spAutoFit/>
          </a:bodyPr>
          <a:lstStyle/>
          <a:p>
            <a:pPr lvl="0"/>
            <a:r>
              <a:rPr lang="en-US" sz="2000" dirty="0" smtClean="0"/>
              <a:t>KEPALA DESA</a:t>
            </a:r>
          </a:p>
          <a:p>
            <a:pPr lvl="0"/>
            <a:r>
              <a:rPr lang="en-US" sz="2000" dirty="0" err="1" smtClean="0"/>
              <a:t>Mengesahkan</a:t>
            </a:r>
            <a:r>
              <a:rPr lang="en-US" sz="2000" dirty="0" smtClean="0"/>
              <a:t> RAB</a:t>
            </a:r>
          </a:p>
          <a:p>
            <a:r>
              <a:rPr lang="en-US" sz="2000" dirty="0" err="1" smtClean="0"/>
              <a:t>Menyetujui</a:t>
            </a:r>
            <a:r>
              <a:rPr lang="en-US" sz="2000" dirty="0" smtClean="0"/>
              <a:t> SPP</a:t>
            </a:r>
            <a:endParaRPr lang="en-US" sz="2000" dirty="0"/>
          </a:p>
        </p:txBody>
      </p:sp>
      <p:sp>
        <p:nvSpPr>
          <p:cNvPr id="5" name="TextBox 4"/>
          <p:cNvSpPr txBox="1"/>
          <p:nvPr/>
        </p:nvSpPr>
        <p:spPr>
          <a:xfrm>
            <a:off x="642910" y="4000504"/>
            <a:ext cx="3429024" cy="2554545"/>
          </a:xfrm>
          <a:prstGeom prst="rect">
            <a:avLst/>
          </a:prstGeom>
          <a:noFill/>
        </p:spPr>
        <p:txBody>
          <a:bodyPr wrap="square" rtlCol="0">
            <a:spAutoFit/>
          </a:bodyPr>
          <a:lstStyle/>
          <a:p>
            <a:pPr marL="269875" lvl="0" indent="-269875"/>
            <a:r>
              <a:rPr lang="en-US" sz="2000" dirty="0" smtClean="0"/>
              <a:t>BENDAHARA</a:t>
            </a:r>
          </a:p>
          <a:p>
            <a:pPr marL="269875" lvl="0" indent="-269875">
              <a:buFont typeface="Arial" pitchFamily="34" charset="0"/>
              <a:buChar char="•"/>
            </a:pPr>
            <a:r>
              <a:rPr lang="en-US" sz="2000" dirty="0" err="1" smtClean="0"/>
              <a:t>Melakukan</a:t>
            </a:r>
            <a:r>
              <a:rPr lang="en-US" sz="2000" dirty="0" smtClean="0"/>
              <a:t> </a:t>
            </a:r>
            <a:r>
              <a:rPr lang="en-US" sz="2000" dirty="0" err="1" smtClean="0"/>
              <a:t>pembayaran</a:t>
            </a:r>
            <a:r>
              <a:rPr lang="en-US" sz="2000" dirty="0" smtClean="0"/>
              <a:t>/</a:t>
            </a:r>
            <a:r>
              <a:rPr lang="en-US" sz="2000" dirty="0" err="1" smtClean="0"/>
              <a:t>pengeluaran</a:t>
            </a:r>
            <a:r>
              <a:rPr lang="en-US" sz="2000" dirty="0" smtClean="0"/>
              <a:t> </a:t>
            </a:r>
            <a:r>
              <a:rPr lang="en-US" sz="2000" dirty="0" err="1" smtClean="0"/>
              <a:t>uang</a:t>
            </a:r>
            <a:r>
              <a:rPr lang="en-US" sz="2000" dirty="0" smtClean="0"/>
              <a:t> </a:t>
            </a:r>
            <a:r>
              <a:rPr lang="en-US" sz="2000" dirty="0" err="1" smtClean="0"/>
              <a:t>dari</a:t>
            </a:r>
            <a:r>
              <a:rPr lang="en-US" sz="2000" dirty="0" smtClean="0"/>
              <a:t> </a:t>
            </a:r>
            <a:r>
              <a:rPr lang="en-US" sz="2000" dirty="0" err="1" smtClean="0"/>
              <a:t>kas</a:t>
            </a:r>
            <a:r>
              <a:rPr lang="en-US" sz="2000" dirty="0" smtClean="0"/>
              <a:t> </a:t>
            </a:r>
            <a:r>
              <a:rPr lang="en-US" sz="2000" dirty="0" err="1" smtClean="0"/>
              <a:t>Desa</a:t>
            </a:r>
            <a:endParaRPr lang="en-US" sz="2000" dirty="0" smtClean="0"/>
          </a:p>
          <a:p>
            <a:pPr marL="269875" lvl="0" indent="-269875">
              <a:buFont typeface="Arial" pitchFamily="34" charset="0"/>
              <a:buChar char="•"/>
            </a:pPr>
            <a:r>
              <a:rPr lang="en-US" sz="2000" dirty="0" err="1" smtClean="0"/>
              <a:t>Mencatat</a:t>
            </a:r>
            <a:r>
              <a:rPr lang="en-US" sz="2000" dirty="0" smtClean="0"/>
              <a:t> </a:t>
            </a:r>
            <a:r>
              <a:rPr lang="en-US" sz="2000" dirty="0" err="1" smtClean="0"/>
              <a:t>transaksi</a:t>
            </a:r>
            <a:r>
              <a:rPr lang="en-US" sz="2000" dirty="0" smtClean="0"/>
              <a:t> </a:t>
            </a:r>
            <a:r>
              <a:rPr lang="en-US" sz="2000" dirty="0" err="1" smtClean="0"/>
              <a:t>dan</a:t>
            </a:r>
            <a:r>
              <a:rPr lang="en-US" sz="2000" dirty="0" smtClean="0"/>
              <a:t> </a:t>
            </a:r>
            <a:r>
              <a:rPr lang="en-US" sz="2000" dirty="0" err="1" smtClean="0"/>
              <a:t>menyusun</a:t>
            </a:r>
            <a:r>
              <a:rPr lang="en-US" sz="2000" dirty="0" smtClean="0"/>
              <a:t> </a:t>
            </a:r>
            <a:r>
              <a:rPr lang="en-US" sz="2000" dirty="0" err="1" smtClean="0"/>
              <a:t>Buku</a:t>
            </a:r>
            <a:r>
              <a:rPr lang="en-US" sz="2000" dirty="0" smtClean="0"/>
              <a:t> </a:t>
            </a:r>
            <a:r>
              <a:rPr lang="en-US" sz="2000" dirty="0" err="1" smtClean="0"/>
              <a:t>Kas</a:t>
            </a:r>
            <a:r>
              <a:rPr lang="en-US" sz="2000" dirty="0" smtClean="0"/>
              <a:t> </a:t>
            </a:r>
            <a:r>
              <a:rPr lang="en-US" sz="2000" dirty="0" err="1" smtClean="0"/>
              <a:t>Umum</a:t>
            </a:r>
            <a:endParaRPr lang="en-US" sz="2000" dirty="0" smtClean="0"/>
          </a:p>
          <a:p>
            <a:pPr marL="269875" indent="-269875">
              <a:buFont typeface="Arial" pitchFamily="34" charset="0"/>
              <a:buChar char="•"/>
            </a:pPr>
            <a:r>
              <a:rPr lang="en-US" sz="2000" dirty="0" err="1" smtClean="0"/>
              <a:t>Mendokumentasikan</a:t>
            </a:r>
            <a:r>
              <a:rPr lang="en-US" sz="2000" dirty="0" smtClean="0"/>
              <a:t> </a:t>
            </a:r>
            <a:r>
              <a:rPr lang="en-US" sz="2000" dirty="0" err="1" smtClean="0"/>
              <a:t>bukti</a:t>
            </a:r>
            <a:r>
              <a:rPr lang="en-US" sz="2000" dirty="0" smtClean="0"/>
              <a:t> </a:t>
            </a:r>
            <a:r>
              <a:rPr lang="en-US" sz="2000" dirty="0" err="1" smtClean="0"/>
              <a:t>bukti</a:t>
            </a:r>
            <a:r>
              <a:rPr lang="en-US" sz="2000" dirty="0" smtClean="0"/>
              <a:t> </a:t>
            </a:r>
            <a:r>
              <a:rPr lang="en-US" sz="2000" dirty="0" err="1" smtClean="0"/>
              <a:t>pengeluaran</a:t>
            </a:r>
            <a:endParaRPr lang="en-US" sz="2000" dirty="0"/>
          </a:p>
        </p:txBody>
      </p:sp>
      <p:sp>
        <p:nvSpPr>
          <p:cNvPr id="7" name="TextBox 6"/>
          <p:cNvSpPr txBox="1"/>
          <p:nvPr/>
        </p:nvSpPr>
        <p:spPr>
          <a:xfrm>
            <a:off x="1785918" y="142852"/>
            <a:ext cx="6324745" cy="523220"/>
          </a:xfrm>
          <a:prstGeom prst="rect">
            <a:avLst/>
          </a:prstGeom>
        </p:spPr>
        <p:style>
          <a:lnRef idx="1">
            <a:schemeClr val="accent2"/>
          </a:lnRef>
          <a:fillRef idx="2">
            <a:schemeClr val="accent2"/>
          </a:fillRef>
          <a:effectRef idx="1">
            <a:schemeClr val="accent2"/>
          </a:effectRef>
          <a:fontRef idx="minor">
            <a:schemeClr val="dk1"/>
          </a:fontRef>
        </p:style>
        <p:txBody>
          <a:bodyPr wrap="none" rtlCol="0">
            <a:spAutoFit/>
          </a:bodyPr>
          <a:lstStyle/>
          <a:p>
            <a:r>
              <a:rPr lang="en-US" sz="2800" dirty="0" smtClean="0"/>
              <a:t> TUGAS DAN TANGGUNG JAWAB PELAKU</a:t>
            </a:r>
            <a:endParaRPr lang="en-US" sz="2800" dirty="0"/>
          </a:p>
        </p:txBody>
      </p:sp>
      <p:sp>
        <p:nvSpPr>
          <p:cNvPr id="11" name="Right Arrow 10"/>
          <p:cNvSpPr/>
          <p:nvPr/>
        </p:nvSpPr>
        <p:spPr>
          <a:xfrm>
            <a:off x="4429124" y="2071678"/>
            <a:ext cx="785818" cy="7858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Down Arrow 11"/>
          <p:cNvSpPr/>
          <p:nvPr/>
        </p:nvSpPr>
        <p:spPr>
          <a:xfrm>
            <a:off x="6643702" y="3643314"/>
            <a:ext cx="1214446"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ight Arrow 12"/>
          <p:cNvSpPr/>
          <p:nvPr/>
        </p:nvSpPr>
        <p:spPr>
          <a:xfrm rot="10800000">
            <a:off x="4429125" y="4619855"/>
            <a:ext cx="785818" cy="785818"/>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373142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Picture 3" descr="Komunikasi"/>
          <p:cNvPicPr>
            <a:picLocks noChangeAspect="1" noChangeArrowheads="1"/>
          </p:cNvPicPr>
          <p:nvPr/>
        </p:nvPicPr>
        <p:blipFill>
          <a:blip r:embed="rId3" cstate="print"/>
          <a:stretch>
            <a:fillRect/>
          </a:stretch>
        </p:blipFill>
        <p:spPr>
          <a:xfrm>
            <a:off x="285750" y="3000372"/>
            <a:ext cx="2928938" cy="3643316"/>
          </a:xfrm>
          <a:prstGeom prst="rect">
            <a:avLst/>
          </a:prstGeom>
          <a:solidFill>
            <a:schemeClr val="accent6">
              <a:lumMod val="40000"/>
              <a:lumOff val="60000"/>
            </a:schemeClr>
          </a:solidFill>
        </p:spPr>
      </p:pic>
      <p:sp>
        <p:nvSpPr>
          <p:cNvPr id="11" name="Explosion 1 10"/>
          <p:cNvSpPr/>
          <p:nvPr/>
        </p:nvSpPr>
        <p:spPr>
          <a:xfrm>
            <a:off x="214313" y="285750"/>
            <a:ext cx="3000375" cy="2786060"/>
          </a:xfrm>
          <a:prstGeom prst="irregularSeal1">
            <a:avLst/>
          </a:prstGeom>
          <a:solidFill>
            <a:schemeClr val="accent1"/>
          </a:solidFill>
          <a:ln w="5715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lIns="74569" tIns="37285" rIns="74569" bIns="37285" anchor="ctr"/>
          <a:lstStyle/>
          <a:p>
            <a:pPr algn="ctr" fontAlgn="auto">
              <a:spcBef>
                <a:spcPts val="0"/>
              </a:spcBef>
              <a:spcAft>
                <a:spcPts val="0"/>
              </a:spcAft>
              <a:defRPr/>
            </a:pPr>
            <a:r>
              <a:rPr lang="en-US" b="1" dirty="0" smtClean="0"/>
              <a:t>PELAKSANAAN KEUANGAN DESA</a:t>
            </a:r>
            <a:endParaRPr lang="id-ID" b="1" dirty="0"/>
          </a:p>
        </p:txBody>
      </p:sp>
      <p:sp>
        <p:nvSpPr>
          <p:cNvPr id="12" name="Rounded Rectangle 11"/>
          <p:cNvSpPr/>
          <p:nvPr/>
        </p:nvSpPr>
        <p:spPr>
          <a:xfrm>
            <a:off x="3786182" y="286120"/>
            <a:ext cx="5214974" cy="713988"/>
          </a:xfrm>
          <a:prstGeom prst="roundRect">
            <a:avLst/>
          </a:prstGeom>
          <a:ln/>
        </p:spPr>
        <p:style>
          <a:lnRef idx="0">
            <a:schemeClr val="accent6"/>
          </a:lnRef>
          <a:fillRef idx="3">
            <a:schemeClr val="accent6"/>
          </a:fillRef>
          <a:effectRef idx="3">
            <a:schemeClr val="accent6"/>
          </a:effectRef>
          <a:fontRef idx="minor">
            <a:schemeClr val="lt1"/>
          </a:fontRef>
        </p:style>
        <p:txBody>
          <a:bodyPr lIns="74569" tIns="37285" rIns="74569" bIns="37285" anchor="ctr"/>
          <a:lstStyle/>
          <a:p>
            <a:pPr algn="ctr" fontAlgn="auto">
              <a:spcBef>
                <a:spcPts val="0"/>
              </a:spcBef>
              <a:spcAft>
                <a:spcPts val="0"/>
              </a:spcAft>
              <a:defRPr/>
            </a:pPr>
            <a:r>
              <a:rPr lang="en-US" sz="2400" dirty="0" err="1" smtClean="0">
                <a:solidFill>
                  <a:schemeClr val="tx1"/>
                </a:solidFill>
              </a:rPr>
              <a:t>Penyusunan</a:t>
            </a:r>
            <a:r>
              <a:rPr lang="en-US" sz="2400" dirty="0" smtClean="0">
                <a:solidFill>
                  <a:schemeClr val="tx1"/>
                </a:solidFill>
              </a:rPr>
              <a:t> </a:t>
            </a:r>
            <a:r>
              <a:rPr lang="en-US" sz="2400" dirty="0" err="1" smtClean="0">
                <a:solidFill>
                  <a:schemeClr val="tx1"/>
                </a:solidFill>
              </a:rPr>
              <a:t>Rencana</a:t>
            </a:r>
            <a:r>
              <a:rPr lang="en-US" sz="2400" dirty="0" smtClean="0">
                <a:solidFill>
                  <a:schemeClr val="tx1"/>
                </a:solidFill>
              </a:rPr>
              <a:t> </a:t>
            </a:r>
            <a:r>
              <a:rPr lang="en-US" sz="2400" dirty="0" err="1" smtClean="0">
                <a:solidFill>
                  <a:schemeClr val="tx1"/>
                </a:solidFill>
              </a:rPr>
              <a:t>Anggaran</a:t>
            </a:r>
            <a:r>
              <a:rPr lang="en-US" sz="2400" dirty="0" smtClean="0">
                <a:solidFill>
                  <a:schemeClr val="tx1"/>
                </a:solidFill>
              </a:rPr>
              <a:t> </a:t>
            </a:r>
            <a:r>
              <a:rPr lang="en-US" sz="2400" dirty="0" err="1" smtClean="0">
                <a:solidFill>
                  <a:schemeClr val="tx1"/>
                </a:solidFill>
              </a:rPr>
              <a:t>Biaya</a:t>
            </a:r>
            <a:r>
              <a:rPr lang="id-ID" sz="2400" dirty="0" smtClean="0">
                <a:solidFill>
                  <a:schemeClr val="tx1"/>
                </a:solidFill>
              </a:rPr>
              <a:t> </a:t>
            </a:r>
            <a:endParaRPr lang="id-ID" sz="2400" dirty="0">
              <a:solidFill>
                <a:schemeClr val="tx1"/>
              </a:solidFill>
            </a:endParaRPr>
          </a:p>
        </p:txBody>
      </p:sp>
      <p:sp>
        <p:nvSpPr>
          <p:cNvPr id="13" name="Rounded Rectangle 12"/>
          <p:cNvSpPr/>
          <p:nvPr/>
        </p:nvSpPr>
        <p:spPr>
          <a:xfrm>
            <a:off x="3786182" y="1357478"/>
            <a:ext cx="5214974" cy="714200"/>
          </a:xfrm>
          <a:prstGeom prst="roundRect">
            <a:avLst/>
          </a:prstGeom>
          <a:ln/>
        </p:spPr>
        <p:style>
          <a:lnRef idx="0">
            <a:schemeClr val="accent5"/>
          </a:lnRef>
          <a:fillRef idx="3">
            <a:schemeClr val="accent5"/>
          </a:fillRef>
          <a:effectRef idx="3">
            <a:schemeClr val="accent5"/>
          </a:effectRef>
          <a:fontRef idx="minor">
            <a:schemeClr val="lt1"/>
          </a:fontRef>
        </p:style>
        <p:txBody>
          <a:bodyPr lIns="74569" tIns="37285" rIns="74569" bIns="37285" anchor="ctr"/>
          <a:lstStyle/>
          <a:p>
            <a:pPr algn="ctr" fontAlgn="auto">
              <a:spcBef>
                <a:spcPts val="0"/>
              </a:spcBef>
              <a:spcAft>
                <a:spcPts val="0"/>
              </a:spcAft>
              <a:defRPr/>
            </a:pPr>
            <a:r>
              <a:rPr lang="en-US" sz="2400" dirty="0" err="1" smtClean="0"/>
              <a:t>Pengadaan</a:t>
            </a:r>
            <a:r>
              <a:rPr lang="en-US" sz="2400" dirty="0" smtClean="0"/>
              <a:t> </a:t>
            </a:r>
            <a:r>
              <a:rPr lang="en-US" sz="2400" dirty="0" err="1" smtClean="0"/>
              <a:t>Barang</a:t>
            </a:r>
            <a:r>
              <a:rPr lang="en-US" sz="2400" dirty="0" smtClean="0"/>
              <a:t> </a:t>
            </a:r>
            <a:r>
              <a:rPr lang="en-US" sz="2400" dirty="0" err="1" smtClean="0"/>
              <a:t>dan</a:t>
            </a:r>
            <a:r>
              <a:rPr lang="en-US" sz="2400" dirty="0" smtClean="0"/>
              <a:t> </a:t>
            </a:r>
            <a:r>
              <a:rPr lang="en-US" sz="2400" dirty="0" err="1" smtClean="0"/>
              <a:t>Jasa</a:t>
            </a:r>
            <a:endParaRPr lang="id-ID" sz="2400" dirty="0">
              <a:solidFill>
                <a:schemeClr val="bg1"/>
              </a:solidFill>
            </a:endParaRPr>
          </a:p>
        </p:txBody>
      </p:sp>
      <p:sp>
        <p:nvSpPr>
          <p:cNvPr id="14" name="Rounded Rectangle 13"/>
          <p:cNvSpPr/>
          <p:nvPr/>
        </p:nvSpPr>
        <p:spPr>
          <a:xfrm>
            <a:off x="3786182" y="2429870"/>
            <a:ext cx="5214974" cy="784816"/>
          </a:xfrm>
          <a:prstGeom prst="roundRect">
            <a:avLst/>
          </a:prstGeom>
          <a:ln/>
        </p:spPr>
        <p:style>
          <a:lnRef idx="0">
            <a:schemeClr val="accent4"/>
          </a:lnRef>
          <a:fillRef idx="3">
            <a:schemeClr val="accent4"/>
          </a:fillRef>
          <a:effectRef idx="3">
            <a:schemeClr val="accent4"/>
          </a:effectRef>
          <a:fontRef idx="minor">
            <a:schemeClr val="lt1"/>
          </a:fontRef>
        </p:style>
        <p:txBody>
          <a:bodyPr lIns="74569" tIns="37285" rIns="74569" bIns="37285" anchor="ctr"/>
          <a:lstStyle/>
          <a:p>
            <a:pPr algn="ctr" fontAlgn="auto">
              <a:spcBef>
                <a:spcPts val="0"/>
              </a:spcBef>
              <a:spcAft>
                <a:spcPts val="0"/>
              </a:spcAft>
              <a:defRPr/>
            </a:pPr>
            <a:r>
              <a:rPr lang="en-US" sz="2400" dirty="0" err="1" smtClean="0"/>
              <a:t>Pengajuan</a:t>
            </a:r>
            <a:r>
              <a:rPr lang="en-US" sz="2400" dirty="0" smtClean="0"/>
              <a:t> SPP</a:t>
            </a:r>
            <a:endParaRPr lang="id-ID" sz="2400" dirty="0"/>
          </a:p>
        </p:txBody>
      </p:sp>
      <p:sp>
        <p:nvSpPr>
          <p:cNvPr id="15" name="Rounded Rectangle 14"/>
          <p:cNvSpPr/>
          <p:nvPr/>
        </p:nvSpPr>
        <p:spPr>
          <a:xfrm>
            <a:off x="3786182" y="3572056"/>
            <a:ext cx="5214974" cy="928514"/>
          </a:xfrm>
          <a:prstGeom prst="roundRect">
            <a:avLst/>
          </a:prstGeom>
          <a:ln/>
        </p:spPr>
        <p:style>
          <a:lnRef idx="0">
            <a:schemeClr val="accent3"/>
          </a:lnRef>
          <a:fillRef idx="3">
            <a:schemeClr val="accent3"/>
          </a:fillRef>
          <a:effectRef idx="3">
            <a:schemeClr val="accent3"/>
          </a:effectRef>
          <a:fontRef idx="minor">
            <a:schemeClr val="lt1"/>
          </a:fontRef>
        </p:style>
        <p:txBody>
          <a:bodyPr lIns="74569" tIns="37285" rIns="74569" bIns="37285" anchor="ctr"/>
          <a:lstStyle/>
          <a:p>
            <a:pPr algn="ctr" fontAlgn="auto">
              <a:spcBef>
                <a:spcPts val="0"/>
              </a:spcBef>
              <a:spcAft>
                <a:spcPts val="0"/>
              </a:spcAft>
              <a:defRPr/>
            </a:pPr>
            <a:r>
              <a:rPr lang="en-US" sz="2400" dirty="0" err="1" smtClean="0"/>
              <a:t>Pembayaran</a:t>
            </a:r>
            <a:endParaRPr lang="id-ID" sz="2200" dirty="0"/>
          </a:p>
        </p:txBody>
      </p:sp>
      <p:sp>
        <p:nvSpPr>
          <p:cNvPr id="16" name="Rounded Rectangle 15"/>
          <p:cNvSpPr/>
          <p:nvPr/>
        </p:nvSpPr>
        <p:spPr>
          <a:xfrm>
            <a:off x="3786182" y="4857760"/>
            <a:ext cx="5214974" cy="928694"/>
          </a:xfrm>
          <a:prstGeom prst="roundRect">
            <a:avLst>
              <a:gd name="adj" fmla="val 38301"/>
            </a:avLst>
          </a:prstGeom>
          <a:ln/>
        </p:spPr>
        <p:style>
          <a:lnRef idx="0">
            <a:schemeClr val="accent2"/>
          </a:lnRef>
          <a:fillRef idx="3">
            <a:schemeClr val="accent2"/>
          </a:fillRef>
          <a:effectRef idx="3">
            <a:schemeClr val="accent2"/>
          </a:effectRef>
          <a:fontRef idx="minor">
            <a:schemeClr val="lt1"/>
          </a:fontRef>
        </p:style>
        <p:txBody>
          <a:bodyPr lIns="74569" tIns="37285" rIns="74569" bIns="37285" anchor="ctr"/>
          <a:lstStyle/>
          <a:p>
            <a:pPr algn="ctr" fontAlgn="auto">
              <a:spcBef>
                <a:spcPts val="0"/>
              </a:spcBef>
              <a:spcAft>
                <a:spcPts val="0"/>
              </a:spcAft>
              <a:defRPr/>
            </a:pPr>
            <a:r>
              <a:rPr lang="en-US" sz="2400" dirty="0" err="1" smtClean="0"/>
              <a:t>Pengerjaan</a:t>
            </a:r>
            <a:r>
              <a:rPr lang="en-US" sz="2400" dirty="0" smtClean="0"/>
              <a:t> </a:t>
            </a:r>
            <a:r>
              <a:rPr lang="en-US" sz="2400" dirty="0" err="1" smtClean="0"/>
              <a:t>Buku</a:t>
            </a:r>
            <a:r>
              <a:rPr lang="en-US" sz="2400" dirty="0" smtClean="0"/>
              <a:t> </a:t>
            </a:r>
            <a:r>
              <a:rPr lang="en-US" sz="2400" dirty="0" err="1" smtClean="0"/>
              <a:t>Kas</a:t>
            </a:r>
            <a:r>
              <a:rPr lang="en-US" sz="2400" dirty="0" smtClean="0"/>
              <a:t> </a:t>
            </a:r>
            <a:r>
              <a:rPr lang="en-US" sz="2400" dirty="0" err="1" smtClean="0"/>
              <a:t>Pembantu</a:t>
            </a:r>
            <a:r>
              <a:rPr lang="en-US" sz="2400" dirty="0" smtClean="0"/>
              <a:t> </a:t>
            </a:r>
            <a:r>
              <a:rPr lang="en-US" sz="2400" dirty="0" err="1" smtClean="0"/>
              <a:t>Kegiatan</a:t>
            </a:r>
            <a:endParaRPr lang="id-ID" sz="2200" dirty="0"/>
          </a:p>
        </p:txBody>
      </p:sp>
      <p:sp>
        <p:nvSpPr>
          <p:cNvPr id="19" name="Right Arrow 18"/>
          <p:cNvSpPr/>
          <p:nvPr/>
        </p:nvSpPr>
        <p:spPr>
          <a:xfrm>
            <a:off x="3286125" y="214313"/>
            <a:ext cx="357188" cy="714375"/>
          </a:xfrm>
          <a:prstGeom prst="rightArrow">
            <a:avLst/>
          </a:prstGeom>
          <a:solidFill>
            <a:srgbClr val="C00000"/>
          </a:solid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lIns="74569" tIns="37285" rIns="74569" bIns="37285" anchor="ctr"/>
          <a:lstStyle/>
          <a:p>
            <a:pPr algn="ctr" fontAlgn="auto">
              <a:spcBef>
                <a:spcPts val="0"/>
              </a:spcBef>
              <a:spcAft>
                <a:spcPts val="0"/>
              </a:spcAft>
              <a:defRPr/>
            </a:pPr>
            <a:r>
              <a:rPr lang="id-ID" sz="1100" b="1" dirty="0"/>
              <a:t>a</a:t>
            </a:r>
          </a:p>
        </p:txBody>
      </p:sp>
      <p:sp>
        <p:nvSpPr>
          <p:cNvPr id="20" name="Right Arrow 19"/>
          <p:cNvSpPr/>
          <p:nvPr/>
        </p:nvSpPr>
        <p:spPr>
          <a:xfrm>
            <a:off x="3286125" y="1142989"/>
            <a:ext cx="357188" cy="714375"/>
          </a:xfrm>
          <a:prstGeom prst="rightArrow">
            <a:avLst/>
          </a:prstGeom>
          <a:solidFill>
            <a:srgbClr val="C00000"/>
          </a:solid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lIns="74569" tIns="37285" rIns="74569" bIns="37285" anchor="ctr"/>
          <a:lstStyle/>
          <a:p>
            <a:pPr algn="ctr" fontAlgn="auto">
              <a:spcBef>
                <a:spcPts val="0"/>
              </a:spcBef>
              <a:spcAft>
                <a:spcPts val="0"/>
              </a:spcAft>
              <a:defRPr/>
            </a:pPr>
            <a:r>
              <a:rPr lang="id-ID" sz="1100" b="1" dirty="0"/>
              <a:t>b</a:t>
            </a:r>
          </a:p>
        </p:txBody>
      </p:sp>
      <p:sp>
        <p:nvSpPr>
          <p:cNvPr id="21" name="Right Arrow 20"/>
          <p:cNvSpPr/>
          <p:nvPr/>
        </p:nvSpPr>
        <p:spPr>
          <a:xfrm>
            <a:off x="3286125" y="2357435"/>
            <a:ext cx="357188" cy="714375"/>
          </a:xfrm>
          <a:prstGeom prst="rightArrow">
            <a:avLst/>
          </a:prstGeom>
          <a:solidFill>
            <a:srgbClr val="C00000"/>
          </a:solid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lIns="74569" tIns="37285" rIns="74569" bIns="37285" anchor="ctr"/>
          <a:lstStyle/>
          <a:p>
            <a:pPr algn="ctr" fontAlgn="auto">
              <a:spcBef>
                <a:spcPts val="0"/>
              </a:spcBef>
              <a:spcAft>
                <a:spcPts val="0"/>
              </a:spcAft>
              <a:defRPr/>
            </a:pPr>
            <a:r>
              <a:rPr lang="id-ID" sz="1100" b="1" dirty="0"/>
              <a:t>c</a:t>
            </a:r>
          </a:p>
        </p:txBody>
      </p:sp>
      <p:sp>
        <p:nvSpPr>
          <p:cNvPr id="22" name="Right Arrow 21"/>
          <p:cNvSpPr/>
          <p:nvPr/>
        </p:nvSpPr>
        <p:spPr>
          <a:xfrm>
            <a:off x="3286125" y="3571881"/>
            <a:ext cx="357188" cy="714375"/>
          </a:xfrm>
          <a:prstGeom prst="rightArrow">
            <a:avLst/>
          </a:prstGeom>
          <a:solidFill>
            <a:srgbClr val="C00000"/>
          </a:solid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lIns="74569" tIns="37285" rIns="74569" bIns="37285" anchor="ctr"/>
          <a:lstStyle/>
          <a:p>
            <a:pPr algn="ctr" fontAlgn="auto">
              <a:spcBef>
                <a:spcPts val="0"/>
              </a:spcBef>
              <a:spcAft>
                <a:spcPts val="0"/>
              </a:spcAft>
              <a:defRPr/>
            </a:pPr>
            <a:r>
              <a:rPr lang="id-ID" sz="1100" b="1" dirty="0"/>
              <a:t>d</a:t>
            </a:r>
          </a:p>
        </p:txBody>
      </p:sp>
      <p:sp>
        <p:nvSpPr>
          <p:cNvPr id="23" name="Right Arrow 22"/>
          <p:cNvSpPr/>
          <p:nvPr/>
        </p:nvSpPr>
        <p:spPr>
          <a:xfrm>
            <a:off x="3286125" y="4929203"/>
            <a:ext cx="357188" cy="714375"/>
          </a:xfrm>
          <a:prstGeom prst="rightArrow">
            <a:avLst/>
          </a:prstGeom>
          <a:solidFill>
            <a:srgbClr val="C00000"/>
          </a:solidFill>
          <a:ln w="28575">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lIns="74569" tIns="37285" rIns="74569" bIns="37285" anchor="ctr"/>
          <a:lstStyle/>
          <a:p>
            <a:pPr algn="ctr" fontAlgn="auto">
              <a:spcBef>
                <a:spcPts val="0"/>
              </a:spcBef>
              <a:spcAft>
                <a:spcPts val="0"/>
              </a:spcAft>
              <a:defRPr/>
            </a:pPr>
            <a:r>
              <a:rPr lang="id-ID" sz="1100" b="1" dirty="0"/>
              <a:t>e</a:t>
            </a:r>
          </a:p>
        </p:txBody>
      </p:sp>
    </p:spTree>
    <p:extLst>
      <p:ext uri="{BB962C8B-B14F-4D97-AF65-F5344CB8AC3E}">
        <p14:creationId xmlns:p14="http://schemas.microsoft.com/office/powerpoint/2010/main" val="19690445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528" fill="hold" nodeType="clickEffect">
                                  <p:stCondLst>
                                    <p:cond delay="0"/>
                                  </p:stCondLst>
                                  <p:childTnLst>
                                    <p:set>
                                      <p:cBhvr>
                                        <p:cTn id="6" dur="1" fill="hold">
                                          <p:stCondLst>
                                            <p:cond delay="0"/>
                                          </p:stCondLst>
                                        </p:cTn>
                                        <p:tgtEl>
                                          <p:spTgt spid="8"/>
                                        </p:tgtEl>
                                        <p:attrNameLst>
                                          <p:attrName>style.visibility</p:attrName>
                                        </p:attrNameLst>
                                      </p:cBhvr>
                                      <p:to>
                                        <p:strVal val="visible"/>
                                      </p:to>
                                    </p:set>
                                    <p:anim calcmode="lin" valueType="num">
                                      <p:cBhvr>
                                        <p:cTn id="7" dur="500" fill="hold"/>
                                        <p:tgtEl>
                                          <p:spTgt spid="8"/>
                                        </p:tgtEl>
                                        <p:attrNameLst>
                                          <p:attrName>ppt_w</p:attrName>
                                        </p:attrNameLst>
                                      </p:cBhvr>
                                      <p:tavLst>
                                        <p:tav tm="0">
                                          <p:val>
                                            <p:fltVal val="0"/>
                                          </p:val>
                                        </p:tav>
                                        <p:tav tm="100000">
                                          <p:val>
                                            <p:strVal val="#ppt_w"/>
                                          </p:val>
                                        </p:tav>
                                      </p:tavLst>
                                    </p:anim>
                                    <p:anim calcmode="lin" valueType="num">
                                      <p:cBhvr>
                                        <p:cTn id="8" dur="500" fill="hold"/>
                                        <p:tgtEl>
                                          <p:spTgt spid="8"/>
                                        </p:tgtEl>
                                        <p:attrNameLst>
                                          <p:attrName>ppt_h</p:attrName>
                                        </p:attrNameLst>
                                      </p:cBhvr>
                                      <p:tavLst>
                                        <p:tav tm="0">
                                          <p:val>
                                            <p:fltVal val="0"/>
                                          </p:val>
                                        </p:tav>
                                        <p:tav tm="100000">
                                          <p:val>
                                            <p:strVal val="#ppt_h"/>
                                          </p:val>
                                        </p:tav>
                                      </p:tavLst>
                                    </p:anim>
                                    <p:anim calcmode="lin" valueType="num">
                                      <p:cBhvr>
                                        <p:cTn id="9" dur="500" fill="hold"/>
                                        <p:tgtEl>
                                          <p:spTgt spid="8"/>
                                        </p:tgtEl>
                                        <p:attrNameLst>
                                          <p:attrName>ppt_x</p:attrName>
                                        </p:attrNameLst>
                                      </p:cBhvr>
                                      <p:tavLst>
                                        <p:tav tm="0">
                                          <p:val>
                                            <p:fltVal val="0.5"/>
                                          </p:val>
                                        </p:tav>
                                        <p:tav tm="100000">
                                          <p:val>
                                            <p:strVal val="#ppt_x"/>
                                          </p:val>
                                        </p:tav>
                                      </p:tavLst>
                                    </p:anim>
                                    <p:anim calcmode="lin" valueType="num">
                                      <p:cBhvr>
                                        <p:cTn id="10" dur="500" fill="hold"/>
                                        <p:tgtEl>
                                          <p:spTgt spid="8"/>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ctangle 5"/>
          <p:cNvSpPr/>
          <p:nvPr/>
        </p:nvSpPr>
        <p:spPr>
          <a:xfrm>
            <a:off x="428596" y="1643050"/>
            <a:ext cx="8286808" cy="4500594"/>
          </a:xfrm>
          <a:prstGeom prst="rect">
            <a:avLst/>
          </a:prstGeom>
          <a:solidFill>
            <a:schemeClr val="bg2">
              <a:lumMod val="9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p:cNvSpPr>
            <a:spLocks noGrp="1"/>
          </p:cNvSpPr>
          <p:nvPr>
            <p:ph type="ctrTitle"/>
          </p:nvPr>
        </p:nvSpPr>
        <p:spPr>
          <a:xfrm>
            <a:off x="642910" y="285729"/>
            <a:ext cx="7815290" cy="1143008"/>
          </a:xfrm>
        </p:spPr>
        <p:style>
          <a:lnRef idx="1">
            <a:schemeClr val="accent6"/>
          </a:lnRef>
          <a:fillRef idx="3">
            <a:schemeClr val="accent6"/>
          </a:fillRef>
          <a:effectRef idx="2">
            <a:schemeClr val="accent6"/>
          </a:effectRef>
          <a:fontRef idx="minor">
            <a:schemeClr val="lt1"/>
          </a:fontRef>
        </p:style>
        <p:txBody>
          <a:bodyPr/>
          <a:lstStyle/>
          <a:p>
            <a:r>
              <a:rPr lang="en-US" dirty="0" smtClean="0">
                <a:solidFill>
                  <a:schemeClr val="tx1"/>
                </a:solidFill>
              </a:rPr>
              <a:t>MENYUSUN RAB</a:t>
            </a:r>
            <a:endParaRPr lang="en-US" dirty="0">
              <a:solidFill>
                <a:schemeClr val="tx1"/>
              </a:solidFill>
            </a:endParaRPr>
          </a:p>
        </p:txBody>
      </p:sp>
      <p:sp>
        <p:nvSpPr>
          <p:cNvPr id="5" name="Subtitle 4"/>
          <p:cNvSpPr>
            <a:spLocks noGrp="1"/>
          </p:cNvSpPr>
          <p:nvPr>
            <p:ph type="subTitle" idx="1"/>
          </p:nvPr>
        </p:nvSpPr>
        <p:spPr>
          <a:xfrm>
            <a:off x="571472" y="1785926"/>
            <a:ext cx="8001056" cy="1752600"/>
          </a:xfrm>
        </p:spPr>
        <p:txBody>
          <a:bodyPr>
            <a:noAutofit/>
          </a:bodyPr>
          <a:lstStyle/>
          <a:p>
            <a:pPr algn="l"/>
            <a:r>
              <a:rPr lang="en-US" sz="2200" dirty="0" smtClean="0">
                <a:solidFill>
                  <a:schemeClr val="tx1"/>
                </a:solidFill>
              </a:rPr>
              <a:t> </a:t>
            </a:r>
            <a:r>
              <a:rPr lang="en-US" sz="2200" dirty="0" err="1" smtClean="0">
                <a:solidFill>
                  <a:schemeClr val="tx1"/>
                </a:solidFill>
              </a:rPr>
              <a:t>Rincian</a:t>
            </a:r>
            <a:r>
              <a:rPr lang="en-US" sz="2200" dirty="0" smtClean="0">
                <a:solidFill>
                  <a:schemeClr val="tx1"/>
                </a:solidFill>
              </a:rPr>
              <a:t>  </a:t>
            </a:r>
            <a:r>
              <a:rPr lang="en-US" sz="2200" dirty="0" err="1" smtClean="0">
                <a:solidFill>
                  <a:schemeClr val="tx1"/>
                </a:solidFill>
              </a:rPr>
              <a:t>Anggaran</a:t>
            </a:r>
            <a:r>
              <a:rPr lang="en-US" sz="2200" dirty="0" smtClean="0">
                <a:solidFill>
                  <a:schemeClr val="tx1"/>
                </a:solidFill>
              </a:rPr>
              <a:t>  </a:t>
            </a:r>
            <a:r>
              <a:rPr lang="en-US" sz="2200" dirty="0" err="1" smtClean="0">
                <a:solidFill>
                  <a:schemeClr val="tx1"/>
                </a:solidFill>
              </a:rPr>
              <a:t>Biaya</a:t>
            </a:r>
            <a:r>
              <a:rPr lang="en-US" sz="2200" dirty="0" smtClean="0">
                <a:solidFill>
                  <a:schemeClr val="tx1"/>
                </a:solidFill>
              </a:rPr>
              <a:t>  yang  </a:t>
            </a:r>
            <a:r>
              <a:rPr lang="en-US" sz="2200" dirty="0" err="1" smtClean="0">
                <a:solidFill>
                  <a:schemeClr val="tx1"/>
                </a:solidFill>
              </a:rPr>
              <a:t>selanjutnya</a:t>
            </a:r>
            <a:r>
              <a:rPr lang="en-US" sz="2200" dirty="0" smtClean="0">
                <a:solidFill>
                  <a:schemeClr val="tx1"/>
                </a:solidFill>
              </a:rPr>
              <a:t>  </a:t>
            </a:r>
            <a:r>
              <a:rPr lang="en-US" sz="2200" dirty="0" err="1" smtClean="0">
                <a:solidFill>
                  <a:schemeClr val="tx1"/>
                </a:solidFill>
              </a:rPr>
              <a:t>disingkat</a:t>
            </a:r>
            <a:r>
              <a:rPr lang="en-US" sz="2200" dirty="0" smtClean="0">
                <a:solidFill>
                  <a:schemeClr val="tx1"/>
                </a:solidFill>
              </a:rPr>
              <a:t>  RAB </a:t>
            </a:r>
            <a:r>
              <a:rPr lang="en-US" sz="2200" dirty="0" err="1" smtClean="0">
                <a:solidFill>
                  <a:schemeClr val="tx1"/>
                </a:solidFill>
              </a:rPr>
              <a:t>adalah</a:t>
            </a:r>
            <a:r>
              <a:rPr lang="en-US" sz="2200" dirty="0" smtClean="0">
                <a:solidFill>
                  <a:schemeClr val="tx1"/>
                </a:solidFill>
              </a:rPr>
              <a:t>  </a:t>
            </a:r>
            <a:r>
              <a:rPr lang="en-US" sz="2200" dirty="0" err="1" smtClean="0">
                <a:solidFill>
                  <a:schemeClr val="tx1"/>
                </a:solidFill>
              </a:rPr>
              <a:t>suatu</a:t>
            </a:r>
            <a:r>
              <a:rPr lang="en-US" sz="2200" dirty="0" smtClean="0">
                <a:solidFill>
                  <a:schemeClr val="tx1"/>
                </a:solidFill>
              </a:rPr>
              <a:t> </a:t>
            </a:r>
            <a:r>
              <a:rPr lang="en-US" sz="2200" dirty="0" err="1" smtClean="0">
                <a:solidFill>
                  <a:schemeClr val="tx1"/>
                </a:solidFill>
              </a:rPr>
              <a:t>dokumen</a:t>
            </a:r>
            <a:r>
              <a:rPr lang="en-US" sz="2200" dirty="0" smtClean="0">
                <a:solidFill>
                  <a:schemeClr val="tx1"/>
                </a:solidFill>
              </a:rPr>
              <a:t>  yang  </a:t>
            </a:r>
            <a:r>
              <a:rPr lang="en-US" sz="2200" dirty="0" err="1" smtClean="0">
                <a:solidFill>
                  <a:schemeClr val="tx1"/>
                </a:solidFill>
              </a:rPr>
              <a:t>berisi</a:t>
            </a:r>
            <a:r>
              <a:rPr lang="en-US" sz="2200" dirty="0" smtClean="0">
                <a:solidFill>
                  <a:schemeClr val="tx1"/>
                </a:solidFill>
              </a:rPr>
              <a:t>  </a:t>
            </a:r>
            <a:r>
              <a:rPr lang="id-ID" sz="2200" dirty="0" smtClean="0">
                <a:solidFill>
                  <a:schemeClr val="tx1"/>
                </a:solidFill>
              </a:rPr>
              <a:t>rincian kebutuhan dalam kegiatan pelaksanaan</a:t>
            </a:r>
            <a:r>
              <a:rPr lang="en-US" sz="2200" dirty="0" smtClean="0">
                <a:solidFill>
                  <a:schemeClr val="tx1"/>
                </a:solidFill>
              </a:rPr>
              <a:t>, </a:t>
            </a:r>
            <a:r>
              <a:rPr lang="en-US" sz="2200" dirty="0" err="1" smtClean="0">
                <a:solidFill>
                  <a:schemeClr val="tx1"/>
                </a:solidFill>
              </a:rPr>
              <a:t>rincian</a:t>
            </a:r>
            <a:r>
              <a:rPr lang="en-US" sz="2200" dirty="0" smtClean="0">
                <a:solidFill>
                  <a:schemeClr val="tx1"/>
                </a:solidFill>
              </a:rPr>
              <a:t>  </a:t>
            </a:r>
            <a:r>
              <a:rPr lang="en-US" sz="2200" dirty="0" err="1" smtClean="0">
                <a:solidFill>
                  <a:schemeClr val="tx1"/>
                </a:solidFill>
              </a:rPr>
              <a:t>komponen-komponen</a:t>
            </a:r>
            <a:r>
              <a:rPr lang="en-US" sz="2200" dirty="0" smtClean="0">
                <a:solidFill>
                  <a:schemeClr val="tx1"/>
                </a:solidFill>
              </a:rPr>
              <a:t> </a:t>
            </a:r>
            <a:r>
              <a:rPr lang="en-US" sz="2200" i="1" dirty="0" smtClean="0">
                <a:solidFill>
                  <a:schemeClr val="tx1"/>
                </a:solidFill>
              </a:rPr>
              <a:t>(input) </a:t>
            </a:r>
            <a:r>
              <a:rPr lang="en-US" sz="2200" dirty="0" err="1" smtClean="0">
                <a:solidFill>
                  <a:schemeClr val="tx1"/>
                </a:solidFill>
              </a:rPr>
              <a:t>dan</a:t>
            </a:r>
            <a:r>
              <a:rPr lang="en-US" sz="2200" dirty="0" smtClean="0">
                <a:solidFill>
                  <a:schemeClr val="tx1"/>
                </a:solidFill>
              </a:rPr>
              <a:t> </a:t>
            </a:r>
            <a:r>
              <a:rPr lang="en-US" sz="2200" dirty="0" err="1" smtClean="0">
                <a:solidFill>
                  <a:schemeClr val="tx1"/>
                </a:solidFill>
              </a:rPr>
              <a:t>besaran</a:t>
            </a:r>
            <a:r>
              <a:rPr lang="en-US" sz="2200" dirty="0" smtClean="0">
                <a:solidFill>
                  <a:schemeClr val="tx1"/>
                </a:solidFill>
              </a:rPr>
              <a:t> </a:t>
            </a:r>
            <a:r>
              <a:rPr lang="en-US" sz="2200" dirty="0" err="1" smtClean="0">
                <a:solidFill>
                  <a:schemeClr val="tx1"/>
                </a:solidFill>
              </a:rPr>
              <a:t>biaya</a:t>
            </a:r>
            <a:r>
              <a:rPr lang="en-US" sz="2200" dirty="0" smtClean="0">
                <a:solidFill>
                  <a:schemeClr val="tx1"/>
                </a:solidFill>
              </a:rPr>
              <a:t> </a:t>
            </a:r>
            <a:r>
              <a:rPr lang="en-US" sz="2200" dirty="0" err="1" smtClean="0">
                <a:solidFill>
                  <a:schemeClr val="tx1"/>
                </a:solidFill>
              </a:rPr>
              <a:t>dari</a:t>
            </a:r>
            <a:r>
              <a:rPr lang="en-US" sz="2200" dirty="0" smtClean="0">
                <a:solidFill>
                  <a:schemeClr val="tx1"/>
                </a:solidFill>
              </a:rPr>
              <a:t> </a:t>
            </a:r>
            <a:r>
              <a:rPr lang="en-US" sz="2200" dirty="0" err="1" smtClean="0">
                <a:solidFill>
                  <a:schemeClr val="tx1"/>
                </a:solidFill>
              </a:rPr>
              <a:t>masing-masing</a:t>
            </a:r>
            <a:r>
              <a:rPr lang="en-US" sz="2200" dirty="0" smtClean="0">
                <a:solidFill>
                  <a:schemeClr val="tx1"/>
                </a:solidFill>
              </a:rPr>
              <a:t> </a:t>
            </a:r>
            <a:r>
              <a:rPr lang="en-US" sz="2200" dirty="0" err="1" smtClean="0">
                <a:solidFill>
                  <a:schemeClr val="tx1"/>
                </a:solidFill>
              </a:rPr>
              <a:t>komponen</a:t>
            </a:r>
            <a:r>
              <a:rPr lang="en-US" sz="2200" dirty="0" smtClean="0">
                <a:solidFill>
                  <a:schemeClr val="tx1"/>
                </a:solidFill>
              </a:rPr>
              <a:t> </a:t>
            </a:r>
            <a:r>
              <a:rPr lang="en-US" sz="2200" dirty="0" err="1" smtClean="0">
                <a:solidFill>
                  <a:schemeClr val="tx1"/>
                </a:solidFill>
              </a:rPr>
              <a:t>suatu</a:t>
            </a:r>
            <a:r>
              <a:rPr lang="en-US" sz="2200" dirty="0" smtClean="0">
                <a:solidFill>
                  <a:schemeClr val="tx1"/>
                </a:solidFill>
              </a:rPr>
              <a:t> </a:t>
            </a:r>
            <a:r>
              <a:rPr lang="en-US" sz="2200" dirty="0" err="1" smtClean="0">
                <a:solidFill>
                  <a:schemeClr val="tx1"/>
                </a:solidFill>
              </a:rPr>
              <a:t>kegiatan</a:t>
            </a:r>
            <a:r>
              <a:rPr lang="en-US" sz="2200" dirty="0" smtClean="0">
                <a:solidFill>
                  <a:schemeClr val="tx1"/>
                </a:solidFill>
              </a:rPr>
              <a:t>. RAB </a:t>
            </a:r>
            <a:r>
              <a:rPr lang="en-US" sz="2200" dirty="0" err="1" smtClean="0">
                <a:solidFill>
                  <a:schemeClr val="tx1"/>
                </a:solidFill>
              </a:rPr>
              <a:t>mencakup</a:t>
            </a:r>
            <a:r>
              <a:rPr lang="en-US" sz="2200" dirty="0" smtClean="0">
                <a:solidFill>
                  <a:schemeClr val="tx1"/>
                </a:solidFill>
              </a:rPr>
              <a:t> </a:t>
            </a:r>
            <a:r>
              <a:rPr lang="en-US" sz="2200" dirty="0" err="1" smtClean="0">
                <a:solidFill>
                  <a:schemeClr val="tx1"/>
                </a:solidFill>
              </a:rPr>
              <a:t>penjabaran</a:t>
            </a:r>
            <a:r>
              <a:rPr lang="en-US" sz="2200" dirty="0" smtClean="0">
                <a:solidFill>
                  <a:schemeClr val="tx1"/>
                </a:solidFill>
              </a:rPr>
              <a:t> </a:t>
            </a:r>
            <a:r>
              <a:rPr lang="en-US" sz="2200" dirty="0" err="1" smtClean="0">
                <a:solidFill>
                  <a:schemeClr val="tx1"/>
                </a:solidFill>
              </a:rPr>
              <a:t>lebih</a:t>
            </a:r>
            <a:r>
              <a:rPr lang="en-US" sz="2200" dirty="0" smtClean="0">
                <a:solidFill>
                  <a:schemeClr val="tx1"/>
                </a:solidFill>
              </a:rPr>
              <a:t> </a:t>
            </a:r>
            <a:r>
              <a:rPr lang="en-US" sz="2200" dirty="0" err="1" smtClean="0">
                <a:solidFill>
                  <a:schemeClr val="tx1"/>
                </a:solidFill>
              </a:rPr>
              <a:t>lanjut</a:t>
            </a:r>
            <a:r>
              <a:rPr lang="en-US" sz="2200" dirty="0" smtClean="0">
                <a:solidFill>
                  <a:schemeClr val="tx1"/>
                </a:solidFill>
              </a:rPr>
              <a:t> </a:t>
            </a:r>
            <a:r>
              <a:rPr lang="en-US" sz="2200" dirty="0" err="1" smtClean="0">
                <a:solidFill>
                  <a:schemeClr val="tx1"/>
                </a:solidFill>
              </a:rPr>
              <a:t>dari</a:t>
            </a:r>
            <a:r>
              <a:rPr lang="en-US" sz="2200" dirty="0" smtClean="0">
                <a:solidFill>
                  <a:schemeClr val="tx1"/>
                </a:solidFill>
              </a:rPr>
              <a:t> </a:t>
            </a:r>
            <a:r>
              <a:rPr lang="en-US" sz="2200" dirty="0" err="1" smtClean="0">
                <a:solidFill>
                  <a:schemeClr val="tx1"/>
                </a:solidFill>
              </a:rPr>
              <a:t>unsur</a:t>
            </a:r>
            <a:r>
              <a:rPr lang="en-US" sz="2200" dirty="0" smtClean="0">
                <a:solidFill>
                  <a:schemeClr val="tx1"/>
                </a:solidFill>
              </a:rPr>
              <a:t> </a:t>
            </a:r>
            <a:r>
              <a:rPr lang="en-US" sz="2200" dirty="0" err="1" smtClean="0">
                <a:solidFill>
                  <a:schemeClr val="tx1"/>
                </a:solidFill>
              </a:rPr>
              <a:t>perkiraan</a:t>
            </a:r>
            <a:r>
              <a:rPr lang="en-US" sz="2200" dirty="0" smtClean="0">
                <a:solidFill>
                  <a:schemeClr val="tx1"/>
                </a:solidFill>
              </a:rPr>
              <a:t> </a:t>
            </a:r>
            <a:r>
              <a:rPr lang="en-US" sz="2200" dirty="0" err="1" smtClean="0">
                <a:solidFill>
                  <a:schemeClr val="tx1"/>
                </a:solidFill>
              </a:rPr>
              <a:t>biaya</a:t>
            </a:r>
            <a:r>
              <a:rPr lang="en-US" sz="2200" dirty="0" smtClean="0">
                <a:solidFill>
                  <a:schemeClr val="tx1"/>
                </a:solidFill>
              </a:rPr>
              <a:t> (how much) </a:t>
            </a:r>
            <a:r>
              <a:rPr lang="en-US" sz="2200" dirty="0" err="1" smtClean="0">
                <a:solidFill>
                  <a:schemeClr val="tx1"/>
                </a:solidFill>
              </a:rPr>
              <a:t>dalam</a:t>
            </a:r>
            <a:r>
              <a:rPr lang="en-US" sz="2200" dirty="0" smtClean="0">
                <a:solidFill>
                  <a:schemeClr val="tx1"/>
                </a:solidFill>
              </a:rPr>
              <a:t> </a:t>
            </a:r>
            <a:r>
              <a:rPr lang="en-US" sz="2200" dirty="0" err="1" smtClean="0">
                <a:solidFill>
                  <a:schemeClr val="tx1"/>
                </a:solidFill>
              </a:rPr>
              <a:t>rangka</a:t>
            </a:r>
            <a:r>
              <a:rPr lang="en-US" sz="2200" dirty="0" smtClean="0">
                <a:solidFill>
                  <a:schemeClr val="tx1"/>
                </a:solidFill>
              </a:rPr>
              <a:t> </a:t>
            </a:r>
            <a:r>
              <a:rPr lang="en-US" sz="2200" dirty="0" err="1" smtClean="0">
                <a:solidFill>
                  <a:schemeClr val="tx1"/>
                </a:solidFill>
              </a:rPr>
              <a:t>pencapaian</a:t>
            </a:r>
            <a:r>
              <a:rPr lang="en-US" sz="2200" dirty="0" smtClean="0">
                <a:solidFill>
                  <a:schemeClr val="tx1"/>
                </a:solidFill>
              </a:rPr>
              <a:t> output </a:t>
            </a:r>
            <a:r>
              <a:rPr lang="en-US" sz="2200" dirty="0" err="1" smtClean="0">
                <a:solidFill>
                  <a:schemeClr val="tx1"/>
                </a:solidFill>
              </a:rPr>
              <a:t>kegiatan</a:t>
            </a:r>
            <a:r>
              <a:rPr lang="en-US" sz="2200" dirty="0" smtClean="0">
                <a:solidFill>
                  <a:schemeClr val="tx1"/>
                </a:solidFill>
              </a:rPr>
              <a:t> yang </a:t>
            </a:r>
            <a:r>
              <a:rPr lang="en-US" sz="2200" dirty="0" err="1" smtClean="0">
                <a:solidFill>
                  <a:schemeClr val="tx1"/>
                </a:solidFill>
              </a:rPr>
              <a:t>telah</a:t>
            </a:r>
            <a:r>
              <a:rPr lang="en-US" sz="2200" dirty="0" smtClean="0">
                <a:solidFill>
                  <a:schemeClr val="tx1"/>
                </a:solidFill>
              </a:rPr>
              <a:t> </a:t>
            </a:r>
            <a:r>
              <a:rPr lang="en-US" sz="2200" dirty="0" err="1" smtClean="0">
                <a:solidFill>
                  <a:schemeClr val="tx1"/>
                </a:solidFill>
              </a:rPr>
              <a:t>direncanakan</a:t>
            </a:r>
            <a:r>
              <a:rPr lang="en-US" sz="2200" dirty="0" smtClean="0">
                <a:solidFill>
                  <a:schemeClr val="tx1"/>
                </a:solidFill>
              </a:rPr>
              <a:t> </a:t>
            </a:r>
            <a:r>
              <a:rPr lang="en-US" sz="2200" dirty="0" err="1" smtClean="0">
                <a:solidFill>
                  <a:schemeClr val="tx1"/>
                </a:solidFill>
              </a:rPr>
              <a:t>dalam</a:t>
            </a:r>
            <a:r>
              <a:rPr lang="en-US" sz="2200" dirty="0" smtClean="0">
                <a:solidFill>
                  <a:schemeClr val="tx1"/>
                </a:solidFill>
              </a:rPr>
              <a:t> </a:t>
            </a:r>
            <a:r>
              <a:rPr lang="en-US" sz="2200" dirty="0" err="1" smtClean="0">
                <a:solidFill>
                  <a:schemeClr val="tx1"/>
                </a:solidFill>
              </a:rPr>
              <a:t>APBDes</a:t>
            </a:r>
            <a:r>
              <a:rPr lang="en-US" sz="2200" dirty="0" smtClean="0">
                <a:solidFill>
                  <a:schemeClr val="tx1"/>
                </a:solidFill>
              </a:rPr>
              <a:t> </a:t>
            </a:r>
            <a:r>
              <a:rPr lang="en-US" sz="2200" dirty="0" err="1" smtClean="0">
                <a:solidFill>
                  <a:schemeClr val="tx1"/>
                </a:solidFill>
              </a:rPr>
              <a:t>memuat</a:t>
            </a:r>
            <a:r>
              <a:rPr lang="en-US" sz="2200" dirty="0" smtClean="0">
                <a:solidFill>
                  <a:schemeClr val="tx1"/>
                </a:solidFill>
              </a:rPr>
              <a:t> </a:t>
            </a:r>
            <a:r>
              <a:rPr lang="en-US" sz="2200" dirty="0" err="1" smtClean="0">
                <a:solidFill>
                  <a:schemeClr val="tx1"/>
                </a:solidFill>
              </a:rPr>
              <a:t>antara</a:t>
            </a:r>
            <a:r>
              <a:rPr lang="en-US" sz="2200" dirty="0" smtClean="0">
                <a:solidFill>
                  <a:schemeClr val="tx1"/>
                </a:solidFill>
              </a:rPr>
              <a:t> lain:</a:t>
            </a:r>
            <a:endParaRPr lang="id-ID" sz="2200" dirty="0" smtClean="0">
              <a:solidFill>
                <a:schemeClr val="tx1"/>
              </a:solidFill>
            </a:endParaRPr>
          </a:p>
          <a:p>
            <a:pPr marL="914400" lvl="1" indent="-457200" algn="l">
              <a:buFont typeface="+mj-lt"/>
              <a:buAutoNum type="arabicPeriod"/>
            </a:pPr>
            <a:r>
              <a:rPr lang="id-ID" sz="2200" dirty="0" smtClean="0">
                <a:solidFill>
                  <a:schemeClr val="tx1"/>
                </a:solidFill>
              </a:rPr>
              <a:t>Rincian aktivitas/belanja</a:t>
            </a:r>
          </a:p>
          <a:p>
            <a:pPr marL="914400" lvl="1" indent="-457200" algn="l">
              <a:buFont typeface="+mj-lt"/>
              <a:buAutoNum type="arabicPeriod"/>
            </a:pPr>
            <a:r>
              <a:rPr lang="id-ID" sz="2200" dirty="0" smtClean="0">
                <a:solidFill>
                  <a:schemeClr val="tx1"/>
                </a:solidFill>
              </a:rPr>
              <a:t>Perhitungan harga satuan, volume, dan jumlah harga masing-masing komponen</a:t>
            </a:r>
          </a:p>
          <a:p>
            <a:pPr marL="914400" lvl="1" indent="-457200" algn="l">
              <a:buFont typeface="+mj-lt"/>
              <a:buAutoNum type="arabicPeriod"/>
            </a:pPr>
            <a:r>
              <a:rPr lang="id-ID" sz="2200" dirty="0" smtClean="0">
                <a:solidFill>
                  <a:schemeClr val="tx1"/>
                </a:solidFill>
              </a:rPr>
              <a:t>Jumlah total harga yang menunjukkan harga keluaran/output</a:t>
            </a:r>
          </a:p>
          <a:p>
            <a:pPr algn="l"/>
            <a:endParaRPr lang="en-US" sz="2200" dirty="0">
              <a:solidFill>
                <a:schemeClr val="tx1"/>
              </a:solidFill>
            </a:endParaRPr>
          </a:p>
        </p:txBody>
      </p:sp>
    </p:spTree>
    <p:extLst>
      <p:ext uri="{BB962C8B-B14F-4D97-AF65-F5344CB8AC3E}">
        <p14:creationId xmlns:p14="http://schemas.microsoft.com/office/powerpoint/2010/main" val="39349976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3"/>
          </a:lnRef>
          <a:fillRef idx="2">
            <a:schemeClr val="accent3"/>
          </a:fillRef>
          <a:effectRef idx="1">
            <a:schemeClr val="accent3"/>
          </a:effectRef>
          <a:fontRef idx="minor">
            <a:schemeClr val="dk1"/>
          </a:fontRef>
        </p:style>
        <p:txBody>
          <a:bodyPr>
            <a:normAutofit fontScale="90000"/>
          </a:bodyPr>
          <a:lstStyle/>
          <a:p>
            <a:r>
              <a:rPr lang="en-US" dirty="0" err="1" smtClean="0"/>
              <a:t>Manfaat</a:t>
            </a:r>
            <a:r>
              <a:rPr lang="en-US" dirty="0" smtClean="0"/>
              <a:t> </a:t>
            </a:r>
            <a:r>
              <a:rPr lang="en-US" dirty="0" err="1" smtClean="0"/>
              <a:t>dari</a:t>
            </a:r>
            <a:r>
              <a:rPr lang="en-US" dirty="0" smtClean="0"/>
              <a:t> </a:t>
            </a:r>
            <a:r>
              <a:rPr lang="en-US" dirty="0" err="1" smtClean="0"/>
              <a:t>Rencana</a:t>
            </a:r>
            <a:r>
              <a:rPr lang="en-US" dirty="0" smtClean="0"/>
              <a:t> </a:t>
            </a:r>
            <a:r>
              <a:rPr lang="en-US" dirty="0" err="1" smtClean="0"/>
              <a:t>Anggaran</a:t>
            </a:r>
            <a:r>
              <a:rPr lang="en-US" dirty="0" smtClean="0"/>
              <a:t> </a:t>
            </a:r>
            <a:r>
              <a:rPr lang="en-US" dirty="0" err="1" smtClean="0"/>
              <a:t>Biaya</a:t>
            </a:r>
            <a:r>
              <a:rPr lang="en-US" dirty="0" smtClean="0"/>
              <a:t> (RAB)</a:t>
            </a:r>
            <a:r>
              <a:rPr lang="id-ID" dirty="0" smtClean="0"/>
              <a:t> untuk</a:t>
            </a:r>
            <a:r>
              <a:rPr lang="en-US" dirty="0" smtClean="0"/>
              <a:t>: </a:t>
            </a:r>
            <a:endParaRPr lang="id-ID" dirty="0"/>
          </a:p>
        </p:txBody>
      </p:sp>
      <p:sp>
        <p:nvSpPr>
          <p:cNvPr id="3" name="Content Placeholder 2"/>
          <p:cNvSpPr>
            <a:spLocks noGrp="1"/>
          </p:cNvSpPr>
          <p:nvPr>
            <p:ph idx="1"/>
          </p:nvPr>
        </p:nvSpPr>
        <p:spPr>
          <a:xfrm>
            <a:off x="457200" y="1974871"/>
            <a:ext cx="8229600" cy="4525963"/>
          </a:xfrm>
        </p:spPr>
        <p:style>
          <a:lnRef idx="1">
            <a:schemeClr val="accent2"/>
          </a:lnRef>
          <a:fillRef idx="2">
            <a:schemeClr val="accent2"/>
          </a:fillRef>
          <a:effectRef idx="1">
            <a:schemeClr val="accent2"/>
          </a:effectRef>
          <a:fontRef idx="minor">
            <a:schemeClr val="dk1"/>
          </a:fontRef>
        </p:style>
        <p:txBody>
          <a:bodyPr>
            <a:normAutofit fontScale="85000" lnSpcReduction="20000"/>
          </a:bodyPr>
          <a:lstStyle/>
          <a:p>
            <a:pPr marL="514350" lvl="0" indent="-514350">
              <a:buFont typeface="+mj-lt"/>
              <a:buAutoNum type="alphaLcPeriod"/>
            </a:pPr>
            <a:r>
              <a:rPr lang="en-US" dirty="0" err="1" smtClean="0"/>
              <a:t>perbandingan</a:t>
            </a:r>
            <a:r>
              <a:rPr lang="en-US" dirty="0" smtClean="0"/>
              <a:t> </a:t>
            </a:r>
            <a:r>
              <a:rPr lang="en-US" dirty="0" err="1" smtClean="0"/>
              <a:t>secara</a:t>
            </a:r>
            <a:r>
              <a:rPr lang="en-US" dirty="0" smtClean="0"/>
              <a:t> </a:t>
            </a:r>
            <a:r>
              <a:rPr lang="en-US" dirty="0" err="1" smtClean="0"/>
              <a:t>berkala</a:t>
            </a:r>
            <a:r>
              <a:rPr lang="en-US" dirty="0" smtClean="0"/>
              <a:t> </a:t>
            </a:r>
            <a:r>
              <a:rPr lang="en-US" dirty="0" err="1" smtClean="0"/>
              <a:t>antara</a:t>
            </a:r>
            <a:r>
              <a:rPr lang="en-US" dirty="0" smtClean="0"/>
              <a:t> </a:t>
            </a:r>
            <a:r>
              <a:rPr lang="en-US" dirty="0" err="1" smtClean="0"/>
              <a:t>hasil</a:t>
            </a:r>
            <a:r>
              <a:rPr lang="en-US" dirty="0" smtClean="0"/>
              <a:t> </a:t>
            </a:r>
            <a:r>
              <a:rPr lang="en-US" dirty="0" err="1" smtClean="0"/>
              <a:t>nyata</a:t>
            </a:r>
            <a:r>
              <a:rPr lang="en-US" dirty="0" smtClean="0"/>
              <a:t> yang </a:t>
            </a:r>
            <a:r>
              <a:rPr lang="en-US" dirty="0" err="1" smtClean="0"/>
              <a:t>telah</a:t>
            </a:r>
            <a:r>
              <a:rPr lang="en-US" dirty="0" smtClean="0"/>
              <a:t> </a:t>
            </a:r>
            <a:r>
              <a:rPr lang="en-US" dirty="0" err="1" smtClean="0"/>
              <a:t>tercapai</a:t>
            </a:r>
            <a:r>
              <a:rPr lang="en-US" dirty="0" smtClean="0"/>
              <a:t> </a:t>
            </a:r>
            <a:r>
              <a:rPr lang="en-US" dirty="0" err="1" smtClean="0"/>
              <a:t>dengan</a:t>
            </a:r>
            <a:r>
              <a:rPr lang="en-US" dirty="0" smtClean="0"/>
              <a:t> target. </a:t>
            </a:r>
            <a:endParaRPr lang="id-ID" dirty="0" smtClean="0"/>
          </a:p>
          <a:p>
            <a:pPr marL="514350" lvl="0" indent="-514350">
              <a:buFont typeface="+mj-lt"/>
              <a:buAutoNum type="alphaLcPeriod"/>
            </a:pPr>
            <a:r>
              <a:rPr lang="en-US" dirty="0" err="1" smtClean="0"/>
              <a:t>menetapkan</a:t>
            </a:r>
            <a:r>
              <a:rPr lang="en-US" dirty="0" smtClean="0"/>
              <a:t> </a:t>
            </a:r>
            <a:r>
              <a:rPr lang="en-US" dirty="0" err="1" smtClean="0"/>
              <a:t>tujuan</a:t>
            </a:r>
            <a:r>
              <a:rPr lang="en-US" dirty="0" smtClean="0"/>
              <a:t> </a:t>
            </a:r>
            <a:r>
              <a:rPr lang="en-US" dirty="0" err="1" smtClean="0"/>
              <a:t>khusus</a:t>
            </a:r>
            <a:r>
              <a:rPr lang="en-US" dirty="0" smtClean="0"/>
              <a:t> op</a:t>
            </a:r>
            <a:r>
              <a:rPr lang="id-ID" dirty="0" smtClean="0"/>
              <a:t>e</a:t>
            </a:r>
            <a:r>
              <a:rPr lang="en-US" dirty="0" err="1" smtClean="0"/>
              <a:t>rasional</a:t>
            </a:r>
            <a:r>
              <a:rPr lang="en-US" dirty="0" smtClean="0"/>
              <a:t> </a:t>
            </a:r>
            <a:r>
              <a:rPr lang="id-ID" dirty="0" smtClean="0"/>
              <a:t>kegiatan </a:t>
            </a:r>
            <a:r>
              <a:rPr lang="en-US" dirty="0" err="1" smtClean="0"/>
              <a:t>dimasa</a:t>
            </a:r>
            <a:r>
              <a:rPr lang="en-US" dirty="0" smtClean="0"/>
              <a:t> yang </a:t>
            </a:r>
            <a:r>
              <a:rPr lang="en-US" dirty="0" err="1" smtClean="0"/>
              <a:t>akan</a:t>
            </a:r>
            <a:r>
              <a:rPr lang="en-US" dirty="0" smtClean="0"/>
              <a:t> </a:t>
            </a:r>
            <a:r>
              <a:rPr lang="en-US" dirty="0" err="1" smtClean="0"/>
              <a:t>dat</a:t>
            </a:r>
            <a:r>
              <a:rPr lang="id-ID" dirty="0" smtClean="0"/>
              <a:t>a</a:t>
            </a:r>
            <a:r>
              <a:rPr lang="en-US" dirty="0" err="1" smtClean="0"/>
              <a:t>ng</a:t>
            </a:r>
            <a:r>
              <a:rPr lang="id-ID" dirty="0" smtClean="0"/>
              <a:t>. </a:t>
            </a:r>
          </a:p>
          <a:p>
            <a:pPr marL="514350" lvl="0" indent="-514350">
              <a:buFont typeface="+mj-lt"/>
              <a:buAutoNum type="alphaLcPeriod"/>
            </a:pPr>
            <a:r>
              <a:rPr lang="en-US" dirty="0" err="1" smtClean="0"/>
              <a:t>menetapkan</a:t>
            </a:r>
            <a:r>
              <a:rPr lang="en-US" dirty="0" smtClean="0"/>
              <a:t> </a:t>
            </a:r>
            <a:r>
              <a:rPr lang="en-US" dirty="0" err="1" smtClean="0"/>
              <a:t>gambaran</a:t>
            </a:r>
            <a:r>
              <a:rPr lang="en-US" dirty="0" smtClean="0"/>
              <a:t> </a:t>
            </a:r>
            <a:r>
              <a:rPr lang="en-US" dirty="0" err="1" smtClean="0"/>
              <a:t>taksiran</a:t>
            </a:r>
            <a:r>
              <a:rPr lang="en-US" dirty="0" smtClean="0"/>
              <a:t> </a:t>
            </a:r>
            <a:r>
              <a:rPr lang="en-US" dirty="0" err="1" smtClean="0"/>
              <a:t>biaya</a:t>
            </a:r>
            <a:r>
              <a:rPr lang="en-US" dirty="0" smtClean="0"/>
              <a:t> </a:t>
            </a:r>
            <a:r>
              <a:rPr lang="id-ID" dirty="0" smtClean="0"/>
              <a:t>kegiatan</a:t>
            </a:r>
            <a:r>
              <a:rPr lang="en-US" dirty="0" smtClean="0"/>
              <a:t>.  </a:t>
            </a:r>
            <a:endParaRPr lang="id-ID" dirty="0" smtClean="0"/>
          </a:p>
          <a:p>
            <a:pPr marL="514350" lvl="0" indent="-514350">
              <a:buFont typeface="+mj-lt"/>
              <a:buAutoNum type="alphaLcPeriod"/>
            </a:pPr>
            <a:r>
              <a:rPr lang="en-US" dirty="0" err="1" smtClean="0"/>
              <a:t>menetapkan</a:t>
            </a:r>
            <a:r>
              <a:rPr lang="en-US" dirty="0" smtClean="0"/>
              <a:t> </a:t>
            </a:r>
            <a:r>
              <a:rPr lang="en-US" dirty="0" err="1" smtClean="0"/>
              <a:t>pengawasan</a:t>
            </a:r>
            <a:r>
              <a:rPr lang="en-US" dirty="0" smtClean="0"/>
              <a:t> </a:t>
            </a:r>
            <a:r>
              <a:rPr lang="en-US" dirty="0" err="1" smtClean="0"/>
              <a:t>terhadap</a:t>
            </a:r>
            <a:r>
              <a:rPr lang="en-US" dirty="0" smtClean="0"/>
              <a:t> </a:t>
            </a:r>
            <a:r>
              <a:rPr lang="en-US" dirty="0" err="1" smtClean="0"/>
              <a:t>semua</a:t>
            </a:r>
            <a:r>
              <a:rPr lang="en-US" dirty="0" smtClean="0"/>
              <a:t> </a:t>
            </a:r>
            <a:r>
              <a:rPr lang="en-US" dirty="0" err="1" smtClean="0"/>
              <a:t>kegiatan</a:t>
            </a:r>
            <a:r>
              <a:rPr lang="en-US" dirty="0" smtClean="0"/>
              <a:t>.  </a:t>
            </a:r>
            <a:endParaRPr lang="id-ID" dirty="0" smtClean="0"/>
          </a:p>
          <a:p>
            <a:pPr marL="514350" lvl="0" indent="-514350">
              <a:buFont typeface="+mj-lt"/>
              <a:buAutoNum type="alphaLcPeriod"/>
            </a:pPr>
            <a:r>
              <a:rPr lang="en-US" dirty="0" err="1" smtClean="0"/>
              <a:t>meneta</a:t>
            </a:r>
            <a:r>
              <a:rPr lang="id-ID" dirty="0" smtClean="0"/>
              <a:t>p</a:t>
            </a:r>
            <a:r>
              <a:rPr lang="en-US" dirty="0" err="1" smtClean="0"/>
              <a:t>kan</a:t>
            </a:r>
            <a:r>
              <a:rPr lang="en-US" dirty="0" smtClean="0"/>
              <a:t> </a:t>
            </a:r>
            <a:r>
              <a:rPr lang="en-US" dirty="0" err="1" smtClean="0"/>
              <a:t>suatu</a:t>
            </a:r>
            <a:r>
              <a:rPr lang="en-US" dirty="0" smtClean="0"/>
              <a:t> </a:t>
            </a:r>
            <a:r>
              <a:rPr lang="en-US" dirty="0" err="1" smtClean="0"/>
              <a:t>rencana</a:t>
            </a:r>
            <a:r>
              <a:rPr lang="en-US" dirty="0" smtClean="0"/>
              <a:t> </a:t>
            </a:r>
            <a:r>
              <a:rPr lang="en-US" dirty="0" err="1" smtClean="0"/>
              <a:t>biaya</a:t>
            </a:r>
            <a:r>
              <a:rPr lang="en-US" dirty="0" smtClean="0"/>
              <a:t> </a:t>
            </a:r>
            <a:r>
              <a:rPr lang="en-US" dirty="0" err="1" smtClean="0"/>
              <a:t>dalam</a:t>
            </a:r>
            <a:r>
              <a:rPr lang="en-US" dirty="0" smtClean="0"/>
              <a:t> </a:t>
            </a:r>
            <a:r>
              <a:rPr lang="en-US" dirty="0" err="1" smtClean="0"/>
              <a:t>pengelolaan</a:t>
            </a:r>
            <a:r>
              <a:rPr lang="en-US" dirty="0" smtClean="0"/>
              <a:t> </a:t>
            </a:r>
            <a:r>
              <a:rPr lang="id-ID" dirty="0" smtClean="0"/>
              <a:t>kegiatan</a:t>
            </a:r>
            <a:r>
              <a:rPr lang="en-US" dirty="0" smtClean="0"/>
              <a:t>.  </a:t>
            </a:r>
            <a:endParaRPr lang="id-ID" dirty="0" smtClean="0"/>
          </a:p>
          <a:p>
            <a:pPr marL="514350" lvl="0" indent="-514350">
              <a:buFont typeface="+mj-lt"/>
              <a:buAutoNum type="alphaLcPeriod"/>
            </a:pPr>
            <a:r>
              <a:rPr lang="en-US" dirty="0" err="1" smtClean="0"/>
              <a:t>mengadakan</a:t>
            </a:r>
            <a:r>
              <a:rPr lang="en-US" dirty="0" smtClean="0"/>
              <a:t> </a:t>
            </a:r>
            <a:r>
              <a:rPr lang="en-US" dirty="0" err="1" smtClean="0"/>
              <a:t>koordinasi</a:t>
            </a:r>
            <a:r>
              <a:rPr lang="en-US" dirty="0" smtClean="0"/>
              <a:t> </a:t>
            </a:r>
            <a:r>
              <a:rPr lang="en-US" dirty="0" err="1" smtClean="0"/>
              <a:t>semua</a:t>
            </a:r>
            <a:r>
              <a:rPr lang="en-US" dirty="0" smtClean="0"/>
              <a:t> </a:t>
            </a:r>
            <a:r>
              <a:rPr lang="en-US" dirty="0" err="1" smtClean="0"/>
              <a:t>jenis</a:t>
            </a:r>
            <a:r>
              <a:rPr lang="en-US" dirty="0" smtClean="0"/>
              <a:t> </a:t>
            </a:r>
            <a:r>
              <a:rPr lang="en-US" dirty="0" err="1" smtClean="0"/>
              <a:t>pekerjaan</a:t>
            </a:r>
            <a:r>
              <a:rPr lang="en-US" dirty="0" smtClean="0"/>
              <a:t> </a:t>
            </a:r>
            <a:r>
              <a:rPr lang="en-US" dirty="0" err="1" smtClean="0"/>
              <a:t>dalam</a:t>
            </a:r>
            <a:r>
              <a:rPr lang="en-US" dirty="0" smtClean="0"/>
              <a:t> </a:t>
            </a:r>
            <a:r>
              <a:rPr lang="id-ID" dirty="0" smtClean="0"/>
              <a:t>kegiatan</a:t>
            </a:r>
            <a:r>
              <a:rPr lang="en-US" dirty="0" smtClean="0"/>
              <a:t>.</a:t>
            </a:r>
            <a:endParaRPr lang="id-ID" dirty="0" smtClean="0"/>
          </a:p>
          <a:p>
            <a:pPr marL="514350" lvl="0" indent="-514350">
              <a:buFont typeface="+mj-lt"/>
              <a:buAutoNum type="alphaLcPeriod"/>
            </a:pPr>
            <a:r>
              <a:rPr lang="en-US" dirty="0" err="1" smtClean="0"/>
              <a:t>pemeriksaan</a:t>
            </a:r>
            <a:r>
              <a:rPr lang="en-US" dirty="0" smtClean="0"/>
              <a:t> </a:t>
            </a:r>
            <a:r>
              <a:rPr lang="id-ID" dirty="0" smtClean="0"/>
              <a:t>kualitas hasil </a:t>
            </a:r>
            <a:r>
              <a:rPr lang="en-US" dirty="0" err="1" smtClean="0"/>
              <a:t>kegiatan</a:t>
            </a:r>
            <a:r>
              <a:rPr lang="id-ID" dirty="0" smtClean="0"/>
              <a:t>.</a:t>
            </a:r>
          </a:p>
          <a:p>
            <a:pPr marL="514350" indent="-514350">
              <a:buFont typeface="+mj-lt"/>
              <a:buAutoNum type="alphaLcPeriod"/>
            </a:pPr>
            <a:endParaRPr lang="id-ID" dirty="0"/>
          </a:p>
        </p:txBody>
      </p:sp>
    </p:spTree>
    <p:extLst>
      <p:ext uri="{BB962C8B-B14F-4D97-AF65-F5344CB8AC3E}">
        <p14:creationId xmlns:p14="http://schemas.microsoft.com/office/powerpoint/2010/main" val="166006944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1669</Words>
  <Application>Microsoft Office PowerPoint</Application>
  <PresentationFormat>On-screen Show (4:3)</PresentationFormat>
  <Paragraphs>254</Paragraphs>
  <Slides>31</Slides>
  <Notes>1</Notes>
  <HiddenSlides>0</HiddenSlides>
  <MMClips>0</MMClips>
  <ScaleCrop>false</ScaleCrop>
  <HeadingPairs>
    <vt:vector size="4" baseType="variant">
      <vt:variant>
        <vt:lpstr>Theme</vt:lpstr>
      </vt:variant>
      <vt:variant>
        <vt:i4>1</vt:i4>
      </vt:variant>
      <vt:variant>
        <vt:lpstr>Slide Titles</vt:lpstr>
      </vt:variant>
      <vt:variant>
        <vt:i4>31</vt:i4>
      </vt:variant>
    </vt:vector>
  </HeadingPairs>
  <TitlesOfParts>
    <vt:vector size="32" baseType="lpstr">
      <vt:lpstr>Office Theme</vt:lpstr>
      <vt:lpstr>Pelaksanaan dalam Pengelolaan Keuangan Desa</vt:lpstr>
      <vt:lpstr>Beberapa ketentuan dalam pelaksanaan pengelolaan keuangan desa</vt:lpstr>
      <vt:lpstr>Uang di Kas Bendahara</vt:lpstr>
      <vt:lpstr>Pengeluaran Desa</vt:lpstr>
      <vt:lpstr>Belanja tak terduga</vt:lpstr>
      <vt:lpstr>PowerPoint Presentation</vt:lpstr>
      <vt:lpstr>PowerPoint Presentation</vt:lpstr>
      <vt:lpstr>MENYUSUN RAB</vt:lpstr>
      <vt:lpstr>Manfaat dari Rencana Anggaran Biaya (RAB) untuk: </vt:lpstr>
      <vt:lpstr>langkah-langkah penyusunan RAB</vt:lpstr>
      <vt:lpstr>langkah-langkah penyusunan RAB</vt:lpstr>
      <vt:lpstr>                                              RENCANA  ANGGARAN BIAYA                                DESA …………………… KECAMATAN …………………………….                                                   TAHUN ANGGARAN ................  Bidang        : .............................. Kegiatan    : .............................. Waktu Pelaksanaan    : ..............................  Rincian Pendanaan </vt:lpstr>
      <vt:lpstr>PowerPoint Presentation</vt:lpstr>
      <vt:lpstr>PowerPoint Presentation</vt:lpstr>
      <vt:lpstr>MAKSUD DAN TUJUAN PENGADAAN BARANG DAN JASA</vt:lpstr>
      <vt:lpstr>Mekanisme Pengadaan Barang/Jasa Di Desa </vt:lpstr>
      <vt:lpstr>TUGAS TIM PENGELOLA KEGIATAN</vt:lpstr>
      <vt:lpstr>Pengadaan Barang/Jasa Melalui Swakelola</vt:lpstr>
      <vt:lpstr>Pengadaan Barang/Jasa Melalui Swakelola</vt:lpstr>
      <vt:lpstr>PowerPoint Presentation</vt:lpstr>
      <vt:lpstr>PowerPoint Presentation</vt:lpstr>
      <vt:lpstr>Pengadaan Barang/Jasa Melalui penyedia Barang/Jasa</vt:lpstr>
      <vt:lpstr>Pengawasan, Pembayaran, Pelaporan,  dan Serah Terima</vt:lpstr>
      <vt:lpstr>PowerPoint Presentation</vt:lpstr>
      <vt:lpstr>PowerPoint Presentation</vt:lpstr>
      <vt:lpstr>                                                             SURAT PERMINTAAN PEMBAYARAN (SPP)                                                            DESA ................. KECAMATAN .....................                                                                            TAHUN ANGGARAN ...........  Bidang    :  Kegiatan  : Waktu Pelaksanaan   :   Rincian Pendanaan </vt:lpstr>
      <vt:lpstr>                                                       PERNYATAAN TANGGUNG JAWAB BELANJA                                                          DESA  ................. KECAMATAN .............                                                                     TAHUN ANGGARAN ............  Bidang      :  Kegiatan    :  </vt:lpstr>
      <vt:lpstr>PEMBAYARAN</vt:lpstr>
      <vt:lpstr>PowerPoint Presentation</vt:lpstr>
      <vt:lpstr>Buku Kas Pembantu Kegiatan</vt:lpstr>
      <vt:lpstr>                                                       BUKU KAS PEMBANTU KEGIATAN                                               DESA………………..  KECAMATAN…………………..                                            TAHUN ANGGARAN…………………………………….  Bidang : Kegiatan :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Pelaksanaan dalam Pengelolaan Keuangan Desa</dc:title>
  <dc:creator>Hartono</dc:creator>
  <cp:lastModifiedBy>Hartono</cp:lastModifiedBy>
  <cp:revision>1</cp:revision>
  <dcterms:created xsi:type="dcterms:W3CDTF">2020-05-11T14:32:31Z</dcterms:created>
  <dcterms:modified xsi:type="dcterms:W3CDTF">2020-05-11T14:35:39Z</dcterms:modified>
</cp:coreProperties>
</file>