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6" r:id="rId3"/>
    <p:sldId id="264" r:id="rId4"/>
    <p:sldId id="267" r:id="rId5"/>
    <p:sldId id="262" r:id="rId6"/>
    <p:sldId id="269" r:id="rId7"/>
    <p:sldId id="273" r:id="rId8"/>
    <p:sldId id="271" r:id="rId9"/>
    <p:sldId id="275" r:id="rId10"/>
    <p:sldId id="277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F3E01-4F28-4640-905D-F730316050D8}" type="datetimeFigureOut">
              <a:rPr lang="id-ID" smtClean="0"/>
              <a:t>25/08/2021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FF5D9-25AC-4E58-B52E-BB8A504664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466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F3E01-4F28-4640-905D-F730316050D8}" type="datetimeFigureOut">
              <a:rPr lang="id-ID" smtClean="0"/>
              <a:t>25/08/2021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FF5D9-25AC-4E58-B52E-BB8A504664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9654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F3E01-4F28-4640-905D-F730316050D8}" type="datetimeFigureOut">
              <a:rPr lang="id-ID" smtClean="0"/>
              <a:t>25/08/2021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FF5D9-25AC-4E58-B52E-BB8A504664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8597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F3E01-4F28-4640-905D-F730316050D8}" type="datetimeFigureOut">
              <a:rPr lang="id-ID" smtClean="0"/>
              <a:t>25/08/2021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FF5D9-25AC-4E58-B52E-BB8A504664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3785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F3E01-4F28-4640-905D-F730316050D8}" type="datetimeFigureOut">
              <a:rPr lang="id-ID" smtClean="0"/>
              <a:t>25/08/2021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FF5D9-25AC-4E58-B52E-BB8A504664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58534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F3E01-4F28-4640-905D-F730316050D8}" type="datetimeFigureOut">
              <a:rPr lang="id-ID" smtClean="0"/>
              <a:t>25/08/2021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FF5D9-25AC-4E58-B52E-BB8A504664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72494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F3E01-4F28-4640-905D-F730316050D8}" type="datetimeFigureOut">
              <a:rPr lang="id-ID" smtClean="0"/>
              <a:t>25/08/2021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FF5D9-25AC-4E58-B52E-BB8A504664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11612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F3E01-4F28-4640-905D-F730316050D8}" type="datetimeFigureOut">
              <a:rPr lang="id-ID" smtClean="0"/>
              <a:t>25/08/2021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FF5D9-25AC-4E58-B52E-BB8A504664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9331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F3E01-4F28-4640-905D-F730316050D8}" type="datetimeFigureOut">
              <a:rPr lang="id-ID" smtClean="0"/>
              <a:t>25/08/2021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FF5D9-25AC-4E58-B52E-BB8A504664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5743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F3E01-4F28-4640-905D-F730316050D8}" type="datetimeFigureOut">
              <a:rPr lang="id-ID" smtClean="0"/>
              <a:t>25/08/2021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FF5D9-25AC-4E58-B52E-BB8A504664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3469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F3E01-4F28-4640-905D-F730316050D8}" type="datetimeFigureOut">
              <a:rPr lang="id-ID" smtClean="0"/>
              <a:t>25/08/2021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FF5D9-25AC-4E58-B52E-BB8A504664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6221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3E01-4F28-4640-905D-F730316050D8}" type="datetimeFigureOut">
              <a:rPr lang="id-ID" smtClean="0"/>
              <a:t>25/08/2021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FF5D9-25AC-4E58-B52E-BB8A504664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29924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457201"/>
            <a:ext cx="7846640" cy="379511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Evaluasi </a:t>
            </a:r>
            <a:r>
              <a:rPr lang="en-US" sz="3600" b="1" dirty="0" err="1" smtClean="0"/>
              <a:t>Kebijakan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980728"/>
            <a:ext cx="7550224" cy="5616624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Evaluasi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adalah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kegiatan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untuk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menilai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tingkat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kinerja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suatu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kebijakan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Untuk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dpt</a:t>
            </a:r>
            <a:r>
              <a:rPr lang="id-ID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mengetahui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out come </a:t>
            </a:r>
            <a:r>
              <a:rPr lang="id-ID" sz="3000" dirty="0">
                <a:solidFill>
                  <a:schemeClr val="tx1"/>
                </a:solidFill>
                <a:latin typeface="+mj-lt"/>
              </a:rPr>
              <a:t>&amp;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dampak</a:t>
            </a:r>
            <a:r>
              <a:rPr lang="id-ID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suatu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kebijakan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semakin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strategis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suatu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kebijakan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maka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diperlukan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waktu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yang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panjang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untuk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melakukan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evaluasi</a:t>
            </a:r>
            <a:endParaRPr lang="id-ID" sz="3000" dirty="0" smtClean="0">
              <a:solidFill>
                <a:schemeClr val="tx1"/>
              </a:solidFill>
              <a:latin typeface="+mj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Sebaliknya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semakin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teknis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suatu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kebijakan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/ program 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maka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diperlukan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waktu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yang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relatief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lebih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cepat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untuk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melakukan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evaluasi</a:t>
            </a:r>
            <a:endParaRPr lang="id-ID" sz="3000" dirty="0">
              <a:solidFill>
                <a:schemeClr val="tx1"/>
              </a:solidFill>
              <a:latin typeface="+mj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Evaluasi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kebijakan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ditujukan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untuk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melihat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sebab-sebab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kegagalan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suatu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kebijakan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atau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untuk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mengetahui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apakah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kebijakan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publik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yang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telah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dijalankan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meraih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dampak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yang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diinginkan</a:t>
            </a:r>
            <a:endParaRPr lang="id-ID" sz="3000" dirty="0" smtClean="0">
              <a:solidFill>
                <a:schemeClr val="tx1"/>
              </a:solidFill>
              <a:latin typeface="+mj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Evaluasi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adalah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kegiatan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yang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bertujuan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untuk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menilai“manfaat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” 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suatu</a:t>
            </a:r>
            <a:r>
              <a:rPr lang="id-ID" sz="3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kebijakan</a:t>
            </a:r>
            <a:endParaRPr lang="en-US" sz="3000" dirty="0" smtClean="0">
              <a:solidFill>
                <a:schemeClr val="tx1"/>
              </a:solidFill>
              <a:latin typeface="+mj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000" dirty="0" smtClean="0">
              <a:solidFill>
                <a:schemeClr val="tx1"/>
              </a:solidFill>
              <a:latin typeface="+mj-lt"/>
            </a:endParaRPr>
          </a:p>
          <a:p>
            <a:pPr algn="l"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249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Kendala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Evaluasi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66800"/>
            <a:ext cx="8291264" cy="53865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+mj-lt"/>
              </a:rPr>
              <a:t>Evaluasi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sering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kurang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mendapat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perhatian</a:t>
            </a:r>
            <a:r>
              <a:rPr lang="en-US" dirty="0" smtClean="0">
                <a:latin typeface="+mj-lt"/>
              </a:rPr>
              <a:t> d</a:t>
            </a:r>
            <a:r>
              <a:rPr lang="id-ID" dirty="0" smtClean="0">
                <a:latin typeface="+mj-lt"/>
              </a:rPr>
              <a:t>a</a:t>
            </a:r>
            <a:r>
              <a:rPr lang="en-US" dirty="0" smtClean="0">
                <a:latin typeface="+mj-lt"/>
              </a:rPr>
              <a:t>r</a:t>
            </a:r>
            <a:r>
              <a:rPr lang="id-ID" dirty="0" smtClean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implementor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maupun</a:t>
            </a:r>
            <a:r>
              <a:rPr lang="en-US" dirty="0" smtClean="0">
                <a:latin typeface="+mj-lt"/>
              </a:rPr>
              <a:t> stakeholders. </a:t>
            </a:r>
          </a:p>
          <a:p>
            <a:pPr marL="0" indent="0">
              <a:buNone/>
            </a:pPr>
            <a:r>
              <a:rPr lang="en-US" dirty="0" err="1" smtClean="0">
                <a:latin typeface="+mj-lt"/>
              </a:rPr>
              <a:t>Berbagai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kendala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melakukan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evaluasi</a:t>
            </a:r>
            <a:r>
              <a:rPr lang="en-US" dirty="0" smtClean="0">
                <a:latin typeface="+mj-lt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latin typeface="+mj-lt"/>
              </a:rPr>
              <a:t>Kendala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psikologis</a:t>
            </a:r>
            <a:r>
              <a:rPr lang="en-US" dirty="0" smtClean="0">
                <a:latin typeface="+mj-lt"/>
              </a:rPr>
              <a:t>: </a:t>
            </a:r>
            <a:r>
              <a:rPr lang="en-US" dirty="0" err="1" smtClean="0">
                <a:latin typeface="+mj-lt"/>
              </a:rPr>
              <a:t>banyak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pejabat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sering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alergi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thdp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kegiatan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evaluasi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krn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berkaitan</a:t>
            </a:r>
            <a:r>
              <a:rPr lang="en-US" dirty="0" smtClean="0">
                <a:latin typeface="+mj-lt"/>
              </a:rPr>
              <a:t> dg </a:t>
            </a:r>
            <a:r>
              <a:rPr lang="en-US" dirty="0" err="1" smtClean="0">
                <a:latin typeface="+mj-lt"/>
              </a:rPr>
              <a:t>dirinya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jika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hasilnya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negatif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bisa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menghambat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karier</a:t>
            </a:r>
            <a:r>
              <a:rPr lang="en-US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latin typeface="+mj-lt"/>
              </a:rPr>
              <a:t>Kendala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ekonomis</a:t>
            </a:r>
            <a:r>
              <a:rPr lang="en-US" b="1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: </a:t>
            </a:r>
            <a:r>
              <a:rPr lang="en-US" dirty="0" err="1" smtClean="0">
                <a:latin typeface="+mj-lt"/>
              </a:rPr>
              <a:t>dukunga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finansial</a:t>
            </a:r>
            <a:r>
              <a:rPr lang="en-US" dirty="0" smtClean="0">
                <a:latin typeface="+mj-lt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latin typeface="+mj-lt"/>
              </a:rPr>
              <a:t>Kendala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teknis</a:t>
            </a:r>
            <a:r>
              <a:rPr lang="en-US" dirty="0" smtClean="0">
                <a:latin typeface="+mj-lt"/>
              </a:rPr>
              <a:t>: data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informasi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tidak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lengkap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latin typeface="+mj-lt"/>
              </a:rPr>
              <a:t>Kendala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politis</a:t>
            </a:r>
            <a:r>
              <a:rPr lang="en-US" b="1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: </a:t>
            </a:r>
            <a:r>
              <a:rPr lang="en-US" dirty="0" err="1" smtClean="0">
                <a:latin typeface="+mj-lt"/>
              </a:rPr>
              <a:t>masing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kelompok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saling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menutupi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kelemahan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implementasi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suatu</a:t>
            </a:r>
            <a:r>
              <a:rPr lang="en-US" dirty="0" smtClean="0">
                <a:latin typeface="+mj-lt"/>
              </a:rPr>
              <a:t> program.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+mj-lt"/>
              </a:rPr>
              <a:t>Kurang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tersedianya</a:t>
            </a:r>
            <a:r>
              <a:rPr lang="en-US" dirty="0" smtClean="0">
                <a:latin typeface="+mj-lt"/>
              </a:rPr>
              <a:t> SDM/ evaluator y</a:t>
            </a:r>
            <a:r>
              <a:rPr lang="id-ID" dirty="0" smtClean="0">
                <a:latin typeface="+mj-lt"/>
              </a:rPr>
              <a:t>an</a:t>
            </a:r>
            <a:r>
              <a:rPr lang="en-US" dirty="0" smtClean="0">
                <a:latin typeface="+mj-lt"/>
              </a:rPr>
              <a:t>g </a:t>
            </a:r>
            <a:r>
              <a:rPr lang="en-US" dirty="0" err="1" smtClean="0">
                <a:latin typeface="+mj-lt"/>
              </a:rPr>
              <a:t>memilki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kompetensi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evalusi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karena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belum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tercipta</a:t>
            </a:r>
            <a:r>
              <a:rPr lang="en-US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budaya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evaluasi</a:t>
            </a:r>
            <a:r>
              <a:rPr lang="en-US" b="1" dirty="0" smtClean="0">
                <a:latin typeface="+mj-lt"/>
              </a:rPr>
              <a:t>.   </a:t>
            </a:r>
            <a:endParaRPr lang="en-US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876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490066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363272" cy="521744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300" b="1" dirty="0" err="1" smtClean="0">
                <a:latin typeface="+mj-lt"/>
              </a:rPr>
              <a:t>Menurut</a:t>
            </a:r>
            <a:r>
              <a:rPr lang="en-US" sz="3300" b="1" dirty="0" smtClean="0">
                <a:latin typeface="+mj-lt"/>
              </a:rPr>
              <a:t> Lester </a:t>
            </a:r>
            <a:r>
              <a:rPr lang="en-US" sz="3300" b="1" dirty="0" err="1" smtClean="0">
                <a:latin typeface="+mj-lt"/>
              </a:rPr>
              <a:t>dan</a:t>
            </a:r>
            <a:r>
              <a:rPr lang="en-US" sz="3300" b="1" dirty="0" smtClean="0">
                <a:latin typeface="+mj-lt"/>
              </a:rPr>
              <a:t> Stewart</a:t>
            </a:r>
            <a:r>
              <a:rPr lang="en-US" sz="3300" dirty="0" smtClean="0">
                <a:latin typeface="+mj-lt"/>
              </a:rPr>
              <a:t>, </a:t>
            </a:r>
            <a:r>
              <a:rPr lang="en-US" sz="3300" dirty="0" err="1" smtClean="0">
                <a:latin typeface="+mj-lt"/>
              </a:rPr>
              <a:t>evaluasi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dibedakan</a:t>
            </a:r>
            <a:r>
              <a:rPr lang="en-US" sz="3300" dirty="0" smtClean="0">
                <a:latin typeface="+mj-lt"/>
              </a:rPr>
              <a:t> d</a:t>
            </a:r>
            <a:r>
              <a:rPr lang="id-ID" sz="3300" dirty="0" smtClean="0">
                <a:latin typeface="+mj-lt"/>
              </a:rPr>
              <a:t>a</a:t>
            </a:r>
            <a:r>
              <a:rPr lang="en-US" sz="3300" dirty="0" smtClean="0">
                <a:latin typeface="+mj-lt"/>
              </a:rPr>
              <a:t>l</a:t>
            </a:r>
            <a:r>
              <a:rPr lang="id-ID" sz="3300" dirty="0" smtClean="0">
                <a:latin typeface="+mj-lt"/>
              </a:rPr>
              <a:t>a</a:t>
            </a:r>
            <a:r>
              <a:rPr lang="en-US" sz="3300" dirty="0" smtClean="0">
                <a:latin typeface="+mj-lt"/>
              </a:rPr>
              <a:t>m </a:t>
            </a:r>
            <a:r>
              <a:rPr lang="id-ID" sz="3300" dirty="0" smtClean="0">
                <a:latin typeface="+mj-lt"/>
              </a:rPr>
              <a:t>dua 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tugas</a:t>
            </a:r>
            <a:r>
              <a:rPr lang="en-US" sz="3300" dirty="0" smtClean="0">
                <a:latin typeface="+mj-lt"/>
              </a:rPr>
              <a:t> </a:t>
            </a:r>
            <a:r>
              <a:rPr lang="id-ID" sz="3300" dirty="0" smtClean="0">
                <a:latin typeface="+mj-lt"/>
              </a:rPr>
              <a:t> yaitu : </a:t>
            </a:r>
            <a:endParaRPr lang="en-US" sz="33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300" dirty="0" smtClean="0">
                <a:latin typeface="+mj-lt"/>
              </a:rPr>
              <a:t>Menentukan </a:t>
            </a:r>
            <a:r>
              <a:rPr lang="en-US" sz="3300" dirty="0" err="1" smtClean="0">
                <a:latin typeface="+mj-lt"/>
              </a:rPr>
              <a:t>konsekuensi-konsekuensi</a:t>
            </a:r>
            <a:r>
              <a:rPr lang="id-ID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apa</a:t>
            </a:r>
            <a:r>
              <a:rPr lang="en-US" sz="3300" dirty="0" smtClean="0">
                <a:latin typeface="+mj-lt"/>
              </a:rPr>
              <a:t> yang </a:t>
            </a:r>
            <a:r>
              <a:rPr lang="en-US" sz="3300" dirty="0" err="1" smtClean="0">
                <a:latin typeface="+mj-lt"/>
              </a:rPr>
              <a:t>ditimbulkan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oleh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suatu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kebijakan</a:t>
            </a:r>
            <a:r>
              <a:rPr lang="en-US" sz="3300" dirty="0" smtClean="0">
                <a:latin typeface="+mj-lt"/>
              </a:rPr>
              <a:t> d</a:t>
            </a:r>
            <a:r>
              <a:rPr lang="id-ID" sz="3300" dirty="0" smtClean="0">
                <a:latin typeface="+mj-lt"/>
              </a:rPr>
              <a:t>g </a:t>
            </a:r>
            <a:r>
              <a:rPr lang="en-US" sz="3300" dirty="0" err="1" smtClean="0">
                <a:latin typeface="+mj-lt"/>
              </a:rPr>
              <a:t>menggambarkan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dampaknya</a:t>
            </a:r>
            <a:r>
              <a:rPr lang="en-US" sz="3300" dirty="0" smtClean="0">
                <a:latin typeface="+mj-lt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300" dirty="0" err="1" smtClean="0">
                <a:latin typeface="+mj-lt"/>
              </a:rPr>
              <a:t>Menilai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keberhasilan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atau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kegagalan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berdasarkan</a:t>
            </a:r>
            <a:r>
              <a:rPr lang="en-US" sz="3300" dirty="0" smtClean="0">
                <a:latin typeface="+mj-lt"/>
              </a:rPr>
              <a:t> standard yang </a:t>
            </a:r>
            <a:r>
              <a:rPr lang="en-US" sz="3300" dirty="0" err="1" smtClean="0">
                <a:latin typeface="+mj-lt"/>
              </a:rPr>
              <a:t>telah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ditetapkan</a:t>
            </a:r>
            <a:endParaRPr lang="en-US" sz="3300" dirty="0" smtClean="0">
              <a:latin typeface="+mj-lt"/>
            </a:endParaRPr>
          </a:p>
          <a:p>
            <a:pPr marL="0" indent="0">
              <a:buNone/>
            </a:pPr>
            <a:r>
              <a:rPr lang="en-US" sz="3300" dirty="0" err="1" smtClean="0">
                <a:latin typeface="+mj-lt"/>
              </a:rPr>
              <a:t>Untuk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memenuhi</a:t>
            </a:r>
            <a:r>
              <a:rPr lang="id-ID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tugas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tersebut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harus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meliputi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beberapa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kegiatan</a:t>
            </a:r>
            <a:r>
              <a:rPr lang="id-ID" sz="3300" dirty="0">
                <a:latin typeface="+mj-lt"/>
              </a:rPr>
              <a:t> </a:t>
            </a:r>
            <a:r>
              <a:rPr lang="id-ID" sz="3300" dirty="0" smtClean="0">
                <a:latin typeface="+mj-lt"/>
              </a:rPr>
              <a:t>yaitu: </a:t>
            </a:r>
            <a:endParaRPr lang="en-US" sz="3300" dirty="0" smtClean="0">
              <a:latin typeface="+mj-lt"/>
            </a:endParaRPr>
          </a:p>
          <a:p>
            <a:r>
              <a:rPr lang="en-US" sz="3300" dirty="0" err="1" smtClean="0">
                <a:latin typeface="+mj-lt"/>
              </a:rPr>
              <a:t>Spesification</a:t>
            </a:r>
            <a:r>
              <a:rPr lang="en-US" sz="3300" dirty="0" smtClean="0">
                <a:latin typeface="+mj-lt"/>
              </a:rPr>
              <a:t>/</a:t>
            </a:r>
            <a:r>
              <a:rPr lang="en-US" sz="3300" dirty="0" err="1" smtClean="0">
                <a:latin typeface="+mj-lt"/>
              </a:rPr>
              <a:t>pengkhususan</a:t>
            </a:r>
            <a:endParaRPr lang="en-US" sz="3300" dirty="0" smtClean="0">
              <a:latin typeface="+mj-lt"/>
            </a:endParaRPr>
          </a:p>
          <a:p>
            <a:r>
              <a:rPr lang="en-US" sz="3300" dirty="0" smtClean="0">
                <a:latin typeface="+mj-lt"/>
              </a:rPr>
              <a:t>  Measurement/</a:t>
            </a:r>
            <a:r>
              <a:rPr lang="en-US" sz="3300" dirty="0" err="1" smtClean="0">
                <a:latin typeface="+mj-lt"/>
              </a:rPr>
              <a:t>pengukuran</a:t>
            </a:r>
            <a:endParaRPr lang="en-US" sz="3300" dirty="0" smtClean="0">
              <a:latin typeface="+mj-lt"/>
            </a:endParaRPr>
          </a:p>
          <a:p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Analisis</a:t>
            </a:r>
            <a:r>
              <a:rPr lang="en-US" sz="3300" dirty="0" smtClean="0">
                <a:latin typeface="+mj-lt"/>
              </a:rPr>
              <a:t> </a:t>
            </a:r>
          </a:p>
          <a:p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Rekomendasi</a:t>
            </a:r>
            <a:endParaRPr lang="en-US" sz="3300" dirty="0" smtClean="0">
              <a:latin typeface="+mj-lt"/>
            </a:endParaRP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66998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0609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32859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err="1" smtClean="0"/>
              <a:t>Contoh</a:t>
            </a:r>
            <a:r>
              <a:rPr lang="en-US" b="1" dirty="0" smtClean="0"/>
              <a:t> : </a:t>
            </a:r>
          </a:p>
          <a:p>
            <a:r>
              <a:rPr lang="en-US" sz="3300" dirty="0" err="1" smtClean="0">
                <a:latin typeface="+mj-lt"/>
              </a:rPr>
              <a:t>untuk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melakukan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evaluasi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implementasi</a:t>
            </a:r>
            <a:r>
              <a:rPr lang="en-US" sz="3300" dirty="0" smtClean="0">
                <a:latin typeface="+mj-lt"/>
              </a:rPr>
              <a:t> UU No. 32 </a:t>
            </a:r>
            <a:r>
              <a:rPr lang="en-US" sz="3300" dirty="0" err="1" smtClean="0">
                <a:latin typeface="+mj-lt"/>
              </a:rPr>
              <a:t>Th</a:t>
            </a:r>
            <a:r>
              <a:rPr lang="en-US" sz="3300" dirty="0" smtClean="0">
                <a:latin typeface="+mj-lt"/>
              </a:rPr>
              <a:t> 2004 t</a:t>
            </a:r>
            <a:r>
              <a:rPr lang="id-ID" sz="3300" dirty="0" smtClean="0">
                <a:latin typeface="+mj-lt"/>
              </a:rPr>
              <a:t>en</a:t>
            </a:r>
            <a:r>
              <a:rPr lang="en-US" sz="3300" dirty="0" smtClean="0">
                <a:latin typeface="+mj-lt"/>
              </a:rPr>
              <a:t>t</a:t>
            </a:r>
            <a:r>
              <a:rPr lang="id-ID" sz="3300" dirty="0" smtClean="0">
                <a:latin typeface="+mj-lt"/>
              </a:rPr>
              <a:t>an</a:t>
            </a:r>
            <a:r>
              <a:rPr lang="en-US" sz="3300" dirty="0" smtClean="0">
                <a:latin typeface="+mj-lt"/>
              </a:rPr>
              <a:t>g </a:t>
            </a:r>
            <a:r>
              <a:rPr lang="en-US" sz="3300" dirty="0" err="1" smtClean="0">
                <a:latin typeface="+mj-lt"/>
              </a:rPr>
              <a:t>Ot</a:t>
            </a:r>
            <a:r>
              <a:rPr lang="id-ID" sz="3300" dirty="0" smtClean="0">
                <a:latin typeface="+mj-lt"/>
              </a:rPr>
              <a:t>onomi D</a:t>
            </a:r>
            <a:r>
              <a:rPr lang="en-US" sz="3300" dirty="0" smtClean="0">
                <a:latin typeface="+mj-lt"/>
              </a:rPr>
              <a:t>a</a:t>
            </a:r>
            <a:r>
              <a:rPr lang="id-ID" sz="3300" dirty="0" smtClean="0">
                <a:latin typeface="+mj-lt"/>
              </a:rPr>
              <a:t>erah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baru</a:t>
            </a:r>
            <a:r>
              <a:rPr lang="en-US" sz="3300" dirty="0" smtClean="0">
                <a:latin typeface="+mj-lt"/>
              </a:rPr>
              <a:t> d</a:t>
            </a:r>
            <a:r>
              <a:rPr lang="id-ID" sz="3300" dirty="0" smtClean="0">
                <a:latin typeface="+mj-lt"/>
              </a:rPr>
              <a:t>a</a:t>
            </a:r>
            <a:r>
              <a:rPr lang="en-US" sz="3300" dirty="0" smtClean="0">
                <a:latin typeface="+mj-lt"/>
              </a:rPr>
              <a:t>p</a:t>
            </a:r>
            <a:r>
              <a:rPr lang="id-ID" sz="3300" dirty="0" smtClean="0">
                <a:latin typeface="+mj-lt"/>
              </a:rPr>
              <a:t>a</a:t>
            </a:r>
            <a:r>
              <a:rPr lang="en-US" sz="3300" dirty="0" smtClean="0">
                <a:latin typeface="+mj-lt"/>
              </a:rPr>
              <a:t>t </a:t>
            </a:r>
            <a:r>
              <a:rPr lang="en-US" sz="3300" dirty="0" err="1" smtClean="0">
                <a:latin typeface="+mj-lt"/>
              </a:rPr>
              <a:t>dilakukan</a:t>
            </a:r>
            <a:r>
              <a:rPr lang="en-US" sz="3300" dirty="0" smtClean="0">
                <a:latin typeface="+mj-lt"/>
              </a:rPr>
              <a:t> p</a:t>
            </a:r>
            <a:r>
              <a:rPr lang="id-ID" sz="3300" dirty="0" smtClean="0">
                <a:latin typeface="+mj-lt"/>
              </a:rPr>
              <a:t>a</a:t>
            </a:r>
            <a:r>
              <a:rPr lang="en-US" sz="3300" dirty="0" smtClean="0">
                <a:latin typeface="+mj-lt"/>
              </a:rPr>
              <a:t>d</a:t>
            </a:r>
            <a:r>
              <a:rPr lang="id-ID" sz="3300" dirty="0" smtClean="0">
                <a:latin typeface="+mj-lt"/>
              </a:rPr>
              <a:t>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tahun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empat</a:t>
            </a:r>
            <a:r>
              <a:rPr lang="en-US" sz="3300" dirty="0" smtClean="0">
                <a:latin typeface="+mj-lt"/>
              </a:rPr>
              <a:t>  </a:t>
            </a:r>
            <a:r>
              <a:rPr lang="en-US" sz="3300" dirty="0" err="1" smtClean="0">
                <a:latin typeface="+mj-lt"/>
              </a:rPr>
              <a:t>atau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tahun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</a:t>
            </a:r>
            <a:r>
              <a:rPr lang="en-US" sz="3300" dirty="0" smtClean="0">
                <a:latin typeface="+mj-lt"/>
              </a:rPr>
              <a:t> lima.</a:t>
            </a:r>
          </a:p>
          <a:p>
            <a:r>
              <a:rPr lang="en-US" sz="3300" dirty="0" smtClean="0">
                <a:latin typeface="+mj-lt"/>
              </a:rPr>
              <a:t> Pada </a:t>
            </a:r>
            <a:r>
              <a:rPr lang="en-US" sz="3300" dirty="0" err="1" smtClean="0">
                <a:latin typeface="+mj-lt"/>
              </a:rPr>
              <a:t>tahun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pertama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tahap</a:t>
            </a:r>
            <a:r>
              <a:rPr lang="en-US" sz="3300" dirty="0" smtClean="0">
                <a:latin typeface="+mj-lt"/>
              </a:rPr>
              <a:t>  </a:t>
            </a:r>
            <a:r>
              <a:rPr lang="en-US" sz="3300" dirty="0" err="1" smtClean="0">
                <a:latin typeface="+mj-lt"/>
              </a:rPr>
              <a:t>sosialisasi</a:t>
            </a:r>
            <a:r>
              <a:rPr lang="en-US" sz="3300" dirty="0" smtClean="0">
                <a:latin typeface="+mj-lt"/>
              </a:rPr>
              <a:t>, </a:t>
            </a:r>
            <a:r>
              <a:rPr lang="en-US" sz="3300" dirty="0" err="1" smtClean="0">
                <a:latin typeface="+mj-lt"/>
              </a:rPr>
              <a:t>tahun</a:t>
            </a:r>
            <a:r>
              <a:rPr lang="en-US" sz="3300" dirty="0" smtClean="0">
                <a:latin typeface="+mj-lt"/>
              </a:rPr>
              <a:t>  </a:t>
            </a:r>
            <a:r>
              <a:rPr lang="en-US" sz="3300" dirty="0" err="1" smtClean="0">
                <a:latin typeface="+mj-lt"/>
              </a:rPr>
              <a:t>kedua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membuat</a:t>
            </a:r>
            <a:r>
              <a:rPr lang="en-US" sz="3300" dirty="0" smtClean="0">
                <a:latin typeface="+mj-lt"/>
              </a:rPr>
              <a:t> Peraturan </a:t>
            </a:r>
            <a:r>
              <a:rPr lang="en-US" sz="3300" dirty="0" err="1" smtClean="0">
                <a:latin typeface="+mj-lt"/>
              </a:rPr>
              <a:t>Pemerintah</a:t>
            </a:r>
            <a:r>
              <a:rPr lang="en-US" sz="3300" dirty="0" smtClean="0">
                <a:latin typeface="+mj-lt"/>
              </a:rPr>
              <a:t>, </a:t>
            </a:r>
            <a:r>
              <a:rPr lang="en-US" sz="3300" dirty="0" err="1" smtClean="0">
                <a:latin typeface="+mj-lt"/>
              </a:rPr>
              <a:t>tahun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ketiga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mulai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implementasi</a:t>
            </a:r>
            <a:r>
              <a:rPr lang="en-US" sz="3300" dirty="0" smtClean="0">
                <a:latin typeface="+mj-lt"/>
              </a:rPr>
              <a:t>, </a:t>
            </a:r>
            <a:r>
              <a:rPr lang="en-US" sz="3300" dirty="0" err="1" smtClean="0">
                <a:latin typeface="+mj-lt"/>
              </a:rPr>
              <a:t>tahun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empat</a:t>
            </a:r>
            <a:r>
              <a:rPr lang="en-US" sz="3300" dirty="0" smtClean="0">
                <a:latin typeface="+mj-lt"/>
              </a:rPr>
              <a:t> &amp; </a:t>
            </a:r>
            <a:r>
              <a:rPr lang="en-US" sz="3300" dirty="0" err="1" smtClean="0">
                <a:latin typeface="+mj-lt"/>
              </a:rPr>
              <a:t>ke</a:t>
            </a:r>
            <a:r>
              <a:rPr lang="en-US" sz="3300" dirty="0" smtClean="0">
                <a:latin typeface="+mj-lt"/>
              </a:rPr>
              <a:t> lima </a:t>
            </a:r>
            <a:r>
              <a:rPr lang="en-US" sz="3300" dirty="0" err="1" smtClean="0">
                <a:latin typeface="+mj-lt"/>
              </a:rPr>
              <a:t>dapat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diketahui</a:t>
            </a:r>
            <a:r>
              <a:rPr lang="en-US" sz="3300" dirty="0" smtClean="0">
                <a:latin typeface="+mj-lt"/>
              </a:rPr>
              <a:t> out come &amp; </a:t>
            </a:r>
            <a:r>
              <a:rPr lang="en-US" sz="3300" dirty="0" err="1" smtClean="0">
                <a:latin typeface="+mj-lt"/>
              </a:rPr>
              <a:t>dampak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dr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implementasi</a:t>
            </a:r>
            <a:r>
              <a:rPr lang="en-US" sz="3300" dirty="0" smtClean="0">
                <a:latin typeface="+mj-lt"/>
              </a:rPr>
              <a:t> UU.</a:t>
            </a:r>
          </a:p>
          <a:p>
            <a:r>
              <a:rPr lang="en-US" sz="3300" dirty="0" smtClean="0">
                <a:latin typeface="+mj-lt"/>
              </a:rPr>
              <a:t>Pada </a:t>
            </a:r>
            <a:r>
              <a:rPr lang="en-US" sz="3300" dirty="0" err="1" smtClean="0">
                <a:latin typeface="+mj-lt"/>
              </a:rPr>
              <a:t>peraturan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teknis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misalnya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ttg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pemakaian</a:t>
            </a:r>
            <a:r>
              <a:rPr lang="en-US" sz="3300" dirty="0" smtClean="0">
                <a:latin typeface="+mj-lt"/>
              </a:rPr>
              <a:t> helm </a:t>
            </a:r>
            <a:r>
              <a:rPr lang="en-US" sz="3300" dirty="0" err="1" smtClean="0">
                <a:latin typeface="+mj-lt"/>
              </a:rPr>
              <a:t>pengendara</a:t>
            </a:r>
            <a:r>
              <a:rPr lang="en-US" sz="3300" dirty="0" smtClean="0">
                <a:latin typeface="+mj-lt"/>
              </a:rPr>
              <a:t> motor </a:t>
            </a:r>
            <a:r>
              <a:rPr lang="en-US" sz="3300" dirty="0" err="1" smtClean="0">
                <a:latin typeface="+mj-lt"/>
              </a:rPr>
              <a:t>evaluasi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dapat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dilakukan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pada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tahun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kedua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ketiga</a:t>
            </a:r>
            <a:r>
              <a:rPr lang="en-US" sz="3300" dirty="0" smtClean="0">
                <a:latin typeface="+mj-lt"/>
              </a:rPr>
              <a:t> s</a:t>
            </a:r>
            <a:r>
              <a:rPr lang="id-ID" sz="3300" dirty="0" smtClean="0">
                <a:latin typeface="+mj-lt"/>
              </a:rPr>
              <a:t>u</a:t>
            </a:r>
            <a:r>
              <a:rPr lang="en-US" sz="3300" dirty="0" smtClean="0">
                <a:latin typeface="+mj-lt"/>
              </a:rPr>
              <a:t>d</a:t>
            </a:r>
            <a:r>
              <a:rPr lang="id-ID" sz="3300" dirty="0" smtClean="0">
                <a:latin typeface="+mj-lt"/>
              </a:rPr>
              <a:t>a</a:t>
            </a:r>
            <a:r>
              <a:rPr lang="en-US" sz="3300" dirty="0" smtClean="0">
                <a:latin typeface="+mj-lt"/>
              </a:rPr>
              <a:t>h </a:t>
            </a:r>
            <a:r>
              <a:rPr lang="en-US" sz="3300" dirty="0" err="1" smtClean="0">
                <a:latin typeface="+mj-lt"/>
              </a:rPr>
              <a:t>dapat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diketahui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berapa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persen</a:t>
            </a:r>
            <a:r>
              <a:rPr lang="en-US" sz="3300" dirty="0" smtClean="0">
                <a:latin typeface="+mj-lt"/>
              </a:rPr>
              <a:t> y</a:t>
            </a:r>
            <a:r>
              <a:rPr lang="id-ID" sz="3300" dirty="0" smtClean="0">
                <a:latin typeface="+mj-lt"/>
              </a:rPr>
              <a:t>an</a:t>
            </a:r>
            <a:r>
              <a:rPr lang="en-US" sz="3300" dirty="0" smtClean="0">
                <a:latin typeface="+mj-lt"/>
              </a:rPr>
              <a:t>g </a:t>
            </a:r>
            <a:r>
              <a:rPr lang="en-US" sz="3300" dirty="0" err="1" smtClean="0">
                <a:latin typeface="+mj-lt"/>
              </a:rPr>
              <a:t>memakai</a:t>
            </a:r>
            <a:r>
              <a:rPr lang="en-US" sz="3300" dirty="0" smtClean="0">
                <a:latin typeface="+mj-lt"/>
              </a:rPr>
              <a:t> helm </a:t>
            </a:r>
            <a:r>
              <a:rPr lang="en-US" sz="3300" dirty="0" err="1" smtClean="0">
                <a:latin typeface="+mj-lt"/>
              </a:rPr>
              <a:t>dan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dampaknya</a:t>
            </a:r>
            <a:r>
              <a:rPr lang="en-US" sz="3300" dirty="0" smtClean="0">
                <a:latin typeface="+mj-lt"/>
              </a:rPr>
              <a:t> t</a:t>
            </a:r>
            <a:r>
              <a:rPr lang="id-ID" sz="3300" dirty="0" smtClean="0">
                <a:latin typeface="+mj-lt"/>
              </a:rPr>
              <a:t>er</a:t>
            </a:r>
            <a:r>
              <a:rPr lang="en-US" sz="3300" dirty="0" smtClean="0">
                <a:latin typeface="+mj-lt"/>
              </a:rPr>
              <a:t>h</a:t>
            </a:r>
            <a:r>
              <a:rPr lang="id-ID" sz="3300" dirty="0" smtClean="0">
                <a:latin typeface="+mj-lt"/>
              </a:rPr>
              <a:t>a</a:t>
            </a:r>
            <a:r>
              <a:rPr lang="en-US" sz="3300" dirty="0" smtClean="0">
                <a:latin typeface="+mj-lt"/>
              </a:rPr>
              <a:t>d</a:t>
            </a:r>
            <a:r>
              <a:rPr lang="id-ID" sz="3300" dirty="0" smtClean="0">
                <a:latin typeface="+mj-lt"/>
              </a:rPr>
              <a:t>ap 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jumlah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kecelakaan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apakah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turun</a:t>
            </a:r>
            <a:r>
              <a:rPr lang="en-US" sz="3300" dirty="0" smtClean="0">
                <a:latin typeface="+mj-lt"/>
              </a:rPr>
              <a:t>. </a:t>
            </a:r>
          </a:p>
          <a:p>
            <a:endParaRPr lang="id-ID" sz="33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16026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Tujuan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Evaluasi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328592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</a:rPr>
              <a:t>Menentukan </a:t>
            </a:r>
            <a:r>
              <a:rPr lang="en-US" dirty="0" err="1" smtClean="0">
                <a:latin typeface="+mj-lt"/>
              </a:rPr>
              <a:t>tingkat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kinerja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suatu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. </a:t>
            </a:r>
            <a:endParaRPr lang="id-ID" dirty="0" smtClean="0">
              <a:latin typeface="+mj-lt"/>
            </a:endParaRPr>
          </a:p>
          <a:p>
            <a:pPr marL="0" indent="0">
              <a:buNone/>
            </a:pPr>
            <a:r>
              <a:rPr lang="id-ID" dirty="0">
                <a:latin typeface="+mj-lt"/>
              </a:rPr>
              <a:t> </a:t>
            </a:r>
            <a:r>
              <a:rPr lang="id-ID" dirty="0" smtClean="0">
                <a:latin typeface="+mj-lt"/>
              </a:rPr>
              <a:t>     </a:t>
            </a:r>
            <a:r>
              <a:rPr lang="en-US" dirty="0" err="1" smtClean="0">
                <a:latin typeface="+mj-lt"/>
              </a:rPr>
              <a:t>Melalui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evaluasi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diketahui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derajad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pencapaian</a:t>
            </a:r>
            <a:r>
              <a:rPr lang="en-US" dirty="0" smtClean="0">
                <a:latin typeface="+mj-lt"/>
              </a:rPr>
              <a:t> </a:t>
            </a:r>
            <a:endParaRPr lang="id-ID" dirty="0" smtClean="0">
              <a:latin typeface="+mj-lt"/>
            </a:endParaRPr>
          </a:p>
          <a:p>
            <a:pPr marL="0" indent="0">
              <a:buNone/>
            </a:pPr>
            <a:r>
              <a:rPr lang="id-ID" dirty="0">
                <a:latin typeface="+mj-lt"/>
              </a:rPr>
              <a:t> </a:t>
            </a:r>
            <a:r>
              <a:rPr lang="id-ID" dirty="0" smtClean="0">
                <a:latin typeface="+mj-lt"/>
              </a:rPr>
              <a:t>     </a:t>
            </a:r>
            <a:r>
              <a:rPr lang="en-US" dirty="0" err="1" smtClean="0">
                <a:latin typeface="+mj-lt"/>
              </a:rPr>
              <a:t>tujuan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sasaran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>
                <a:latin typeface="+mj-lt"/>
              </a:rPr>
              <a:t>Mengukur </a:t>
            </a:r>
            <a:r>
              <a:rPr lang="en-US" dirty="0" err="1" smtClean="0">
                <a:latin typeface="+mj-lt"/>
              </a:rPr>
              <a:t>tingkat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efisiensi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suatu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. </a:t>
            </a:r>
            <a:endParaRPr lang="id-ID" dirty="0" smtClean="0">
              <a:latin typeface="+mj-lt"/>
            </a:endParaRPr>
          </a:p>
          <a:p>
            <a:pPr marL="0" indent="0">
              <a:buNone/>
            </a:pPr>
            <a:r>
              <a:rPr lang="id-ID" dirty="0" smtClean="0">
                <a:latin typeface="+mj-lt"/>
              </a:rPr>
              <a:t>      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evaluasi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dapat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diketahui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berapa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beaya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endParaRPr lang="id-ID" dirty="0" smtClean="0">
              <a:latin typeface="+mj-lt"/>
            </a:endParaRPr>
          </a:p>
          <a:p>
            <a:pPr marL="0" indent="0">
              <a:buNone/>
            </a:pPr>
            <a:r>
              <a:rPr lang="id-ID" dirty="0">
                <a:latin typeface="+mj-lt"/>
              </a:rPr>
              <a:t> </a:t>
            </a:r>
            <a:r>
              <a:rPr lang="id-ID" dirty="0" smtClean="0">
                <a:latin typeface="+mj-lt"/>
              </a:rPr>
              <a:t>      </a:t>
            </a:r>
            <a:r>
              <a:rPr lang="en-US" dirty="0" err="1" smtClean="0">
                <a:latin typeface="+mj-lt"/>
              </a:rPr>
              <a:t>manfaaat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suatu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.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>
                <a:latin typeface="+mj-lt"/>
              </a:rPr>
              <a:t>Mengukur </a:t>
            </a:r>
            <a:r>
              <a:rPr lang="en-US" dirty="0" err="1" smtClean="0">
                <a:latin typeface="+mj-lt"/>
              </a:rPr>
              <a:t>tingkat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keluaran</a:t>
            </a:r>
            <a:r>
              <a:rPr lang="en-US" dirty="0" smtClean="0">
                <a:latin typeface="+mj-lt"/>
              </a:rPr>
              <a:t> (out come)</a:t>
            </a:r>
            <a:endParaRPr lang="id-ID" dirty="0" smtClean="0">
              <a:latin typeface="+mj-lt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>
                <a:latin typeface="+mj-lt"/>
              </a:rPr>
              <a:t>Mengukur  </a:t>
            </a:r>
            <a:r>
              <a:rPr lang="en-US" dirty="0" err="1" smtClean="0">
                <a:latin typeface="+mj-lt"/>
              </a:rPr>
              <a:t>dampak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suatu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baik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positif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maupun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negatif</a:t>
            </a:r>
            <a:r>
              <a:rPr lang="en-US" dirty="0" smtClean="0">
                <a:latin typeface="+mj-lt"/>
              </a:rPr>
              <a:t>,</a:t>
            </a:r>
            <a:endParaRPr lang="id-ID" dirty="0" smtClean="0">
              <a:latin typeface="+mj-lt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mengetahui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apabila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penyimpangan</a:t>
            </a:r>
            <a:r>
              <a:rPr lang="en-US" dirty="0" smtClean="0">
                <a:latin typeface="+mj-lt"/>
              </a:rPr>
              <a:t>, d</a:t>
            </a:r>
            <a:r>
              <a:rPr lang="id-ID" dirty="0" smtClean="0">
                <a:latin typeface="+mj-lt"/>
              </a:rPr>
              <a:t>en</a:t>
            </a:r>
            <a:r>
              <a:rPr lang="en-US" dirty="0" smtClean="0">
                <a:latin typeface="+mj-lt"/>
              </a:rPr>
              <a:t>g</a:t>
            </a:r>
            <a:r>
              <a:rPr lang="id-ID" dirty="0" smtClean="0">
                <a:latin typeface="+mj-lt"/>
              </a:rPr>
              <a:t>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cara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membandingkan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antara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tujuan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sasaran</a:t>
            </a:r>
            <a:r>
              <a:rPr lang="en-US" dirty="0" smtClean="0">
                <a:latin typeface="+mj-lt"/>
              </a:rPr>
              <a:t> d</a:t>
            </a:r>
            <a:r>
              <a:rPr lang="id-ID" dirty="0" smtClean="0">
                <a:latin typeface="+mj-lt"/>
              </a:rPr>
              <a:t>en</a:t>
            </a:r>
            <a:r>
              <a:rPr lang="en-US" dirty="0" smtClean="0">
                <a:latin typeface="+mj-lt"/>
              </a:rPr>
              <a:t>g</a:t>
            </a:r>
            <a:r>
              <a:rPr lang="id-ID" dirty="0" smtClean="0">
                <a:latin typeface="+mj-lt"/>
              </a:rPr>
              <a:t>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pencapaian</a:t>
            </a:r>
            <a:r>
              <a:rPr lang="en-US" dirty="0" smtClean="0">
                <a:latin typeface="+mj-lt"/>
              </a:rPr>
              <a:t> target. </a:t>
            </a:r>
            <a:endParaRPr lang="id-ID" dirty="0" smtClean="0">
              <a:latin typeface="+mj-lt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>
                <a:latin typeface="+mj-lt"/>
              </a:rPr>
              <a:t>Sebagai </a:t>
            </a:r>
            <a:r>
              <a:rPr lang="en-US" dirty="0" err="1" smtClean="0">
                <a:latin typeface="+mj-lt"/>
              </a:rPr>
              <a:t>bahan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masukan</a:t>
            </a:r>
            <a:r>
              <a:rPr lang="en-US" dirty="0" smtClean="0">
                <a:latin typeface="+mj-lt"/>
              </a:rPr>
              <a:t> (input)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datang</a:t>
            </a:r>
            <a:r>
              <a:rPr lang="en-US" dirty="0" smtClean="0">
                <a:latin typeface="+mj-lt"/>
              </a:rPr>
              <a:t> agar </a:t>
            </a:r>
            <a:r>
              <a:rPr lang="en-US" dirty="0" err="1" smtClean="0">
                <a:latin typeface="+mj-lt"/>
              </a:rPr>
              <a:t>lebih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baik</a:t>
            </a:r>
            <a:r>
              <a:rPr lang="en-US" dirty="0" smtClean="0">
                <a:latin typeface="+mj-lt"/>
              </a:rPr>
              <a:t>. 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54126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639762"/>
          </a:xfrm>
        </p:spPr>
        <p:txBody>
          <a:bodyPr>
            <a:noAutofit/>
          </a:bodyPr>
          <a:lstStyle/>
          <a:p>
            <a:r>
              <a:rPr lang="en-US" sz="3600" b="1" dirty="0"/>
              <a:t>Evaluasi </a:t>
            </a:r>
            <a:r>
              <a:rPr lang="en-US" sz="3600" b="1" dirty="0" err="1"/>
              <a:t>dan</a:t>
            </a:r>
            <a:r>
              <a:rPr lang="en-US" sz="3600" b="1" dirty="0"/>
              <a:t> </a:t>
            </a:r>
            <a:r>
              <a:rPr lang="en-US" sz="3600" b="1" dirty="0" err="1"/>
              <a:t>Dampak</a:t>
            </a:r>
            <a:r>
              <a:rPr lang="en-US" sz="3600" b="1" dirty="0"/>
              <a:t> Kebijakan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980728"/>
            <a:ext cx="8151440" cy="5343872"/>
          </a:xfrm>
        </p:spPr>
        <p:txBody>
          <a:bodyPr>
            <a:noAutofit/>
          </a:bodyPr>
          <a:lstStyle/>
          <a:p>
            <a:r>
              <a:rPr lang="en-US" sz="2400" dirty="0"/>
              <a:t>Evaluasi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yang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 smtClean="0"/>
              <a:t>menilai</a:t>
            </a:r>
            <a:r>
              <a:rPr lang="id-ID" sz="2400" dirty="0" smtClean="0"/>
              <a:t> </a:t>
            </a:r>
            <a:r>
              <a:rPr lang="en-US" sz="2400" dirty="0" smtClean="0"/>
              <a:t>“</a:t>
            </a:r>
            <a:r>
              <a:rPr lang="en-US" sz="2400" dirty="0" err="1"/>
              <a:t>manfaat</a:t>
            </a:r>
            <a:r>
              <a:rPr lang="en-US" sz="2400" dirty="0"/>
              <a:t>”  </a:t>
            </a:r>
            <a:r>
              <a:rPr lang="en-US" sz="2400" dirty="0" err="1" smtClean="0"/>
              <a:t>suatu</a:t>
            </a:r>
            <a:r>
              <a:rPr lang="id-ID" sz="2400" dirty="0" smtClean="0"/>
              <a:t> </a:t>
            </a:r>
            <a:r>
              <a:rPr lang="en-US" sz="2400" dirty="0" err="1" smtClean="0"/>
              <a:t>kebijakan</a:t>
            </a:r>
            <a:endParaRPr lang="en-US" sz="2400" dirty="0"/>
          </a:p>
          <a:p>
            <a:r>
              <a:rPr lang="en-US" sz="2400" dirty="0" smtClean="0"/>
              <a:t>Evaluasi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ditujukan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melihat</a:t>
            </a:r>
            <a:r>
              <a:rPr lang="en-US" sz="2400" dirty="0" smtClean="0"/>
              <a:t> </a:t>
            </a:r>
            <a:r>
              <a:rPr lang="en-US" sz="2400" dirty="0" err="1" smtClean="0"/>
              <a:t>sebab-sebab</a:t>
            </a:r>
            <a:r>
              <a:rPr lang="en-US" sz="2400" dirty="0" smtClean="0"/>
              <a:t> </a:t>
            </a:r>
            <a:r>
              <a:rPr lang="en-US" sz="2400" dirty="0" err="1" smtClean="0"/>
              <a:t>kegagalan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mengetahui</a:t>
            </a:r>
            <a:r>
              <a:rPr lang="en-US" sz="2400" dirty="0" smtClean="0"/>
              <a:t>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/>
              <a:t>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dijalankan</a:t>
            </a:r>
            <a:r>
              <a:rPr lang="en-US" sz="2400" dirty="0" smtClean="0"/>
              <a:t> </a:t>
            </a:r>
            <a:r>
              <a:rPr lang="en-US" sz="2400" dirty="0" err="1" smtClean="0"/>
              <a:t>meraih</a:t>
            </a:r>
            <a:r>
              <a:rPr lang="en-US" sz="2400" dirty="0" smtClean="0"/>
              <a:t> </a:t>
            </a:r>
            <a:r>
              <a:rPr lang="en-US" sz="2400" dirty="0" err="1" smtClean="0"/>
              <a:t>dampak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diinginkan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b="1" dirty="0" err="1" smtClean="0"/>
              <a:t>Menurut</a:t>
            </a:r>
            <a:r>
              <a:rPr lang="en-US" sz="2400" b="1" dirty="0" smtClean="0"/>
              <a:t> </a:t>
            </a:r>
            <a:r>
              <a:rPr lang="en-US" sz="2400" b="1" dirty="0" smtClean="0"/>
              <a:t>Lester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Stewart</a:t>
            </a:r>
            <a:r>
              <a:rPr lang="en-US" sz="2400" dirty="0" smtClean="0"/>
              <a:t>, </a:t>
            </a:r>
            <a:r>
              <a:rPr lang="en-US" sz="2400" dirty="0" err="1" smtClean="0"/>
              <a:t>evaluasi</a:t>
            </a:r>
            <a:r>
              <a:rPr lang="en-US" sz="2400" dirty="0" smtClean="0"/>
              <a:t> </a:t>
            </a:r>
            <a:r>
              <a:rPr lang="en-US" sz="2400" dirty="0" err="1" smtClean="0"/>
              <a:t>dibedakan</a:t>
            </a:r>
            <a:r>
              <a:rPr lang="en-US" sz="2400" dirty="0" smtClean="0"/>
              <a:t> dlm 2 </a:t>
            </a:r>
            <a:r>
              <a:rPr lang="en-US" sz="2400" dirty="0" err="1" smtClean="0"/>
              <a:t>tugas</a:t>
            </a:r>
            <a:r>
              <a:rPr lang="en-US" sz="24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 Menentukan </a:t>
            </a:r>
            <a:r>
              <a:rPr lang="en-US" sz="2400" dirty="0" err="1" smtClean="0"/>
              <a:t>konsekuensi</a:t>
            </a:r>
            <a:r>
              <a:rPr lang="en-US" sz="2400" dirty="0" smtClean="0"/>
              <a:t>-</a:t>
            </a:r>
            <a:r>
              <a:rPr lang="id-ID" sz="2400" dirty="0" smtClean="0"/>
              <a:t> </a:t>
            </a:r>
            <a:r>
              <a:rPr lang="en-US" sz="2400" dirty="0" err="1" smtClean="0"/>
              <a:t>konsekuensi</a:t>
            </a:r>
            <a:r>
              <a:rPr lang="id-ID" sz="2400" dirty="0" smtClean="0"/>
              <a:t>  </a:t>
            </a:r>
            <a:r>
              <a:rPr lang="en-US" sz="2400" dirty="0" err="1" smtClean="0"/>
              <a:t>apa</a:t>
            </a:r>
            <a:r>
              <a:rPr lang="en-US" sz="2400" dirty="0" smtClean="0"/>
              <a:t> </a:t>
            </a:r>
            <a:r>
              <a:rPr lang="en-US" sz="2400" dirty="0" smtClean="0"/>
              <a:t>yang </a:t>
            </a:r>
            <a:r>
              <a:rPr lang="en-US" sz="2400" dirty="0" err="1" smtClean="0"/>
              <a:t>ditimbulkan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menggambarkan</a:t>
            </a:r>
            <a:r>
              <a:rPr lang="en-US" sz="2400" dirty="0" smtClean="0"/>
              <a:t> </a:t>
            </a:r>
            <a:r>
              <a:rPr lang="en-US" sz="2400" dirty="0" err="1" smtClean="0"/>
              <a:t>dampaknya</a:t>
            </a:r>
            <a:r>
              <a:rPr lang="en-US" sz="2400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Menilai</a:t>
            </a:r>
            <a:r>
              <a:rPr lang="en-US" sz="2400" dirty="0" smtClean="0"/>
              <a:t> </a:t>
            </a:r>
            <a:r>
              <a:rPr lang="en-US" sz="2400" dirty="0" err="1" smtClean="0"/>
              <a:t>keberhasilan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kegagalan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standard </a:t>
            </a:r>
            <a:r>
              <a:rPr lang="en-US" sz="2400" dirty="0"/>
              <a:t>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ditetapkan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1067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562074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/>
              <a:t>Kebijakan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sebagai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Suatu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Proses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7150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>
              <a:buNone/>
            </a:pPr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        </a:t>
            </a:r>
            <a:endParaRPr lang="en-US" sz="43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                       </a:t>
            </a:r>
          </a:p>
          <a:p>
            <a:pPr>
              <a:buNone/>
            </a:pPr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3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3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                </a:t>
            </a:r>
          </a:p>
          <a:p>
            <a:pPr>
              <a:buNone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                         </a:t>
            </a:r>
            <a:endParaRPr lang="en-US" sz="23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3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endParaRPr lang="en-US" sz="40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endParaRPr lang="en-US" sz="4000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                                        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Umpan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balik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lnSpc>
                <a:spcPct val="120000"/>
              </a:lnSpc>
            </a:pPr>
            <a:endParaRPr lang="id-ID" sz="56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endParaRPr lang="id-ID" sz="4000" b="1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id-ID" sz="40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40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7200" b="1" dirty="0" smtClean="0">
                <a:latin typeface="+mj-lt"/>
                <a:cs typeface="Arial" panose="020B0604020202020204" pitchFamily="34" charset="0"/>
              </a:rPr>
              <a:t>Input (</a:t>
            </a:r>
            <a:r>
              <a:rPr lang="en-US" sz="7200" b="1" i="1" dirty="0" smtClean="0">
                <a:latin typeface="+mj-lt"/>
                <a:cs typeface="Arial" panose="020B0604020202020204" pitchFamily="34" charset="0"/>
              </a:rPr>
              <a:t>raw materials</a:t>
            </a:r>
            <a:r>
              <a:rPr lang="en-US" sz="7200" b="1" dirty="0" smtClean="0">
                <a:latin typeface="+mj-lt"/>
                <a:cs typeface="Arial" panose="020B0604020202020204" pitchFamily="34" charset="0"/>
              </a:rPr>
              <a:t>) 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: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adalah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bahan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baku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yang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digunakan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sbg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masukan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dalam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sebuah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sistem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kebijakan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al :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sdm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,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sd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finansial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, tuntutan2 ,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dukungan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masyarakat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Sistem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politik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melalui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para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aktornya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melakukan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proses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konvensi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 (bargaining &amp;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negoisasi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para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aktor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)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dr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input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menjadi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output.</a:t>
            </a:r>
          </a:p>
          <a:p>
            <a:pPr>
              <a:lnSpc>
                <a:spcPct val="120000"/>
              </a:lnSpc>
            </a:pPr>
            <a:r>
              <a:rPr lang="en-US" sz="7200" b="1" dirty="0" smtClean="0">
                <a:latin typeface="+mj-lt"/>
                <a:cs typeface="Arial" panose="020B0604020202020204" pitchFamily="34" charset="0"/>
              </a:rPr>
              <a:t>out put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: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adalah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keluaran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dr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sebuah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sistem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kebijakan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berupa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peturan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,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kebijakan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,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jasa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/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Pelayanan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dan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program (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pembangunan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jalan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,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saluran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irigasi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dll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). </a:t>
            </a:r>
          </a:p>
          <a:p>
            <a:pPr>
              <a:lnSpc>
                <a:spcPct val="120000"/>
              </a:lnSpc>
            </a:pPr>
            <a:r>
              <a:rPr lang="en-US" sz="7200" b="1" dirty="0" smtClean="0">
                <a:latin typeface="+mj-lt"/>
                <a:cs typeface="Arial" panose="020B0604020202020204" pitchFamily="34" charset="0"/>
              </a:rPr>
              <a:t>out come: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hasil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suatu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kebijakan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sbg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akibat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diimplementasikanya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suatu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kebijakan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sz="7200" b="1" dirty="0" smtClean="0">
                <a:latin typeface="+mj-lt"/>
                <a:cs typeface="Arial" panose="020B0604020202020204" pitchFamily="34" charset="0"/>
              </a:rPr>
              <a:t>Impact/ </a:t>
            </a:r>
            <a:r>
              <a:rPr lang="en-US" sz="7200" b="1" dirty="0" err="1" smtClean="0">
                <a:latin typeface="+mj-lt"/>
                <a:cs typeface="Arial" panose="020B0604020202020204" pitchFamily="34" charset="0"/>
              </a:rPr>
              <a:t>dampak</a:t>
            </a:r>
            <a:r>
              <a:rPr lang="en-US" sz="7200" b="1" dirty="0" smtClean="0">
                <a:latin typeface="+mj-lt"/>
                <a:cs typeface="Arial" panose="020B0604020202020204" pitchFamily="34" charset="0"/>
              </a:rPr>
              <a:t>: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akibat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pada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masyarakat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sbg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konsekuensi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adanya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kebijakan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 yang </a:t>
            </a:r>
          </a:p>
          <a:p>
            <a:pPr>
              <a:lnSpc>
                <a:spcPct val="120000"/>
              </a:lnSpc>
              <a:buNone/>
            </a:pPr>
            <a:r>
              <a:rPr lang="en-US" sz="7200" dirty="0" smtClean="0">
                <a:latin typeface="+mj-lt"/>
                <a:cs typeface="Arial" panose="020B0604020202020204" pitchFamily="34" charset="0"/>
              </a:rPr>
              <a:t>       </a:t>
            </a:r>
            <a:r>
              <a:rPr lang="en-US" sz="7200" dirty="0" err="1" smtClean="0">
                <a:latin typeface="+mj-lt"/>
                <a:cs typeface="Arial" panose="020B0604020202020204" pitchFamily="34" charset="0"/>
              </a:rPr>
              <a:t>diimplementasi</a:t>
            </a:r>
            <a:r>
              <a:rPr lang="en-US" sz="7200" dirty="0" smtClean="0">
                <a:latin typeface="+mj-lt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1905000"/>
            <a:ext cx="9144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Inpu</a:t>
            </a:r>
            <a:r>
              <a:rPr lang="id-ID" dirty="0" smtClean="0"/>
              <a:t>t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33600" y="1905000"/>
            <a:ext cx="12954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Proses</a:t>
            </a:r>
            <a:r>
              <a:rPr lang="en-US" b="1" dirty="0" smtClean="0"/>
              <a:t> </a:t>
            </a:r>
            <a:r>
              <a:rPr lang="en-US" b="1" dirty="0" err="1" smtClean="0"/>
              <a:t>kebijakan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3962400" y="1905000"/>
            <a:ext cx="1066800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Out put 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6858000" y="1905000"/>
            <a:ext cx="1066800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Dampak</a:t>
            </a:r>
            <a:r>
              <a:rPr lang="id-ID" dirty="0" smtClean="0"/>
              <a:t>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410200" y="1905000"/>
            <a:ext cx="1066800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Out come</a:t>
            </a:r>
            <a:endParaRPr lang="en-US" b="1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752600" y="22860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752600" y="2209800"/>
            <a:ext cx="381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581400" y="20574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581400" y="23622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105400" y="20574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6" idx="3"/>
            <a:endCxn id="8" idx="1"/>
          </p:cNvCxnSpPr>
          <p:nvPr/>
        </p:nvCxnSpPr>
        <p:spPr>
          <a:xfrm>
            <a:off x="5029200" y="22098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6553200" y="20574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7" idx="1"/>
          </p:cNvCxnSpPr>
          <p:nvPr/>
        </p:nvCxnSpPr>
        <p:spPr>
          <a:xfrm>
            <a:off x="6553200" y="22098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11582400" y="32004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7277894" y="2856706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733800" y="3048000"/>
            <a:ext cx="3733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>
            <a:off x="3581400" y="28956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5400000">
            <a:off x="5143500" y="33147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1219200" y="3505200"/>
            <a:ext cx="411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rot="5400000" flipH="1" flipV="1">
            <a:off x="800100" y="3161506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004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15962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Alasan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Evaluasi</a:t>
            </a:r>
            <a:r>
              <a:rPr lang="en-US" sz="3600" b="1" dirty="0" smtClean="0"/>
              <a:t>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evaluasi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kebijakan-kebijakan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kedepan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lebih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baik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tidak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mengurangi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kesalahan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sama</a:t>
            </a:r>
            <a:r>
              <a:rPr lang="en-US" dirty="0" smtClean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n-US" b="1" dirty="0" err="1" smtClean="0">
                <a:latin typeface="+mj-lt"/>
              </a:rPr>
              <a:t>Perlunya</a:t>
            </a:r>
            <a:r>
              <a:rPr lang="en-US" b="1" dirty="0" smtClean="0">
                <a:latin typeface="+mj-lt"/>
              </a:rPr>
              <a:t>  </a:t>
            </a:r>
            <a:r>
              <a:rPr lang="en-US" b="1" dirty="0" err="1" smtClean="0">
                <a:latin typeface="+mj-lt"/>
              </a:rPr>
              <a:t>evaluasi</a:t>
            </a:r>
            <a:r>
              <a:rPr lang="en-US" b="1" dirty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al: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mengetahui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tingkat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efektivitas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suatu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  <a:sym typeface="Wingdings" pitchFamily="2" charset="2"/>
              </a:rPr>
              <a:t> </a:t>
            </a:r>
            <a:r>
              <a:rPr lang="en-US" dirty="0" err="1" smtClean="0">
                <a:latin typeface="+mj-lt"/>
                <a:sym typeface="Wingdings" pitchFamily="2" charset="2"/>
              </a:rPr>
              <a:t>mencapai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tujuan</a:t>
            </a:r>
            <a:r>
              <a:rPr lang="en-US" dirty="0" smtClean="0">
                <a:latin typeface="+mj-lt"/>
                <a:sym typeface="Wingdings" pitchFamily="2" charset="2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+mj-lt"/>
              </a:rPr>
              <a:t>Mengetahui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apakah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suatu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berhasil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atau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gagal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+mj-lt"/>
                <a:sym typeface="Wingdings" pitchFamily="2" charset="2"/>
              </a:rPr>
              <a:t>Memenuhi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aspek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akuntabilitas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publik</a:t>
            </a:r>
            <a:r>
              <a:rPr lang="en-US" dirty="0" smtClean="0">
                <a:latin typeface="+mj-lt"/>
                <a:sym typeface="Wingdings" pitchFamily="2" charset="2"/>
              </a:rPr>
              <a:t>.</a:t>
            </a:r>
            <a:r>
              <a:rPr lang="en-US" dirty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Menunjukan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pada</a:t>
            </a:r>
            <a:r>
              <a:rPr lang="en-US" dirty="0" smtClean="0">
                <a:latin typeface="+mj-lt"/>
                <a:sym typeface="Wingdings" pitchFamily="2" charset="2"/>
              </a:rPr>
              <a:t> stakeholders </a:t>
            </a:r>
            <a:r>
              <a:rPr lang="en-US" dirty="0" err="1" smtClean="0">
                <a:latin typeface="+mj-lt"/>
                <a:sym typeface="Wingdings" pitchFamily="2" charset="2"/>
              </a:rPr>
              <a:t>manfaat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suatu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kebijakan</a:t>
            </a:r>
            <a:r>
              <a:rPr lang="en-US" dirty="0" smtClean="0">
                <a:latin typeface="+mj-lt"/>
                <a:sym typeface="Wingdings" pitchFamily="2" charset="2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  <a:sym typeface="Wingdings" pitchFamily="2" charset="2"/>
              </a:rPr>
              <a:t>Agar </a:t>
            </a:r>
            <a:r>
              <a:rPr lang="en-US" dirty="0" err="1" smtClean="0">
                <a:latin typeface="+mj-lt"/>
                <a:sym typeface="Wingdings" pitchFamily="2" charset="2"/>
              </a:rPr>
              <a:t>tidak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mengulangi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kesalahan</a:t>
            </a:r>
            <a:r>
              <a:rPr lang="en-US" dirty="0" smtClean="0">
                <a:latin typeface="+mj-lt"/>
                <a:sym typeface="Wingdings" pitchFamily="2" charset="2"/>
              </a:rPr>
              <a:t> yang </a:t>
            </a:r>
            <a:r>
              <a:rPr lang="en-US" dirty="0" err="1" smtClean="0">
                <a:latin typeface="+mj-lt"/>
                <a:sym typeface="Wingdings" pitchFamily="2" charset="2"/>
              </a:rPr>
              <a:t>sama</a:t>
            </a:r>
            <a:r>
              <a:rPr lang="en-US" dirty="0" smtClean="0">
                <a:latin typeface="+mj-lt"/>
                <a:sym typeface="Wingdings" pitchFamily="2" charset="2"/>
              </a:rPr>
              <a:t>.</a:t>
            </a:r>
          </a:p>
          <a:p>
            <a:pPr marL="514350" indent="-514350">
              <a:buNone/>
            </a:pPr>
            <a:r>
              <a:rPr lang="en-US" dirty="0">
                <a:latin typeface="+mj-lt"/>
                <a:sym typeface="Wingdings" pitchFamily="2" charset="2"/>
              </a:rPr>
              <a:t> </a:t>
            </a:r>
            <a:r>
              <a:rPr lang="en-US" dirty="0" smtClean="0">
                <a:latin typeface="+mj-lt"/>
                <a:sym typeface="Wingdings" pitchFamily="2" charset="2"/>
              </a:rPr>
              <a:t>Dari </a:t>
            </a:r>
            <a:r>
              <a:rPr lang="en-US" dirty="0" err="1" smtClean="0">
                <a:latin typeface="+mj-lt"/>
                <a:sym typeface="Wingdings" pitchFamily="2" charset="2"/>
              </a:rPr>
              <a:t>hasil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evaluasi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diharapkan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dapat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ditetapkan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kebijakan</a:t>
            </a:r>
            <a:endParaRPr lang="en-US" dirty="0" smtClean="0">
              <a:latin typeface="+mj-lt"/>
              <a:sym typeface="Wingdings" pitchFamily="2" charset="2"/>
            </a:endParaRPr>
          </a:p>
          <a:p>
            <a:pPr marL="514350" indent="-514350">
              <a:buNone/>
            </a:pPr>
            <a:r>
              <a:rPr lang="en-US" dirty="0" smtClean="0">
                <a:latin typeface="+mj-lt"/>
                <a:sym typeface="Wingdings" pitchFamily="2" charset="2"/>
              </a:rPr>
              <a:t> yang </a:t>
            </a:r>
            <a:r>
              <a:rPr lang="en-US" dirty="0" err="1" smtClean="0">
                <a:latin typeface="+mj-lt"/>
                <a:sym typeface="Wingdings" pitchFamily="2" charset="2"/>
              </a:rPr>
              <a:t>lebih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baik</a:t>
            </a:r>
            <a:r>
              <a:rPr lang="en-US" dirty="0" smtClean="0">
                <a:latin typeface="+mj-lt"/>
                <a:sym typeface="Wingdings" pitchFamily="2" charset="2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52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5635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Pendekatan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Evaluasi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>
                <a:latin typeface="+mj-lt"/>
              </a:rPr>
              <a:t>P</a:t>
            </a:r>
            <a:r>
              <a:rPr lang="en-US" b="1" dirty="0" err="1" smtClean="0">
                <a:latin typeface="+mj-lt"/>
              </a:rPr>
              <a:t>endekatan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e</a:t>
            </a:r>
            <a:r>
              <a:rPr lang="en-US" b="1" dirty="0" err="1" smtClean="0">
                <a:latin typeface="+mj-lt"/>
              </a:rPr>
              <a:t>valuasi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semu</a:t>
            </a:r>
            <a:r>
              <a:rPr lang="en-US" dirty="0" smtClean="0">
                <a:latin typeface="+mj-lt"/>
              </a:rPr>
              <a:t>: </a:t>
            </a:r>
            <a:r>
              <a:rPr lang="en-US" dirty="0" err="1" smtClean="0">
                <a:latin typeface="+mj-lt"/>
              </a:rPr>
              <a:t>menggunakan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metode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deskriptif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menghasilkan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informasi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terpercaya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valid </a:t>
            </a:r>
            <a:r>
              <a:rPr lang="en-US" dirty="0" err="1" smtClean="0">
                <a:latin typeface="+mj-lt"/>
              </a:rPr>
              <a:t>mengenai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hasil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tanpa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menanyakan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manfaat</a:t>
            </a:r>
            <a:r>
              <a:rPr lang="en-US" dirty="0" smtClean="0">
                <a:latin typeface="+mj-lt"/>
              </a:rPr>
              <a:t> pd </a:t>
            </a:r>
            <a:r>
              <a:rPr lang="en-US" dirty="0" err="1" smtClean="0">
                <a:latin typeface="+mj-lt"/>
              </a:rPr>
              <a:t>individu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kelompok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atau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masyarakat</a:t>
            </a:r>
            <a:r>
              <a:rPr lang="en-US" dirty="0" smtClean="0">
                <a:latin typeface="+mj-lt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>
                <a:latin typeface="+mj-lt"/>
              </a:rPr>
              <a:t>P</a:t>
            </a:r>
            <a:r>
              <a:rPr lang="en-US" b="1" dirty="0" err="1" smtClean="0">
                <a:latin typeface="+mj-lt"/>
              </a:rPr>
              <a:t>endekatan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Evaluasi</a:t>
            </a:r>
            <a:r>
              <a:rPr lang="en-US" b="1" dirty="0" smtClean="0">
                <a:latin typeface="+mj-lt"/>
              </a:rPr>
              <a:t> formal</a:t>
            </a:r>
            <a:r>
              <a:rPr lang="en-US" dirty="0" smtClean="0">
                <a:latin typeface="+mj-lt"/>
              </a:rPr>
              <a:t>: </a:t>
            </a:r>
            <a:r>
              <a:rPr lang="en-US" dirty="0" err="1" smtClean="0">
                <a:latin typeface="+mj-lt"/>
              </a:rPr>
              <a:t>menggunakan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metode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deskriptif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menghasilkan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informasi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terpercaya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valid </a:t>
            </a:r>
            <a:r>
              <a:rPr lang="en-US" dirty="0" err="1" smtClean="0">
                <a:latin typeface="+mj-lt"/>
              </a:rPr>
              <a:t>mengenai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hasil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berdasarkan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sasaran</a:t>
            </a:r>
            <a:r>
              <a:rPr lang="en-US" dirty="0" smtClean="0">
                <a:latin typeface="+mj-lt"/>
              </a:rPr>
              <a:t> program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yg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telah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ditetapkan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scr</a:t>
            </a:r>
            <a:r>
              <a:rPr lang="en-US" dirty="0" smtClean="0">
                <a:latin typeface="+mj-lt"/>
              </a:rPr>
              <a:t> formal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+mj-lt"/>
              </a:rPr>
              <a:t>Pendekatan</a:t>
            </a:r>
            <a:r>
              <a:rPr lang="en-US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Evaluasi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proses</a:t>
            </a:r>
            <a:r>
              <a:rPr lang="en-US" b="1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keputusan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teoritis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menggunakan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metode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deskriptif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menghasilkan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informasi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dirpercaya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valid </a:t>
            </a:r>
            <a:r>
              <a:rPr lang="en-US" dirty="0" err="1" smtClean="0">
                <a:latin typeface="+mj-lt"/>
              </a:rPr>
              <a:t>mengenai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hasil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  yang </a:t>
            </a:r>
            <a:r>
              <a:rPr lang="en-US" dirty="0" err="1" smtClean="0">
                <a:latin typeface="+mj-lt"/>
              </a:rPr>
              <a:t>secara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eksplisit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diinginkan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berbagai</a:t>
            </a:r>
            <a:r>
              <a:rPr lang="en-US" dirty="0" smtClean="0">
                <a:latin typeface="+mj-lt"/>
              </a:rPr>
              <a:t> </a:t>
            </a:r>
            <a:r>
              <a:rPr lang="en-US" i="1" dirty="0" smtClean="0">
                <a:latin typeface="+mj-lt"/>
              </a:rPr>
              <a:t>stakeholders.</a:t>
            </a:r>
            <a:endParaRPr lang="en-US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0282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778098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Indikator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Evaluasi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71598"/>
          <a:ext cx="81534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905000"/>
                <a:gridCol w="5562600"/>
              </a:tblGrid>
              <a:tr h="3682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No</a:t>
                      </a:r>
                      <a:r>
                        <a:rPr lang="en-US" sz="2400" baseline="0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rgbClr val="FFFF00"/>
                          </a:solidFill>
                        </a:rPr>
                        <a:t>Kriteria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rgbClr val="FFFF00"/>
                          </a:solidFill>
                        </a:rPr>
                        <a:t>Penjelasan</a:t>
                      </a:r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7332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Evektivitas</a:t>
                      </a:r>
                      <a:r>
                        <a:rPr lang="en-US" sz="2400" dirty="0" smtClean="0"/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Apakah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hasil</a:t>
                      </a:r>
                      <a:r>
                        <a:rPr lang="en-US" sz="2400" dirty="0" smtClean="0"/>
                        <a:t> yang </a:t>
                      </a:r>
                      <a:r>
                        <a:rPr lang="en-US" sz="2400" dirty="0" err="1" smtClean="0"/>
                        <a:t>diinginkan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telah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tercapai</a:t>
                      </a:r>
                      <a:endParaRPr lang="en-US" sz="2400" dirty="0"/>
                    </a:p>
                  </a:txBody>
                  <a:tcPr/>
                </a:tc>
              </a:tr>
              <a:tr h="64437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Kecukupan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Seberapa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jauh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hasil</a:t>
                      </a:r>
                      <a:r>
                        <a:rPr lang="en-US" sz="2400" dirty="0" smtClean="0"/>
                        <a:t> yang </a:t>
                      </a:r>
                      <a:r>
                        <a:rPr lang="en-US" sz="2400" dirty="0" err="1" smtClean="0"/>
                        <a:t>telah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tercapai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dapat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memecahkan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masalah</a:t>
                      </a:r>
                      <a:endParaRPr lang="en-US" sz="2400" dirty="0"/>
                    </a:p>
                  </a:txBody>
                  <a:tcPr/>
                </a:tc>
              </a:tr>
              <a:tr h="64437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Pemerataan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Apakah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beaya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dan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manfaat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didistribusikan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mereka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kepada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kelompok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masyarakat</a:t>
                      </a:r>
                      <a:r>
                        <a:rPr lang="en-US" sz="2400" dirty="0" smtClean="0"/>
                        <a:t> yang </a:t>
                      </a:r>
                      <a:r>
                        <a:rPr lang="en-US" sz="2400" dirty="0" err="1" smtClean="0"/>
                        <a:t>berbeda</a:t>
                      </a:r>
                      <a:endParaRPr lang="en-US" sz="2400" dirty="0"/>
                    </a:p>
                  </a:txBody>
                  <a:tcPr/>
                </a:tc>
              </a:tr>
              <a:tr h="64437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Responsivitas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Apakah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hasil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kebijakan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memuat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preferensi</a:t>
                      </a:r>
                      <a:r>
                        <a:rPr lang="en-US" sz="2400" dirty="0" smtClean="0"/>
                        <a:t>/</a:t>
                      </a:r>
                      <a:r>
                        <a:rPr lang="en-US" sz="2400" dirty="0" err="1" smtClean="0"/>
                        <a:t>nilai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kelompok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dan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dapat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memuaskan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mereka</a:t>
                      </a:r>
                      <a:r>
                        <a:rPr lang="en-US" sz="2400" dirty="0" smtClean="0"/>
                        <a:t>.</a:t>
                      </a:r>
                    </a:p>
                  </a:txBody>
                  <a:tcPr/>
                </a:tc>
              </a:tr>
              <a:tr h="37332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Ketepatan</a:t>
                      </a:r>
                      <a:r>
                        <a:rPr lang="en-US" sz="2400" dirty="0" smtClean="0"/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Apakah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hasil</a:t>
                      </a:r>
                      <a:r>
                        <a:rPr lang="en-US" sz="2400" dirty="0" smtClean="0"/>
                        <a:t> yang </a:t>
                      </a:r>
                      <a:r>
                        <a:rPr lang="en-US" sz="2400" dirty="0" err="1" smtClean="0"/>
                        <a:t>dicapai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bermanfaat</a:t>
                      </a:r>
                      <a:r>
                        <a:rPr lang="en-US" sz="2400" dirty="0" smtClean="0"/>
                        <a:t>.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450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846</Words>
  <Application>Microsoft Office PowerPoint</Application>
  <PresentationFormat>On-screen Show (4:3)</PresentationFormat>
  <Paragraphs>110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Evaluasi Kebijakan</vt:lpstr>
      <vt:lpstr>PowerPoint Presentation</vt:lpstr>
      <vt:lpstr>PowerPoint Presentation</vt:lpstr>
      <vt:lpstr>Tujuan Evaluasi</vt:lpstr>
      <vt:lpstr>Evaluasi dan Dampak Kebijakan</vt:lpstr>
      <vt:lpstr>Kebijakan sebagai Suatu Proses</vt:lpstr>
      <vt:lpstr>Alasan Evaluasi </vt:lpstr>
      <vt:lpstr>Pendekatan Evaluasi</vt:lpstr>
      <vt:lpstr>Indikator Evaluasi</vt:lpstr>
      <vt:lpstr>Kendala Evaluasi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Evaluasi dan Dampak Kebijakan</dc:title>
  <dc:creator>My PC</dc:creator>
  <cp:lastModifiedBy>My PC</cp:lastModifiedBy>
  <cp:revision>6</cp:revision>
  <dcterms:created xsi:type="dcterms:W3CDTF">2021-08-22T11:26:59Z</dcterms:created>
  <dcterms:modified xsi:type="dcterms:W3CDTF">2021-08-25T03:26:33Z</dcterms:modified>
</cp:coreProperties>
</file>