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E378FEC-4E79-4D31-8BBE-48772B03B64C}" type="datetimeFigureOut">
              <a:rPr lang="id-ID" smtClean="0"/>
              <a:t>01/10/2018</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E0D9618-7859-4853-A583-C2F63CE2C5A2}"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378FEC-4E79-4D31-8BBE-48772B03B64C}" type="datetimeFigureOut">
              <a:rPr lang="id-ID" smtClean="0"/>
              <a:t>01/10/2018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0D9618-7859-4853-A583-C2F63CE2C5A2}"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378FEC-4E79-4D31-8BBE-48772B03B64C}" type="datetimeFigureOut">
              <a:rPr lang="id-ID" smtClean="0"/>
              <a:t>01/10/2018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0D9618-7859-4853-A583-C2F63CE2C5A2}"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E378FEC-4E79-4D31-8BBE-48772B03B64C}" type="datetimeFigureOut">
              <a:rPr lang="id-ID" smtClean="0"/>
              <a:t>01/10/2018</a:t>
            </a:fld>
            <a:endParaRPr lang="id-ID"/>
          </a:p>
        </p:txBody>
      </p:sp>
      <p:sp>
        <p:nvSpPr>
          <p:cNvPr id="9" name="Slide Number Placeholder 8"/>
          <p:cNvSpPr>
            <a:spLocks noGrp="1"/>
          </p:cNvSpPr>
          <p:nvPr>
            <p:ph type="sldNum" sz="quarter" idx="15"/>
          </p:nvPr>
        </p:nvSpPr>
        <p:spPr/>
        <p:txBody>
          <a:bodyPr rtlCol="0"/>
          <a:lstStyle/>
          <a:p>
            <a:fld id="{7E0D9618-7859-4853-A583-C2F63CE2C5A2}"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E378FEC-4E79-4D31-8BBE-48772B03B64C}" type="datetimeFigureOut">
              <a:rPr lang="id-ID" smtClean="0"/>
              <a:t>01/10/2018</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E0D9618-7859-4853-A583-C2F63CE2C5A2}"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E378FEC-4E79-4D31-8BBE-48772B03B64C}" type="datetimeFigureOut">
              <a:rPr lang="id-ID" smtClean="0"/>
              <a:t>01/10/2018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E0D9618-7859-4853-A583-C2F63CE2C5A2}"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E378FEC-4E79-4D31-8BBE-48772B03B64C}" type="datetimeFigureOut">
              <a:rPr lang="id-ID" smtClean="0"/>
              <a:t>01/10/2018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E0D9618-7859-4853-A583-C2F63CE2C5A2}"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E378FEC-4E79-4D31-8BBE-48772B03B64C}" type="datetimeFigureOut">
              <a:rPr lang="id-ID" smtClean="0"/>
              <a:t>01/10/2018</a:t>
            </a:fld>
            <a:endParaRPr lang="id-ID"/>
          </a:p>
        </p:txBody>
      </p:sp>
      <p:sp>
        <p:nvSpPr>
          <p:cNvPr id="7" name="Slide Number Placeholder 6"/>
          <p:cNvSpPr>
            <a:spLocks noGrp="1"/>
          </p:cNvSpPr>
          <p:nvPr>
            <p:ph type="sldNum" sz="quarter" idx="11"/>
          </p:nvPr>
        </p:nvSpPr>
        <p:spPr/>
        <p:txBody>
          <a:bodyPr rtlCol="0"/>
          <a:lstStyle/>
          <a:p>
            <a:fld id="{7E0D9618-7859-4853-A583-C2F63CE2C5A2}"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378FEC-4E79-4D31-8BBE-48772B03B64C}" type="datetimeFigureOut">
              <a:rPr lang="id-ID" smtClean="0"/>
              <a:t>01/10/2018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E0D9618-7859-4853-A583-C2F63CE2C5A2}"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E378FEC-4E79-4D31-8BBE-48772B03B64C}" type="datetimeFigureOut">
              <a:rPr lang="id-ID" smtClean="0"/>
              <a:t>01/10/2018</a:t>
            </a:fld>
            <a:endParaRPr lang="id-ID"/>
          </a:p>
        </p:txBody>
      </p:sp>
      <p:sp>
        <p:nvSpPr>
          <p:cNvPr id="22" name="Slide Number Placeholder 21"/>
          <p:cNvSpPr>
            <a:spLocks noGrp="1"/>
          </p:cNvSpPr>
          <p:nvPr>
            <p:ph type="sldNum" sz="quarter" idx="15"/>
          </p:nvPr>
        </p:nvSpPr>
        <p:spPr/>
        <p:txBody>
          <a:bodyPr rtlCol="0"/>
          <a:lstStyle/>
          <a:p>
            <a:fld id="{7E0D9618-7859-4853-A583-C2F63CE2C5A2}"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E378FEC-4E79-4D31-8BBE-48772B03B64C}" type="datetimeFigureOut">
              <a:rPr lang="id-ID" smtClean="0"/>
              <a:t>01/10/2018</a:t>
            </a:fld>
            <a:endParaRPr lang="id-ID"/>
          </a:p>
        </p:txBody>
      </p:sp>
      <p:sp>
        <p:nvSpPr>
          <p:cNvPr id="18" name="Slide Number Placeholder 17"/>
          <p:cNvSpPr>
            <a:spLocks noGrp="1"/>
          </p:cNvSpPr>
          <p:nvPr>
            <p:ph type="sldNum" sz="quarter" idx="11"/>
          </p:nvPr>
        </p:nvSpPr>
        <p:spPr/>
        <p:txBody>
          <a:bodyPr rtlCol="0"/>
          <a:lstStyle/>
          <a:p>
            <a:fld id="{7E0D9618-7859-4853-A583-C2F63CE2C5A2}"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E378FEC-4E79-4D31-8BBE-48772B03B64C}" type="datetimeFigureOut">
              <a:rPr lang="id-ID" smtClean="0"/>
              <a:t>01/10/2018</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E0D9618-7859-4853-A583-C2F63CE2C5A2}"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4800"/>
            <a:ext cx="8077200" cy="5562600"/>
          </a:xfrm>
        </p:spPr>
        <p:txBody>
          <a:bodyPr anchor="t">
            <a:normAutofit/>
          </a:bodyPr>
          <a:lstStyle/>
          <a:p>
            <a:pPr algn="ctr"/>
            <a:endParaRPr lang="en-US" sz="3200" b="1" dirty="0" smtClean="0">
              <a:solidFill>
                <a:schemeClr val="accent6"/>
              </a:solidFill>
            </a:endParaRPr>
          </a:p>
          <a:p>
            <a:pPr algn="ctr"/>
            <a:endParaRPr lang="en-US" sz="3200" b="1" dirty="0">
              <a:solidFill>
                <a:schemeClr val="accent6"/>
              </a:solidFill>
            </a:endParaRPr>
          </a:p>
          <a:p>
            <a:pPr algn="ctr"/>
            <a:endParaRPr lang="en-US" sz="3200" b="1" dirty="0" smtClean="0">
              <a:solidFill>
                <a:schemeClr val="accent6"/>
              </a:solidFill>
            </a:endParaRPr>
          </a:p>
          <a:p>
            <a:pPr algn="ctr"/>
            <a:r>
              <a:rPr lang="en-US" sz="3200" b="1" dirty="0" smtClean="0">
                <a:solidFill>
                  <a:schemeClr val="accent1"/>
                </a:solidFill>
              </a:rPr>
              <a:t>KONSEP DASAR ILMU</a:t>
            </a:r>
            <a:endParaRPr lang="id-ID" sz="3200" dirty="0">
              <a:solidFill>
                <a:schemeClr val="accent1"/>
              </a:solidFill>
            </a:endParaRPr>
          </a:p>
          <a:p>
            <a:pPr algn="ctr"/>
            <a:r>
              <a:rPr lang="id-ID" sz="3200" b="1" dirty="0" smtClean="0">
                <a:solidFill>
                  <a:schemeClr val="accent1"/>
                </a:solidFill>
              </a:rPr>
              <a:t>POLITIK</a:t>
            </a:r>
            <a:endParaRPr lang="en-US" sz="3200" b="1" dirty="0" smtClean="0">
              <a:solidFill>
                <a:schemeClr val="accent1"/>
              </a:solidFill>
            </a:endParaRPr>
          </a:p>
          <a:p>
            <a:pPr algn="ctr"/>
            <a:endParaRPr lang="en-US" sz="3200" b="1" dirty="0">
              <a:solidFill>
                <a:schemeClr val="accent1"/>
              </a:solidFill>
            </a:endParaRPr>
          </a:p>
          <a:p>
            <a:pPr algn="ctr"/>
            <a:r>
              <a:rPr lang="id-ID" sz="2800" b="1" dirty="0" smtClean="0">
                <a:solidFill>
                  <a:schemeClr val="accent1"/>
                </a:solidFill>
              </a:rPr>
              <a:t>        </a:t>
            </a:r>
            <a:r>
              <a:rPr lang="en-US" sz="2800" b="1" dirty="0" err="1" smtClean="0">
                <a:solidFill>
                  <a:schemeClr val="accent1"/>
                </a:solidFill>
              </a:rPr>
              <a:t>Fatih</a:t>
            </a:r>
            <a:r>
              <a:rPr lang="en-US" sz="2800" b="1" dirty="0" smtClean="0">
                <a:solidFill>
                  <a:schemeClr val="accent1"/>
                </a:solidFill>
              </a:rPr>
              <a:t> Gama </a:t>
            </a:r>
            <a:r>
              <a:rPr lang="en-US" sz="2800" b="1" dirty="0" err="1" smtClean="0">
                <a:solidFill>
                  <a:schemeClr val="accent1"/>
                </a:solidFill>
              </a:rPr>
              <a:t>Abisono</a:t>
            </a:r>
            <a:r>
              <a:rPr lang="en-US" sz="2800" b="1" dirty="0" smtClean="0">
                <a:solidFill>
                  <a:schemeClr val="accent1"/>
                </a:solidFill>
              </a:rPr>
              <a:t>, SIP,MA.</a:t>
            </a:r>
            <a:endParaRPr lang="en-US" sz="2800" b="1" dirty="0">
              <a:solidFill>
                <a:schemeClr val="accent1"/>
              </a:solidFill>
            </a:endParaRPr>
          </a:p>
          <a:p>
            <a:pPr algn="ctr"/>
            <a:r>
              <a:rPr lang="en-US" sz="2400" b="1" dirty="0" smtClean="0">
                <a:solidFill>
                  <a:schemeClr val="accent1"/>
                </a:solidFill>
              </a:rPr>
              <a:t>Prodi </a:t>
            </a:r>
            <a:r>
              <a:rPr lang="en-US" sz="2400" b="1" dirty="0" err="1" smtClean="0">
                <a:solidFill>
                  <a:schemeClr val="accent1"/>
                </a:solidFill>
              </a:rPr>
              <a:t>Ilmu</a:t>
            </a:r>
            <a:r>
              <a:rPr lang="en-US" sz="2400" b="1" dirty="0" smtClean="0">
                <a:solidFill>
                  <a:schemeClr val="accent1"/>
                </a:solidFill>
              </a:rPr>
              <a:t> </a:t>
            </a:r>
            <a:r>
              <a:rPr lang="en-US" sz="2400" b="1" dirty="0" err="1" smtClean="0">
                <a:solidFill>
                  <a:schemeClr val="accent1"/>
                </a:solidFill>
              </a:rPr>
              <a:t>Pemerintahan</a:t>
            </a:r>
            <a:r>
              <a:rPr lang="en-US" sz="2400" b="1" dirty="0" smtClean="0">
                <a:solidFill>
                  <a:schemeClr val="accent1"/>
                </a:solidFill>
              </a:rPr>
              <a:t> </a:t>
            </a:r>
          </a:p>
          <a:p>
            <a:pPr algn="ctr"/>
            <a:r>
              <a:rPr lang="en-US" sz="2400" b="1" dirty="0" smtClean="0">
                <a:solidFill>
                  <a:schemeClr val="accent1"/>
                </a:solidFill>
              </a:rPr>
              <a:t>STPMD “APMD”</a:t>
            </a:r>
            <a:endParaRPr lang="en-US" sz="2400" b="1" dirty="0">
              <a:solidFill>
                <a:schemeClr val="accent1"/>
              </a:solidFill>
            </a:endParaRPr>
          </a:p>
        </p:txBody>
      </p:sp>
    </p:spTree>
    <p:extLst>
      <p:ext uri="{BB962C8B-B14F-4D97-AF65-F5344CB8AC3E}">
        <p14:creationId xmlns:p14="http://schemas.microsoft.com/office/powerpoint/2010/main" val="1897068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Ilmu</a:t>
            </a:r>
            <a:endParaRPr lang="en-US" dirty="0"/>
          </a:p>
        </p:txBody>
      </p:sp>
      <p:sp>
        <p:nvSpPr>
          <p:cNvPr id="2" name="Content Placeholder 1"/>
          <p:cNvSpPr>
            <a:spLocks noGrp="1"/>
          </p:cNvSpPr>
          <p:nvPr>
            <p:ph sz="quarter" idx="1"/>
          </p:nvPr>
        </p:nvSpPr>
        <p:spPr/>
        <p:txBody>
          <a:bodyPr>
            <a:normAutofit fontScale="92500" lnSpcReduction="20000"/>
          </a:bodyPr>
          <a:lstStyle/>
          <a:p>
            <a:pPr marL="234950" indent="-234950" algn="just">
              <a:buFont typeface="Wingdings" pitchFamily="2" charset="2"/>
              <a:buChar char="Ø"/>
            </a:pPr>
            <a:r>
              <a:rPr lang="en-US" sz="3200" dirty="0" err="1">
                <a:solidFill>
                  <a:schemeClr val="accent6"/>
                </a:solidFill>
                <a:latin typeface="Times New Roman" pitchFamily="18" charset="0"/>
                <a:cs typeface="Times New Roman" pitchFamily="18" charset="0"/>
              </a:rPr>
              <a:t>Ilmu</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adalah</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suatu</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objek</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ilmiah</a:t>
            </a:r>
            <a:r>
              <a:rPr lang="en-US" sz="3200" dirty="0">
                <a:solidFill>
                  <a:schemeClr val="accent6"/>
                </a:solidFill>
                <a:latin typeface="Times New Roman" pitchFamily="18" charset="0"/>
                <a:cs typeface="Times New Roman" pitchFamily="18" charset="0"/>
              </a:rPr>
              <a:t> yang </a:t>
            </a:r>
            <a:r>
              <a:rPr lang="en-US" sz="3200" dirty="0" err="1">
                <a:solidFill>
                  <a:schemeClr val="accent6"/>
                </a:solidFill>
                <a:latin typeface="Times New Roman" pitchFamily="18" charset="0"/>
                <a:cs typeface="Times New Roman" pitchFamily="18" charset="0"/>
              </a:rPr>
              <a:t>memiliki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sekelompok</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prinsip</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dalil</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rumus</a:t>
            </a:r>
            <a:r>
              <a:rPr lang="en-US" sz="3200" dirty="0">
                <a:solidFill>
                  <a:schemeClr val="accent6"/>
                </a:solidFill>
                <a:latin typeface="Times New Roman" pitchFamily="18" charset="0"/>
                <a:cs typeface="Times New Roman" pitchFamily="18" charset="0"/>
              </a:rPr>
              <a:t>, yang </a:t>
            </a:r>
            <a:r>
              <a:rPr lang="en-US" sz="3200" dirty="0" err="1">
                <a:solidFill>
                  <a:schemeClr val="accent6"/>
                </a:solidFill>
                <a:latin typeface="Times New Roman" pitchFamily="18" charset="0"/>
                <a:cs typeface="Times New Roman" pitchFamily="18" charset="0"/>
              </a:rPr>
              <a:t>melalui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percobaan</a:t>
            </a:r>
            <a:r>
              <a:rPr lang="en-US" sz="3200" dirty="0">
                <a:solidFill>
                  <a:schemeClr val="accent6"/>
                </a:solidFill>
                <a:latin typeface="Times New Roman" pitchFamily="18" charset="0"/>
                <a:cs typeface="Times New Roman" pitchFamily="18" charset="0"/>
              </a:rPr>
              <a:t> yang </a:t>
            </a:r>
            <a:r>
              <a:rPr lang="en-US" sz="3200" dirty="0" err="1">
                <a:solidFill>
                  <a:schemeClr val="accent6"/>
                </a:solidFill>
                <a:latin typeface="Times New Roman" pitchFamily="18" charset="0"/>
                <a:cs typeface="Times New Roman" pitchFamily="18" charset="0"/>
              </a:rPr>
              <a:t>sistematis</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dilakukan</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berulang</a:t>
            </a:r>
            <a:r>
              <a:rPr lang="en-US" sz="3200" dirty="0">
                <a:solidFill>
                  <a:schemeClr val="accent6"/>
                </a:solidFill>
                <a:latin typeface="Times New Roman" pitchFamily="18" charset="0"/>
                <a:cs typeface="Times New Roman" pitchFamily="18" charset="0"/>
              </a:rPr>
              <a:t> kali, </a:t>
            </a:r>
            <a:r>
              <a:rPr lang="en-US" sz="3200" dirty="0" err="1">
                <a:solidFill>
                  <a:schemeClr val="accent6"/>
                </a:solidFill>
                <a:latin typeface="Times New Roman" pitchFamily="18" charset="0"/>
                <a:cs typeface="Times New Roman" pitchFamily="18" charset="0"/>
              </a:rPr>
              <a:t>telah</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teruji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kebenarannya</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prinsip-prinsip</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dalil-dalil</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rumus-rumus</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mana</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dapat</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diajarkan</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dan</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dipelajari</a:t>
            </a:r>
            <a:r>
              <a:rPr lang="en-US" sz="3200" dirty="0">
                <a:solidFill>
                  <a:schemeClr val="accent6"/>
                </a:solidFill>
                <a:latin typeface="Times New Roman" pitchFamily="18" charset="0"/>
                <a:cs typeface="Times New Roman" pitchFamily="18" charset="0"/>
              </a:rPr>
              <a:t>. (</a:t>
            </a:r>
            <a:r>
              <a:rPr lang="en-US" sz="3200" i="1" dirty="0" err="1">
                <a:solidFill>
                  <a:schemeClr val="accent6"/>
                </a:solidFill>
                <a:latin typeface="Times New Roman" pitchFamily="18" charset="0"/>
                <a:cs typeface="Times New Roman" pitchFamily="18" charset="0"/>
              </a:rPr>
              <a:t>Sondang</a:t>
            </a:r>
            <a:r>
              <a:rPr lang="en-US" sz="3200" i="1" dirty="0">
                <a:solidFill>
                  <a:schemeClr val="accent6"/>
                </a:solidFill>
                <a:latin typeface="Times New Roman" pitchFamily="18" charset="0"/>
                <a:cs typeface="Times New Roman" pitchFamily="18" charset="0"/>
              </a:rPr>
              <a:t> </a:t>
            </a:r>
            <a:r>
              <a:rPr lang="en-US" sz="3200" i="1" dirty="0" err="1">
                <a:solidFill>
                  <a:schemeClr val="accent6"/>
                </a:solidFill>
                <a:latin typeface="Times New Roman" pitchFamily="18" charset="0"/>
                <a:cs typeface="Times New Roman" pitchFamily="18" charset="0"/>
              </a:rPr>
              <a:t>Siagian</a:t>
            </a:r>
            <a:r>
              <a:rPr lang="en-US" sz="3200" i="1" dirty="0">
                <a:solidFill>
                  <a:schemeClr val="accent6"/>
                </a:solidFill>
                <a:latin typeface="Times New Roman" pitchFamily="18" charset="0"/>
                <a:cs typeface="Times New Roman" pitchFamily="18" charset="0"/>
              </a:rPr>
              <a:t>)</a:t>
            </a:r>
          </a:p>
          <a:p>
            <a:pPr marL="234950" indent="-234950" algn="just">
              <a:buFont typeface="Wingdings" pitchFamily="2" charset="2"/>
              <a:buChar char="Ø"/>
            </a:pPr>
            <a:r>
              <a:rPr lang="en-US" sz="3200" dirty="0" err="1">
                <a:solidFill>
                  <a:schemeClr val="accent6"/>
                </a:solidFill>
                <a:latin typeface="Times New Roman" pitchFamily="18" charset="0"/>
                <a:cs typeface="Times New Roman" pitchFamily="18" charset="0"/>
              </a:rPr>
              <a:t>Syarat-syarat</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ilmu</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harus</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memiliki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objek</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metodologi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filosofis</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dan</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teori</a:t>
            </a:r>
            <a:r>
              <a:rPr lang="en-US" sz="3200" dirty="0">
                <a:solidFill>
                  <a:schemeClr val="accent6"/>
                </a:solidFill>
                <a:latin typeface="Times New Roman" pitchFamily="18" charset="0"/>
                <a:cs typeface="Times New Roman" pitchFamily="18" charset="0"/>
              </a:rPr>
              <a:t> yang </a:t>
            </a:r>
            <a:r>
              <a:rPr lang="en-US" sz="3200" dirty="0" err="1">
                <a:solidFill>
                  <a:schemeClr val="accent6"/>
                </a:solidFill>
                <a:latin typeface="Times New Roman" pitchFamily="18" charset="0"/>
                <a:cs typeface="Times New Roman" pitchFamily="18" charset="0"/>
              </a:rPr>
              <a:t>khas</a:t>
            </a:r>
            <a:r>
              <a:rPr lang="en-US" sz="3200" dirty="0">
                <a:solidFill>
                  <a:schemeClr val="accent6"/>
                </a:solidFill>
                <a:latin typeface="Times New Roman" pitchFamily="18" charset="0"/>
                <a:cs typeface="Times New Roman" pitchFamily="18" charset="0"/>
              </a:rPr>
              <a:t>. </a:t>
            </a:r>
            <a:r>
              <a:rPr lang="en-US" sz="3200" i="1" dirty="0">
                <a:solidFill>
                  <a:schemeClr val="accent6"/>
                </a:solidFill>
                <a:latin typeface="Times New Roman" pitchFamily="18" charset="0"/>
                <a:cs typeface="Times New Roman" pitchFamily="18" charset="0"/>
              </a:rPr>
              <a:t>(</a:t>
            </a:r>
            <a:r>
              <a:rPr lang="en-US" sz="3200" i="1" dirty="0" err="1">
                <a:solidFill>
                  <a:schemeClr val="accent6"/>
                </a:solidFill>
                <a:latin typeface="Times New Roman" pitchFamily="18" charset="0"/>
                <a:cs typeface="Times New Roman" pitchFamily="18" charset="0"/>
              </a:rPr>
              <a:t>Prajudi</a:t>
            </a:r>
            <a:r>
              <a:rPr lang="en-US" sz="3200" i="1" dirty="0">
                <a:solidFill>
                  <a:schemeClr val="accent6"/>
                </a:solidFill>
                <a:latin typeface="Times New Roman" pitchFamily="18" charset="0"/>
                <a:cs typeface="Times New Roman" pitchFamily="18" charset="0"/>
              </a:rPr>
              <a:t> </a:t>
            </a:r>
            <a:r>
              <a:rPr lang="en-US" sz="3200" i="1" dirty="0" err="1">
                <a:solidFill>
                  <a:schemeClr val="accent6"/>
                </a:solidFill>
                <a:latin typeface="Times New Roman" pitchFamily="18" charset="0"/>
                <a:cs typeface="Times New Roman" pitchFamily="18" charset="0"/>
              </a:rPr>
              <a:t>Atmosudirdjo</a:t>
            </a:r>
            <a:r>
              <a:rPr lang="en-US" sz="3200" i="1"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atau</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memiliki</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objek</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metode</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sistematika</a:t>
            </a:r>
            <a:r>
              <a:rPr lang="en-US" sz="3200" dirty="0">
                <a:solidFill>
                  <a:schemeClr val="accent6"/>
                </a:solidFill>
                <a:latin typeface="Times New Roman" pitchFamily="18" charset="0"/>
                <a:cs typeface="Times New Roman" pitchFamily="18" charset="0"/>
              </a:rPr>
              <a:t> yang </a:t>
            </a:r>
            <a:r>
              <a:rPr lang="en-US" sz="3200" dirty="0" err="1">
                <a:solidFill>
                  <a:schemeClr val="accent6"/>
                </a:solidFill>
                <a:latin typeface="Times New Roman" pitchFamily="18" charset="0"/>
                <a:cs typeface="Times New Roman" pitchFamily="18" charset="0"/>
              </a:rPr>
              <a:t>khas</a:t>
            </a:r>
            <a:r>
              <a:rPr lang="en-US" sz="3200" dirty="0">
                <a:solidFill>
                  <a:schemeClr val="accent6"/>
                </a:solidFill>
                <a:latin typeface="Times New Roman" pitchFamily="18" charset="0"/>
                <a:cs typeface="Times New Roman" pitchFamily="18" charset="0"/>
              </a:rPr>
              <a:t> </a:t>
            </a:r>
            <a:r>
              <a:rPr lang="en-US" sz="3200" dirty="0" err="1">
                <a:solidFill>
                  <a:schemeClr val="accent6"/>
                </a:solidFill>
                <a:latin typeface="Times New Roman" pitchFamily="18" charset="0"/>
                <a:cs typeface="Times New Roman" pitchFamily="18" charset="0"/>
              </a:rPr>
              <a:t>dan</a:t>
            </a:r>
            <a:r>
              <a:rPr lang="en-US" sz="3200" dirty="0">
                <a:solidFill>
                  <a:schemeClr val="accent6"/>
                </a:solidFill>
                <a:latin typeface="Times New Roman" pitchFamily="18" charset="0"/>
                <a:cs typeface="Times New Roman" pitchFamily="18" charset="0"/>
              </a:rPr>
              <a:t> universal. </a:t>
            </a:r>
            <a:r>
              <a:rPr lang="en-US" sz="3200" i="1" dirty="0">
                <a:solidFill>
                  <a:schemeClr val="accent6"/>
                </a:solidFill>
                <a:latin typeface="Times New Roman" pitchFamily="18" charset="0"/>
                <a:cs typeface="Times New Roman" pitchFamily="18" charset="0"/>
              </a:rPr>
              <a:t>(</a:t>
            </a:r>
            <a:r>
              <a:rPr lang="en-US" sz="3200" i="1" dirty="0" err="1">
                <a:solidFill>
                  <a:schemeClr val="accent6"/>
                </a:solidFill>
                <a:latin typeface="Times New Roman" pitchFamily="18" charset="0"/>
                <a:cs typeface="Times New Roman" pitchFamily="18" charset="0"/>
              </a:rPr>
              <a:t>Hadari</a:t>
            </a:r>
            <a:r>
              <a:rPr lang="en-US" sz="3200" i="1" dirty="0">
                <a:solidFill>
                  <a:schemeClr val="accent6"/>
                </a:solidFill>
                <a:latin typeface="Times New Roman" pitchFamily="18" charset="0"/>
                <a:cs typeface="Times New Roman" pitchFamily="18" charset="0"/>
              </a:rPr>
              <a:t> </a:t>
            </a:r>
            <a:r>
              <a:rPr lang="en-US" sz="3200" i="1" dirty="0" err="1">
                <a:solidFill>
                  <a:schemeClr val="accent6"/>
                </a:solidFill>
                <a:latin typeface="Times New Roman" pitchFamily="18" charset="0"/>
                <a:cs typeface="Times New Roman" pitchFamily="18" charset="0"/>
              </a:rPr>
              <a:t>Nawawi</a:t>
            </a:r>
            <a:r>
              <a:rPr lang="en-US" sz="3200" i="1" dirty="0">
                <a:solidFill>
                  <a:schemeClr val="accent6"/>
                </a:solidFill>
                <a:latin typeface="Times New Roman" pitchFamily="18" charset="0"/>
                <a:cs typeface="Times New Roman" pitchFamily="18" charset="0"/>
              </a:rPr>
              <a:t>)</a:t>
            </a:r>
            <a:endParaRPr lang="en-US" i="1" dirty="0">
              <a:solidFill>
                <a:schemeClr val="accent6"/>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56420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solidFill>
                  <a:schemeClr val="accent6"/>
                </a:solidFill>
              </a:rPr>
              <a:t>Pengetahuan</a:t>
            </a:r>
            <a:r>
              <a:rPr lang="en-US" dirty="0">
                <a:solidFill>
                  <a:schemeClr val="accent6"/>
                </a:solidFill>
              </a:rPr>
              <a:t/>
            </a:r>
            <a:br>
              <a:rPr lang="en-US" dirty="0">
                <a:solidFill>
                  <a:schemeClr val="accent6"/>
                </a:solidFill>
              </a:rPr>
            </a:br>
            <a:endParaRPr lang="id-ID" dirty="0"/>
          </a:p>
        </p:txBody>
      </p:sp>
      <p:sp>
        <p:nvSpPr>
          <p:cNvPr id="3" name="Content Placeholder 2"/>
          <p:cNvSpPr>
            <a:spLocks noGrp="1"/>
          </p:cNvSpPr>
          <p:nvPr>
            <p:ph sz="quarter" idx="1"/>
          </p:nvPr>
        </p:nvSpPr>
        <p:spPr/>
        <p:txBody>
          <a:bodyPr>
            <a:normAutofit/>
          </a:bodyPr>
          <a:lstStyle/>
          <a:p>
            <a:r>
              <a:rPr lang="en-US" sz="3200" dirty="0" err="1" smtClean="0">
                <a:solidFill>
                  <a:schemeClr val="accent6"/>
                </a:solidFill>
              </a:rPr>
              <a:t>Pengatahuan</a:t>
            </a:r>
            <a:r>
              <a:rPr lang="en-US" sz="3200" dirty="0" smtClean="0">
                <a:solidFill>
                  <a:schemeClr val="accent6"/>
                </a:solidFill>
              </a:rPr>
              <a:t> </a:t>
            </a:r>
            <a:r>
              <a:rPr lang="en-US" sz="3200" dirty="0" err="1">
                <a:solidFill>
                  <a:schemeClr val="accent6"/>
                </a:solidFill>
              </a:rPr>
              <a:t>berasal</a:t>
            </a:r>
            <a:r>
              <a:rPr lang="en-US" sz="3200" dirty="0">
                <a:solidFill>
                  <a:schemeClr val="accent6"/>
                </a:solidFill>
              </a:rPr>
              <a:t> </a:t>
            </a:r>
            <a:r>
              <a:rPr lang="en-US" sz="3200" dirty="0" err="1">
                <a:solidFill>
                  <a:schemeClr val="accent6"/>
                </a:solidFill>
              </a:rPr>
              <a:t>dari</a:t>
            </a:r>
            <a:r>
              <a:rPr lang="en-US" sz="3200" dirty="0">
                <a:solidFill>
                  <a:schemeClr val="accent6"/>
                </a:solidFill>
              </a:rPr>
              <a:t> kata </a:t>
            </a:r>
            <a:r>
              <a:rPr lang="en-US" sz="3200" dirty="0" err="1">
                <a:solidFill>
                  <a:schemeClr val="accent6"/>
                </a:solidFill>
              </a:rPr>
              <a:t>dasar</a:t>
            </a:r>
            <a:r>
              <a:rPr lang="en-US" sz="3200" dirty="0">
                <a:solidFill>
                  <a:schemeClr val="accent6"/>
                </a:solidFill>
              </a:rPr>
              <a:t> “</a:t>
            </a:r>
            <a:r>
              <a:rPr lang="en-US" sz="3200" dirty="0" err="1">
                <a:solidFill>
                  <a:schemeClr val="accent6"/>
                </a:solidFill>
              </a:rPr>
              <a:t>tahu</a:t>
            </a:r>
            <a:r>
              <a:rPr lang="en-US" sz="3200" dirty="0">
                <a:solidFill>
                  <a:schemeClr val="accent6"/>
                </a:solidFill>
              </a:rPr>
              <a:t>” </a:t>
            </a:r>
            <a:r>
              <a:rPr lang="en-US" sz="3200" dirty="0" err="1">
                <a:solidFill>
                  <a:schemeClr val="accent6"/>
                </a:solidFill>
              </a:rPr>
              <a:t>dan</a:t>
            </a:r>
            <a:r>
              <a:rPr lang="en-US" sz="3200" dirty="0">
                <a:solidFill>
                  <a:schemeClr val="accent6"/>
                </a:solidFill>
              </a:rPr>
              <a:t> </a:t>
            </a:r>
            <a:r>
              <a:rPr lang="en-US" sz="3200" dirty="0" err="1">
                <a:solidFill>
                  <a:schemeClr val="accent6"/>
                </a:solidFill>
              </a:rPr>
              <a:t>pada</a:t>
            </a:r>
            <a:r>
              <a:rPr lang="en-US" sz="3200" dirty="0">
                <a:solidFill>
                  <a:schemeClr val="accent6"/>
                </a:solidFill>
              </a:rPr>
              <a:t> </a:t>
            </a:r>
            <a:r>
              <a:rPr lang="en-US" sz="3200" dirty="0" err="1">
                <a:solidFill>
                  <a:schemeClr val="accent6"/>
                </a:solidFill>
              </a:rPr>
              <a:t>prinsipnya</a:t>
            </a:r>
            <a:r>
              <a:rPr lang="en-US" sz="3200" dirty="0">
                <a:solidFill>
                  <a:schemeClr val="accent6"/>
                </a:solidFill>
              </a:rPr>
              <a:t> “</a:t>
            </a:r>
            <a:r>
              <a:rPr lang="en-US" sz="3200" dirty="0" err="1">
                <a:solidFill>
                  <a:schemeClr val="accent6"/>
                </a:solidFill>
              </a:rPr>
              <a:t>tahu</a:t>
            </a:r>
            <a:r>
              <a:rPr lang="en-US" sz="3200" dirty="0">
                <a:solidFill>
                  <a:schemeClr val="accent6"/>
                </a:solidFill>
              </a:rPr>
              <a:t>” </a:t>
            </a:r>
            <a:r>
              <a:rPr lang="en-US" sz="3200" dirty="0" err="1">
                <a:solidFill>
                  <a:schemeClr val="accent6"/>
                </a:solidFill>
              </a:rPr>
              <a:t>itu</a:t>
            </a:r>
            <a:r>
              <a:rPr lang="en-US" sz="3200" dirty="0">
                <a:solidFill>
                  <a:schemeClr val="accent6"/>
                </a:solidFill>
              </a:rPr>
              <a:t> </a:t>
            </a:r>
            <a:r>
              <a:rPr lang="en-US" sz="3200" dirty="0" err="1">
                <a:solidFill>
                  <a:schemeClr val="accent6"/>
                </a:solidFill>
              </a:rPr>
              <a:t>adalah</a:t>
            </a:r>
            <a:r>
              <a:rPr lang="en-US" sz="3200" dirty="0">
                <a:solidFill>
                  <a:schemeClr val="accent6"/>
                </a:solidFill>
              </a:rPr>
              <a:t> </a:t>
            </a:r>
            <a:r>
              <a:rPr lang="en-US" sz="3200" dirty="0" err="1">
                <a:solidFill>
                  <a:schemeClr val="accent6"/>
                </a:solidFill>
              </a:rPr>
              <a:t>terdiri</a:t>
            </a:r>
            <a:r>
              <a:rPr lang="en-US" sz="3200" dirty="0">
                <a:solidFill>
                  <a:schemeClr val="accent6"/>
                </a:solidFill>
              </a:rPr>
              <a:t> </a:t>
            </a:r>
            <a:r>
              <a:rPr lang="en-US" sz="3200" dirty="0" err="1">
                <a:solidFill>
                  <a:schemeClr val="accent6"/>
                </a:solidFill>
              </a:rPr>
              <a:t>dari</a:t>
            </a:r>
            <a:r>
              <a:rPr lang="en-US" sz="3200" dirty="0">
                <a:solidFill>
                  <a:schemeClr val="accent6"/>
                </a:solidFill>
              </a:rPr>
              <a:t> </a:t>
            </a:r>
            <a:r>
              <a:rPr lang="en-US" sz="3200" dirty="0" err="1">
                <a:solidFill>
                  <a:schemeClr val="accent6"/>
                </a:solidFill>
              </a:rPr>
              <a:t>sebagai</a:t>
            </a:r>
            <a:r>
              <a:rPr lang="en-US" sz="3200" dirty="0">
                <a:solidFill>
                  <a:schemeClr val="accent6"/>
                </a:solidFill>
              </a:rPr>
              <a:t> </a:t>
            </a:r>
            <a:r>
              <a:rPr lang="en-US" sz="3200" dirty="0" err="1">
                <a:solidFill>
                  <a:schemeClr val="accent6"/>
                </a:solidFill>
              </a:rPr>
              <a:t>berikut</a:t>
            </a:r>
            <a:r>
              <a:rPr lang="en-US" sz="3200" dirty="0">
                <a:solidFill>
                  <a:schemeClr val="accent6"/>
                </a:solidFill>
              </a:rPr>
              <a:t> </a:t>
            </a:r>
            <a:r>
              <a:rPr lang="en-US" sz="3200" dirty="0" smtClean="0">
                <a:solidFill>
                  <a:schemeClr val="accent6"/>
                </a:solidFill>
              </a:rPr>
              <a:t>:</a:t>
            </a:r>
            <a:endParaRPr lang="id-ID" sz="3200" dirty="0" smtClean="0">
              <a:solidFill>
                <a:schemeClr val="accent6"/>
              </a:solidFill>
            </a:endParaRPr>
          </a:p>
          <a:p>
            <a:pPr marL="0" indent="0">
              <a:buNone/>
            </a:pPr>
            <a:endParaRPr lang="en-US" sz="3200" dirty="0">
              <a:solidFill>
                <a:schemeClr val="accent6"/>
              </a:solidFill>
            </a:endParaRPr>
          </a:p>
          <a:p>
            <a:pPr marL="0" indent="0">
              <a:buNone/>
            </a:pPr>
            <a:r>
              <a:rPr lang="id-ID" sz="2800" dirty="0" smtClean="0">
                <a:solidFill>
                  <a:schemeClr val="accent1"/>
                </a:solidFill>
              </a:rPr>
              <a:t>1. </a:t>
            </a:r>
            <a:r>
              <a:rPr lang="en-US" sz="2800" dirty="0" err="1" smtClean="0">
                <a:solidFill>
                  <a:schemeClr val="accent1"/>
                </a:solidFill>
              </a:rPr>
              <a:t>Tahu</a:t>
            </a:r>
            <a:r>
              <a:rPr lang="en-US" sz="2800" dirty="0" smtClean="0">
                <a:solidFill>
                  <a:schemeClr val="accent1"/>
                </a:solidFill>
              </a:rPr>
              <a:t> </a:t>
            </a:r>
            <a:r>
              <a:rPr lang="en-US" sz="2800" dirty="0" err="1">
                <a:solidFill>
                  <a:schemeClr val="accent1"/>
                </a:solidFill>
              </a:rPr>
              <a:t>apa</a:t>
            </a:r>
            <a:r>
              <a:rPr lang="en-US" sz="2800" dirty="0">
                <a:solidFill>
                  <a:schemeClr val="accent1"/>
                </a:solidFill>
              </a:rPr>
              <a:t> yang </a:t>
            </a:r>
            <a:r>
              <a:rPr lang="en-US" sz="2800" dirty="0" err="1">
                <a:solidFill>
                  <a:schemeClr val="accent1"/>
                </a:solidFill>
              </a:rPr>
              <a:t>dikerjakan</a:t>
            </a:r>
            <a:r>
              <a:rPr lang="en-US" sz="2800" dirty="0">
                <a:solidFill>
                  <a:schemeClr val="accent1"/>
                </a:solidFill>
              </a:rPr>
              <a:t> (know what)</a:t>
            </a:r>
          </a:p>
          <a:p>
            <a:pPr marL="0" indent="0">
              <a:buNone/>
            </a:pPr>
            <a:r>
              <a:rPr lang="en-US" sz="2800" dirty="0">
                <a:solidFill>
                  <a:schemeClr val="accent1"/>
                </a:solidFill>
              </a:rPr>
              <a:t>2. </a:t>
            </a:r>
            <a:r>
              <a:rPr lang="en-US" sz="2800" dirty="0" err="1">
                <a:solidFill>
                  <a:schemeClr val="accent1"/>
                </a:solidFill>
              </a:rPr>
              <a:t>Tahu</a:t>
            </a:r>
            <a:r>
              <a:rPr lang="en-US" sz="2800" dirty="0">
                <a:solidFill>
                  <a:schemeClr val="accent1"/>
                </a:solidFill>
              </a:rPr>
              <a:t> </a:t>
            </a:r>
            <a:r>
              <a:rPr lang="en-US" sz="2800" dirty="0" err="1">
                <a:solidFill>
                  <a:schemeClr val="accent1"/>
                </a:solidFill>
              </a:rPr>
              <a:t>bagaimana</a:t>
            </a:r>
            <a:r>
              <a:rPr lang="en-US" sz="2800" dirty="0">
                <a:solidFill>
                  <a:schemeClr val="accent1"/>
                </a:solidFill>
              </a:rPr>
              <a:t> (know how)</a:t>
            </a:r>
          </a:p>
          <a:p>
            <a:pPr marL="0" indent="0">
              <a:buNone/>
            </a:pPr>
            <a:r>
              <a:rPr lang="en-US" sz="2800" dirty="0">
                <a:solidFill>
                  <a:schemeClr val="accent1"/>
                </a:solidFill>
              </a:rPr>
              <a:t>3. </a:t>
            </a:r>
            <a:r>
              <a:rPr lang="en-US" sz="2800" dirty="0" err="1">
                <a:solidFill>
                  <a:schemeClr val="accent1"/>
                </a:solidFill>
              </a:rPr>
              <a:t>Tahu</a:t>
            </a:r>
            <a:r>
              <a:rPr lang="en-US" sz="2800" dirty="0">
                <a:solidFill>
                  <a:schemeClr val="accent1"/>
                </a:solidFill>
              </a:rPr>
              <a:t> </a:t>
            </a:r>
            <a:r>
              <a:rPr lang="en-US" sz="2800" dirty="0" err="1">
                <a:solidFill>
                  <a:schemeClr val="accent1"/>
                </a:solidFill>
              </a:rPr>
              <a:t>mengapa</a:t>
            </a:r>
            <a:r>
              <a:rPr lang="en-US" sz="2800" dirty="0">
                <a:solidFill>
                  <a:schemeClr val="accent1"/>
                </a:solidFill>
              </a:rPr>
              <a:t> (know why</a:t>
            </a:r>
            <a:r>
              <a:rPr lang="en-US" sz="2800" dirty="0" smtClean="0">
                <a:solidFill>
                  <a:schemeClr val="accent1"/>
                </a:solidFill>
              </a:rPr>
              <a:t>)</a:t>
            </a:r>
            <a:endParaRPr lang="id-ID" sz="2800" dirty="0" smtClean="0">
              <a:solidFill>
                <a:schemeClr val="accent1"/>
              </a:solidFill>
            </a:endParaRPr>
          </a:p>
          <a:p>
            <a:pPr marL="0" indent="0">
              <a:buNone/>
            </a:pPr>
            <a:endParaRPr lang="en-US" sz="3200" dirty="0">
              <a:solidFill>
                <a:schemeClr val="accent6"/>
              </a:solidFill>
            </a:endParaRPr>
          </a:p>
          <a:p>
            <a:endParaRPr lang="id-ID" dirty="0"/>
          </a:p>
        </p:txBody>
      </p:sp>
    </p:spTree>
    <p:extLst>
      <p:ext uri="{BB962C8B-B14F-4D97-AF65-F5344CB8AC3E}">
        <p14:creationId xmlns:p14="http://schemas.microsoft.com/office/powerpoint/2010/main" val="3375281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Anatomi Pengetahuan</a:t>
            </a:r>
            <a:endParaRPr lang="id-ID" dirty="0"/>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08125" y="1743075"/>
            <a:ext cx="6362700" cy="421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3678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solidFill>
                  <a:schemeClr val="accent1"/>
                </a:solidFill>
                <a:latin typeface="Times New Roman" pitchFamily="18" charset="0"/>
                <a:cs typeface="Times New Roman" pitchFamily="18" charset="0"/>
              </a:rPr>
              <a:t/>
            </a:r>
            <a:br>
              <a:rPr lang="id-ID" dirty="0" smtClean="0">
                <a:solidFill>
                  <a:schemeClr val="accent1"/>
                </a:solidFill>
                <a:latin typeface="Times New Roman" pitchFamily="18" charset="0"/>
                <a:cs typeface="Times New Roman" pitchFamily="18" charset="0"/>
              </a:rPr>
            </a:br>
            <a:r>
              <a:rPr lang="en-US" sz="3600" dirty="0" err="1" smtClean="0">
                <a:solidFill>
                  <a:schemeClr val="accent1"/>
                </a:solidFill>
                <a:latin typeface="Times New Roman" pitchFamily="18" charset="0"/>
                <a:cs typeface="Times New Roman" pitchFamily="18" charset="0"/>
              </a:rPr>
              <a:t>Obyek</a:t>
            </a:r>
            <a:r>
              <a:rPr lang="en-US" sz="3600" dirty="0" smtClean="0">
                <a:solidFill>
                  <a:schemeClr val="accent1"/>
                </a:solidFill>
                <a:latin typeface="Times New Roman" pitchFamily="18" charset="0"/>
                <a:cs typeface="Times New Roman" pitchFamily="18" charset="0"/>
              </a:rPr>
              <a:t> </a:t>
            </a:r>
            <a:r>
              <a:rPr lang="en-US" sz="3600" dirty="0" err="1">
                <a:solidFill>
                  <a:schemeClr val="accent1"/>
                </a:solidFill>
                <a:latin typeface="Times New Roman" pitchFamily="18" charset="0"/>
                <a:cs typeface="Times New Roman" pitchFamily="18" charset="0"/>
              </a:rPr>
              <a:t>Ilmu</a:t>
            </a:r>
            <a:r>
              <a:rPr lang="en-US" sz="3600" dirty="0">
                <a:solidFill>
                  <a:schemeClr val="accent1"/>
                </a:solidFill>
                <a:latin typeface="Times New Roman" pitchFamily="18" charset="0"/>
                <a:cs typeface="Times New Roman" pitchFamily="18" charset="0"/>
              </a:rPr>
              <a:t> </a:t>
            </a:r>
            <a:br>
              <a:rPr lang="en-US" sz="3600" dirty="0">
                <a:solidFill>
                  <a:schemeClr val="accent1"/>
                </a:solidFill>
                <a:latin typeface="Times New Roman" pitchFamily="18" charset="0"/>
                <a:cs typeface="Times New Roman" pitchFamily="18" charset="0"/>
              </a:rPr>
            </a:br>
            <a:r>
              <a:rPr lang="en-US" sz="1800" dirty="0">
                <a:solidFill>
                  <a:schemeClr val="accent1"/>
                </a:solidFill>
                <a:latin typeface="Times New Roman" pitchFamily="18" charset="0"/>
                <a:cs typeface="Times New Roman" pitchFamily="18" charset="0"/>
              </a:rPr>
              <a:t/>
            </a:r>
            <a:br>
              <a:rPr lang="en-US" sz="1800" dirty="0">
                <a:solidFill>
                  <a:schemeClr val="accent1"/>
                </a:solidFill>
                <a:latin typeface="Times New Roman" pitchFamily="18" charset="0"/>
                <a:cs typeface="Times New Roman" pitchFamily="18" charset="0"/>
              </a:rPr>
            </a:br>
            <a:endParaRPr lang="id-ID" dirty="0">
              <a:solidFill>
                <a:schemeClr val="accent1"/>
              </a:solidFill>
            </a:endParaRPr>
          </a:p>
        </p:txBody>
      </p:sp>
      <p:pic>
        <p:nvPicPr>
          <p:cNvPr id="307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51520" y="1052736"/>
            <a:ext cx="7756290" cy="5472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6239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Perbandingan Obyek Ilmu Pemerintahan dengan Ilmu Sosial Lain</a:t>
            </a:r>
            <a:endParaRPr lang="id-ID" dirty="0"/>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8077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4509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de-DE" dirty="0" smtClean="0"/>
              <a:t>Perkembangan sangat </a:t>
            </a:r>
            <a:r>
              <a:rPr lang="de-DE" dirty="0"/>
              <a:t>pesat tentang ruang lingkup Studi </a:t>
            </a:r>
            <a:r>
              <a:rPr lang="id-ID" dirty="0" smtClean="0"/>
              <a:t>Ilmu Politik  </a:t>
            </a:r>
            <a:r>
              <a:rPr lang="de-DE" dirty="0" smtClean="0"/>
              <a:t>tersebut </a:t>
            </a:r>
            <a:r>
              <a:rPr lang="de-DE" dirty="0"/>
              <a:t>dimulai sejak Perang Dunia II berakhir. </a:t>
            </a:r>
            <a:r>
              <a:rPr lang="en-US" dirty="0" err="1"/>
              <a:t>Secara</a:t>
            </a:r>
            <a:r>
              <a:rPr lang="en-US" dirty="0"/>
              <a:t> </a:t>
            </a:r>
            <a:r>
              <a:rPr lang="en-US" dirty="0" err="1"/>
              <a:t>geografis</a:t>
            </a:r>
            <a:r>
              <a:rPr lang="en-US" dirty="0"/>
              <a:t> pun </a:t>
            </a:r>
            <a:r>
              <a:rPr lang="en-US" dirty="0" err="1"/>
              <a:t>wilayah</a:t>
            </a:r>
            <a:r>
              <a:rPr lang="en-US" dirty="0"/>
              <a:t> </a:t>
            </a:r>
            <a:r>
              <a:rPr lang="en-US" dirty="0" err="1"/>
              <a:t>kajian</a:t>
            </a:r>
            <a:r>
              <a:rPr lang="en-US" dirty="0"/>
              <a:t> </a:t>
            </a:r>
            <a:r>
              <a:rPr lang="en-US" dirty="0" err="1"/>
              <a:t>Studi</a:t>
            </a:r>
            <a:r>
              <a:rPr lang="en-US" dirty="0"/>
              <a:t> </a:t>
            </a:r>
            <a:r>
              <a:rPr lang="id-ID" dirty="0" smtClean="0"/>
              <a:t>Ilmu Politik </a:t>
            </a:r>
            <a:r>
              <a:rPr lang="en-US" dirty="0" err="1" smtClean="0"/>
              <a:t>berkembang</a:t>
            </a:r>
            <a:r>
              <a:rPr lang="en-US" dirty="0" smtClean="0"/>
              <a:t> di </a:t>
            </a:r>
            <a:r>
              <a:rPr lang="en-US" dirty="0" err="1" smtClean="0"/>
              <a:t>negara-negara</a:t>
            </a:r>
            <a:r>
              <a:rPr lang="en-US" dirty="0" smtClean="0"/>
              <a:t> Asia-</a:t>
            </a:r>
            <a:r>
              <a:rPr lang="en-US" dirty="0" err="1" smtClean="0"/>
              <a:t>Afrika</a:t>
            </a:r>
            <a:r>
              <a:rPr lang="en-US" dirty="0" smtClean="0"/>
              <a:t> (</a:t>
            </a:r>
            <a:r>
              <a:rPr lang="en-US" dirty="0" err="1" smtClean="0"/>
              <a:t>dunia</a:t>
            </a:r>
            <a:r>
              <a:rPr lang="en-US" dirty="0" smtClean="0"/>
              <a:t> </a:t>
            </a:r>
            <a:r>
              <a:rPr lang="en-US" dirty="0" err="1" smtClean="0"/>
              <a:t>ketiga</a:t>
            </a:r>
            <a:r>
              <a:rPr lang="en-US" dirty="0" smtClean="0"/>
              <a:t>). </a:t>
            </a:r>
            <a:r>
              <a:rPr lang="en-US" dirty="0" err="1" smtClean="0"/>
              <a:t>Akademisi</a:t>
            </a:r>
            <a:r>
              <a:rPr lang="en-US" dirty="0" smtClean="0"/>
              <a:t> </a:t>
            </a:r>
            <a:r>
              <a:rPr lang="en-US" dirty="0"/>
              <a:t>Barat </a:t>
            </a:r>
            <a:r>
              <a:rPr lang="en-US" dirty="0" err="1" smtClean="0"/>
              <a:t>mempelajari</a:t>
            </a:r>
            <a:r>
              <a:rPr lang="en-US" dirty="0" smtClean="0"/>
              <a:t> </a:t>
            </a:r>
            <a:r>
              <a:rPr lang="en-US" dirty="0" err="1"/>
              <a:t>lebih</a:t>
            </a:r>
            <a:r>
              <a:rPr lang="en-US" dirty="0"/>
              <a:t> </a:t>
            </a:r>
            <a:r>
              <a:rPr lang="en-US" dirty="0" err="1"/>
              <a:t>jauh</a:t>
            </a:r>
            <a:r>
              <a:rPr lang="en-US" dirty="0"/>
              <a:t> </a:t>
            </a:r>
            <a:r>
              <a:rPr lang="en-US" dirty="0" err="1"/>
              <a:t>sistem</a:t>
            </a:r>
            <a:r>
              <a:rPr lang="en-US" dirty="0"/>
              <a:t> </a:t>
            </a:r>
            <a:r>
              <a:rPr lang="en-US" dirty="0" err="1"/>
              <a:t>politik</a:t>
            </a:r>
            <a:r>
              <a:rPr lang="en-US" dirty="0"/>
              <a:t> </a:t>
            </a:r>
            <a:r>
              <a:rPr lang="en-US" dirty="0" err="1"/>
              <a:t>dan</a:t>
            </a:r>
            <a:r>
              <a:rPr lang="en-US" dirty="0"/>
              <a:t> </a:t>
            </a:r>
            <a:r>
              <a:rPr lang="en-US" dirty="0" err="1"/>
              <a:t>pemerintahan</a:t>
            </a:r>
            <a:r>
              <a:rPr lang="en-US" dirty="0"/>
              <a:t> </a:t>
            </a:r>
            <a:r>
              <a:rPr lang="en-US" dirty="0" err="1" smtClean="0"/>
              <a:t>negara-negara</a:t>
            </a:r>
            <a:r>
              <a:rPr lang="en-US" dirty="0" smtClean="0"/>
              <a:t> yang </a:t>
            </a:r>
            <a:r>
              <a:rPr lang="en-US" dirty="0" err="1" smtClean="0"/>
              <a:t>baru</a:t>
            </a:r>
            <a:r>
              <a:rPr lang="en-US" dirty="0" smtClean="0"/>
              <a:t> </a:t>
            </a:r>
            <a:r>
              <a:rPr lang="en-US" dirty="0" err="1" smtClean="0"/>
              <a:t>merdeka</a:t>
            </a:r>
            <a:r>
              <a:rPr lang="en-US" dirty="0" smtClean="0"/>
              <a:t> (</a:t>
            </a:r>
            <a:r>
              <a:rPr lang="en-US" dirty="0" err="1"/>
              <a:t>P</a:t>
            </a:r>
            <a:r>
              <a:rPr lang="en-US" dirty="0" err="1" smtClean="0"/>
              <a:t>os</a:t>
            </a:r>
            <a:r>
              <a:rPr lang="en-US" dirty="0" smtClean="0"/>
              <a:t> </a:t>
            </a:r>
            <a:r>
              <a:rPr lang="en-US" dirty="0" err="1" smtClean="0"/>
              <a:t>kolonial</a:t>
            </a:r>
            <a:r>
              <a:rPr lang="en-US" dirty="0" smtClean="0"/>
              <a:t>). </a:t>
            </a:r>
            <a:r>
              <a:rPr lang="en-US" dirty="0" err="1" smtClean="0"/>
              <a:t>Runtuhnya</a:t>
            </a:r>
            <a:r>
              <a:rPr lang="en-US" dirty="0" smtClean="0"/>
              <a:t> </a:t>
            </a:r>
            <a:r>
              <a:rPr lang="en-US" dirty="0" err="1"/>
              <a:t>kerajaan-kerajaan</a:t>
            </a:r>
            <a:r>
              <a:rPr lang="en-US" dirty="0"/>
              <a:t> </a:t>
            </a:r>
            <a:r>
              <a:rPr lang="en-US" dirty="0" err="1"/>
              <a:t>besar</a:t>
            </a:r>
            <a:r>
              <a:rPr lang="en-US" dirty="0"/>
              <a:t> </a:t>
            </a:r>
            <a:r>
              <a:rPr lang="en-US" dirty="0" err="1"/>
              <a:t>dan</a:t>
            </a:r>
            <a:r>
              <a:rPr lang="en-US" dirty="0"/>
              <a:t> </a:t>
            </a:r>
            <a:r>
              <a:rPr lang="en-US" dirty="0" err="1"/>
              <a:t>gemuruhnya</a:t>
            </a:r>
            <a:r>
              <a:rPr lang="en-US" dirty="0"/>
              <a:t> </a:t>
            </a:r>
            <a:r>
              <a:rPr lang="en-US" dirty="0" err="1"/>
              <a:t>perjuangan</a:t>
            </a:r>
            <a:r>
              <a:rPr lang="en-US" dirty="0"/>
              <a:t> </a:t>
            </a:r>
            <a:r>
              <a:rPr lang="en-US" dirty="0" err="1"/>
              <a:t>kemerdekaan</a:t>
            </a:r>
            <a:r>
              <a:rPr lang="en-US" dirty="0"/>
              <a:t> di </a:t>
            </a:r>
            <a:r>
              <a:rPr lang="en-US" dirty="0" err="1"/>
              <a:t>Dunia</a:t>
            </a:r>
            <a:r>
              <a:rPr lang="en-US" dirty="0"/>
              <a:t> </a:t>
            </a:r>
            <a:r>
              <a:rPr lang="en-US" dirty="0" err="1" smtClean="0"/>
              <a:t>Ketiga</a:t>
            </a:r>
            <a:r>
              <a:rPr lang="en-US" dirty="0" smtClean="0"/>
              <a:t> </a:t>
            </a:r>
            <a:r>
              <a:rPr lang="en-US" dirty="0" err="1" smtClean="0"/>
              <a:t>telah</a:t>
            </a:r>
            <a:r>
              <a:rPr lang="en-US" dirty="0" smtClean="0"/>
              <a:t> </a:t>
            </a:r>
            <a:r>
              <a:rPr lang="en-US" dirty="0" err="1"/>
              <a:t>mendorong</a:t>
            </a:r>
            <a:r>
              <a:rPr lang="en-US" dirty="0"/>
              <a:t> para </a:t>
            </a:r>
            <a:r>
              <a:rPr lang="en-US" dirty="0" err="1"/>
              <a:t>akademisi</a:t>
            </a:r>
            <a:r>
              <a:rPr lang="en-US" dirty="0"/>
              <a:t> </a:t>
            </a:r>
            <a:r>
              <a:rPr lang="en-US" dirty="0" err="1"/>
              <a:t>untuk</a:t>
            </a:r>
            <a:r>
              <a:rPr lang="en-US" dirty="0"/>
              <a:t> </a:t>
            </a:r>
            <a:r>
              <a:rPr lang="en-US" dirty="0" err="1"/>
              <a:t>memberikan</a:t>
            </a:r>
            <a:r>
              <a:rPr lang="en-US" dirty="0"/>
              <a:t> </a:t>
            </a:r>
            <a:r>
              <a:rPr lang="en-US" dirty="0" err="1"/>
              <a:t>perhatian</a:t>
            </a:r>
            <a:r>
              <a:rPr lang="en-US" dirty="0"/>
              <a:t> </a:t>
            </a:r>
            <a:r>
              <a:rPr lang="en-US" dirty="0" err="1"/>
              <a:t>lebih</a:t>
            </a:r>
            <a:r>
              <a:rPr lang="en-US" dirty="0"/>
              <a:t> </a:t>
            </a:r>
            <a:r>
              <a:rPr lang="en-US" dirty="0" err="1"/>
              <a:t>besar</a:t>
            </a:r>
            <a:r>
              <a:rPr lang="en-US" dirty="0"/>
              <a:t> </a:t>
            </a:r>
            <a:r>
              <a:rPr lang="en-US" dirty="0" err="1"/>
              <a:t>pada</a:t>
            </a:r>
            <a:r>
              <a:rPr lang="en-US" dirty="0"/>
              <a:t> </a:t>
            </a:r>
            <a:r>
              <a:rPr lang="en-US" dirty="0" err="1"/>
              <a:t>negara-negara</a:t>
            </a:r>
            <a:r>
              <a:rPr lang="en-US" dirty="0"/>
              <a:t> </a:t>
            </a:r>
            <a:r>
              <a:rPr lang="en-US" dirty="0" err="1"/>
              <a:t>baru</a:t>
            </a:r>
            <a:r>
              <a:rPr lang="en-US" dirty="0"/>
              <a:t> </a:t>
            </a:r>
            <a:r>
              <a:rPr lang="en-US" dirty="0" err="1"/>
              <a:t>tersebut</a:t>
            </a:r>
            <a:r>
              <a:rPr lang="en-US" dirty="0"/>
              <a:t>. </a:t>
            </a:r>
            <a:endParaRPr lang="de-DE" dirty="0"/>
          </a:p>
          <a:p>
            <a:endParaRPr lang="en-US" dirty="0"/>
          </a:p>
        </p:txBody>
      </p:sp>
      <p:sp>
        <p:nvSpPr>
          <p:cNvPr id="2" name="Title 1"/>
          <p:cNvSpPr>
            <a:spLocks noGrp="1"/>
          </p:cNvSpPr>
          <p:nvPr>
            <p:ph type="title"/>
          </p:nvPr>
        </p:nvSpPr>
        <p:spPr/>
        <p:txBody>
          <a:bodyPr/>
          <a:lstStyle/>
          <a:p>
            <a:r>
              <a:rPr lang="en-US" dirty="0"/>
              <a:t>RUANG LINGKUP: </a:t>
            </a:r>
            <a:r>
              <a:rPr lang="en-US" dirty="0" err="1"/>
              <a:t>Konteks</a:t>
            </a:r>
            <a:r>
              <a:rPr lang="en-US" dirty="0"/>
              <a:t> </a:t>
            </a:r>
            <a:r>
              <a:rPr lang="en-US" dirty="0" err="1"/>
              <a:t>Perkembangan</a:t>
            </a:r>
            <a:endParaRPr lang="en-US" dirty="0"/>
          </a:p>
        </p:txBody>
      </p:sp>
    </p:spTree>
    <p:extLst>
      <p:ext uri="{BB962C8B-B14F-4D97-AF65-F5344CB8AC3E}">
        <p14:creationId xmlns:p14="http://schemas.microsoft.com/office/powerpoint/2010/main" val="2150986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85000" lnSpcReduction="20000"/>
          </a:bodyPr>
          <a:lstStyle/>
          <a:p>
            <a:r>
              <a:rPr lang="de-DE" dirty="0"/>
              <a:t>C</a:t>
            </a:r>
            <a:r>
              <a:rPr lang="de-DE" dirty="0" smtClean="0"/>
              <a:t>akupan </a:t>
            </a:r>
            <a:r>
              <a:rPr lang="de-DE" dirty="0"/>
              <a:t>Studi </a:t>
            </a:r>
            <a:r>
              <a:rPr lang="id-ID" dirty="0" smtClean="0"/>
              <a:t>Ilmu Politik </a:t>
            </a:r>
            <a:r>
              <a:rPr lang="de-DE" dirty="0" smtClean="0"/>
              <a:t>tidak </a:t>
            </a:r>
            <a:r>
              <a:rPr lang="de-DE" dirty="0"/>
              <a:t>hanya dilakukan </a:t>
            </a:r>
            <a:r>
              <a:rPr lang="de-DE" dirty="0" smtClean="0"/>
              <a:t>mengkaji </a:t>
            </a:r>
            <a:r>
              <a:rPr lang="de-DE" dirty="0"/>
              <a:t>perbandingan sistem </a:t>
            </a:r>
            <a:r>
              <a:rPr lang="id-ID" dirty="0" smtClean="0"/>
              <a:t>politik </a:t>
            </a:r>
            <a:r>
              <a:rPr lang="de-DE" dirty="0" smtClean="0"/>
              <a:t>antar negara, tapi menjangkau </a:t>
            </a:r>
            <a:r>
              <a:rPr lang="de-DE" dirty="0"/>
              <a:t>berbagai problematika penyelenggaraan sistem pemerintahan dalam satu negara</a:t>
            </a:r>
            <a:r>
              <a:rPr lang="de-DE" dirty="0" smtClean="0"/>
              <a:t>. Artinya, </a:t>
            </a:r>
            <a:r>
              <a:rPr lang="de-DE" dirty="0"/>
              <a:t>ruang lingkup kajian </a:t>
            </a:r>
            <a:r>
              <a:rPr lang="de-DE" dirty="0" smtClean="0"/>
              <a:t>dapat </a:t>
            </a:r>
            <a:r>
              <a:rPr lang="de-DE" dirty="0"/>
              <a:t>dilakukan di level domestik (negara), sub-domestik, dan juga lintas negara. </a:t>
            </a:r>
            <a:r>
              <a:rPr lang="de-DE" dirty="0" smtClean="0"/>
              <a:t>tetapi</a:t>
            </a:r>
            <a:r>
              <a:rPr lang="de-DE" dirty="0"/>
              <a:t>, </a:t>
            </a:r>
            <a:r>
              <a:rPr lang="de-DE" dirty="0" smtClean="0"/>
              <a:t>umumnya </a:t>
            </a:r>
            <a:r>
              <a:rPr lang="de-DE" dirty="0"/>
              <a:t>kajian perbandingan pemerintahan lebih </a:t>
            </a:r>
            <a:r>
              <a:rPr lang="de-DE" dirty="0" smtClean="0"/>
              <a:t>dilakukan </a:t>
            </a:r>
            <a:r>
              <a:rPr lang="de-DE" dirty="0"/>
              <a:t>di tingkat lintas negara (</a:t>
            </a:r>
            <a:r>
              <a:rPr lang="de-DE" i="1" dirty="0"/>
              <a:t>across nation or states</a:t>
            </a:r>
            <a:r>
              <a:rPr lang="de-DE" dirty="0" smtClean="0"/>
              <a:t>).</a:t>
            </a:r>
          </a:p>
          <a:p>
            <a:r>
              <a:rPr lang="de-DE" dirty="0"/>
              <a:t>Lebih lanjut, sistem politik yang menjadi wilayah kajian </a:t>
            </a:r>
            <a:r>
              <a:rPr lang="id-ID" dirty="0" smtClean="0"/>
              <a:t>ilmu politik </a:t>
            </a:r>
            <a:r>
              <a:rPr lang="de-DE" dirty="0" smtClean="0"/>
              <a:t>di </a:t>
            </a:r>
            <a:r>
              <a:rPr lang="de-DE" dirty="0"/>
              <a:t>sini tidak hanya dibentuk oleh elemen-lemen negara  yang mencakup sejumlah lembaga yang dibentuk oleh konstitusi saja (seperti eksekutif, legislatif dan yudikatif), tetapi juga elemen-elemen masyarakat lain yang mencakup organisasi-organisasi atau institusi-institusi seperti partai politik dan kelompok-kelompok penekan. Ini artinya, wilayah kajian perbandingan pemerintahan juga memberikan perhatian untuk menjelaskan dan memahami organisasi-organisasi non-pemerintah (sejauh mereka berpartisipasi dalam politik pemerintahan) di negara-negara dunia dengan basis perbandingan.</a:t>
            </a:r>
            <a:endParaRPr lang="en-US" dirty="0"/>
          </a:p>
          <a:p>
            <a:endParaRPr lang="en-US" dirty="0"/>
          </a:p>
          <a:p>
            <a:endParaRPr lang="en-US" dirty="0"/>
          </a:p>
        </p:txBody>
      </p:sp>
      <p:sp>
        <p:nvSpPr>
          <p:cNvPr id="2" name="Title 1"/>
          <p:cNvSpPr>
            <a:spLocks noGrp="1"/>
          </p:cNvSpPr>
          <p:nvPr>
            <p:ph type="title"/>
          </p:nvPr>
        </p:nvSpPr>
        <p:spPr/>
        <p:txBody>
          <a:bodyPr/>
          <a:lstStyle/>
          <a:p>
            <a:r>
              <a:rPr lang="en-US" dirty="0" err="1" smtClean="0"/>
              <a:t>Ruang</a:t>
            </a:r>
            <a:r>
              <a:rPr lang="en-US" dirty="0" smtClean="0"/>
              <a:t> </a:t>
            </a:r>
            <a:r>
              <a:rPr lang="en-US" dirty="0" err="1" smtClean="0"/>
              <a:t>LinGKUP</a:t>
            </a:r>
            <a:r>
              <a:rPr lang="en-US" dirty="0" smtClean="0"/>
              <a:t>: KONTEKS PERKEMBANGAN</a:t>
            </a:r>
            <a:endParaRPr lang="en-US" dirty="0"/>
          </a:p>
        </p:txBody>
      </p:sp>
    </p:spTree>
    <p:extLst>
      <p:ext uri="{BB962C8B-B14F-4D97-AF65-F5344CB8AC3E}">
        <p14:creationId xmlns:p14="http://schemas.microsoft.com/office/powerpoint/2010/main" val="800638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86529"/>
          </a:xfrm>
        </p:spPr>
        <p:txBody>
          <a:bodyPr>
            <a:normAutofit fontScale="25000" lnSpcReduction="20000"/>
          </a:bodyPr>
          <a:lstStyle/>
          <a:p>
            <a:pPr marL="45720" indent="0">
              <a:buNone/>
            </a:pPr>
            <a:endParaRPr lang="en-US" dirty="0"/>
          </a:p>
          <a:p>
            <a:r>
              <a:rPr lang="de-DE" sz="7200" dirty="0" smtClean="0">
                <a:solidFill>
                  <a:srgbClr val="C00000"/>
                </a:solidFill>
                <a:latin typeface="Calibri"/>
              </a:rPr>
              <a:t>Fase </a:t>
            </a:r>
            <a:r>
              <a:rPr lang="de-DE" sz="7200" dirty="0">
                <a:solidFill>
                  <a:srgbClr val="C00000"/>
                </a:solidFill>
                <a:latin typeface="Calibri"/>
              </a:rPr>
              <a:t>konstitusional </a:t>
            </a:r>
            <a:r>
              <a:rPr lang="de-DE" sz="7200" dirty="0">
                <a:latin typeface="Calibri"/>
              </a:rPr>
              <a:t>yang terjadi hingga kira-kira Perang Dunia II. Konstitusi-konstitusi secara berangsur-angsur diperkenalkan di Eropa dan Amerika Latin. Bagi mereka yang memiliki konstitusi dianggap negara yang memiliki karakteristik sistem politik modern, meskipun mereka melakukan penyimpangan</a:t>
            </a:r>
            <a:r>
              <a:rPr lang="de-DE" sz="7200" dirty="0" smtClean="0">
                <a:latin typeface="Calibri"/>
              </a:rPr>
              <a:t>.</a:t>
            </a:r>
          </a:p>
          <a:p>
            <a:pPr marL="45720" indent="0">
              <a:buNone/>
            </a:pPr>
            <a:endParaRPr lang="en-US" sz="7200" dirty="0">
              <a:latin typeface="Calibri"/>
            </a:endParaRPr>
          </a:p>
          <a:p>
            <a:r>
              <a:rPr lang="de-DE" sz="7200" dirty="0">
                <a:solidFill>
                  <a:srgbClr val="C00000"/>
                </a:solidFill>
                <a:latin typeface="Calibri"/>
              </a:rPr>
              <a:t>Fase behavioralisme </a:t>
            </a:r>
            <a:r>
              <a:rPr lang="de-DE" sz="7200" dirty="0">
                <a:latin typeface="Calibri"/>
              </a:rPr>
              <a:t>(perilaku), terutama selama tahun 1940-an, 1950-an, dan 1960-an.  Behavioralisme awalnya telah sukses dalam studi politik nasional, khususnya di Amerika Serikat. Hal tersebut didasarkan pada pengakuan bahwa apa yang penting untuk dipelajari adalah yang terjadi pada realitas, bukan yang dinyatakan secara formal. </a:t>
            </a:r>
            <a:r>
              <a:rPr lang="en-US" sz="7200" dirty="0" err="1">
                <a:latin typeface="Calibri"/>
              </a:rPr>
              <a:t>Pendekatan</a:t>
            </a:r>
            <a:r>
              <a:rPr lang="en-US" sz="7200" dirty="0">
                <a:latin typeface="Calibri"/>
              </a:rPr>
              <a:t> </a:t>
            </a:r>
            <a:r>
              <a:rPr lang="en-US" sz="7200" dirty="0" err="1">
                <a:latin typeface="Calibri"/>
              </a:rPr>
              <a:t>ini</a:t>
            </a:r>
            <a:r>
              <a:rPr lang="en-US" sz="7200" dirty="0">
                <a:latin typeface="Calibri"/>
              </a:rPr>
              <a:t> </a:t>
            </a:r>
            <a:r>
              <a:rPr lang="en-US" sz="7200" dirty="0" err="1">
                <a:latin typeface="Calibri"/>
              </a:rPr>
              <a:t>secara</a:t>
            </a:r>
            <a:r>
              <a:rPr lang="en-US" sz="7200" dirty="0">
                <a:latin typeface="Calibri"/>
              </a:rPr>
              <a:t> </a:t>
            </a:r>
            <a:r>
              <a:rPr lang="en-US" sz="7200" dirty="0" err="1">
                <a:latin typeface="Calibri"/>
              </a:rPr>
              <a:t>alamiah</a:t>
            </a:r>
            <a:r>
              <a:rPr lang="en-US" sz="7200" dirty="0">
                <a:latin typeface="Calibri"/>
              </a:rPr>
              <a:t> </a:t>
            </a:r>
            <a:r>
              <a:rPr lang="en-US" sz="7200" dirty="0" err="1">
                <a:latin typeface="Calibri"/>
              </a:rPr>
              <a:t>diterapkan</a:t>
            </a:r>
            <a:r>
              <a:rPr lang="en-US" sz="7200" dirty="0">
                <a:latin typeface="Calibri"/>
              </a:rPr>
              <a:t> </a:t>
            </a:r>
            <a:r>
              <a:rPr lang="en-US" sz="7200" dirty="0" err="1">
                <a:latin typeface="Calibri"/>
              </a:rPr>
              <a:t>pada</a:t>
            </a:r>
            <a:r>
              <a:rPr lang="en-US" sz="7200" dirty="0">
                <a:latin typeface="Calibri"/>
              </a:rPr>
              <a:t> </a:t>
            </a:r>
            <a:r>
              <a:rPr lang="en-US" sz="7200" dirty="0" err="1">
                <a:latin typeface="Calibri"/>
              </a:rPr>
              <a:t>perbandingan</a:t>
            </a:r>
            <a:r>
              <a:rPr lang="en-US" sz="7200" dirty="0">
                <a:latin typeface="Calibri"/>
              </a:rPr>
              <a:t> </a:t>
            </a:r>
            <a:r>
              <a:rPr lang="en-US" sz="7200" dirty="0" err="1">
                <a:latin typeface="Calibri"/>
              </a:rPr>
              <a:t>pemerintahan</a:t>
            </a:r>
            <a:r>
              <a:rPr lang="en-US" sz="7200" dirty="0" smtClean="0">
                <a:latin typeface="Calibri"/>
              </a:rPr>
              <a:t>.</a:t>
            </a:r>
          </a:p>
          <a:p>
            <a:endParaRPr lang="en-US" sz="7200" dirty="0">
              <a:latin typeface="Calibri"/>
            </a:endParaRPr>
          </a:p>
          <a:p>
            <a:r>
              <a:rPr lang="en-US" sz="7200" dirty="0" err="1">
                <a:solidFill>
                  <a:srgbClr val="C00000"/>
                </a:solidFill>
                <a:latin typeface="Calibri"/>
              </a:rPr>
              <a:t>Fase</a:t>
            </a:r>
            <a:r>
              <a:rPr lang="en-US" sz="7200" dirty="0">
                <a:solidFill>
                  <a:srgbClr val="C00000"/>
                </a:solidFill>
                <a:latin typeface="Calibri"/>
              </a:rPr>
              <a:t> neo-</a:t>
            </a:r>
            <a:r>
              <a:rPr lang="en-US" sz="7200" dirty="0" err="1">
                <a:solidFill>
                  <a:srgbClr val="C00000"/>
                </a:solidFill>
                <a:latin typeface="Calibri"/>
              </a:rPr>
              <a:t>institusionalisme</a:t>
            </a:r>
            <a:r>
              <a:rPr lang="en-US" sz="7200" dirty="0">
                <a:latin typeface="Calibri"/>
              </a:rPr>
              <a:t>, yang </a:t>
            </a:r>
            <a:r>
              <a:rPr lang="en-US" sz="7200" dirty="0" err="1">
                <a:latin typeface="Calibri"/>
              </a:rPr>
              <a:t>dimulai</a:t>
            </a:r>
            <a:r>
              <a:rPr lang="en-US" sz="7200" dirty="0">
                <a:latin typeface="Calibri"/>
              </a:rPr>
              <a:t> </a:t>
            </a:r>
            <a:r>
              <a:rPr lang="en-US" sz="7200" dirty="0" err="1">
                <a:latin typeface="Calibri"/>
              </a:rPr>
              <a:t>tahun</a:t>
            </a:r>
            <a:r>
              <a:rPr lang="en-US" sz="7200" dirty="0">
                <a:latin typeface="Calibri"/>
              </a:rPr>
              <a:t> 1970-an </a:t>
            </a:r>
            <a:r>
              <a:rPr lang="en-US" sz="7200" dirty="0" err="1">
                <a:latin typeface="Calibri"/>
              </a:rPr>
              <a:t>dengan</a:t>
            </a:r>
            <a:r>
              <a:rPr lang="en-US" sz="7200" dirty="0">
                <a:latin typeface="Calibri"/>
              </a:rPr>
              <a:t> </a:t>
            </a:r>
            <a:r>
              <a:rPr lang="en-US" sz="7200" dirty="0" err="1">
                <a:latin typeface="Calibri"/>
              </a:rPr>
              <a:t>pengakuan</a:t>
            </a:r>
            <a:r>
              <a:rPr lang="en-US" sz="7200" dirty="0">
                <a:latin typeface="Calibri"/>
              </a:rPr>
              <a:t> </a:t>
            </a:r>
            <a:r>
              <a:rPr lang="en-US" sz="7200" dirty="0" err="1">
                <a:latin typeface="Calibri"/>
              </a:rPr>
              <a:t>bahwa</a:t>
            </a:r>
            <a:r>
              <a:rPr lang="en-US" sz="7200" dirty="0">
                <a:latin typeface="Calibri"/>
              </a:rPr>
              <a:t> </a:t>
            </a:r>
            <a:r>
              <a:rPr lang="en-US" sz="7200" dirty="0" err="1">
                <a:latin typeface="Calibri"/>
              </a:rPr>
              <a:t>tidak</a:t>
            </a:r>
            <a:r>
              <a:rPr lang="en-US" sz="7200" dirty="0">
                <a:latin typeface="Calibri"/>
              </a:rPr>
              <a:t> </a:t>
            </a:r>
            <a:r>
              <a:rPr lang="en-US" sz="7200" dirty="0" err="1">
                <a:latin typeface="Calibri"/>
              </a:rPr>
              <a:t>semua</a:t>
            </a:r>
            <a:r>
              <a:rPr lang="en-US" sz="7200" dirty="0">
                <a:latin typeface="Calibri"/>
              </a:rPr>
              <a:t> </a:t>
            </a:r>
            <a:r>
              <a:rPr lang="en-US" sz="7200" dirty="0" err="1">
                <a:latin typeface="Calibri"/>
              </a:rPr>
              <a:t>hal</a:t>
            </a:r>
            <a:r>
              <a:rPr lang="en-US" sz="7200" dirty="0">
                <a:latin typeface="Calibri"/>
              </a:rPr>
              <a:t> </a:t>
            </a:r>
            <a:r>
              <a:rPr lang="en-US" sz="7200" dirty="0" err="1">
                <a:latin typeface="Calibri"/>
              </a:rPr>
              <a:t>dapat</a:t>
            </a:r>
            <a:r>
              <a:rPr lang="en-US" sz="7200" dirty="0">
                <a:latin typeface="Calibri"/>
              </a:rPr>
              <a:t> </a:t>
            </a:r>
            <a:r>
              <a:rPr lang="en-US" sz="7200" dirty="0" err="1">
                <a:latin typeface="Calibri"/>
              </a:rPr>
              <a:t>dipahami</a:t>
            </a:r>
            <a:r>
              <a:rPr lang="en-US" sz="7200" dirty="0">
                <a:latin typeface="Calibri"/>
              </a:rPr>
              <a:t> </a:t>
            </a:r>
            <a:r>
              <a:rPr lang="en-US" sz="7200" dirty="0" err="1">
                <a:latin typeface="Calibri"/>
              </a:rPr>
              <a:t>dengan</a:t>
            </a:r>
            <a:r>
              <a:rPr lang="en-US" sz="7200" dirty="0">
                <a:latin typeface="Calibri"/>
              </a:rPr>
              <a:t> </a:t>
            </a:r>
            <a:r>
              <a:rPr lang="en-US" sz="7200" dirty="0" err="1">
                <a:latin typeface="Calibri"/>
              </a:rPr>
              <a:t>studi</a:t>
            </a:r>
            <a:r>
              <a:rPr lang="en-US" sz="7200" dirty="0">
                <a:latin typeface="Calibri"/>
              </a:rPr>
              <a:t> </a:t>
            </a:r>
            <a:r>
              <a:rPr lang="en-US" sz="7200" dirty="0" err="1">
                <a:latin typeface="Calibri"/>
              </a:rPr>
              <a:t>perilaku</a:t>
            </a:r>
            <a:r>
              <a:rPr lang="en-US" sz="7200" dirty="0">
                <a:latin typeface="Calibri"/>
              </a:rPr>
              <a:t>, </a:t>
            </a:r>
            <a:r>
              <a:rPr lang="en-US" sz="7200" dirty="0" err="1">
                <a:latin typeface="Calibri"/>
              </a:rPr>
              <a:t>karena</a:t>
            </a:r>
            <a:r>
              <a:rPr lang="en-US" sz="7200" dirty="0">
                <a:latin typeface="Calibri"/>
              </a:rPr>
              <a:t> </a:t>
            </a:r>
            <a:r>
              <a:rPr lang="en-US" sz="7200" dirty="0" err="1">
                <a:latin typeface="Calibri"/>
              </a:rPr>
              <a:t>struktur</a:t>
            </a:r>
            <a:r>
              <a:rPr lang="en-US" sz="7200" dirty="0">
                <a:latin typeface="Calibri"/>
              </a:rPr>
              <a:t> </a:t>
            </a:r>
            <a:r>
              <a:rPr lang="en-US" sz="7200" dirty="0" err="1">
                <a:latin typeface="Calibri"/>
              </a:rPr>
              <a:t>juga</a:t>
            </a:r>
            <a:r>
              <a:rPr lang="en-US" sz="7200" dirty="0">
                <a:latin typeface="Calibri"/>
              </a:rPr>
              <a:t> </a:t>
            </a:r>
            <a:r>
              <a:rPr lang="en-US" sz="7200" dirty="0" err="1">
                <a:latin typeface="Calibri"/>
              </a:rPr>
              <a:t>sama</a:t>
            </a:r>
            <a:r>
              <a:rPr lang="en-US" sz="7200" dirty="0">
                <a:latin typeface="Calibri"/>
              </a:rPr>
              <a:t> </a:t>
            </a:r>
            <a:r>
              <a:rPr lang="en-US" sz="7200" dirty="0" err="1">
                <a:latin typeface="Calibri"/>
              </a:rPr>
              <a:t>pentingnya</a:t>
            </a:r>
            <a:r>
              <a:rPr lang="en-US" sz="7200" dirty="0" smtClean="0">
                <a:latin typeface="Calibri"/>
              </a:rPr>
              <a:t>. </a:t>
            </a:r>
            <a:r>
              <a:rPr lang="de-DE" sz="7200" dirty="0">
                <a:latin typeface="Calibri"/>
              </a:rPr>
              <a:t>I</a:t>
            </a:r>
            <a:r>
              <a:rPr lang="de-DE" sz="7200" dirty="0" smtClean="0">
                <a:latin typeface="Calibri"/>
              </a:rPr>
              <a:t>nstitusi </a:t>
            </a:r>
            <a:r>
              <a:rPr lang="de-DE" sz="7200" dirty="0">
                <a:latin typeface="Calibri"/>
              </a:rPr>
              <a:t>tidak hanya merujuk pada </a:t>
            </a:r>
            <a:r>
              <a:rPr lang="de-DE" sz="7200" dirty="0" smtClean="0">
                <a:latin typeface="Calibri"/>
              </a:rPr>
              <a:t>lembaga/aturan </a:t>
            </a:r>
            <a:r>
              <a:rPr lang="de-DE" sz="7200" dirty="0">
                <a:latin typeface="Calibri"/>
              </a:rPr>
              <a:t>formal dalam </a:t>
            </a:r>
            <a:r>
              <a:rPr lang="de-DE" sz="7200" dirty="0" smtClean="0">
                <a:latin typeface="Calibri"/>
              </a:rPr>
              <a:t>negara,tapi </a:t>
            </a:r>
            <a:r>
              <a:rPr lang="de-DE" sz="7200" dirty="0">
                <a:latin typeface="Calibri"/>
              </a:rPr>
              <a:t>juga memasukkan institusi informal yang mencakup di dalamnya tradisi, adat-istiadat, budaya dan lingkungan (Marsh dan Stoker, 2010: 123). </a:t>
            </a:r>
            <a:r>
              <a:rPr lang="en-US" sz="7200" dirty="0" smtClean="0">
                <a:latin typeface="Calibri"/>
              </a:rPr>
              <a:t> </a:t>
            </a:r>
            <a:endParaRPr lang="en-US" sz="7200" dirty="0">
              <a:latin typeface="Calibri"/>
            </a:endParaRPr>
          </a:p>
          <a:p>
            <a:endParaRPr lang="en-US" sz="7200" dirty="0" smtClean="0">
              <a:latin typeface="Calibri"/>
            </a:endParaRPr>
          </a:p>
          <a:p>
            <a:endParaRPr lang="en-US" sz="7200" dirty="0" smtClean="0">
              <a:latin typeface="Calibri"/>
            </a:endParaRPr>
          </a:p>
          <a:p>
            <a:endParaRPr lang="en-US" sz="2900" dirty="0" smtClean="0">
              <a:latin typeface="Calibri"/>
            </a:endParaRPr>
          </a:p>
          <a:p>
            <a:endParaRPr lang="en-US" sz="2900" dirty="0">
              <a:latin typeface="Calibri"/>
            </a:endParaRPr>
          </a:p>
          <a:p>
            <a:endParaRPr lang="en-US" sz="2900" dirty="0" smtClean="0">
              <a:latin typeface="Calibri"/>
            </a:endParaRPr>
          </a:p>
          <a:p>
            <a:endParaRPr lang="en-US" sz="2900" dirty="0">
              <a:latin typeface="Calibri"/>
            </a:endParaRPr>
          </a:p>
          <a:p>
            <a:pPr marL="45720" indent="0">
              <a:buNone/>
            </a:pPr>
            <a:r>
              <a:rPr lang="en-US" sz="2900" dirty="0" smtClean="0">
                <a:latin typeface="Calibri"/>
              </a:rPr>
              <a:t>S</a:t>
            </a:r>
          </a:p>
          <a:p>
            <a:pPr marL="45720" indent="0">
              <a:buNone/>
            </a:pPr>
            <a:endParaRPr lang="en-US" sz="2900" dirty="0">
              <a:latin typeface="Calibri"/>
            </a:endParaRPr>
          </a:p>
          <a:p>
            <a:endParaRPr lang="en-US" sz="2900" i="1" dirty="0" smtClean="0">
              <a:latin typeface="Calibri"/>
            </a:endParaRPr>
          </a:p>
        </p:txBody>
      </p:sp>
      <p:sp>
        <p:nvSpPr>
          <p:cNvPr id="2" name="Title 1"/>
          <p:cNvSpPr>
            <a:spLocks noGrp="1"/>
          </p:cNvSpPr>
          <p:nvPr>
            <p:ph type="title"/>
          </p:nvPr>
        </p:nvSpPr>
        <p:spPr/>
        <p:txBody>
          <a:bodyPr anchor="ctr"/>
          <a:lstStyle/>
          <a:p>
            <a:r>
              <a:rPr lang="en-US" dirty="0" smtClean="0">
                <a:latin typeface="Calibri" pitchFamily="34" charset="0"/>
                <a:cs typeface="Calibri" pitchFamily="34" charset="0"/>
              </a:rPr>
              <a:t>T</a:t>
            </a:r>
            <a:r>
              <a:rPr lang="id-ID" dirty="0" smtClean="0">
                <a:latin typeface="Calibri" pitchFamily="34" charset="0"/>
                <a:cs typeface="Calibri" pitchFamily="34" charset="0"/>
              </a:rPr>
              <a:t>IGA FASE</a:t>
            </a:r>
            <a:r>
              <a:rPr lang="en-US" dirty="0" smtClean="0">
                <a:latin typeface="Calibri" pitchFamily="34" charset="0"/>
                <a:cs typeface="Calibri" pitchFamily="34" charset="0"/>
              </a:rPr>
              <a:t> </a:t>
            </a:r>
            <a:r>
              <a:rPr lang="id-ID" dirty="0" smtClean="0">
                <a:latin typeface="Calibri" pitchFamily="34" charset="0"/>
                <a:cs typeface="Calibri" pitchFamily="34" charset="0"/>
              </a:rPr>
              <a:t>PERKEMBANGAN ILMU POLITIK MODERN</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3668268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119</TotalTime>
  <Words>550</Words>
  <Application>Microsoft Office PowerPoint</Application>
  <PresentationFormat>On-screen Show (4:3)</PresentationFormat>
  <Paragraphs>40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PowerPoint Presentation</vt:lpstr>
      <vt:lpstr>Ilmu</vt:lpstr>
      <vt:lpstr>Pengetahuan </vt:lpstr>
      <vt:lpstr>Anatomi Pengetahuan</vt:lpstr>
      <vt:lpstr> Obyek Ilmu   </vt:lpstr>
      <vt:lpstr>Perbandingan Obyek Ilmu Pemerintahan dengan Ilmu Sosial Lain</vt:lpstr>
      <vt:lpstr>RUANG LINGKUP: Konteks Perkembangan</vt:lpstr>
      <vt:lpstr>Ruang LinGKUP: KONTEKS PERKEMBANGAN</vt:lpstr>
      <vt:lpstr>TIGA FASE PERKEMBANGAN ILMU POLITIK MODERN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2018-09-30T23:01:20Z</dcterms:created>
  <dcterms:modified xsi:type="dcterms:W3CDTF">2018-10-01T07:23:02Z</dcterms:modified>
</cp:coreProperties>
</file>