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A9884-6587-4D91-BCEA-672BD770980B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9199C-6C82-444C-9934-548AA6496AA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9199C-6C82-444C-9934-548AA6496AA0}" type="slidenum">
              <a:rPr lang="id-ID" smtClean="0"/>
              <a:pPr/>
              <a:t>3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C6E9A-4B9A-45A1-99D2-935F5F98E56C}" type="datetimeFigureOut">
              <a:rPr lang="id-ID" smtClean="0"/>
              <a:pPr/>
              <a:t>20/05/2019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1E608-5EC1-4AB0-A896-4AC44DDE2DD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Negara dan Masyarakat Sipil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Jaka Triwidaryanta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Konfirmasi nilai hanya dilayani 7  HARI setelah diumumkan pada portal akademik</a:t>
            </a:r>
          </a:p>
          <a:p>
            <a:pPr marL="514350" indent="-514350">
              <a:buAutoNum type="arabicPeriod"/>
            </a:pPr>
            <a:r>
              <a:rPr lang="id-ID" dirty="0" smtClean="0"/>
              <a:t>Jika diperlukan afirmasi tindak lanjut.maka permintaan konfirmasi dapat dilakukan hanya mahasiswa yang sudah berada di Yogyakarta</a:t>
            </a:r>
          </a:p>
          <a:p>
            <a:pPr marL="514350" indent="-514350">
              <a:buAutoNum type="arabicPeriod"/>
            </a:pPr>
            <a:r>
              <a:rPr lang="id-ID" dirty="0" smtClean="0"/>
              <a:t>Melengkapi dokumen tanpa perlu konfirnasi dapat dilakukan dengan email ke triwidaryantojoko@gmail.com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Agenda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 smtClean="0"/>
              <a:t>UAS  satu </a:t>
            </a:r>
            <a:r>
              <a:rPr lang="id-ID" dirty="0" smtClean="0"/>
              <a:t>Senin 27 </a:t>
            </a:r>
            <a:r>
              <a:rPr lang="id-ID" dirty="0" smtClean="0"/>
              <a:t>Mei 2019 jam </a:t>
            </a:r>
            <a:r>
              <a:rPr lang="id-ID" dirty="0" smtClean="0"/>
              <a:t>07.30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       lisan sifat tertutup</a:t>
            </a:r>
          </a:p>
          <a:p>
            <a:pPr marL="514350" indent="-514350">
              <a:buNone/>
            </a:pPr>
            <a:r>
              <a:rPr lang="id-ID" dirty="0" smtClean="0"/>
              <a:t>2. UAS dua tugas paper ringkas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Format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                       Judul</a:t>
            </a:r>
          </a:p>
          <a:p>
            <a:pPr marL="514350" indent="-514350"/>
            <a:r>
              <a:rPr lang="id-ID" dirty="0" smtClean="0"/>
              <a:t>Ringkas  maksimal 17 kata, menggambarkan isi secara komprehensif tak disingkat, penulisan huruf Kapital tanpa koma dan titik</a:t>
            </a:r>
          </a:p>
          <a:p>
            <a:pPr marL="514350" indent="-514350"/>
            <a:endParaRPr lang="id-ID" dirty="0"/>
          </a:p>
          <a:p>
            <a:pPr marL="514350" indent="-514350"/>
            <a:endParaRPr lang="id-ID" dirty="0" smtClean="0"/>
          </a:p>
          <a:p>
            <a:pPr marL="514350" indent="-514350"/>
            <a:endParaRPr lang="id-ID" dirty="0"/>
          </a:p>
          <a:p>
            <a:pPr marL="514350" indent="-514350">
              <a:buAutoNum type="arabicPeriod"/>
            </a:pPr>
            <a:endParaRPr lang="id-ID" dirty="0" smtClean="0"/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Format tugas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id-ID" dirty="0" smtClean="0"/>
              <a:t>Isi</a:t>
            </a:r>
            <a:endParaRPr lang="id-ID" dirty="0"/>
          </a:p>
          <a:p>
            <a:pPr marL="514350" indent="-514350">
              <a:buAutoNum type="alphaUcPeriod"/>
            </a:pPr>
            <a:r>
              <a:rPr lang="id-ID" dirty="0" smtClean="0"/>
              <a:t>Latar belakang  : konteks , isu dan rumusan masalah, sajikan kerangka pikir teoritis</a:t>
            </a:r>
          </a:p>
          <a:p>
            <a:pPr marL="514350" indent="-514350">
              <a:buAutoNum type="alphaUcPeriod"/>
            </a:pPr>
            <a:r>
              <a:rPr lang="id-ID" dirty="0" smtClean="0"/>
              <a:t>Analisis dan interpretasi</a:t>
            </a:r>
          </a:p>
          <a:p>
            <a:pPr marL="514350" indent="-514350">
              <a:buNone/>
            </a:pPr>
            <a:r>
              <a:rPr lang="id-ID" dirty="0" smtClean="0"/>
              <a:t>      Sajikan data untuk membangun argumen dan gunakan  logika berpikir teoritis untuk menjelaskan masalah     d an membangun argumen temuan </a:t>
            </a:r>
          </a:p>
          <a:p>
            <a:pPr marL="514350" indent="-514350">
              <a:buNone/>
            </a:pPr>
            <a:r>
              <a:rPr lang="id-ID" dirty="0" smtClean="0"/>
              <a:t>C. Kesimpulan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Bukan  mengulang analisis tetapi menyatakan ( afirmasi) berupa penegasan argumen berdasar  logika berpikir dan basis data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Kelengkapan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lphaUcPeriod"/>
            </a:pPr>
            <a:r>
              <a:rPr lang="id-ID" dirty="0" smtClean="0"/>
              <a:t>Cover</a:t>
            </a:r>
          </a:p>
          <a:p>
            <a:pPr marL="514350" indent="-514350">
              <a:buNone/>
            </a:pPr>
            <a:r>
              <a:rPr lang="id-ID" dirty="0" smtClean="0"/>
              <a:t>                                        Judul</a:t>
            </a:r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None/>
            </a:pPr>
            <a:r>
              <a:rPr lang="id-ID" dirty="0" smtClean="0"/>
              <a:t>Nama</a:t>
            </a:r>
          </a:p>
          <a:p>
            <a:pPr marL="514350" indent="-514350">
              <a:buNone/>
            </a:pPr>
            <a:r>
              <a:rPr lang="id-ID" dirty="0" smtClean="0"/>
              <a:t>NIM</a:t>
            </a:r>
          </a:p>
          <a:p>
            <a:pPr marL="514350" indent="-514350">
              <a:buNone/>
            </a:pPr>
            <a:r>
              <a:rPr lang="id-ID" dirty="0" smtClean="0"/>
              <a:t>Mata kuliah</a:t>
            </a:r>
          </a:p>
          <a:p>
            <a:pPr marL="514350" indent="-514350">
              <a:buNone/>
            </a:pPr>
            <a:r>
              <a:rPr lang="id-ID" dirty="0" smtClean="0"/>
              <a:t>Pararel</a:t>
            </a:r>
          </a:p>
          <a:p>
            <a:pPr marL="514350" indent="-514350" algn="ctr">
              <a:buNone/>
            </a:pPr>
            <a:r>
              <a:rPr lang="id-ID" dirty="0" smtClean="0"/>
              <a:t>PROGRAM SARJANA PROGRAM STUDI ILMU PEMERINTAHAN  </a:t>
            </a:r>
          </a:p>
          <a:p>
            <a:pPr marL="514350" indent="-514350" algn="ctr">
              <a:buNone/>
            </a:pPr>
            <a:r>
              <a:rPr lang="id-ID" dirty="0" smtClean="0"/>
              <a:t>SEKOLAH TINGGI PEMBANGUNAN MASYARAKAT DESA “APMD” </a:t>
            </a:r>
          </a:p>
          <a:p>
            <a:pPr marL="514350" indent="-514350" algn="ctr">
              <a:buNone/>
            </a:pPr>
            <a:r>
              <a:rPr lang="id-ID" dirty="0" smtClean="0"/>
              <a:t>YOGYAKARTA</a:t>
            </a:r>
          </a:p>
          <a:p>
            <a:pPr marL="514350" indent="-514350" algn="ctr">
              <a:buNone/>
            </a:pPr>
            <a:endParaRPr lang="id-ID" dirty="0" smtClean="0"/>
          </a:p>
          <a:p>
            <a:pPr marL="514350" indent="-514350" algn="ctr">
              <a:buNone/>
            </a:pPr>
            <a:r>
              <a:rPr lang="id-ID" dirty="0" smtClean="0"/>
              <a:t>2019</a:t>
            </a:r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Daftar Pustaka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1, Daftar bacaan yang dicantumkan dalam tulisan yang merupakan kutipan</a:t>
            </a:r>
          </a:p>
          <a:p>
            <a:pPr>
              <a:buNone/>
            </a:pPr>
            <a:r>
              <a:rPr lang="id-ID" dirty="0" smtClean="0"/>
              <a:t>2.Cara penulisan daftar pustaka sesuai dengan aturan karya ilmiah</a:t>
            </a:r>
          </a:p>
          <a:p>
            <a:pPr>
              <a:buNone/>
            </a:pPr>
            <a:r>
              <a:rPr lang="id-ID" dirty="0" smtClean="0"/>
              <a:t>3. Sedapat mungkin ada jurnal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PENULISAN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KERTAS KWARTO</a:t>
            </a:r>
          </a:p>
          <a:p>
            <a:pPr>
              <a:buNone/>
            </a:pPr>
            <a:r>
              <a:rPr lang="id-ID" dirty="0" smtClean="0"/>
              <a:t>DITULIS NEW TIMES ROMAN  FONT 12</a:t>
            </a:r>
          </a:p>
          <a:p>
            <a:pPr>
              <a:buNone/>
            </a:pPr>
            <a:r>
              <a:rPr lang="id-ID" dirty="0" smtClean="0"/>
              <a:t>SATU SPASI</a:t>
            </a:r>
          </a:p>
          <a:p>
            <a:pPr>
              <a:buNone/>
            </a:pPr>
            <a:r>
              <a:rPr lang="id-ID" dirty="0" smtClean="0"/>
              <a:t>ISI : 2-4 HALAMAN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Indikator 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id-ID" dirty="0" smtClean="0"/>
              <a:t>ISI</a:t>
            </a:r>
          </a:p>
          <a:p>
            <a:pPr marL="514350" indent="-514350">
              <a:buAutoNum type="arabicPeriod"/>
            </a:pPr>
            <a:r>
              <a:rPr lang="id-ID" dirty="0" smtClean="0"/>
              <a:t>Bebas plagiasi</a:t>
            </a:r>
          </a:p>
          <a:p>
            <a:pPr marL="514350" indent="-514350">
              <a:buAutoNum type="arabicPeriod"/>
            </a:pPr>
            <a:r>
              <a:rPr lang="id-ID" dirty="0" smtClean="0"/>
              <a:t>Judul ; penulisan  sesuai format dan isi (menarik, ringkas, komprehensif)</a:t>
            </a:r>
          </a:p>
          <a:p>
            <a:pPr marL="514350" indent="-514350">
              <a:buAutoNum type="arabicPeriod"/>
            </a:pPr>
            <a:r>
              <a:rPr lang="id-ID" dirty="0" smtClean="0"/>
              <a:t>Latar belakang: tajam, faktual, konteks dan novelty. Rumusan  masalah jelas. Kerangka teoritik tepat</a:t>
            </a:r>
          </a:p>
          <a:p>
            <a:pPr marL="514350" indent="-514350">
              <a:buAutoNum type="arabicPeriod"/>
            </a:pPr>
            <a:r>
              <a:rPr lang="id-ID" dirty="0" smtClean="0"/>
              <a:t>Analisis </a:t>
            </a:r>
          </a:p>
          <a:p>
            <a:pPr marL="514350" indent="-514350">
              <a:buNone/>
            </a:pPr>
            <a:r>
              <a:rPr lang="id-ID" dirty="0"/>
              <a:t> </a:t>
            </a:r>
            <a:r>
              <a:rPr lang="id-ID" dirty="0" smtClean="0"/>
              <a:t>     ketersediaan data yang cukup, logika teoritik digunakan secara benar, interpretasi data dilakukan secara cermat</a:t>
            </a:r>
          </a:p>
          <a:p>
            <a:pPr marL="514350" indent="-514350">
              <a:buNone/>
            </a:pPr>
            <a:r>
              <a:rPr lang="id-ID" dirty="0" smtClean="0"/>
              <a:t>5.   Kesimpulan: bukan mengulang analisis, jawab persoalan , secara tegas menyatakan argumen berdasar logika berpikir teori dan data yang  digunakan dalam analisis 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Kelengkapan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A.Cover ditulis lengkqp dan  benar</a:t>
            </a:r>
          </a:p>
          <a:p>
            <a:pPr>
              <a:buNone/>
            </a:pPr>
            <a:r>
              <a:rPr lang="id-ID" dirty="0" smtClean="0"/>
              <a:t>B. Daftar pustaka baik isi dan format benar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Komponen nilai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Syarat</a:t>
            </a:r>
          </a:p>
          <a:p>
            <a:pPr>
              <a:buNone/>
            </a:pPr>
            <a:r>
              <a:rPr lang="id-ID" dirty="0" smtClean="0"/>
              <a:t>Hadir minimal 75%</a:t>
            </a:r>
          </a:p>
          <a:p>
            <a:pPr>
              <a:buNone/>
            </a:pPr>
            <a:r>
              <a:rPr lang="id-ID" dirty="0" smtClean="0"/>
              <a:t>Komponen : </a:t>
            </a:r>
          </a:p>
          <a:p>
            <a:pPr>
              <a:buNone/>
            </a:pPr>
            <a:r>
              <a:rPr lang="id-ID" dirty="0" smtClean="0"/>
              <a:t>a.Hadir  10 %</a:t>
            </a:r>
          </a:p>
          <a:p>
            <a:pPr>
              <a:buNone/>
            </a:pPr>
            <a:r>
              <a:rPr lang="id-ID" dirty="0" smtClean="0"/>
              <a:t>b. Tugas dan partisipasi: 25 %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partisipasi diambil dari diskusi kelompok dan aktivitas kelas. Masing masing dinilai berdasarkan prestasinya</a:t>
            </a:r>
          </a:p>
          <a:p>
            <a:pPr>
              <a:buNone/>
            </a:pPr>
            <a:r>
              <a:rPr lang="id-ID" dirty="0" smtClean="0"/>
              <a:t>c. UTS  30 %</a:t>
            </a:r>
          </a:p>
          <a:p>
            <a:pPr>
              <a:buNone/>
            </a:pPr>
            <a:r>
              <a:rPr lang="id-ID" dirty="0" smtClean="0"/>
              <a:t>d. UAS 35%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uas  satu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 uas dua </a:t>
            </a:r>
          </a:p>
          <a:p>
            <a:pPr>
              <a:buNone/>
            </a:pPr>
            <a:r>
              <a:rPr lang="id-ID" dirty="0"/>
              <a:t> </a:t>
            </a:r>
            <a:r>
              <a:rPr lang="id-ID" dirty="0" smtClean="0"/>
              <a:t>        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363</Words>
  <Application>Microsoft Office PowerPoint</Application>
  <PresentationFormat>On-screen Show (4:3)</PresentationFormat>
  <Paragraphs>72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Negara dan Masyarakat Sipil</vt:lpstr>
      <vt:lpstr>Agenda</vt:lpstr>
      <vt:lpstr>Format tugas</vt:lpstr>
      <vt:lpstr>Kelengkapan</vt:lpstr>
      <vt:lpstr>Daftar Pustaka</vt:lpstr>
      <vt:lpstr>PENULISAN</vt:lpstr>
      <vt:lpstr>Indikator Penilaian</vt:lpstr>
      <vt:lpstr>Kelengkapan</vt:lpstr>
      <vt:lpstr>Komponen nilai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Politik</dc:title>
  <dc:creator>Jaka</dc:creator>
  <cp:lastModifiedBy>Jaka</cp:lastModifiedBy>
  <cp:revision>2</cp:revision>
  <dcterms:created xsi:type="dcterms:W3CDTF">2019-05-09T02:46:18Z</dcterms:created>
  <dcterms:modified xsi:type="dcterms:W3CDTF">2019-05-19T23:20:11Z</dcterms:modified>
</cp:coreProperties>
</file>