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B5026-5AC0-4060-BBC6-5C115AD9CC05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B1096-7078-4199-B90F-EFE3F69A06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1680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43CA0-6E08-184E-9541-239093A4455E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36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43CA0-6E08-184E-9541-239093A4455E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9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942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059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670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436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193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563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797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55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662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02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389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4941-AA6F-4939-8669-7361E99FFEBD}" type="datetimeFigureOut">
              <a:rPr lang="id-ID" smtClean="0"/>
              <a:t>27/02/2022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8534-7E3A-456C-B98C-9D548483776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245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5876925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Apple Casual"/>
                <a:cs typeface="Apple Casual"/>
              </a:rPr>
              <a:t>KONSEP KEPEMIMPINAN KEINDONESIAAN</a:t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" y="4810125"/>
            <a:ext cx="8858250" cy="1905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0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8229600" cy="904875"/>
          </a:xfrm>
        </p:spPr>
        <p:txBody>
          <a:bodyPr anchor="t">
            <a:normAutofit/>
          </a:bodyPr>
          <a:lstStyle/>
          <a:p>
            <a:r>
              <a:rPr lang="en-US" sz="4000" dirty="0">
                <a:latin typeface="Apple Casual"/>
                <a:cs typeface="Apple Casual"/>
              </a:rPr>
              <a:t>8. </a:t>
            </a:r>
            <a:r>
              <a:rPr lang="en-US" sz="4000" dirty="0" err="1">
                <a:latin typeface="Apple Casual"/>
                <a:cs typeface="Apple Casual"/>
              </a:rPr>
              <a:t>Sifat</a:t>
            </a:r>
            <a:r>
              <a:rPr lang="en-US" sz="4000" dirty="0">
                <a:latin typeface="Apple Casual"/>
                <a:cs typeface="Apple Casual"/>
              </a:rPr>
              <a:t> Air: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5461000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Air mengalir dari tempat yang tinggi ke tempat yang rendah sampai jauh . Meskipun wadahnya berbeda-beda, air selalu mempunyai permukaan yang datar. Air juga bersifat menyucikan (membersihkan).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id-ID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Maknanya, seorang  pemimpin:</a:t>
            </a:r>
          </a:p>
          <a:p>
            <a:pPr marL="396875" indent="-39687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1.	Harus berwatak adil dan menjunjung kesamaan derajat dan kedudukan. </a:t>
            </a:r>
            <a:endParaRPr lang="en-US" dirty="0"/>
          </a:p>
          <a:p>
            <a:pPr marL="396875" indent="-39687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2.	Harus bersih dan mampu membersihkan diri dan lingkungannya dari hal-hal yang buruk.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2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127000"/>
            <a:ext cx="8858250" cy="1714500"/>
          </a:xfrm>
        </p:spPr>
        <p:txBody>
          <a:bodyPr>
            <a:normAutofit/>
          </a:bodyPr>
          <a:lstStyle/>
          <a:p>
            <a:pPr marL="685800" indent="-685800">
              <a:buFont typeface="Arial"/>
              <a:buChar char="•"/>
            </a:pPr>
            <a:r>
              <a:rPr lang="en-US" dirty="0" err="1">
                <a:latin typeface="Apple Casual"/>
                <a:cs typeface="Apple Casual"/>
              </a:rPr>
              <a:t>Menurut</a:t>
            </a:r>
            <a:r>
              <a:rPr lang="en-US" dirty="0">
                <a:latin typeface="Apple Casual"/>
                <a:cs typeface="Apple Casual"/>
              </a:rPr>
              <a:t> Ki </a:t>
            </a:r>
            <a:r>
              <a:rPr lang="en-US" dirty="0" err="1">
                <a:latin typeface="Apple Casual"/>
                <a:cs typeface="Apple Casual"/>
              </a:rPr>
              <a:t>Hajar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Dewantoro</a:t>
            </a:r>
            <a:endParaRPr lang="en-US" dirty="0"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1500"/>
            <a:ext cx="9144000" cy="5016500"/>
          </a:xfrm>
        </p:spPr>
        <p:txBody>
          <a:bodyPr anchor="t"/>
          <a:lstStyle/>
          <a:p>
            <a:pPr marL="1317625" indent="-460375">
              <a:buNone/>
            </a:pPr>
            <a:r>
              <a:rPr lang="en-US" dirty="0"/>
              <a:t>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1317625" indent="-460375">
              <a:buAutoNum type="arabicPeriod"/>
            </a:pP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err="1"/>
              <a:t>Ngarsa</a:t>
            </a:r>
            <a:r>
              <a:rPr lang="en-US" dirty="0"/>
              <a:t> Sung </a:t>
            </a:r>
            <a:r>
              <a:rPr lang="en-US" dirty="0" err="1"/>
              <a:t>Tuladha</a:t>
            </a:r>
            <a:endParaRPr lang="en-US" dirty="0"/>
          </a:p>
          <a:p>
            <a:pPr marL="1317625" indent="-460375">
              <a:buAutoNum type="arabicPeriod"/>
            </a:pP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err="1"/>
              <a:t>Madya</a:t>
            </a:r>
            <a:r>
              <a:rPr lang="en-US" dirty="0"/>
              <a:t> </a:t>
            </a:r>
            <a:r>
              <a:rPr lang="en-US" dirty="0" err="1"/>
              <a:t>Mangun</a:t>
            </a:r>
            <a:r>
              <a:rPr lang="en-US" dirty="0"/>
              <a:t> </a:t>
            </a:r>
            <a:r>
              <a:rPr lang="en-US" dirty="0" err="1"/>
              <a:t>Karsa</a:t>
            </a:r>
            <a:endParaRPr lang="en-US" dirty="0"/>
          </a:p>
          <a:p>
            <a:pPr marL="1317625" indent="-460375">
              <a:buAutoNum type="arabicPeriod"/>
            </a:pPr>
            <a:r>
              <a:rPr lang="en-US" dirty="0"/>
              <a:t>Tut </a:t>
            </a:r>
            <a:r>
              <a:rPr lang="en-US" dirty="0" err="1"/>
              <a:t>Wuri</a:t>
            </a:r>
            <a:r>
              <a:rPr lang="en-US" dirty="0"/>
              <a:t> </a:t>
            </a:r>
            <a:r>
              <a:rPr lang="en-US" dirty="0" err="1"/>
              <a:t>Handayani</a:t>
            </a:r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ple Casual"/>
                <a:cs typeface="Apple Casual"/>
              </a:rPr>
              <a:t>Ing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Ngarsa</a:t>
            </a:r>
            <a:r>
              <a:rPr lang="en-US" dirty="0">
                <a:latin typeface="Apple Casual"/>
                <a:cs typeface="Apple Casual"/>
              </a:rPr>
              <a:t> Sung </a:t>
            </a:r>
            <a:r>
              <a:rPr lang="en-US" dirty="0" err="1">
                <a:latin typeface="Apple Casual"/>
                <a:cs typeface="Apple Casual"/>
              </a:rPr>
              <a:t>Tuladha</a:t>
            </a:r>
            <a:endParaRPr lang="en-US" dirty="0"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9750"/>
            <a:ext cx="9144000" cy="5048250"/>
          </a:xfrm>
        </p:spPr>
        <p:txBody>
          <a:bodyPr anchor="t"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Ungkapan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dialihbahasakan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menjadi</a:t>
            </a:r>
            <a:r>
              <a:rPr lang="en-US" dirty="0"/>
              <a:t>: </a:t>
            </a:r>
            <a:r>
              <a:rPr lang="en-US" dirty="0">
                <a:latin typeface="Apple Casual"/>
                <a:cs typeface="Apple Casual"/>
              </a:rPr>
              <a:t>Di </a:t>
            </a:r>
            <a:r>
              <a:rPr lang="en-US" dirty="0" err="1">
                <a:latin typeface="Apple Casual"/>
                <a:cs typeface="Apple Casual"/>
              </a:rPr>
              <a:t>Depan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Memberi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Tauladan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/>
              <a:t>(</a:t>
            </a:r>
            <a:r>
              <a:rPr lang="en-US" dirty="0" err="1"/>
              <a:t>contoh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Artinya, seorang pemimpin:</a:t>
            </a:r>
          </a:p>
          <a:p>
            <a:pPr marL="857250" indent="-508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dapat menjadi teladan atau memberi contoh yang baik kepada orang-orang yang dipimpin.</a:t>
            </a:r>
          </a:p>
          <a:p>
            <a:pPr marL="857250" indent="-508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dapat  membimbing dan mengarahkan orang-orang yang dipimpin sesuai tujuan organisasi.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2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ple Casual"/>
                <a:cs typeface="Apple Casual"/>
              </a:rPr>
              <a:t>Ing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Madya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Mangun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Karsa</a:t>
            </a:r>
            <a:endParaRPr lang="en-US" dirty="0"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Indonesia: </a:t>
            </a:r>
          </a:p>
          <a:p>
            <a:pPr marL="396875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latin typeface="Apple Casual"/>
                <a:cs typeface="Apple Casual"/>
              </a:rPr>
              <a:t>Di Tengah </a:t>
            </a:r>
            <a:r>
              <a:rPr lang="en-US" dirty="0" err="1">
                <a:latin typeface="Apple Casual"/>
                <a:cs typeface="Apple Casual"/>
              </a:rPr>
              <a:t>Membangun</a:t>
            </a:r>
            <a:r>
              <a:rPr lang="en-US" dirty="0">
                <a:latin typeface="Apple Casual"/>
                <a:cs typeface="Apple Casual"/>
              </a:rPr>
              <a:t>/</a:t>
            </a:r>
            <a:r>
              <a:rPr lang="en-US" dirty="0" err="1">
                <a:latin typeface="Apple Casual"/>
                <a:cs typeface="Apple Casual"/>
              </a:rPr>
              <a:t>menebarkan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Semangat</a:t>
            </a:r>
            <a:endParaRPr lang="en-US" dirty="0">
              <a:latin typeface="Apple Casual"/>
              <a:cs typeface="Apple Casual"/>
            </a:endParaRPr>
          </a:p>
          <a:p>
            <a:pPr marL="396875" indent="-39687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>
                <a:latin typeface="Apple Casual"/>
                <a:cs typeface="Apple Casual"/>
              </a:rPr>
              <a:t>Artinya</a:t>
            </a:r>
            <a:r>
              <a:rPr lang="en-US" dirty="0">
                <a:latin typeface="Apple Casual"/>
                <a:cs typeface="Apple Casual"/>
              </a:rPr>
              <a:t>, </a:t>
            </a:r>
            <a:r>
              <a:rPr lang="en-US" dirty="0" err="1">
                <a:latin typeface="Apple Casual"/>
                <a:cs typeface="Apple Casual"/>
              </a:rPr>
              <a:t>seorang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pemimpin</a:t>
            </a:r>
            <a:r>
              <a:rPr lang="en-US" dirty="0">
                <a:latin typeface="Apple Casual"/>
                <a:cs typeface="Apple Casual"/>
              </a:rPr>
              <a:t>:</a:t>
            </a:r>
          </a:p>
          <a:p>
            <a:pPr marL="746125" indent="-39687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id-ID" dirty="0"/>
              <a:t>Harus mampu membangkitkan semangat  juang/kerja orang-orang yang dipimpin. </a:t>
            </a:r>
          </a:p>
          <a:p>
            <a:pPr marL="746125" indent="-39687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id-ID" dirty="0"/>
              <a:t>Harus mampu membangkitkan gairah untuk mewujudkan kepentingan bersama.</a:t>
            </a:r>
          </a:p>
          <a:p>
            <a:pPr marL="746125" indent="-39687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AutoNum type="arabicPeriod"/>
            </a:pPr>
            <a:r>
              <a:rPr lang="id-ID" dirty="0"/>
              <a:t>Berperan sebagai seorang motivator.</a:t>
            </a:r>
            <a:endParaRPr lang="en-US" dirty="0">
              <a:latin typeface="Apple Casual"/>
              <a:cs typeface="Apple Casua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22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ple Casual"/>
                <a:cs typeface="Apple Casual"/>
              </a:rPr>
              <a:t>Tut </a:t>
            </a:r>
            <a:r>
              <a:rPr lang="en-US" dirty="0" err="1">
                <a:latin typeface="Apple Casual"/>
                <a:cs typeface="Apple Casual"/>
              </a:rPr>
              <a:t>Wuri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Handayani</a:t>
            </a:r>
            <a:endParaRPr lang="en-US" dirty="0"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600200"/>
            <a:ext cx="8890000" cy="5257800"/>
          </a:xfrm>
        </p:spPr>
        <p:txBody>
          <a:bodyPr anchor="t"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Indonesia:</a:t>
            </a:r>
          </a:p>
          <a:p>
            <a:pPr indent="6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>
                <a:latin typeface="Apple Casual"/>
                <a:cs typeface="Apple Casual"/>
              </a:rPr>
              <a:t>Mengikuti</a:t>
            </a:r>
            <a:r>
              <a:rPr lang="en-US" dirty="0">
                <a:latin typeface="Apple Casual"/>
                <a:cs typeface="Apple Casual"/>
              </a:rPr>
              <a:t>/</a:t>
            </a:r>
            <a:r>
              <a:rPr lang="en-US" dirty="0" err="1">
                <a:latin typeface="Apple Casual"/>
                <a:cs typeface="Apple Casual"/>
              </a:rPr>
              <a:t>meyertai</a:t>
            </a:r>
            <a:r>
              <a:rPr lang="en-US" dirty="0">
                <a:latin typeface="Apple Casual"/>
                <a:cs typeface="Apple Casual"/>
              </a:rPr>
              <a:t> di </a:t>
            </a:r>
            <a:r>
              <a:rPr lang="en-US" dirty="0" err="1">
                <a:latin typeface="Apple Casual"/>
                <a:cs typeface="Apple Casual"/>
              </a:rPr>
              <a:t>Belakang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untuk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Memberdayakan</a:t>
            </a:r>
            <a:endParaRPr lang="en-US" dirty="0">
              <a:latin typeface="Apple Casual"/>
              <a:cs typeface="Apple Casual"/>
            </a:endParaRPr>
          </a:p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>
                <a:latin typeface="Apple Casual"/>
                <a:cs typeface="Apple Casual"/>
              </a:rPr>
              <a:t>Artinya</a:t>
            </a:r>
            <a:r>
              <a:rPr lang="en-US" dirty="0">
                <a:latin typeface="Apple Casual"/>
                <a:cs typeface="Apple Casual"/>
              </a:rPr>
              <a:t>, </a:t>
            </a:r>
            <a:r>
              <a:rPr lang="en-US" dirty="0" err="1">
                <a:latin typeface="Apple Casual"/>
                <a:cs typeface="Apple Casual"/>
              </a:rPr>
              <a:t>seorang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pemimpin</a:t>
            </a:r>
            <a:r>
              <a:rPr lang="en-US" dirty="0">
                <a:latin typeface="Apple Casual"/>
                <a:cs typeface="Apple Casual"/>
              </a:rPr>
              <a:t>:</a:t>
            </a:r>
          </a:p>
          <a:p>
            <a:pPr marL="86360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dirty="0" err="1">
                <a:cs typeface="Apple Casual"/>
              </a:rPr>
              <a:t>Harus</a:t>
            </a:r>
            <a:r>
              <a:rPr lang="en-US" dirty="0">
                <a:cs typeface="Apple Casual"/>
              </a:rPr>
              <a:t> </a:t>
            </a:r>
            <a:r>
              <a:rPr lang="id-ID" dirty="0"/>
              <a:t>mampu menyediakan kesempatan untuk berkembang bagi yang dipimpinnya. </a:t>
            </a:r>
          </a:p>
          <a:p>
            <a:pPr marL="86360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Lebih mengedepankan orang lain terlebih dulu (tidak mementingkan dirinya sendiri). </a:t>
            </a:r>
          </a:p>
          <a:p>
            <a:pPr marL="86360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Menggunakan kewenangannya untuk memberdayakan orang-orang yang dipimpin agar mampu mencapai kerberhasilan dalam menyelesaikan pekerjaan maupun kehidupannya dengan prinsip kemandirian.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1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1"/>
            <a:ext cx="8229600" cy="1524000"/>
          </a:xfrm>
        </p:spPr>
        <p:txBody>
          <a:bodyPr anchor="t">
            <a:normAutofit/>
          </a:bodyPr>
          <a:lstStyle/>
          <a:p>
            <a:r>
              <a:rPr lang="en-US" dirty="0" err="1">
                <a:latin typeface="Apple Casual"/>
                <a:cs typeface="Apple Casual"/>
              </a:rPr>
              <a:t>Konsep</a:t>
            </a:r>
            <a:r>
              <a:rPr lang="en-US" dirty="0">
                <a:latin typeface="Apple Casual"/>
                <a:cs typeface="Apple Casual"/>
              </a:rPr>
              <a:t> HASTA BRATA</a:t>
            </a:r>
            <a:br>
              <a:rPr lang="en-US" dirty="0">
                <a:latin typeface="Apple Casual"/>
                <a:cs typeface="Apple Casual"/>
              </a:rPr>
            </a:br>
            <a:r>
              <a:rPr lang="en-US" sz="3100" dirty="0">
                <a:latin typeface="Apple Casual"/>
                <a:cs typeface="Apple Casual"/>
              </a:rPr>
              <a:t>(</a:t>
            </a:r>
            <a:r>
              <a:rPr lang="en-US" sz="3100" dirty="0" err="1">
                <a:latin typeface="Apple Casual"/>
                <a:cs typeface="Apple Casual"/>
              </a:rPr>
              <a:t>berdasarkan</a:t>
            </a:r>
            <a:r>
              <a:rPr lang="en-US" sz="3100" dirty="0">
                <a:latin typeface="Apple Casual"/>
                <a:cs typeface="Apple Casual"/>
              </a:rPr>
              <a:t> </a:t>
            </a:r>
            <a:r>
              <a:rPr lang="en-US" sz="3100" dirty="0" err="1">
                <a:latin typeface="Apple Casual"/>
                <a:cs typeface="Apple Casual"/>
              </a:rPr>
              <a:t>naskah</a:t>
            </a:r>
            <a:r>
              <a:rPr lang="en-US" sz="3100" dirty="0">
                <a:latin typeface="Apple Casual"/>
                <a:cs typeface="Apple Casual"/>
              </a:rPr>
              <a:t> </a:t>
            </a:r>
            <a:r>
              <a:rPr lang="en-US" sz="3100" dirty="0" err="1">
                <a:latin typeface="Apple Casual"/>
                <a:cs typeface="Apple Casual"/>
              </a:rPr>
              <a:t>Mahabarata</a:t>
            </a:r>
            <a:r>
              <a:rPr lang="en-US" sz="3100" dirty="0">
                <a:latin typeface="Apple Casual"/>
                <a:cs typeface="Apple Casual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25" y="2127250"/>
            <a:ext cx="8810625" cy="4603749"/>
          </a:xfrm>
        </p:spPr>
        <p:txBody>
          <a:bodyPr anchor="t"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meniru</a:t>
            </a:r>
            <a:r>
              <a:rPr lang="en-US" dirty="0"/>
              <a:t> 8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Bumi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Matahari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Bulan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Bintang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Api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Angin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>
                <a:latin typeface="Apple Casual"/>
                <a:cs typeface="Apple Casual"/>
              </a:rPr>
              <a:t>Laut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atau</a:t>
            </a:r>
            <a:r>
              <a:rPr lang="en-US" dirty="0">
                <a:latin typeface="Apple Casual"/>
                <a:cs typeface="Apple Casual"/>
              </a:rPr>
              <a:t> </a:t>
            </a:r>
            <a:r>
              <a:rPr lang="en-US" dirty="0" err="1">
                <a:latin typeface="Apple Casual"/>
                <a:cs typeface="Apple Casual"/>
              </a:rPr>
              <a:t>Samudera</a:t>
            </a:r>
            <a:endParaRPr lang="en-US" dirty="0">
              <a:latin typeface="Apple Casual"/>
              <a:cs typeface="Apple Casual"/>
            </a:endParaRPr>
          </a:p>
          <a:p>
            <a:pPr marL="2752725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>
                <a:latin typeface="Apple Casual"/>
                <a:cs typeface="Apple Casual"/>
              </a:rPr>
              <a:t>Air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7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99" y="158750"/>
            <a:ext cx="8874125" cy="936625"/>
          </a:xfrm>
        </p:spPr>
        <p:txBody>
          <a:bodyPr>
            <a:normAutofit/>
          </a:bodyPr>
          <a:lstStyle/>
          <a:p>
            <a:pPr marL="571500" indent="-571500"/>
            <a:r>
              <a:rPr lang="en-US" sz="3600" dirty="0">
                <a:latin typeface="Apple Casual"/>
                <a:cs typeface="Apple Casual"/>
              </a:rPr>
              <a:t>1.	</a:t>
            </a:r>
            <a:r>
              <a:rPr lang="en-US" sz="3600" dirty="0" err="1">
                <a:latin typeface="Apple Casual"/>
                <a:cs typeface="Apple Casual"/>
              </a:rPr>
              <a:t>Sifat</a:t>
            </a:r>
            <a:r>
              <a:rPr lang="en-US" sz="3600" dirty="0">
                <a:latin typeface="Apple Casual"/>
                <a:cs typeface="Apple Casual"/>
              </a:rPr>
              <a:t> </a:t>
            </a:r>
            <a:r>
              <a:rPr lang="en-US" sz="3600" dirty="0" err="1">
                <a:latin typeface="Apple Casual"/>
                <a:cs typeface="Apple Casual"/>
              </a:rPr>
              <a:t>Bumi</a:t>
            </a:r>
            <a:r>
              <a:rPr lang="en-US" sz="3600" dirty="0">
                <a:latin typeface="Apple Casual"/>
                <a:cs typeface="Apple Casual"/>
              </a:rPr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99" y="873125"/>
            <a:ext cx="8874125" cy="5873749"/>
          </a:xfrm>
        </p:spPr>
        <p:txBody>
          <a:bodyPr anchor="t">
            <a:normAutofit/>
          </a:bodyPr>
          <a:lstStyle/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“</a:t>
            </a:r>
            <a:r>
              <a:rPr lang="en-US" dirty="0" err="1"/>
              <a:t>keajegan</a:t>
            </a:r>
            <a:r>
              <a:rPr lang="en-US" dirty="0"/>
              <a:t>”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 </a:t>
            </a:r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 marL="86360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id-ID" dirty="0"/>
              <a:t>sifat yang tegas, konsisten, dan apa adanya (lugas, jujur). </a:t>
            </a:r>
          </a:p>
          <a:p>
            <a:pPr marL="86360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Mengusahakan kesejahteraan pengikut atau bawahannya tanpa pandang bulu dan dengan dilakukan dengan konsisten.</a:t>
            </a:r>
            <a:r>
              <a:rPr lang="en-US" dirty="0"/>
              <a:t> </a:t>
            </a:r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  <a:p>
            <a:pPr marL="34925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4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250"/>
            <a:ext cx="8229600" cy="889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pple Casual"/>
                <a:cs typeface="Apple Casual"/>
              </a:rPr>
              <a:t>2. </a:t>
            </a:r>
            <a:r>
              <a:rPr lang="en-US" sz="3600" dirty="0" err="1">
                <a:latin typeface="Apple Casual"/>
                <a:cs typeface="Apple Casual"/>
              </a:rPr>
              <a:t>Sifat</a:t>
            </a:r>
            <a:r>
              <a:rPr lang="en-US" sz="3600" dirty="0">
                <a:latin typeface="Apple Casual"/>
                <a:cs typeface="Apple Casual"/>
              </a:rPr>
              <a:t> </a:t>
            </a:r>
            <a:r>
              <a:rPr lang="en-US" sz="3600" dirty="0" err="1">
                <a:latin typeface="Apple Casual"/>
                <a:cs typeface="Apple Casual"/>
              </a:rPr>
              <a:t>Matahari</a:t>
            </a:r>
            <a:r>
              <a:rPr lang="en-US" sz="3600" dirty="0">
                <a:latin typeface="Apple Casual"/>
                <a:cs typeface="Apple Casual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1" y="1111250"/>
            <a:ext cx="8842374" cy="5746750"/>
          </a:xfrm>
        </p:spPr>
        <p:txBody>
          <a:bodyPr anchor="t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Matahari memiliki sifat selalu memberi penerangan, kehangatan, serta energi yang merata di seluruh pelosok bumi.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id-ID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Oleh karena itu, seorang pemimpin: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memberi semangat, membangkitkan motivasi kepada orang-orang yang dipimpinnya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mampu memberi kemanfaatan pengetahuan atau pencerahan bagi orang-orang  yang dipimpinnya. 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74612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pple Casual"/>
                <a:cs typeface="Apple Casual"/>
              </a:rPr>
              <a:t>3. </a:t>
            </a:r>
            <a:r>
              <a:rPr lang="en-US" sz="3600" dirty="0" err="1">
                <a:latin typeface="Apple Casual"/>
                <a:cs typeface="Apple Casual"/>
              </a:rPr>
              <a:t>Sifat</a:t>
            </a:r>
            <a:r>
              <a:rPr lang="en-US" sz="3600" dirty="0">
                <a:latin typeface="Apple Casual"/>
                <a:cs typeface="Apple Casual"/>
              </a:rPr>
              <a:t> </a:t>
            </a:r>
            <a:r>
              <a:rPr lang="en-US" sz="3600" dirty="0" err="1">
                <a:latin typeface="Apple Casual"/>
                <a:cs typeface="Apple Casual"/>
              </a:rPr>
              <a:t>Bulan</a:t>
            </a:r>
            <a:r>
              <a:rPr lang="en-US" sz="3600" dirty="0">
                <a:latin typeface="Apple Casual"/>
                <a:cs typeface="Apple Casual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25" y="1111250"/>
            <a:ext cx="8905875" cy="5746750"/>
          </a:xfrm>
        </p:spPr>
        <p:txBody>
          <a:bodyPr anchor="t"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Bulan memberi penerangan saat gelap dengan cahaya yang sejuk dan tidak menyilaukan.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id-ID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Maknanya, seorang pemimpin: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mampu memberi pencerahan ketika bawahan mengalami ketidaktahuan/kebingungan.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id-ID" dirty="0"/>
              <a:t>Memberi kehangatan atau penghiburan ketika bawahan mengalami kesusahan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id-ID" dirty="0"/>
              <a:t>Memberi solusi saat ada masalah dan menjadi penengah di tengah konflik.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3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730250"/>
          </a:xfrm>
        </p:spPr>
        <p:txBody>
          <a:bodyPr anchor="t">
            <a:normAutofit/>
          </a:bodyPr>
          <a:lstStyle/>
          <a:p>
            <a:r>
              <a:rPr lang="en-US" sz="3600" dirty="0">
                <a:latin typeface="Apple Casual"/>
                <a:cs typeface="Apple Casual"/>
              </a:rPr>
              <a:t>4. </a:t>
            </a:r>
            <a:r>
              <a:rPr lang="en-US" sz="3600" dirty="0" err="1">
                <a:latin typeface="Apple Casual"/>
                <a:cs typeface="Apple Casual"/>
              </a:rPr>
              <a:t>Sifat</a:t>
            </a:r>
            <a:r>
              <a:rPr lang="en-US" sz="3600" dirty="0">
                <a:latin typeface="Apple Casual"/>
                <a:cs typeface="Apple Casual"/>
              </a:rPr>
              <a:t> </a:t>
            </a:r>
            <a:r>
              <a:rPr lang="en-US" sz="3600" dirty="0" err="1">
                <a:latin typeface="Apple Casual"/>
                <a:cs typeface="Apple Casual"/>
              </a:rPr>
              <a:t>Bintang</a:t>
            </a:r>
            <a:r>
              <a:rPr lang="en-US" sz="3600" dirty="0">
                <a:latin typeface="Apple Casual"/>
                <a:cs typeface="Apple Casual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49" y="1016000"/>
            <a:ext cx="8842375" cy="5842000"/>
          </a:xfrm>
        </p:spPr>
        <p:txBody>
          <a:bodyPr anchor="t"/>
          <a:lstStyle/>
          <a:p>
            <a:pPr marL="0" indent="0">
              <a:buNone/>
            </a:pPr>
            <a:r>
              <a:rPr lang="id-ID" dirty="0"/>
              <a:t>Bintang dapat berfungsi sebagai  penunjuk arah dan memiliki keindahan.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Maknanya, seorang pemimpin harus mampu menjadi panutan, menjadi contoh, menjadi suri tauladan dan mampu memberi petunjuk bagi orang yang dipimpinnya.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16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pple Casual"/>
                <a:cs typeface="Apple Casual"/>
              </a:rPr>
              <a:t>5. </a:t>
            </a:r>
            <a:r>
              <a:rPr lang="en-US" sz="4000" dirty="0" err="1">
                <a:latin typeface="Apple Casual"/>
                <a:cs typeface="Apple Casual"/>
              </a:rPr>
              <a:t>Sifat</a:t>
            </a:r>
            <a:r>
              <a:rPr lang="en-US" sz="4000" dirty="0">
                <a:latin typeface="Apple Casual"/>
                <a:cs typeface="Apple Casual"/>
              </a:rPr>
              <a:t> </a:t>
            </a:r>
            <a:r>
              <a:rPr lang="en-US" sz="4000" dirty="0" err="1">
                <a:latin typeface="Apple Casual"/>
                <a:cs typeface="Apple Casual"/>
              </a:rPr>
              <a:t>Api</a:t>
            </a:r>
            <a:r>
              <a:rPr lang="en-US" sz="4000" dirty="0">
                <a:latin typeface="Apple Casual"/>
                <a:cs typeface="Apple Casual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600200"/>
            <a:ext cx="8858250" cy="5257800"/>
          </a:xfrm>
        </p:spPr>
        <p:txBody>
          <a:bodyPr anchor="t">
            <a:normAutofit/>
          </a:bodyPr>
          <a:lstStyle/>
          <a:p>
            <a:pPr marL="5080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Api bersifat membakar. </a:t>
            </a:r>
          </a:p>
          <a:p>
            <a:pPr marL="5080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id-ID" dirty="0"/>
          </a:p>
          <a:p>
            <a:pPr marL="5080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Maknanya, seorang pemimpin harus mampu menghadapi resiko dan melawan/menghancurkan gangguan yang akan merusak organisasi, sehingga keberlangsungan organisasi yang dipimpinnya dapat dipertahankan.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7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dirty="0">
                <a:latin typeface="Apple Casual"/>
                <a:cs typeface="Apple Casual"/>
              </a:rPr>
              <a:t>6. </a:t>
            </a:r>
            <a:r>
              <a:rPr lang="en-US" sz="4000" dirty="0" err="1">
                <a:latin typeface="Apple Casual"/>
                <a:cs typeface="Apple Casual"/>
              </a:rPr>
              <a:t>Sifat</a:t>
            </a:r>
            <a:r>
              <a:rPr lang="en-US" sz="4000" dirty="0">
                <a:latin typeface="Apple Casual"/>
                <a:cs typeface="Apple Casual"/>
              </a:rPr>
              <a:t> </a:t>
            </a:r>
            <a:r>
              <a:rPr lang="en-US" sz="4000" dirty="0" err="1">
                <a:latin typeface="Apple Casual"/>
                <a:cs typeface="Apple Casual"/>
              </a:rPr>
              <a:t>Angin</a:t>
            </a:r>
            <a:r>
              <a:rPr lang="en-US" sz="4000" dirty="0">
                <a:latin typeface="Apple Casual"/>
                <a:cs typeface="Apple Casual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0800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Angin pada dasarnya adalah udara yang bergerak dan udara ada di mana saja dan ringan bergerak ke mana saja.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id-ID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/>
              <a:t>Maknanya, seorang pemimpin itu: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visibel dan fleksibel. Artinya, pemimpin harus mampu berada di mana saja, bergerak ke mana saja sehingga mudah dihadirkan ketika dibutuhkan oleh anak buahnya. 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dirty="0"/>
              <a:t>Harus dinamis (lincah) dalam mengawasi orang yang dipimpinnya.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6"/>
            <a:ext cx="8229600" cy="73025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ple Casual"/>
                <a:cs typeface="Apple Casual"/>
              </a:rPr>
              <a:t>7. </a:t>
            </a:r>
            <a:r>
              <a:rPr lang="en-US" sz="4000" dirty="0" err="1">
                <a:latin typeface="Apple Casual"/>
                <a:cs typeface="Apple Casual"/>
              </a:rPr>
              <a:t>Sifat</a:t>
            </a:r>
            <a:r>
              <a:rPr lang="en-US" sz="4000" dirty="0">
                <a:latin typeface="Apple Casual"/>
                <a:cs typeface="Apple Casual"/>
              </a:rPr>
              <a:t> </a:t>
            </a:r>
            <a:r>
              <a:rPr lang="en-US" sz="4000" dirty="0" err="1">
                <a:latin typeface="Apple Casual"/>
                <a:cs typeface="Apple Casual"/>
              </a:rPr>
              <a:t>Laut</a:t>
            </a:r>
            <a:r>
              <a:rPr lang="en-US" sz="4000" dirty="0">
                <a:latin typeface="Apple Casual"/>
                <a:cs typeface="Apple Casual"/>
              </a:rPr>
              <a:t> </a:t>
            </a:r>
            <a:r>
              <a:rPr lang="en-US" sz="4000" dirty="0" err="1">
                <a:latin typeface="Apple Casual"/>
                <a:cs typeface="Apple Casual"/>
              </a:rPr>
              <a:t>atau</a:t>
            </a:r>
            <a:r>
              <a:rPr lang="en-US" sz="4000" dirty="0">
                <a:latin typeface="Apple Casual"/>
                <a:cs typeface="Apple Casual"/>
              </a:rPr>
              <a:t> </a:t>
            </a:r>
            <a:r>
              <a:rPr lang="en-US" sz="4000" dirty="0" err="1">
                <a:latin typeface="Apple Casual"/>
                <a:cs typeface="Apple Casual"/>
              </a:rPr>
              <a:t>Samudera</a:t>
            </a:r>
            <a:endParaRPr lang="en-US" sz="4000" dirty="0">
              <a:latin typeface="Apple Casual"/>
              <a:cs typeface="Apple Casu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id-ID" dirty="0"/>
              <a:t>Laut atau samudra yang lapang dan luas, menjadi muara dari banyak aliran sungai.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id-ID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id-ID" dirty="0"/>
              <a:t>Maknanya, seorang pemimpin mesti bersifat lapang dada (sabar, tawakal) dalam menerima banyak masalah dari anak buah.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638</Words>
  <Application>Microsoft Office PowerPoint</Application>
  <PresentationFormat>On-screen Show (4:3)</PresentationFormat>
  <Paragraphs>80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Apple Casual</vt:lpstr>
      <vt:lpstr>Arial</vt:lpstr>
      <vt:lpstr>Calibri</vt:lpstr>
      <vt:lpstr>Office Theme</vt:lpstr>
      <vt:lpstr>KONSEP KEPEMIMPINAN KEINDONESIAAN </vt:lpstr>
      <vt:lpstr>Konsep HASTA BRATA (berdasarkan naskah Mahabarata)</vt:lpstr>
      <vt:lpstr>1. Sifat Bumi :</vt:lpstr>
      <vt:lpstr>2. Sifat Matahari:</vt:lpstr>
      <vt:lpstr>3. Sifat Bulan:</vt:lpstr>
      <vt:lpstr>4. Sifat Bintang:</vt:lpstr>
      <vt:lpstr>5. Sifat Api:</vt:lpstr>
      <vt:lpstr>6. Sifat Angin:</vt:lpstr>
      <vt:lpstr>7. Sifat Laut atau Samudera</vt:lpstr>
      <vt:lpstr>8. Sifat Air:</vt:lpstr>
      <vt:lpstr>Menurut Ki Hajar Dewantoro</vt:lpstr>
      <vt:lpstr>Ing Ngarsa Sung Tuladha</vt:lpstr>
      <vt:lpstr>Ing Madya Mangun Karsa</vt:lpstr>
      <vt:lpstr>Tut Wuri Handayani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KEPEMIMPINAN KEINDONESIAAN</dc:title>
  <dc:creator>User</dc:creator>
  <cp:lastModifiedBy>User</cp:lastModifiedBy>
  <cp:revision>4</cp:revision>
  <dcterms:created xsi:type="dcterms:W3CDTF">2021-02-27T06:01:27Z</dcterms:created>
  <dcterms:modified xsi:type="dcterms:W3CDTF">2022-02-26T18:20:37Z</dcterms:modified>
</cp:coreProperties>
</file>