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B886C8-4AFE-4173-BC75-E75F3D7A3219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7FAF6-8189-4543-8CF4-7BF816F6342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6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7FAF6-8189-4543-8CF4-7BF816F63426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-105884663" y="0"/>
            <a:ext cx="211772501" cy="158829375"/>
          </a:xfrm>
          <a:ln/>
        </p:spPr>
      </p:sp>
      <p:sp>
        <p:nvSpPr>
          <p:cNvPr id="21507" name="Rectangle 3"/>
          <p:cNvSpPr>
            <a:spLocks noGrp="1" noRot="1" noChangeAspect="1" noChangeArrowheads="1" noTextEdit="1"/>
          </p:cNvSpPr>
          <p:nvPr>
            <p:ph type="body" idx="1"/>
          </p:nvPr>
        </p:nvSpPr>
        <p:spPr bwMode="auto">
          <a:xfrm>
            <a:off x="0" y="0"/>
            <a:ext cx="2977" cy="17687471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RCA = Root Cause Analysis</a:t>
            </a:r>
            <a:endParaRPr lang="en-US" altLang="en-US"/>
          </a:p>
          <a:p>
            <a:r>
              <a:rPr lang="en-US"/>
              <a:t>FFA  = Force Field Analysis</a:t>
            </a:r>
            <a:endParaRPr lang="en-US" altLang="en-US"/>
          </a:p>
          <a:p>
            <a:r>
              <a:rPr lang="en-US"/>
              <a:t>RCA = Root Cause Analysis</a:t>
            </a:r>
            <a:endParaRPr lang="en-US" altLang="en-US"/>
          </a:p>
          <a:p>
            <a:r>
              <a:rPr lang="en-US"/>
              <a:t>FFA  = Force Field Analysis</a:t>
            </a:r>
            <a:endParaRPr lang="en-US" altLang="en-US"/>
          </a:p>
          <a:p>
            <a:r>
              <a:rPr lang="en-US"/>
              <a:t>RCA = Root Cause Analysis</a:t>
            </a:r>
            <a:endParaRPr lang="en-US" altLang="en-US"/>
          </a:p>
          <a:p>
            <a:r>
              <a:rPr lang="en-US"/>
              <a:t>FFA  = Force Field Analysis</a:t>
            </a:r>
            <a:endParaRPr lang="en-US" altLang="en-US"/>
          </a:p>
          <a:p>
            <a:r>
              <a:rPr lang="en-US"/>
              <a:t>GA    = Gap Analysis</a:t>
            </a:r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43A5-E7AB-47B8-9016-49C7EEFC45AA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43A5-E7AB-47B8-9016-49C7EEFC45AA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43A5-E7AB-47B8-9016-49C7EEFC45AA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48768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5029200" y="6324600"/>
            <a:ext cx="457200" cy="320675"/>
          </a:xfrm>
        </p:spPr>
        <p:txBody>
          <a:bodyPr/>
          <a:lstStyle>
            <a:lvl1pPr>
              <a:defRPr/>
            </a:lvl1pPr>
          </a:lstStyle>
          <a:p>
            <a:fld id="{31B069DF-6BE5-4368-B742-E0C219B3B256}" type="slidenum">
              <a:rPr lang="en-US" altLang="en-US"/>
              <a:pPr/>
              <a:t>‹#›</a:t>
            </a:fld>
            <a:endParaRPr lang="en-US" sz="1800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43A5-E7AB-47B8-9016-49C7EEFC45AA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43A5-E7AB-47B8-9016-49C7EEFC45AA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43A5-E7AB-47B8-9016-49C7EEFC45AA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43A5-E7AB-47B8-9016-49C7EEFC45AA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43A5-E7AB-47B8-9016-49C7EEFC45AA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43A5-E7AB-47B8-9016-49C7EEFC45AA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43A5-E7AB-47B8-9016-49C7EEFC45AA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43A5-E7AB-47B8-9016-49C7EEFC45AA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F43A5-E7AB-47B8-9016-49C7EEFC45AA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Related 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3286124"/>
            <a:ext cx="3429721" cy="302894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07154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 Black" pitchFamily="34" charset="0"/>
              </a:rPr>
              <a:t>LANDASAN KONSEPTUAL DAN ELEMEN-ELEMEN </a:t>
            </a:r>
            <a:r>
              <a:rPr lang="en-US" dirty="0" smtClean="0">
                <a:latin typeface="Arial Black" pitchFamily="34" charset="0"/>
              </a:rPr>
              <a:t>DASAR </a:t>
            </a:r>
            <a:r>
              <a:rPr lang="en-US" dirty="0" smtClean="0">
                <a:latin typeface="Arial Black" pitchFamily="34" charset="0"/>
              </a:rPr>
              <a:t>PENELITIAN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5124" name="AutoShape 4" descr="Image result for gambar landasan teor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6" name="AutoShape 6" descr="Image result for gambar landasan teor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8" name="AutoShape 8" descr="Image result for gambar landasan teor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30" name="AutoShape 10" descr="Image result for gambar landasan teor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32" name="AutoShape 12" descr="Image result for gambar landasan teor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34" name="Picture 14" descr="Image result for gambar landasan teor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2786058"/>
            <a:ext cx="3190875" cy="3743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DEFINISI OPERASIONAL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digambarkan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endParaRPr lang="en-US" dirty="0" smtClean="0"/>
          </a:p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rujukan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endParaRPr lang="en-US" dirty="0" smtClean="0"/>
          </a:p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jembatan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menghubungkan</a:t>
            </a:r>
            <a:r>
              <a:rPr lang="en-US" dirty="0" smtClean="0"/>
              <a:t>  </a:t>
            </a:r>
            <a:r>
              <a:rPr lang="en-US" i="1" dirty="0" smtClean="0">
                <a:solidFill>
                  <a:srgbClr val="FF0000"/>
                </a:solidFill>
              </a:rPr>
              <a:t>conceptual-</a:t>
            </a:r>
            <a:r>
              <a:rPr lang="en-US" i="1" dirty="0" err="1" smtClean="0">
                <a:solidFill>
                  <a:srgbClr val="FF0000"/>
                </a:solidFill>
              </a:rPr>
              <a:t>theoritical</a:t>
            </a:r>
            <a:r>
              <a:rPr lang="en-US" i="1" dirty="0" smtClean="0">
                <a:solidFill>
                  <a:srgbClr val="FF0000"/>
                </a:solidFill>
              </a:rPr>
              <a:t> level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FF0000"/>
                </a:solidFill>
              </a:rPr>
              <a:t>empirical-observational level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Contoh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survey GDS I (2005)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diamati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 :</a:t>
            </a:r>
          </a:p>
          <a:p>
            <a:pPr marL="900113" indent="-539750">
              <a:buAutoNum type="arabicParenR"/>
            </a:pP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endParaRPr lang="en-US" dirty="0" smtClean="0"/>
          </a:p>
          <a:p>
            <a:pPr marL="900113" indent="-539750">
              <a:buAutoNum type="arabicParenR"/>
            </a:pPr>
            <a:r>
              <a:rPr lang="en-US" dirty="0" err="1" smtClean="0"/>
              <a:t>Kotak</a:t>
            </a:r>
            <a:r>
              <a:rPr lang="en-US" dirty="0" smtClean="0"/>
              <a:t> pos</a:t>
            </a:r>
          </a:p>
          <a:p>
            <a:pPr marL="900113" indent="-539750">
              <a:buAutoNum type="arabicParenR"/>
            </a:pPr>
            <a:r>
              <a:rPr lang="en-US" dirty="0" smtClean="0"/>
              <a:t>Forum </a:t>
            </a:r>
            <a:r>
              <a:rPr lang="en-US" dirty="0" err="1" smtClean="0"/>
              <a:t>komunikasi</a:t>
            </a:r>
            <a:endParaRPr lang="en-US" dirty="0" smtClean="0"/>
          </a:p>
          <a:p>
            <a:pPr marL="900113" indent="-539750">
              <a:buAutoNum type="arabicParenR"/>
            </a:pPr>
            <a:r>
              <a:rPr lang="en-US" dirty="0" err="1" smtClean="0"/>
              <a:t>Peninjauan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endParaRPr lang="en-US" dirty="0" smtClean="0"/>
          </a:p>
          <a:p>
            <a:pPr marL="900113" indent="-539750">
              <a:buAutoNum type="arabicParenR"/>
            </a:pPr>
            <a:r>
              <a:rPr lang="en-US" dirty="0" smtClean="0"/>
              <a:t>Media </a:t>
            </a:r>
            <a:r>
              <a:rPr lang="en-US" dirty="0" err="1" smtClean="0"/>
              <a:t>massa</a:t>
            </a:r>
            <a:endParaRPr lang="en-US" dirty="0" smtClean="0"/>
          </a:p>
          <a:p>
            <a:pPr marL="900113" indent="-539750">
              <a:buAutoNum type="arabicParenR"/>
            </a:pPr>
            <a:r>
              <a:rPr lang="en-US" dirty="0" err="1" smtClean="0"/>
              <a:t>Musbangdes</a:t>
            </a:r>
            <a:r>
              <a:rPr lang="en-US" dirty="0" smtClean="0"/>
              <a:t>/UDKP/</a:t>
            </a:r>
            <a:r>
              <a:rPr lang="en-US" dirty="0" err="1" smtClean="0"/>
              <a:t>Rakorbang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Data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sentral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intinya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mengumpulkan</a:t>
            </a:r>
            <a:r>
              <a:rPr lang="en-US" dirty="0" smtClean="0"/>
              <a:t> data</a:t>
            </a:r>
          </a:p>
          <a:p>
            <a:r>
              <a:rPr lang="en-US" dirty="0" err="1" smtClean="0"/>
              <a:t>Peran</a:t>
            </a:r>
            <a:r>
              <a:rPr lang="en-US" dirty="0" smtClean="0"/>
              <a:t> data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:</a:t>
            </a:r>
          </a:p>
          <a:p>
            <a:pPr marL="720725" indent="-360363">
              <a:buAutoNum type="arabicParenR"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argumen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diteliti</a:t>
            </a:r>
            <a:endParaRPr lang="en-US" dirty="0" smtClean="0"/>
          </a:p>
          <a:p>
            <a:pPr marL="720725" indent="-360363">
              <a:buAutoNum type="arabicParenR"/>
            </a:pP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diamati</a:t>
            </a:r>
            <a:endParaRPr lang="en-US" dirty="0" smtClean="0"/>
          </a:p>
          <a:p>
            <a:pPr marL="720725" indent="-360363">
              <a:buAutoNum type="arabicParenR"/>
            </a:pP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prediksi-prediksi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endParaRPr lang="en-US" dirty="0" smtClean="0"/>
          </a:p>
          <a:p>
            <a:pPr marL="720725" indent="-360363">
              <a:buAutoNum type="arabicParenR"/>
            </a:pPr>
            <a:r>
              <a:rPr lang="en-US" dirty="0" err="1" smtClean="0"/>
              <a:t>Membuktikan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hipotesis-hipotesis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terbukti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Data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y </a:t>
            </a:r>
            <a:r>
              <a:rPr lang="en-US" dirty="0" err="1" smtClean="0"/>
              <a:t>sistematis</a:t>
            </a:r>
            <a:r>
              <a:rPr lang="en-US" dirty="0" smtClean="0"/>
              <a:t> dg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panca</a:t>
            </a:r>
            <a:r>
              <a:rPr lang="en-US" dirty="0" smtClean="0"/>
              <a:t> </a:t>
            </a:r>
            <a:r>
              <a:rPr lang="en-US" dirty="0" err="1" smtClean="0"/>
              <a:t>indera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bantu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.</a:t>
            </a:r>
          </a:p>
          <a:p>
            <a:r>
              <a:rPr lang="en-US" dirty="0" smtClean="0"/>
              <a:t>Data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asumsi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minimal </a:t>
            </a:r>
            <a:r>
              <a:rPr lang="en-US" dirty="0" err="1" smtClean="0"/>
              <a:t>mengenai</a:t>
            </a:r>
            <a:r>
              <a:rPr lang="en-US" dirty="0" smtClean="0"/>
              <a:t> 2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</a:p>
          <a:p>
            <a:pPr marL="720725" indent="-360363">
              <a:buAutoNum type="arabicParenR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hakekat</a:t>
            </a:r>
            <a:r>
              <a:rPr lang="en-US" dirty="0" smtClean="0"/>
              <a:t> </a:t>
            </a:r>
            <a:r>
              <a:rPr lang="en-US" dirty="0" err="1" smtClean="0"/>
              <a:t>realitas</a:t>
            </a:r>
            <a:r>
              <a:rPr lang="en-US" dirty="0" smtClean="0"/>
              <a:t> (</a:t>
            </a:r>
            <a:r>
              <a:rPr lang="en-US" dirty="0" err="1" smtClean="0"/>
              <a:t>ontologi</a:t>
            </a:r>
            <a:r>
              <a:rPr lang="en-US" dirty="0" smtClean="0"/>
              <a:t>)</a:t>
            </a:r>
          </a:p>
          <a:p>
            <a:pPr marL="720725" indent="-360363">
              <a:buAutoNum type="arabicParenR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 </a:t>
            </a:r>
            <a:r>
              <a:rPr lang="en-US" dirty="0" err="1" smtClean="0"/>
              <a:t>realitas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(</a:t>
            </a:r>
            <a:r>
              <a:rPr lang="en-US" dirty="0" err="1" smtClean="0"/>
              <a:t>epistimologi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dirty="0" smtClean="0"/>
              <a:t>MACAM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5572140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sz="8000" dirty="0" smtClean="0"/>
              <a:t>1</a:t>
            </a:r>
            <a:r>
              <a:rPr lang="en-US" sz="2000" dirty="0" smtClean="0"/>
              <a:t>.    </a:t>
            </a:r>
            <a:r>
              <a:rPr lang="en-US" sz="8000" dirty="0" err="1" smtClean="0"/>
              <a:t>Sumber</a:t>
            </a:r>
            <a:r>
              <a:rPr lang="en-US" sz="7400" dirty="0" smtClean="0"/>
              <a:t> </a:t>
            </a:r>
            <a:r>
              <a:rPr lang="en-US" sz="7400" dirty="0" err="1" smtClean="0"/>
              <a:t>dan</a:t>
            </a:r>
            <a:r>
              <a:rPr lang="en-US" sz="7400" dirty="0" smtClean="0"/>
              <a:t> </a:t>
            </a:r>
            <a:r>
              <a:rPr lang="en-US" sz="7400" dirty="0" err="1" smtClean="0"/>
              <a:t>penggunaannya</a:t>
            </a:r>
            <a:r>
              <a:rPr lang="en-US" sz="7400" dirty="0" smtClean="0"/>
              <a:t> :</a:t>
            </a:r>
          </a:p>
          <a:p>
            <a:pPr marL="900113" indent="-539750">
              <a:buAutoNum type="alphaLcPeriod"/>
            </a:pPr>
            <a:r>
              <a:rPr lang="en-US" sz="7400" dirty="0" smtClean="0"/>
              <a:t>Data internal</a:t>
            </a:r>
          </a:p>
          <a:p>
            <a:pPr marL="900113" indent="-539750">
              <a:buAutoNum type="alphaLcPeriod"/>
            </a:pPr>
            <a:r>
              <a:rPr lang="en-US" sz="7400" dirty="0" smtClean="0"/>
              <a:t>Data </a:t>
            </a:r>
            <a:r>
              <a:rPr lang="en-US" sz="7400" dirty="0" err="1" smtClean="0"/>
              <a:t>eksternal</a:t>
            </a:r>
            <a:endParaRPr lang="en-US" sz="7400" dirty="0" smtClean="0"/>
          </a:p>
          <a:p>
            <a:pPr marL="514350" indent="-514350">
              <a:buNone/>
            </a:pPr>
            <a:r>
              <a:rPr lang="en-US" sz="7400" dirty="0" smtClean="0"/>
              <a:t>2. Cara </a:t>
            </a:r>
            <a:r>
              <a:rPr lang="en-US" sz="7400" dirty="0" err="1" smtClean="0"/>
              <a:t>memperolehnya</a:t>
            </a:r>
            <a:endParaRPr lang="en-US" sz="7400" dirty="0" smtClean="0"/>
          </a:p>
          <a:p>
            <a:pPr marL="900113" indent="-539750">
              <a:buAutoNum type="alphaLcPeriod"/>
            </a:pPr>
            <a:r>
              <a:rPr lang="en-US" sz="7400" dirty="0" smtClean="0"/>
              <a:t>Data primer</a:t>
            </a:r>
          </a:p>
          <a:p>
            <a:pPr marL="900113" indent="-539750">
              <a:buAutoNum type="alphaLcPeriod"/>
            </a:pPr>
            <a:r>
              <a:rPr lang="en-US" sz="7400" dirty="0" smtClean="0"/>
              <a:t>Data </a:t>
            </a:r>
            <a:r>
              <a:rPr lang="en-US" sz="7400" dirty="0" err="1" smtClean="0"/>
              <a:t>sekunder</a:t>
            </a:r>
            <a:endParaRPr lang="en-US" sz="7400" dirty="0" smtClean="0"/>
          </a:p>
          <a:p>
            <a:pPr marL="360363" indent="-360363">
              <a:buNone/>
            </a:pPr>
            <a:r>
              <a:rPr lang="en-US" sz="7400" dirty="0" smtClean="0"/>
              <a:t>3. </a:t>
            </a:r>
            <a:r>
              <a:rPr lang="en-US" sz="7400" dirty="0" err="1" smtClean="0"/>
              <a:t>Sifatnya</a:t>
            </a:r>
            <a:r>
              <a:rPr lang="en-US" sz="7400" dirty="0" smtClean="0"/>
              <a:t>:</a:t>
            </a:r>
          </a:p>
          <a:p>
            <a:pPr marL="900113" indent="-539750">
              <a:buAutoNum type="alphaLcPeriod"/>
            </a:pPr>
            <a:r>
              <a:rPr lang="en-US" sz="7400" dirty="0" smtClean="0"/>
              <a:t>Data </a:t>
            </a:r>
            <a:r>
              <a:rPr lang="en-US" sz="7400" dirty="0" err="1" smtClean="0"/>
              <a:t>kualitatif</a:t>
            </a:r>
            <a:endParaRPr lang="en-US" sz="7400" dirty="0" smtClean="0"/>
          </a:p>
          <a:p>
            <a:pPr marL="900113" indent="-539750" defTabSz="900113">
              <a:buAutoNum type="alphaLcPeriod"/>
            </a:pPr>
            <a:r>
              <a:rPr lang="en-US" sz="7400" dirty="0" smtClean="0"/>
              <a:t>Data </a:t>
            </a:r>
            <a:r>
              <a:rPr lang="en-US" sz="7400" dirty="0" err="1" smtClean="0"/>
              <a:t>kuantitatif</a:t>
            </a:r>
            <a:r>
              <a:rPr lang="en-US" sz="7400" dirty="0" smtClean="0"/>
              <a:t>  (</a:t>
            </a:r>
            <a:r>
              <a:rPr lang="en-US" sz="7400" dirty="0" err="1" smtClean="0"/>
              <a:t>ada</a:t>
            </a:r>
            <a:r>
              <a:rPr lang="en-US" sz="7400" dirty="0" smtClean="0"/>
              <a:t> 2 </a:t>
            </a:r>
            <a:r>
              <a:rPr lang="en-US" sz="7400" dirty="0" err="1" smtClean="0"/>
              <a:t>yaitu</a:t>
            </a:r>
            <a:r>
              <a:rPr lang="en-US" sz="7400" dirty="0" smtClean="0"/>
              <a:t> data </a:t>
            </a:r>
            <a:r>
              <a:rPr lang="en-US" sz="7400" dirty="0" err="1" smtClean="0"/>
              <a:t>diskrit</a:t>
            </a:r>
            <a:r>
              <a:rPr lang="en-US" sz="7400" dirty="0" smtClean="0"/>
              <a:t> </a:t>
            </a:r>
            <a:r>
              <a:rPr lang="en-US" sz="7400" dirty="0" err="1" smtClean="0"/>
              <a:t>dan</a:t>
            </a:r>
            <a:r>
              <a:rPr lang="en-US" sz="7400" dirty="0" smtClean="0"/>
              <a:t> data </a:t>
            </a:r>
            <a:r>
              <a:rPr lang="en-US" sz="7400" dirty="0" err="1" smtClean="0"/>
              <a:t>kontinyu</a:t>
            </a:r>
            <a:r>
              <a:rPr lang="en-US" sz="7400" dirty="0" smtClean="0"/>
              <a:t>)          </a:t>
            </a:r>
          </a:p>
          <a:p>
            <a:pPr marL="360363" indent="-360363" defTabSz="900113">
              <a:buNone/>
            </a:pPr>
            <a:r>
              <a:rPr lang="en-US" sz="7400" dirty="0" smtClean="0"/>
              <a:t>4. </a:t>
            </a:r>
            <a:r>
              <a:rPr lang="en-US" sz="7400" dirty="0" err="1" smtClean="0"/>
              <a:t>Dimensi</a:t>
            </a:r>
            <a:r>
              <a:rPr lang="en-US" sz="7400" dirty="0" smtClean="0"/>
              <a:t> </a:t>
            </a:r>
            <a:r>
              <a:rPr lang="en-US" sz="7400" dirty="0" err="1" smtClean="0"/>
              <a:t>waktu</a:t>
            </a:r>
            <a:r>
              <a:rPr lang="en-US" sz="7400" dirty="0" smtClean="0"/>
              <a:t> </a:t>
            </a:r>
            <a:r>
              <a:rPr lang="en-US" sz="7400" dirty="0" err="1" smtClean="0"/>
              <a:t>dan</a:t>
            </a:r>
            <a:r>
              <a:rPr lang="en-US" sz="7400" dirty="0" smtClean="0"/>
              <a:t> </a:t>
            </a:r>
            <a:r>
              <a:rPr lang="en-US" sz="7400" dirty="0" err="1" smtClean="0"/>
              <a:t>ruang</a:t>
            </a:r>
            <a:endParaRPr lang="en-US" sz="7400" dirty="0" smtClean="0"/>
          </a:p>
          <a:p>
            <a:pPr marL="900113" indent="-539750" defTabSz="900113">
              <a:buAutoNum type="alphaLcPeriod"/>
            </a:pPr>
            <a:r>
              <a:rPr lang="en-US" sz="7400" dirty="0" smtClean="0"/>
              <a:t>Data </a:t>
            </a:r>
            <a:r>
              <a:rPr lang="en-US" sz="7400" dirty="0" err="1" smtClean="0"/>
              <a:t>Runtut</a:t>
            </a:r>
            <a:r>
              <a:rPr lang="en-US" sz="7400" dirty="0" smtClean="0"/>
              <a:t> </a:t>
            </a:r>
            <a:r>
              <a:rPr lang="en-US" sz="7400" dirty="0" err="1" smtClean="0"/>
              <a:t>waktu</a:t>
            </a:r>
            <a:r>
              <a:rPr lang="en-US" sz="7400" dirty="0" smtClean="0"/>
              <a:t> (</a:t>
            </a:r>
            <a:r>
              <a:rPr lang="en-US" sz="7400" i="1" dirty="0" smtClean="0"/>
              <a:t>time series data)</a:t>
            </a:r>
          </a:p>
          <a:p>
            <a:pPr marL="900113" indent="-539750" defTabSz="900113">
              <a:buAutoNum type="alphaLcPeriod"/>
            </a:pPr>
            <a:r>
              <a:rPr lang="en-US" sz="7400" dirty="0" smtClean="0"/>
              <a:t>Data </a:t>
            </a:r>
            <a:r>
              <a:rPr lang="en-US" sz="7400" dirty="0" err="1" smtClean="0"/>
              <a:t>antar</a:t>
            </a:r>
            <a:r>
              <a:rPr lang="en-US" sz="7400" dirty="0" smtClean="0"/>
              <a:t> </a:t>
            </a:r>
            <a:r>
              <a:rPr lang="en-US" sz="7400" dirty="0" err="1" smtClean="0"/>
              <a:t>ruang</a:t>
            </a:r>
            <a:r>
              <a:rPr lang="en-US" sz="7400" dirty="0" smtClean="0"/>
              <a:t> (</a:t>
            </a:r>
            <a:r>
              <a:rPr lang="en-US" sz="7400" i="1" dirty="0" smtClean="0"/>
              <a:t>cross section</a:t>
            </a:r>
            <a:r>
              <a:rPr lang="en-US" sz="7400" dirty="0" smtClean="0"/>
              <a:t>) </a:t>
            </a:r>
            <a:r>
              <a:rPr lang="en-US" sz="7400" dirty="0" err="1" smtClean="0"/>
              <a:t>adalah</a:t>
            </a:r>
            <a:endParaRPr lang="en-US" sz="7400" dirty="0" smtClean="0"/>
          </a:p>
          <a:p>
            <a:pPr marL="900113" indent="-539750" defTabSz="900113">
              <a:buAutoNum type="alphaLcPeriod"/>
            </a:pPr>
            <a:r>
              <a:rPr lang="en-US" sz="7400" dirty="0" smtClean="0"/>
              <a:t>Data panel (</a:t>
            </a:r>
            <a:r>
              <a:rPr lang="en-US" sz="7400" i="1" dirty="0" smtClean="0"/>
              <a:t>pooling data</a:t>
            </a:r>
            <a:r>
              <a:rPr lang="en-US" sz="7400" dirty="0" smtClean="0"/>
              <a:t>)</a:t>
            </a:r>
          </a:p>
          <a:p>
            <a:pPr marL="360363" indent="-360363" defTabSz="900113">
              <a:buNone/>
            </a:pPr>
            <a:endParaRPr lang="en-US" sz="74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126055"/>
          </a:xfrm>
        </p:spPr>
        <p:txBody>
          <a:bodyPr>
            <a:noAutofit/>
          </a:bodyPr>
          <a:lstStyle/>
          <a:p>
            <a:pPr marL="900113" indent="-539750" defTabSz="900113">
              <a:buAutoNum type="alphaLcPeriod"/>
            </a:pPr>
            <a:r>
              <a:rPr lang="en-US" sz="2400" dirty="0" smtClean="0"/>
              <a:t>Data </a:t>
            </a:r>
            <a:r>
              <a:rPr lang="en-US" sz="2400" dirty="0" err="1" smtClean="0"/>
              <a:t>Runtut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(</a:t>
            </a:r>
            <a:r>
              <a:rPr lang="en-US" sz="2400" i="1" dirty="0" smtClean="0"/>
              <a:t>time series data)</a:t>
            </a:r>
          </a:p>
          <a:p>
            <a:pPr marL="900113" indent="-539750" defTabSz="900113">
              <a:buNone/>
            </a:pPr>
            <a:r>
              <a:rPr lang="en-US" sz="2400" i="1" dirty="0" smtClean="0"/>
              <a:t>      </a:t>
            </a:r>
            <a:r>
              <a:rPr lang="en-US" sz="2400" i="1" dirty="0" smtClean="0"/>
              <a:t> </a:t>
            </a:r>
            <a:r>
              <a:rPr lang="en-US" sz="2400" i="1" dirty="0" smtClean="0"/>
              <a:t> 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adl</a:t>
            </a:r>
            <a:r>
              <a:rPr lang="en-US" sz="2400" i="1" dirty="0" smtClean="0"/>
              <a:t> </a:t>
            </a:r>
            <a:r>
              <a:rPr lang="en-US" sz="2400" dirty="0" smtClean="0"/>
              <a:t> </a:t>
            </a:r>
            <a:r>
              <a:rPr lang="en-US" sz="2400" dirty="0" smtClean="0"/>
              <a:t>data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serangkaian</a:t>
            </a:r>
            <a:r>
              <a:rPr lang="en-US" sz="2400" dirty="0" smtClean="0"/>
              <a:t> </a:t>
            </a:r>
            <a:r>
              <a:rPr lang="en-US" sz="2400" dirty="0" err="1" smtClean="0"/>
              <a:t>observasi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variabel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diambil</a:t>
            </a:r>
            <a:r>
              <a:rPr lang="en-US" sz="2400" dirty="0" smtClean="0"/>
              <a:t> pd </a:t>
            </a:r>
            <a:r>
              <a:rPr lang="en-US" sz="2400" dirty="0" err="1" smtClean="0"/>
              <a:t>rentang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berurutan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disusun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kronologis</a:t>
            </a:r>
            <a:r>
              <a:rPr lang="en-US" sz="2400" dirty="0" smtClean="0"/>
              <a:t>.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utk</a:t>
            </a:r>
            <a:r>
              <a:rPr lang="en-US" sz="2400" dirty="0" smtClean="0"/>
              <a:t> </a:t>
            </a:r>
            <a:r>
              <a:rPr lang="en-US" sz="2400" dirty="0" err="1" smtClean="0"/>
              <a:t>mengamati</a:t>
            </a:r>
            <a:r>
              <a:rPr lang="en-US" sz="2400" dirty="0" smtClean="0"/>
              <a:t> </a:t>
            </a:r>
            <a:r>
              <a:rPr lang="en-US" sz="2400" dirty="0" err="1" smtClean="0"/>
              <a:t>pengaruh</a:t>
            </a:r>
            <a:r>
              <a:rPr lang="en-US" sz="2400" dirty="0" smtClean="0"/>
              <a:t> </a:t>
            </a:r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rentang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ttn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variabel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. </a:t>
            </a:r>
            <a:r>
              <a:rPr lang="en-US" sz="2400" dirty="0" err="1" smtClean="0"/>
              <a:t>Misal</a:t>
            </a:r>
            <a:r>
              <a:rPr lang="en-US" sz="2400" dirty="0" smtClean="0"/>
              <a:t> : data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penganguran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Indonesia </a:t>
            </a:r>
            <a:r>
              <a:rPr lang="en-US" sz="2400" dirty="0" err="1" smtClean="0"/>
              <a:t>selama</a:t>
            </a:r>
            <a:r>
              <a:rPr lang="en-US" sz="2400" dirty="0" smtClean="0"/>
              <a:t> 10 </a:t>
            </a:r>
            <a:r>
              <a:rPr lang="en-US" sz="2400" dirty="0" err="1" smtClean="0"/>
              <a:t>tahun</a:t>
            </a:r>
            <a:r>
              <a:rPr lang="en-US" sz="2400" dirty="0" smtClean="0"/>
              <a:t> </a:t>
            </a:r>
            <a:r>
              <a:rPr lang="en-US" sz="2400" dirty="0" err="1" smtClean="0"/>
              <a:t>terakhir</a:t>
            </a:r>
            <a:endParaRPr lang="en-US" sz="2400" i="1" dirty="0" smtClean="0"/>
          </a:p>
          <a:p>
            <a:pPr marL="900113" indent="-539750" defTabSz="900113">
              <a:buAutoNum type="alphaLcPeriod"/>
            </a:pPr>
            <a:r>
              <a:rPr lang="en-US" sz="2400" dirty="0" smtClean="0"/>
              <a:t>Data </a:t>
            </a:r>
            <a:r>
              <a:rPr lang="en-US" sz="2400" dirty="0" err="1" smtClean="0"/>
              <a:t>antar</a:t>
            </a:r>
            <a:r>
              <a:rPr lang="en-US" sz="2400" dirty="0" smtClean="0"/>
              <a:t> </a:t>
            </a:r>
            <a:r>
              <a:rPr lang="en-US" sz="2400" dirty="0" err="1" smtClean="0"/>
              <a:t>ruang</a:t>
            </a:r>
            <a:r>
              <a:rPr lang="en-US" sz="2400" dirty="0" smtClean="0"/>
              <a:t> (</a:t>
            </a:r>
            <a:r>
              <a:rPr lang="en-US" sz="2400" i="1" dirty="0" smtClean="0"/>
              <a:t>cross section</a:t>
            </a:r>
            <a:r>
              <a:rPr lang="en-US" sz="2400" dirty="0" smtClean="0"/>
              <a:t>)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smtClean="0"/>
              <a:t>data </a:t>
            </a:r>
            <a:r>
              <a:rPr lang="en-US" sz="2400" dirty="0" err="1" smtClean="0"/>
              <a:t>silang</a:t>
            </a:r>
            <a:r>
              <a:rPr lang="en-US" sz="2400" dirty="0" smtClean="0"/>
              <a:t> </a:t>
            </a:r>
            <a:r>
              <a:rPr lang="en-US" sz="2400" dirty="0" err="1" smtClean="0"/>
              <a:t>tempat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serangkaian</a:t>
            </a:r>
            <a:r>
              <a:rPr lang="en-US" sz="2400" dirty="0" smtClean="0"/>
              <a:t> </a:t>
            </a:r>
            <a:r>
              <a:rPr lang="en-US" sz="2400" dirty="0" err="1" smtClean="0"/>
              <a:t>observasi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variabel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diambil</a:t>
            </a:r>
            <a:r>
              <a:rPr lang="en-US" sz="2400" dirty="0" smtClean="0"/>
              <a:t> pd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titik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. </a:t>
            </a:r>
            <a:r>
              <a:rPr lang="en-US" sz="2400" dirty="0" err="1" smtClean="0"/>
              <a:t>Misal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penduduk</a:t>
            </a:r>
            <a:r>
              <a:rPr lang="en-US" sz="2400" dirty="0" smtClean="0"/>
              <a:t> </a:t>
            </a:r>
            <a:r>
              <a:rPr lang="en-US" sz="2400" dirty="0" err="1" smtClean="0"/>
              <a:t>mislkin</a:t>
            </a:r>
            <a:r>
              <a:rPr lang="en-US" sz="2400" dirty="0" smtClean="0"/>
              <a:t> </a:t>
            </a:r>
            <a:r>
              <a:rPr lang="en-US" sz="2400" dirty="0" err="1" smtClean="0"/>
              <a:t>tahun</a:t>
            </a:r>
            <a:r>
              <a:rPr lang="en-US" sz="2400" dirty="0" smtClean="0"/>
              <a:t> 2016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beberapa</a:t>
            </a:r>
            <a:r>
              <a:rPr lang="en-US" sz="2400" dirty="0" smtClean="0"/>
              <a:t> </a:t>
            </a:r>
            <a:r>
              <a:rPr lang="en-US" sz="2400" dirty="0" err="1" smtClean="0"/>
              <a:t>propinsi</a:t>
            </a:r>
            <a:endParaRPr lang="en-US" sz="2400" dirty="0" smtClean="0"/>
          </a:p>
          <a:p>
            <a:pPr marL="900113" indent="-539750" defTabSz="900113">
              <a:buAutoNum type="alphaLcPeriod"/>
            </a:pPr>
            <a:r>
              <a:rPr lang="en-US" sz="2400" dirty="0" smtClean="0"/>
              <a:t>Data panel (</a:t>
            </a:r>
            <a:r>
              <a:rPr lang="en-US" sz="2400" i="1" dirty="0" smtClean="0"/>
              <a:t>pooling data</a:t>
            </a:r>
            <a:r>
              <a:rPr lang="en-US" sz="2400" dirty="0" smtClean="0"/>
              <a:t>) : </a:t>
            </a:r>
            <a:r>
              <a:rPr lang="en-US" sz="2400" dirty="0" err="1" smtClean="0"/>
              <a:t>gabungan</a:t>
            </a:r>
            <a:r>
              <a:rPr lang="en-US" sz="2400" dirty="0" smtClean="0"/>
              <a:t> data </a:t>
            </a:r>
            <a:r>
              <a:rPr lang="en-US" sz="2400" dirty="0" err="1" smtClean="0"/>
              <a:t>runtut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data </a:t>
            </a:r>
            <a:r>
              <a:rPr lang="en-US" sz="2400" dirty="0" err="1" smtClean="0"/>
              <a:t>silang</a:t>
            </a:r>
            <a:r>
              <a:rPr lang="en-US" sz="2400" dirty="0" smtClean="0"/>
              <a:t> </a:t>
            </a:r>
            <a:r>
              <a:rPr lang="en-US" sz="2400" dirty="0" err="1" smtClean="0"/>
              <a:t>tempat</a:t>
            </a:r>
            <a:r>
              <a:rPr lang="en-US" sz="2400" dirty="0" smtClean="0"/>
              <a:t> </a:t>
            </a:r>
            <a:r>
              <a:rPr lang="en-US" sz="2400" dirty="0" err="1" smtClean="0"/>
              <a:t>shg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diperoleh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lengkap</a:t>
            </a:r>
            <a:r>
              <a:rPr lang="en-US" sz="2400" dirty="0" smtClean="0"/>
              <a:t>. </a:t>
            </a:r>
            <a:r>
              <a:rPr lang="en-US" sz="2400" dirty="0" err="1" smtClean="0"/>
              <a:t>Misal</a:t>
            </a:r>
            <a:r>
              <a:rPr lang="en-US" sz="2400" dirty="0" smtClean="0"/>
              <a:t> Data </a:t>
            </a:r>
            <a:r>
              <a:rPr lang="en-US" sz="2400" dirty="0" err="1" smtClean="0"/>
              <a:t>faktor-faktor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mempengaruhi</a:t>
            </a:r>
            <a:r>
              <a:rPr lang="en-US" sz="2400" dirty="0" smtClean="0"/>
              <a:t> </a:t>
            </a:r>
            <a:r>
              <a:rPr lang="en-US" sz="2400" dirty="0" err="1" smtClean="0"/>
              <a:t>pertumbuhan</a:t>
            </a:r>
            <a:r>
              <a:rPr lang="en-US" sz="2400" dirty="0" smtClean="0"/>
              <a:t> </a:t>
            </a:r>
            <a:r>
              <a:rPr lang="en-US" sz="2400" dirty="0" err="1" smtClean="0"/>
              <a:t>investasi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5 </a:t>
            </a:r>
            <a:r>
              <a:rPr lang="en-US" sz="2400" dirty="0" err="1" smtClean="0"/>
              <a:t>propinsi</a:t>
            </a:r>
            <a:r>
              <a:rPr lang="en-US" sz="2400" dirty="0" smtClean="0"/>
              <a:t> </a:t>
            </a:r>
            <a:r>
              <a:rPr lang="en-US" sz="2400" dirty="0" err="1" smtClean="0"/>
              <a:t>selama</a:t>
            </a:r>
            <a:r>
              <a:rPr lang="en-US" sz="2400" dirty="0" smtClean="0"/>
              <a:t> </a:t>
            </a:r>
            <a:r>
              <a:rPr lang="en-US" sz="2400" dirty="0" err="1" smtClean="0"/>
              <a:t>kurun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ttn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6D49D-1A88-4402-ABDE-A28D35A0C294}" type="slidenum">
              <a:rPr lang="en-US" altLang="en-US"/>
              <a:pPr/>
              <a:t>16</a:t>
            </a:fld>
            <a:endParaRPr lang="en-US" sz="1800"/>
          </a:p>
        </p:txBody>
      </p:sp>
      <p:sp>
        <p:nvSpPr>
          <p:cNvPr id="20482" name="Slide Number Placeholder 1"/>
          <p:cNvSpPr>
            <a:spLocks noGrp="1" noChangeArrowheads="1"/>
          </p:cNvSpPr>
          <p:nvPr/>
        </p:nvSpPr>
        <p:spPr bwMode="auto">
          <a:xfrm>
            <a:off x="5029200" y="6324600"/>
            <a:ext cx="4572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5DFAE37D-E6F4-4FC1-BCF9-853B2B4AA73B}" type="slidenum">
              <a:rPr lang="en-US"/>
              <a:pPr/>
              <a:t>16</a:t>
            </a:fld>
            <a:endParaRPr lang="en-US"/>
          </a:p>
        </p:txBody>
      </p:sp>
      <p:sp>
        <p:nvSpPr>
          <p:cNvPr id="20483" name="Oval 4"/>
          <p:cNvSpPr>
            <a:spLocks noChangeArrowheads="1"/>
          </p:cNvSpPr>
          <p:nvPr/>
        </p:nvSpPr>
        <p:spPr bwMode="auto">
          <a:xfrm>
            <a:off x="3048000" y="1524000"/>
            <a:ext cx="1870075" cy="1095375"/>
          </a:xfrm>
          <a:prstGeom prst="ellipse">
            <a:avLst/>
          </a:prstGeom>
          <a:solidFill>
            <a:srgbClr val="800080"/>
          </a:solidFill>
          <a:ln w="6350" cmpd="sng">
            <a:solidFill>
              <a:srgbClr val="FFFF00"/>
            </a:solidFill>
            <a:bevel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>
                <a:solidFill>
                  <a:srgbClr val="FFFF00"/>
                </a:solidFill>
                <a:ea typeface="Arial Narrow" pitchFamily="34" charset="0"/>
                <a:cs typeface="Arial Narrow" pitchFamily="34" charset="0"/>
                <a:sym typeface="Arial Narrow" pitchFamily="34" charset="0"/>
              </a:rPr>
              <a:t>NOMINAL</a:t>
            </a:r>
          </a:p>
        </p:txBody>
      </p:sp>
      <p:sp>
        <p:nvSpPr>
          <p:cNvPr id="20484" name="Oval 5"/>
          <p:cNvSpPr>
            <a:spLocks noChangeArrowheads="1"/>
          </p:cNvSpPr>
          <p:nvPr/>
        </p:nvSpPr>
        <p:spPr bwMode="auto">
          <a:xfrm>
            <a:off x="3048000" y="4800600"/>
            <a:ext cx="2349500" cy="1101725"/>
          </a:xfrm>
          <a:prstGeom prst="ellipse">
            <a:avLst/>
          </a:prstGeom>
          <a:solidFill>
            <a:schemeClr val="accent2"/>
          </a:solidFill>
          <a:ln w="6350" cmpd="sng">
            <a:solidFill>
              <a:schemeClr val="bg1"/>
            </a:solidFill>
            <a:bevel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bg1"/>
                </a:solidFill>
                <a:ea typeface="Arial Narrow" pitchFamily="34" charset="0"/>
                <a:cs typeface="Arial Narrow" pitchFamily="34" charset="0"/>
                <a:sym typeface="Arial Narrow" pitchFamily="34" charset="0"/>
              </a:rPr>
              <a:t>INTERVAL</a:t>
            </a:r>
          </a:p>
        </p:txBody>
      </p:sp>
      <p:sp>
        <p:nvSpPr>
          <p:cNvPr id="20485" name="Oval 15"/>
          <p:cNvSpPr>
            <a:spLocks noChangeArrowheads="1"/>
          </p:cNvSpPr>
          <p:nvPr/>
        </p:nvSpPr>
        <p:spPr bwMode="auto">
          <a:xfrm>
            <a:off x="5791200" y="2209800"/>
            <a:ext cx="1676400" cy="1371600"/>
          </a:xfrm>
          <a:prstGeom prst="ellipse">
            <a:avLst/>
          </a:prstGeom>
          <a:solidFill>
            <a:srgbClr val="33CC33"/>
          </a:solidFill>
          <a:ln w="6350" cmpd="sng">
            <a:solidFill>
              <a:schemeClr val="accent1"/>
            </a:solidFill>
            <a:bevel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00"/>
                </a:solidFill>
                <a:ea typeface="Arial Narrow" pitchFamily="34" charset="0"/>
                <a:cs typeface="Arial Narrow" pitchFamily="34" charset="0"/>
                <a:sym typeface="Arial Narrow" pitchFamily="34" charset="0"/>
              </a:rPr>
              <a:t>ORDINAL</a:t>
            </a:r>
          </a:p>
        </p:txBody>
      </p:sp>
      <p:sp>
        <p:nvSpPr>
          <p:cNvPr id="20486" name="Line 18"/>
          <p:cNvSpPr>
            <a:spLocks noChangeShapeType="1"/>
          </p:cNvSpPr>
          <p:nvPr/>
        </p:nvSpPr>
        <p:spPr bwMode="auto">
          <a:xfrm flipV="1">
            <a:off x="2209800" y="2971800"/>
            <a:ext cx="3429000" cy="381000"/>
          </a:xfrm>
          <a:prstGeom prst="line">
            <a:avLst/>
          </a:prstGeom>
          <a:noFill/>
          <a:ln w="38100" cmpd="sng">
            <a:solidFill>
              <a:srgbClr val="33CC33"/>
            </a:solidFill>
            <a:prstDash val="dash"/>
            <a:bevel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00"/>
              </a:solidFill>
              <a:ea typeface="Arial Narrow" pitchFamily="34" charset="0"/>
              <a:cs typeface="Arial Narrow" pitchFamily="34" charset="0"/>
              <a:sym typeface="Arial Narrow" pitchFamily="34" charset="0"/>
            </a:endParaRPr>
          </a:p>
        </p:txBody>
      </p:sp>
      <p:sp>
        <p:nvSpPr>
          <p:cNvPr id="20487" name="Line 19"/>
          <p:cNvSpPr>
            <a:spLocks noChangeShapeType="1"/>
          </p:cNvSpPr>
          <p:nvPr/>
        </p:nvSpPr>
        <p:spPr bwMode="auto">
          <a:xfrm flipV="1">
            <a:off x="1676400" y="2133600"/>
            <a:ext cx="1265238" cy="533400"/>
          </a:xfrm>
          <a:prstGeom prst="line">
            <a:avLst/>
          </a:prstGeom>
          <a:noFill/>
          <a:ln w="38100" cmpd="sng">
            <a:solidFill>
              <a:srgbClr val="FFFF00"/>
            </a:solidFill>
            <a:bevel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00"/>
              </a:solidFill>
              <a:ea typeface="Arial Narrow" pitchFamily="34" charset="0"/>
              <a:cs typeface="Arial Narrow" pitchFamily="34" charset="0"/>
              <a:sym typeface="Arial Narrow" pitchFamily="34" charset="0"/>
            </a:endParaRPr>
          </a:p>
        </p:txBody>
      </p:sp>
      <p:sp>
        <p:nvSpPr>
          <p:cNvPr id="20488" name="Line 20"/>
          <p:cNvSpPr>
            <a:spLocks noChangeShapeType="1"/>
          </p:cNvSpPr>
          <p:nvPr/>
        </p:nvSpPr>
        <p:spPr bwMode="auto">
          <a:xfrm>
            <a:off x="2057400" y="3962400"/>
            <a:ext cx="1295400" cy="914400"/>
          </a:xfrm>
          <a:prstGeom prst="line">
            <a:avLst/>
          </a:prstGeom>
          <a:noFill/>
          <a:ln w="38100" cmpd="sng">
            <a:solidFill>
              <a:schemeClr val="accent6">
                <a:lumMod val="75000"/>
              </a:schemeClr>
            </a:solidFill>
            <a:bevel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00"/>
              </a:solidFill>
              <a:ea typeface="Arial Narrow" pitchFamily="34" charset="0"/>
              <a:cs typeface="Arial Narrow" pitchFamily="34" charset="0"/>
              <a:sym typeface="Arial Narrow" pitchFamily="34" charset="0"/>
            </a:endParaRPr>
          </a:p>
        </p:txBody>
      </p:sp>
      <p:sp>
        <p:nvSpPr>
          <p:cNvPr id="20489" name="Oval 21"/>
          <p:cNvSpPr>
            <a:spLocks noChangeArrowheads="1"/>
          </p:cNvSpPr>
          <p:nvPr/>
        </p:nvSpPr>
        <p:spPr bwMode="auto">
          <a:xfrm>
            <a:off x="533400" y="2667000"/>
            <a:ext cx="1604963" cy="1644650"/>
          </a:xfrm>
          <a:prstGeom prst="ellipse">
            <a:avLst/>
          </a:prstGeom>
          <a:solidFill>
            <a:srgbClr val="FF0000"/>
          </a:solidFill>
          <a:ln w="6350" cmpd="sng">
            <a:solidFill>
              <a:schemeClr val="accent1"/>
            </a:solidFill>
            <a:bevel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>
                <a:solidFill>
                  <a:srgbClr val="000000"/>
                </a:solidFill>
                <a:ea typeface="Arial Narrow" pitchFamily="34" charset="0"/>
                <a:cs typeface="Arial Narrow" pitchFamily="34" charset="0"/>
                <a:sym typeface="Arial Narrow" pitchFamily="34" charset="0"/>
              </a:rPr>
              <a:t>SKALA</a:t>
            </a:r>
            <a:endParaRPr lang="en-US" altLang="en-US" sz="2200" b="1">
              <a:solidFill>
                <a:srgbClr val="000000"/>
              </a:solidFill>
              <a:ea typeface="Arial Narrow" pitchFamily="34" charset="0"/>
              <a:cs typeface="Arial Narrow" pitchFamily="34" charset="0"/>
              <a:sym typeface="Arial Narrow" pitchFamily="34" charset="0"/>
            </a:endParaRPr>
          </a:p>
          <a:p>
            <a:pPr algn="ctr"/>
            <a:r>
              <a:rPr lang="en-US" sz="2200" b="1">
                <a:solidFill>
                  <a:srgbClr val="000000"/>
                </a:solidFill>
                <a:ea typeface="Arial Narrow" pitchFamily="34" charset="0"/>
                <a:cs typeface="Arial Narrow" pitchFamily="34" charset="0"/>
                <a:sym typeface="Arial Narrow" pitchFamily="34" charset="0"/>
              </a:rPr>
              <a:t>DATA</a:t>
            </a:r>
          </a:p>
        </p:txBody>
      </p:sp>
      <p:sp>
        <p:nvSpPr>
          <p:cNvPr id="20490" name="Text Box 31"/>
          <p:cNvSpPr>
            <a:spLocks noChangeArrowheads="1"/>
          </p:cNvSpPr>
          <p:nvPr/>
        </p:nvSpPr>
        <p:spPr bwMode="auto">
          <a:xfrm>
            <a:off x="914400" y="457200"/>
            <a:ext cx="4799134" cy="584775"/>
          </a:xfrm>
          <a:prstGeom prst="rect">
            <a:avLst/>
          </a:prstGeom>
          <a:noFill/>
          <a:ln w="9525" cmpd="sng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ea typeface="Arial Narrow" pitchFamily="34" charset="0"/>
                <a:cs typeface="Arial Narrow" pitchFamily="34" charset="0"/>
                <a:sym typeface="Arial Narrow" pitchFamily="34" charset="0"/>
              </a:rPr>
              <a:t>SKALA PENGUKURAN DATA</a:t>
            </a:r>
          </a:p>
        </p:txBody>
      </p:sp>
      <p:sp>
        <p:nvSpPr>
          <p:cNvPr id="20491" name="Text Box 33"/>
          <p:cNvSpPr>
            <a:spLocks noChangeArrowheads="1"/>
          </p:cNvSpPr>
          <p:nvPr/>
        </p:nvSpPr>
        <p:spPr bwMode="auto">
          <a:xfrm>
            <a:off x="5562600" y="4114800"/>
            <a:ext cx="1990725" cy="523875"/>
          </a:xfrm>
          <a:prstGeom prst="rect">
            <a:avLst/>
          </a:prstGeom>
          <a:solidFill>
            <a:srgbClr val="FFCC00"/>
          </a:solidFill>
          <a:ln w="28575" cmpd="sng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800" b="1">
                <a:solidFill>
                  <a:srgbClr val="000000"/>
                </a:solidFill>
                <a:latin typeface="Arial Narrow" pitchFamily="34" charset="0"/>
                <a:sym typeface="Arial Narrow" pitchFamily="34" charset="0"/>
              </a:rPr>
              <a:t>RASIO</a:t>
            </a:r>
          </a:p>
        </p:txBody>
      </p:sp>
      <p:sp>
        <p:nvSpPr>
          <p:cNvPr id="20492" name="Line 35"/>
          <p:cNvSpPr>
            <a:spLocks noChangeShapeType="1"/>
          </p:cNvSpPr>
          <p:nvPr/>
        </p:nvSpPr>
        <p:spPr bwMode="auto">
          <a:xfrm>
            <a:off x="2209800" y="3581400"/>
            <a:ext cx="3124200" cy="609600"/>
          </a:xfrm>
          <a:prstGeom prst="line">
            <a:avLst/>
          </a:prstGeom>
          <a:noFill/>
          <a:ln w="38100" cmpd="sng">
            <a:solidFill>
              <a:schemeClr val="tx1"/>
            </a:solidFill>
            <a:bevel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00"/>
              </a:solidFill>
              <a:ea typeface="Arial Narrow" pitchFamily="34" charset="0"/>
              <a:cs typeface="Arial Narrow" pitchFamily="34" charset="0"/>
              <a:sym typeface="Arial Narrow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13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18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22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27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39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51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55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ldLvl="0" animBg="1" autoUpdateAnimBg="0"/>
      <p:bldP spid="20484" grpId="0" bldLvl="0" animBg="1" autoUpdateAnimBg="0"/>
      <p:bldP spid="20485" grpId="0" bldLvl="0" animBg="1" autoUpdateAnimBg="0"/>
      <p:bldP spid="20486" grpId="0" bldLvl="0" animBg="1" autoUpdateAnimBg="0"/>
      <p:bldP spid="20487" grpId="0" bldLvl="0" animBg="1" autoUpdateAnimBg="0"/>
      <p:bldP spid="20488" grpId="0" bldLvl="0" animBg="1" autoUpdateAnimBg="0"/>
      <p:bldP spid="20489" grpId="0" bldLvl="0" animBg="1" autoUpdateAnimBg="0"/>
      <p:bldP spid="20490" grpId="0" bldLvl="0" autoUpdateAnimBg="0"/>
      <p:bldP spid="20491" grpId="0" bldLvl="0" animBg="1" autoUpdateAnimBg="0"/>
      <p:bldP spid="20492" grpId="0" bldLvl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14348" y="1428736"/>
            <a:ext cx="7772400" cy="1470025"/>
          </a:xfrm>
        </p:spPr>
        <p:txBody>
          <a:bodyPr/>
          <a:lstStyle/>
          <a:p>
            <a:r>
              <a:rPr lang="en-US" dirty="0" smtClean="0"/>
              <a:t>TERIMA KASIH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643042" y="2714620"/>
            <a:ext cx="6400800" cy="107157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SELAMAT BELAJAR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8434" name="Picture 2" descr="Image result for UCAPAN PENUTUP DALAM MATERI BELAJ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3786190"/>
            <a:ext cx="2571750" cy="1714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3042" y="1285860"/>
            <a:ext cx="6500858" cy="4054485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tahapan-tahapan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dilalui</a:t>
            </a:r>
            <a:r>
              <a:rPr lang="en-US" dirty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siklus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SIKLUS PROSES PENELITIAN</a:t>
            </a:r>
            <a:endParaRPr lang="en-US" b="1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643050"/>
            <a:ext cx="8229600" cy="452596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pPr>
              <a:buNone/>
            </a:pPr>
            <a:endParaRPr lang="en-US" sz="1000" dirty="0"/>
          </a:p>
        </p:txBody>
      </p:sp>
      <p:sp>
        <p:nvSpPr>
          <p:cNvPr id="4" name="Oval 3"/>
          <p:cNvSpPr/>
          <p:nvPr/>
        </p:nvSpPr>
        <p:spPr>
          <a:xfrm>
            <a:off x="2143108" y="1428736"/>
            <a:ext cx="5143536" cy="464347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000496" y="2928934"/>
            <a:ext cx="1643074" cy="1571636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</a:rPr>
              <a:t>Teori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86182" y="1357298"/>
            <a:ext cx="1928826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Perumusan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Masalah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00826" y="2071678"/>
            <a:ext cx="1928826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</a:rPr>
              <a:t>H</a:t>
            </a:r>
            <a:r>
              <a:rPr lang="en-US" sz="2800" b="1" dirty="0" err="1" smtClean="0">
                <a:solidFill>
                  <a:schemeClr val="tx1"/>
                </a:solidFill>
              </a:rPr>
              <a:t>ipotesis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8662" y="2143116"/>
            <a:ext cx="1928826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Generalisasi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1472" y="3357562"/>
            <a:ext cx="1928826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Analisis</a:t>
            </a:r>
            <a:r>
              <a:rPr lang="en-US" sz="2400" b="1" dirty="0" smtClean="0">
                <a:solidFill>
                  <a:schemeClr val="tx1"/>
                </a:solidFill>
              </a:rPr>
              <a:t> Data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29454" y="3357562"/>
            <a:ext cx="1928826" cy="8572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Desain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Penelitian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43570" y="4929198"/>
            <a:ext cx="1928826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Pengukuran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43042" y="5000636"/>
            <a:ext cx="2143140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Pengumpulan</a:t>
            </a:r>
            <a:r>
              <a:rPr lang="en-US" sz="2400" b="1" dirty="0" smtClean="0">
                <a:solidFill>
                  <a:schemeClr val="tx1"/>
                </a:solidFill>
              </a:rPr>
              <a:t> data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143504" y="6286520"/>
            <a:ext cx="342902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Sumber</a:t>
            </a:r>
            <a:r>
              <a:rPr lang="en-US" dirty="0" smtClean="0">
                <a:solidFill>
                  <a:schemeClr val="tx1"/>
                </a:solidFill>
              </a:rPr>
              <a:t> :</a:t>
            </a:r>
            <a:r>
              <a:rPr lang="en-US" dirty="0" err="1" smtClean="0">
                <a:solidFill>
                  <a:schemeClr val="tx1"/>
                </a:solidFill>
              </a:rPr>
              <a:t>Nachmias</a:t>
            </a:r>
            <a:r>
              <a:rPr lang="en-US" dirty="0" smtClean="0">
                <a:solidFill>
                  <a:schemeClr val="tx1"/>
                </a:solidFill>
              </a:rPr>
              <a:t> (1987:23)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Chevron 13"/>
          <p:cNvSpPr/>
          <p:nvPr/>
        </p:nvSpPr>
        <p:spPr>
          <a:xfrm rot="19533810">
            <a:off x="2998621" y="1712746"/>
            <a:ext cx="357190" cy="357190"/>
          </a:xfrm>
          <a:prstGeom prst="chevr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Chevron 14"/>
          <p:cNvSpPr/>
          <p:nvPr/>
        </p:nvSpPr>
        <p:spPr>
          <a:xfrm rot="1268350">
            <a:off x="6013751" y="1755188"/>
            <a:ext cx="357190" cy="357190"/>
          </a:xfrm>
          <a:prstGeom prst="chevr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hevron 16"/>
          <p:cNvSpPr/>
          <p:nvPr/>
        </p:nvSpPr>
        <p:spPr>
          <a:xfrm rot="3497353">
            <a:off x="6996668" y="2996147"/>
            <a:ext cx="357190" cy="357190"/>
          </a:xfrm>
          <a:prstGeom prst="chevr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hevron 18"/>
          <p:cNvSpPr/>
          <p:nvPr/>
        </p:nvSpPr>
        <p:spPr>
          <a:xfrm rot="6813305">
            <a:off x="6914507" y="4414185"/>
            <a:ext cx="357190" cy="357190"/>
          </a:xfrm>
          <a:prstGeom prst="chevr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Chevron 20"/>
          <p:cNvSpPr/>
          <p:nvPr/>
        </p:nvSpPr>
        <p:spPr>
          <a:xfrm rot="9276224">
            <a:off x="4417022" y="5774352"/>
            <a:ext cx="357190" cy="357190"/>
          </a:xfrm>
          <a:prstGeom prst="chevr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Chevron 21"/>
          <p:cNvSpPr/>
          <p:nvPr/>
        </p:nvSpPr>
        <p:spPr>
          <a:xfrm rot="15546274">
            <a:off x="2141367" y="4498828"/>
            <a:ext cx="357190" cy="357190"/>
          </a:xfrm>
          <a:prstGeom prst="chevr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Chevron 22"/>
          <p:cNvSpPr/>
          <p:nvPr/>
        </p:nvSpPr>
        <p:spPr>
          <a:xfrm rot="17358512">
            <a:off x="2030771" y="3030910"/>
            <a:ext cx="357190" cy="357190"/>
          </a:xfrm>
          <a:prstGeom prst="chevr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KONSEP DASAR 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84" y="1600200"/>
            <a:ext cx="5286412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TEORI </a:t>
            </a:r>
          </a:p>
          <a:p>
            <a:pPr marL="514350" indent="-514350">
              <a:buAutoNum type="arabicPeriod"/>
            </a:pPr>
            <a:r>
              <a:rPr lang="en-US" dirty="0" smtClean="0"/>
              <a:t>KONSEP</a:t>
            </a:r>
          </a:p>
          <a:p>
            <a:pPr marL="514350" indent="-514350">
              <a:buAutoNum type="arabicPeriod"/>
            </a:pPr>
            <a:r>
              <a:rPr lang="en-US" dirty="0" smtClean="0"/>
              <a:t>VARIABEL;</a:t>
            </a:r>
          </a:p>
          <a:p>
            <a:pPr marL="514350" indent="-514350">
              <a:buAutoNum type="arabicPeriod"/>
            </a:pPr>
            <a:r>
              <a:rPr lang="en-US" dirty="0" smtClean="0"/>
              <a:t>DEFINISI KONSEP</a:t>
            </a:r>
          </a:p>
          <a:p>
            <a:pPr marL="514350" indent="-514350">
              <a:buAutoNum type="arabicPeriod"/>
            </a:pPr>
            <a:r>
              <a:rPr lang="en-US" dirty="0" smtClean="0"/>
              <a:t>DEFINISI OPERASIONAL</a:t>
            </a:r>
          </a:p>
          <a:p>
            <a:pPr marL="514350" indent="-514350">
              <a:buAutoNum type="arabicPeriod"/>
            </a:pPr>
            <a:r>
              <a:rPr lang="en-US" dirty="0" smtClean="0"/>
              <a:t>DATA  PENELITIAN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itchFamily="34" charset="0"/>
              </a:rPr>
              <a:t>TEORI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definisinya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serangkaian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paling fundamental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.</a:t>
            </a:r>
          </a:p>
          <a:p>
            <a:r>
              <a:rPr lang="en-US" dirty="0" smtClean="0"/>
              <a:t>Dari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 </a:t>
            </a:r>
            <a:r>
              <a:rPr lang="en-US" dirty="0" err="1" smtClean="0"/>
              <a:t>diamatinya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hipotesis-hipotesis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itchFamily="34" charset="0"/>
              </a:rPr>
              <a:t>KONSEP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mendeskripsikan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diamatinya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berkomunikasi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“</a:t>
            </a:r>
            <a:r>
              <a:rPr lang="en-US" dirty="0" smtClean="0">
                <a:solidFill>
                  <a:srgbClr val="FF0000"/>
                </a:solidFill>
              </a:rPr>
              <a:t>status </a:t>
            </a:r>
            <a:r>
              <a:rPr lang="en-US" dirty="0" err="1" smtClean="0">
                <a:solidFill>
                  <a:srgbClr val="FF0000"/>
                </a:solidFill>
              </a:rPr>
              <a:t>sosial</a:t>
            </a:r>
            <a:r>
              <a:rPr lang="en-US" dirty="0" smtClean="0"/>
              <a:t>”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komunitasnya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itchFamily="34" charset="0"/>
              </a:rPr>
              <a:t>VARIABEL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variasi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realitas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netral</a:t>
            </a:r>
            <a:endParaRPr lang="en-US" dirty="0" smtClean="0"/>
          </a:p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: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independen</a:t>
            </a:r>
            <a:r>
              <a:rPr lang="en-US" dirty="0" smtClean="0"/>
              <a:t>/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prediktor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/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berubahnya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dependen</a:t>
            </a:r>
            <a:r>
              <a:rPr lang="en-US" dirty="0" smtClean="0"/>
              <a:t>/</a:t>
            </a:r>
            <a:r>
              <a:rPr lang="en-US" dirty="0" err="1" smtClean="0"/>
              <a:t>terikat</a:t>
            </a:r>
            <a:r>
              <a:rPr lang="en-US" dirty="0" smtClean="0"/>
              <a:t>/</a:t>
            </a:r>
            <a:r>
              <a:rPr lang="en-US" dirty="0" err="1" smtClean="0"/>
              <a:t>tergantung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, </a:t>
            </a:r>
            <a:r>
              <a:rPr lang="en-US" dirty="0" err="1" smtClean="0"/>
              <a:t>budaya</a:t>
            </a:r>
            <a:endParaRPr lang="en-US" dirty="0" smtClean="0"/>
          </a:p>
          <a:p>
            <a:pPr marL="514350" indent="-514350">
              <a:buAutoNum type="arabicParenR" startAt="2"/>
            </a:pP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dependen</a:t>
            </a:r>
            <a:r>
              <a:rPr lang="en-US" dirty="0" smtClean="0"/>
              <a:t>/</a:t>
            </a:r>
            <a:r>
              <a:rPr lang="en-US" dirty="0" err="1" smtClean="0"/>
              <a:t>terikat</a:t>
            </a:r>
            <a:r>
              <a:rPr lang="en-US" dirty="0" smtClean="0"/>
              <a:t>/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en-US" dirty="0" smtClean="0"/>
              <a:t>3) </a:t>
            </a:r>
            <a:r>
              <a:rPr lang="en-US" dirty="0" err="1" smtClean="0"/>
              <a:t>Variabel</a:t>
            </a:r>
            <a:r>
              <a:rPr lang="en-US" dirty="0" smtClean="0"/>
              <a:t> intervening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var. </a:t>
            </a:r>
            <a:r>
              <a:rPr lang="en-US" dirty="0" err="1" smtClean="0"/>
              <a:t>independen</a:t>
            </a:r>
            <a:r>
              <a:rPr lang="en-US" dirty="0" smtClean="0"/>
              <a:t> &amp; </a:t>
            </a:r>
            <a:r>
              <a:rPr lang="en-US" dirty="0" err="1" smtClean="0"/>
              <a:t>dependen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&amp;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diamati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kualitas</a:t>
            </a:r>
            <a:r>
              <a:rPr lang="en-US" dirty="0" smtClean="0"/>
              <a:t> SDM (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independen</a:t>
            </a:r>
            <a:r>
              <a:rPr lang="en-US" dirty="0" smtClean="0"/>
              <a:t>)       </a:t>
            </a:r>
            <a:r>
              <a:rPr lang="en-US" dirty="0" err="1" smtClean="0"/>
              <a:t>semangat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(</a:t>
            </a:r>
            <a:r>
              <a:rPr lang="en-US" dirty="0" err="1" smtClean="0"/>
              <a:t>var</a:t>
            </a:r>
            <a:r>
              <a:rPr lang="en-US" dirty="0" smtClean="0"/>
              <a:t> intervening)       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(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dependen</a:t>
            </a:r>
            <a:r>
              <a:rPr lang="en-US" dirty="0" smtClean="0"/>
              <a:t>)</a:t>
            </a:r>
          </a:p>
          <a:p>
            <a:pPr marL="514350" indent="-514350">
              <a:buAutoNum type="arabicParenR" startAt="4"/>
            </a:pP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adl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agar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independen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dependen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kelamin</a:t>
            </a:r>
            <a:r>
              <a:rPr lang="en-US" dirty="0" smtClean="0"/>
              <a:t>        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kontrolnya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endParaRPr lang="en-US" dirty="0" smtClean="0"/>
          </a:p>
          <a:p>
            <a:pPr marL="514350" indent="-514350">
              <a:buNone/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143636" y="2571744"/>
            <a:ext cx="500066" cy="1588"/>
          </a:xfrm>
          <a:prstGeom prst="straightConnector1">
            <a:avLst/>
          </a:prstGeom>
          <a:ln w="19050" cmpd="sng">
            <a:solidFill>
              <a:schemeClr val="tx1"/>
            </a:solidFill>
            <a:headEnd w="lg" len="sm"/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7143768" y="2214554"/>
            <a:ext cx="571504" cy="1588"/>
          </a:xfrm>
          <a:prstGeom prst="straightConnector1">
            <a:avLst/>
          </a:prstGeom>
          <a:ln w="19050" cmpd="sng">
            <a:solidFill>
              <a:schemeClr val="tx1"/>
            </a:solidFill>
            <a:headEnd w="lg" len="sm"/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786446" y="5000636"/>
            <a:ext cx="500066" cy="1588"/>
          </a:xfrm>
          <a:prstGeom prst="straightConnector1">
            <a:avLst/>
          </a:prstGeom>
          <a:ln w="19050" cmpd="sng">
            <a:solidFill>
              <a:schemeClr val="tx1"/>
            </a:solidFill>
            <a:headEnd w="lg" len="sm"/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DEFINISI KONSEP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kamus</a:t>
            </a:r>
            <a:r>
              <a:rPr lang="en-US" dirty="0" smtClean="0"/>
              <a:t> (</a:t>
            </a:r>
            <a:r>
              <a:rPr lang="en-US" i="1" dirty="0" smtClean="0"/>
              <a:t>dictionary definition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 </a:t>
            </a:r>
            <a:r>
              <a:rPr lang="en-US" dirty="0" err="1" smtClean="0"/>
              <a:t>kepemimpinan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pengikutnya</a:t>
            </a:r>
            <a:r>
              <a:rPr lang="en-US" dirty="0" smtClean="0"/>
              <a:t> agar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kemauan</a:t>
            </a:r>
            <a:r>
              <a:rPr lang="en-US" dirty="0" smtClean="0"/>
              <a:t>/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</TotalTime>
  <Words>764</Words>
  <Application>Microsoft Office PowerPoint</Application>
  <PresentationFormat>On-screen Show (4:3)</PresentationFormat>
  <Paragraphs>104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LANDASAN KONSEPTUAL DAN ELEMEN-ELEMEN DASAR PENELITIAN</vt:lpstr>
      <vt:lpstr>Slide 2</vt:lpstr>
      <vt:lpstr>SIKLUS PROSES PENELITIAN</vt:lpstr>
      <vt:lpstr>KONSEP DASAR PENELITIAN</vt:lpstr>
      <vt:lpstr>TEORI</vt:lpstr>
      <vt:lpstr>KONSEP</vt:lpstr>
      <vt:lpstr>VARIABEL</vt:lpstr>
      <vt:lpstr>Slide 8</vt:lpstr>
      <vt:lpstr>DEFINISI KONSEP</vt:lpstr>
      <vt:lpstr>DEFINISI OPERASIONAL</vt:lpstr>
      <vt:lpstr>Contoh :</vt:lpstr>
      <vt:lpstr>DATA PENELITIAN</vt:lpstr>
      <vt:lpstr>Slide 13</vt:lpstr>
      <vt:lpstr>MACAM DATA</vt:lpstr>
      <vt:lpstr>Dimensi waktu dan ruang </vt:lpstr>
      <vt:lpstr>Slide 16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 LIS</dc:creator>
  <cp:lastModifiedBy>BU LIS</cp:lastModifiedBy>
  <cp:revision>27</cp:revision>
  <dcterms:created xsi:type="dcterms:W3CDTF">2017-10-24T03:02:34Z</dcterms:created>
  <dcterms:modified xsi:type="dcterms:W3CDTF">2017-10-24T06:32:07Z</dcterms:modified>
</cp:coreProperties>
</file>