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B1D3D8-6F04-4BD5-8D62-9904CDA82594}" type="datetimeFigureOut">
              <a:rPr lang="id-ID" smtClean="0"/>
              <a:pPr/>
              <a:t>20/03/2014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200F981-8D52-4D76-991B-A410454FAB4A}" type="slidenum">
              <a:rPr lang="id-ID" smtClean="0"/>
              <a:pPr/>
              <a:t>‹#›</a:t>
            </a:fld>
            <a:endParaRPr lang="id-ID"/>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1D3D8-6F04-4BD5-8D62-9904CDA82594}" type="datetimeFigureOut">
              <a:rPr lang="id-ID" smtClean="0"/>
              <a:pPr/>
              <a:t>20/03/2014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0F981-8D52-4D76-991B-A410454FAB4A}"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5" name="Picture 4" descr="BO.jpg"/>
          <p:cNvPicPr>
            <a:picLocks noChangeAspect="1"/>
          </p:cNvPicPr>
          <p:nvPr/>
        </p:nvPicPr>
        <p:blipFill>
          <a:blip r:embed="rId3" cstate="print"/>
          <a:srcRect t="8523" r="993"/>
          <a:stretch>
            <a:fillRect/>
          </a:stretch>
        </p:blipFill>
        <p:spPr>
          <a:xfrm>
            <a:off x="714348" y="2071678"/>
            <a:ext cx="7858180" cy="1533524"/>
          </a:xfrm>
          <a:prstGeom prst="rect">
            <a:avLst/>
          </a:prstGeom>
          <a:ln w="228600" cap="sq" cmpd="thickThin">
            <a:solidFill>
              <a:srgbClr val="000000"/>
            </a:solidFill>
            <a:prstDash val="solid"/>
            <a:miter lim="800000"/>
          </a:ln>
          <a:effectLst>
            <a:glow rad="228600">
              <a:schemeClr val="accent3">
                <a:satMod val="175000"/>
                <a:alpha val="40000"/>
              </a:schemeClr>
            </a:glow>
            <a:innerShdw blurRad="76200">
              <a:srgbClr val="000000"/>
            </a:innerShdw>
          </a:effectLst>
        </p:spPr>
      </p:pic>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200" dirty="0" smtClean="0">
                <a:latin typeface="Agency FB" pitchFamily="34" charset="0"/>
              </a:rPr>
              <a:t>Langkah-langkah Melakukan Penelitian Kualitatif (Yermias, 1985), sbb :</a:t>
            </a:r>
            <a:endParaRPr lang="id-ID" sz="4200" dirty="0">
              <a:latin typeface="Agency FB" pitchFamily="34" charset="0"/>
            </a:endParaRPr>
          </a:p>
        </p:txBody>
      </p:sp>
      <p:sp>
        <p:nvSpPr>
          <p:cNvPr id="3" name="Content Placeholder 2"/>
          <p:cNvSpPr>
            <a:spLocks noGrp="1"/>
          </p:cNvSpPr>
          <p:nvPr>
            <p:ph idx="1"/>
          </p:nvPr>
        </p:nvSpPr>
        <p:spPr>
          <a:xfrm>
            <a:off x="214282" y="1357298"/>
            <a:ext cx="8715468" cy="5357850"/>
          </a:xfrm>
        </p:spPr>
        <p:txBody>
          <a:bodyPr>
            <a:noAutofit/>
          </a:bodyPr>
          <a:lstStyle/>
          <a:p>
            <a:pPr marL="514350" indent="-514350" algn="just">
              <a:buAutoNum type="alphaUcPeriod"/>
            </a:pPr>
            <a:r>
              <a:rPr lang="id-ID" sz="2100" b="1" u="sng" dirty="0" smtClean="0"/>
              <a:t>Pengumpulan Data</a:t>
            </a:r>
          </a:p>
          <a:p>
            <a:pPr marL="514350" indent="-514350" algn="just">
              <a:buNone/>
            </a:pPr>
            <a:r>
              <a:rPr lang="id-ID" sz="2000" dirty="0"/>
              <a:t>	</a:t>
            </a:r>
            <a:r>
              <a:rPr lang="id-ID" sz="2000" dirty="0" smtClean="0"/>
              <a:t>	Pada umumnya dilakukan melalui 2 teknik, yaitu :</a:t>
            </a:r>
          </a:p>
          <a:p>
            <a:pPr marL="514350" indent="-514350" algn="just">
              <a:buAutoNum type="arabicPeriod"/>
            </a:pPr>
            <a:r>
              <a:rPr lang="id-ID" sz="2000" b="1" dirty="0" smtClean="0"/>
              <a:t>Participant Observation</a:t>
            </a:r>
          </a:p>
          <a:p>
            <a:pPr marL="514350" indent="-514350" algn="just">
              <a:buNone/>
            </a:pPr>
            <a:r>
              <a:rPr lang="id-ID" sz="2000" dirty="0" smtClean="0"/>
              <a:t>	-	Peneliti mengamati apa yang dikerjakan orang, mendengarkan apa 	yang dikatakan orang, dan berpartisipasi dalam kegiatan mereka</a:t>
            </a:r>
            <a:r>
              <a:rPr lang="en-US" sz="2000" dirty="0" smtClean="0"/>
              <a:t> </a:t>
            </a:r>
            <a:r>
              <a:rPr lang="id-ID" sz="2000" dirty="0" smtClean="0"/>
              <a:t>sedapat </a:t>
            </a:r>
            <a:r>
              <a:rPr lang="en-US" sz="2000" dirty="0" smtClean="0"/>
              <a:t>	</a:t>
            </a:r>
            <a:r>
              <a:rPr lang="id-ID" sz="2000" dirty="0" smtClean="0"/>
              <a:t>mungkin.</a:t>
            </a:r>
          </a:p>
          <a:p>
            <a:pPr marL="514350" indent="-514350" algn="just">
              <a:buNone/>
            </a:pPr>
            <a:r>
              <a:rPr lang="id-ID" sz="2000" dirty="0"/>
              <a:t>	</a:t>
            </a:r>
            <a:r>
              <a:rPr lang="id-ID" sz="2000" dirty="0" smtClean="0"/>
              <a:t>-	Tujuan utama metode adalah mendeskripsikan secara rinci setting 	yang diamati, kegiatan yang terjadi pada setting tersebut, orang yang 	berpartisipasi dalam kegiatan tersebut, dan arti atau makna yang 	dipersepsikan orang terhadap kegiatan tersebut.</a:t>
            </a:r>
          </a:p>
          <a:p>
            <a:pPr marL="514350" indent="-514350" algn="just">
              <a:buNone/>
            </a:pPr>
            <a:r>
              <a:rPr lang="id-ID" sz="2000" dirty="0"/>
              <a:t>	</a:t>
            </a:r>
            <a:r>
              <a:rPr lang="id-ID" sz="2000" dirty="0" smtClean="0"/>
              <a:t>-	Jenis partisipasi :</a:t>
            </a:r>
          </a:p>
          <a:p>
            <a:pPr marL="514350" indent="-514350" algn="just">
              <a:buNone/>
            </a:pPr>
            <a:r>
              <a:rPr lang="id-ID" sz="2000" dirty="0"/>
              <a:t>	</a:t>
            </a:r>
            <a:r>
              <a:rPr lang="id-ID" sz="2000" dirty="0" smtClean="0"/>
              <a:t>	1) </a:t>
            </a:r>
            <a:r>
              <a:rPr lang="id-ID" sz="2000" i="1" dirty="0" smtClean="0"/>
              <a:t>Non participation </a:t>
            </a:r>
            <a:r>
              <a:rPr lang="id-ID" sz="2000" dirty="0" smtClean="0"/>
              <a:t>: keterlibatan paling minim dalam observasi, 	      	     misalnya melalui pengamatan situasi pada televisi atau 		      	     videotape.</a:t>
            </a:r>
          </a:p>
          <a:p>
            <a:pPr marL="514350" indent="-514350" algn="just">
              <a:buNone/>
            </a:pPr>
            <a:r>
              <a:rPr lang="id-ID" sz="2000" dirty="0"/>
              <a:t>	</a:t>
            </a:r>
            <a:r>
              <a:rPr lang="id-ID" sz="2000" dirty="0" smtClean="0"/>
              <a:t>	2) </a:t>
            </a:r>
            <a:r>
              <a:rPr lang="id-ID" sz="2000" i="1" dirty="0" smtClean="0"/>
              <a:t>Passive participation </a:t>
            </a:r>
            <a:r>
              <a:rPr lang="id-ID" sz="2000" dirty="0" smtClean="0"/>
              <a:t>: peneliti hadir pada situasi tertentu, tetapi </a:t>
            </a:r>
            <a:r>
              <a:rPr lang="en-US" sz="2000" dirty="0" smtClean="0"/>
              <a:t>t</a:t>
            </a:r>
            <a:r>
              <a:rPr lang="id-ID" sz="2000" dirty="0" smtClean="0"/>
              <a:t>idak 	     berinteraksi atau berpartisipasi</a:t>
            </a:r>
            <a:endParaRPr lang="id-ID" sz="2000" i="1" dirty="0" smtClean="0"/>
          </a:p>
          <a:p>
            <a:pPr marL="514350" indent="-514350" algn="just">
              <a:buNone/>
            </a:pPr>
            <a:r>
              <a:rPr lang="id-ID" sz="2000" dirty="0"/>
              <a:t>	</a:t>
            </a:r>
            <a:r>
              <a:rPr lang="id-ID" sz="2000" dirty="0" smtClean="0"/>
              <a:t>	</a:t>
            </a:r>
          </a:p>
          <a:p>
            <a:pPr marL="514350" indent="-514350" algn="just">
              <a:buNone/>
            </a:pPr>
            <a:endParaRPr lang="id-ID" sz="2000" dirty="0"/>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52"/>
            <a:ext cx="8715468" cy="6572296"/>
          </a:xfrm>
        </p:spPr>
        <p:txBody>
          <a:bodyPr>
            <a:noAutofit/>
          </a:bodyPr>
          <a:lstStyle/>
          <a:p>
            <a:pPr marL="514350" indent="-514350" algn="just">
              <a:buNone/>
            </a:pPr>
            <a:r>
              <a:rPr lang="id-ID" sz="1900" dirty="0"/>
              <a:t>	</a:t>
            </a:r>
            <a:r>
              <a:rPr lang="id-ID" sz="1900" dirty="0" smtClean="0"/>
              <a:t>3)</a:t>
            </a:r>
            <a:r>
              <a:rPr lang="en-US" sz="1900" dirty="0" smtClean="0"/>
              <a:t>	</a:t>
            </a:r>
            <a:r>
              <a:rPr lang="id-ID" sz="1900" dirty="0" smtClean="0"/>
              <a:t> </a:t>
            </a:r>
            <a:r>
              <a:rPr lang="id-ID" sz="1900" i="1" dirty="0" smtClean="0"/>
              <a:t>Moderate participation</a:t>
            </a:r>
            <a:r>
              <a:rPr lang="en-US" sz="1900" i="1" dirty="0" smtClean="0"/>
              <a:t>	</a:t>
            </a:r>
            <a:r>
              <a:rPr lang="id-ID" sz="1900" i="1" dirty="0" smtClean="0"/>
              <a:t> </a:t>
            </a:r>
            <a:r>
              <a:rPr lang="id-ID" sz="1900" dirty="0" smtClean="0"/>
              <a:t>: peneliti menjaga keseimbangan antara 	peranannya </a:t>
            </a:r>
            <a:r>
              <a:rPr lang="en-US" sz="1900" dirty="0" smtClean="0"/>
              <a:t>	</a:t>
            </a:r>
            <a:r>
              <a:rPr lang="id-ID" sz="1900" dirty="0" smtClean="0"/>
              <a:t>sebagai orang dalam dan orang luar. Misalnya, ia m</a:t>
            </a:r>
            <a:r>
              <a:rPr lang="en-US" sz="1900" dirty="0" smtClean="0"/>
              <a:t>e</a:t>
            </a:r>
            <a:r>
              <a:rPr lang="id-ID" sz="1900" dirty="0" smtClean="0"/>
              <a:t>ncoba 	berpartisipasi dalam kegiatan tertentu, tetapi tidak sepenuhnya dalam 	kegiatan lain.</a:t>
            </a:r>
          </a:p>
          <a:p>
            <a:pPr marL="514350" indent="-514350" algn="just">
              <a:buNone/>
            </a:pPr>
            <a:r>
              <a:rPr lang="id-ID" sz="1900" dirty="0"/>
              <a:t>	</a:t>
            </a:r>
            <a:r>
              <a:rPr lang="id-ID" sz="1900" dirty="0" smtClean="0"/>
              <a:t>4)	</a:t>
            </a:r>
            <a:r>
              <a:rPr lang="id-ID" sz="1900" i="1" dirty="0" smtClean="0"/>
              <a:t>Active participation</a:t>
            </a:r>
            <a:r>
              <a:rPr lang="id-ID" sz="1900" dirty="0" smtClean="0"/>
              <a:t>	: peneliti melakukan apa yang dikerjakan orang 	yang sedang diteliti.</a:t>
            </a:r>
          </a:p>
          <a:p>
            <a:pPr marL="514350" indent="-514350" algn="just">
              <a:buNone/>
            </a:pPr>
            <a:r>
              <a:rPr lang="id-ID" sz="1900" dirty="0"/>
              <a:t>	</a:t>
            </a:r>
            <a:r>
              <a:rPr lang="id-ID" sz="1900" dirty="0" smtClean="0"/>
              <a:t>5)	</a:t>
            </a:r>
            <a:r>
              <a:rPr lang="id-ID" sz="1900" i="1" dirty="0" smtClean="0"/>
              <a:t>Complete participation	</a:t>
            </a:r>
            <a:r>
              <a:rPr lang="id-ID" sz="1900" dirty="0" smtClean="0"/>
              <a:t>: peneliti adalah pengamat ilmiah, dimana 	keterlibatannya sangat tinggi.</a:t>
            </a:r>
          </a:p>
          <a:p>
            <a:pPr marL="514350" indent="-514350" algn="just">
              <a:buAutoNum type="arabicPeriod" startAt="2"/>
            </a:pPr>
            <a:r>
              <a:rPr lang="id-ID" sz="1900" b="1" dirty="0" smtClean="0"/>
              <a:t>Interview</a:t>
            </a:r>
          </a:p>
          <a:p>
            <a:pPr marL="514350" indent="-514350" algn="just">
              <a:buNone/>
            </a:pPr>
            <a:r>
              <a:rPr lang="id-ID" sz="1900" b="1" dirty="0"/>
              <a:t>	</a:t>
            </a:r>
            <a:r>
              <a:rPr lang="id-ID" sz="1900" dirty="0" smtClean="0"/>
              <a:t>-	Interview seringkali digunakan sebagai metode pengumpulan data 	primer, dan sebagai pelengkap atau bersama-sama dengan metode 	participant observation.</a:t>
            </a:r>
          </a:p>
          <a:p>
            <a:pPr marL="514350" indent="-514350" algn="just">
              <a:buNone/>
            </a:pPr>
            <a:r>
              <a:rPr lang="id-ID" sz="1900" b="1" dirty="0"/>
              <a:t>	</a:t>
            </a:r>
            <a:r>
              <a:rPr lang="id-ID" sz="1900" dirty="0" smtClean="0"/>
              <a:t>-	Interview memberikan pemahaman yang lebih mendalam tentang 	bagaimana participant menginterpretasi suatu situasi atau gejala, 	dibandingkan dengan pengamatan.</a:t>
            </a:r>
          </a:p>
          <a:p>
            <a:pPr marL="514350" indent="-514350" algn="just">
              <a:buNone/>
            </a:pPr>
            <a:r>
              <a:rPr lang="id-ID" sz="1900" b="1" dirty="0" smtClean="0"/>
              <a:t>	</a:t>
            </a:r>
            <a:r>
              <a:rPr lang="id-ID" sz="1900" dirty="0" smtClean="0"/>
              <a:t>-	Tujuan utama metode ini adalah membiarkan orang yang diteliti 	berbicara 	tentang apa yang menjadi interest mereka dengan membiarkan 	mereka 	menggunakan konsep dan istilah mereka sendiri.</a:t>
            </a:r>
          </a:p>
          <a:p>
            <a:pPr marL="514350" indent="-514350" algn="just">
              <a:buNone/>
            </a:pPr>
            <a:r>
              <a:rPr lang="id-ID" sz="1900" b="1" dirty="0"/>
              <a:t>	</a:t>
            </a:r>
            <a:r>
              <a:rPr lang="id-ID" sz="1900" dirty="0" smtClean="0"/>
              <a:t>-	Cara yang paling baik adalh dengan menginterview mereka dalam kondisi 	yang sangat casual/tidak formal, dengan menggunakan interview guide 	(tuntunan pertanyaan) yang tidak terstruktur.</a:t>
            </a:r>
          </a:p>
          <a:p>
            <a:pPr marL="514350" indent="-514350" algn="just">
              <a:buNone/>
            </a:pPr>
            <a:endParaRPr lang="id-ID" sz="1900" b="1" dirty="0"/>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2852"/>
            <a:ext cx="9144000" cy="6715148"/>
          </a:xfrm>
        </p:spPr>
        <p:txBody>
          <a:bodyPr>
            <a:noAutofit/>
          </a:bodyPr>
          <a:lstStyle/>
          <a:p>
            <a:pPr marL="514350" indent="-514350" algn="just">
              <a:buNone/>
            </a:pPr>
            <a:r>
              <a:rPr lang="id-ID" sz="1900" dirty="0"/>
              <a:t>	</a:t>
            </a:r>
            <a:r>
              <a:rPr lang="id-ID" sz="1900" dirty="0" smtClean="0"/>
              <a:t>-	Meskipun demikian yang perlu diperhatikan adalah interview harus diarahkan 	pada topik yang diteliti.</a:t>
            </a:r>
          </a:p>
          <a:p>
            <a:pPr marL="514350" indent="-514350" algn="just">
              <a:buNone/>
            </a:pPr>
            <a:r>
              <a:rPr lang="id-ID" sz="1900" dirty="0" smtClean="0"/>
              <a:t>	-	Petunjuk yang harus diperhatikan dalam menggunakan metode ini:</a:t>
            </a:r>
          </a:p>
          <a:p>
            <a:pPr marL="514350" indent="-514350" algn="just">
              <a:buNone/>
            </a:pPr>
            <a:r>
              <a:rPr lang="id-ID" sz="1900" dirty="0" smtClean="0"/>
              <a:t>		1. Bila informasi telah diberikan pada Anda, kontrollah diri Anda (berikan 		     reaksi yang tepat).</a:t>
            </a:r>
          </a:p>
          <a:p>
            <a:pPr marL="514350" indent="-514350" algn="just">
              <a:buNone/>
            </a:pPr>
            <a:r>
              <a:rPr lang="id-ID" sz="1900" dirty="0" smtClean="0"/>
              <a:t>		2. Pilihlah kondisi dan situasi yang tepat bila hendak melakukan interview. 		     Participant harus merasa aman, tenang dan tidak terpaksa.</a:t>
            </a:r>
          </a:p>
          <a:p>
            <a:pPr marL="514350" indent="-514350" algn="just">
              <a:buNone/>
            </a:pPr>
            <a:r>
              <a:rPr lang="id-ID" sz="1900" dirty="0" smtClean="0"/>
              <a:t>		3. Hindarilah pertanyaan yang memancing jawaban “ya” atau “tidak”. Jangan 	     mengganggu atau memotong pembicaraan mereka.</a:t>
            </a:r>
          </a:p>
          <a:p>
            <a:pPr marL="514350" indent="-514350" algn="just">
              <a:buNone/>
            </a:pPr>
            <a:r>
              <a:rPr lang="id-ID" sz="1900" dirty="0" smtClean="0"/>
              <a:t>		4. Gunakan pendekatan yang fleksibel terhadap informan, lihat umurnya, 	  	     interesnya, peranan, dan status di dalam masyarakat.</a:t>
            </a:r>
          </a:p>
          <a:p>
            <a:pPr marL="514350" indent="-514350" algn="just">
              <a:buNone/>
            </a:pPr>
            <a:r>
              <a:rPr lang="id-ID" sz="1900" dirty="0" smtClean="0"/>
              <a:t>		5. Interview kelompok dapat membantu, dan diskusi yang muncul bisa 		     memberi pesan tertentu bagi peneliti.</a:t>
            </a:r>
          </a:p>
          <a:p>
            <a:pPr marL="514350" indent="-514350" algn="just">
              <a:buNone/>
            </a:pPr>
            <a:r>
              <a:rPr lang="id-ID" sz="1900" dirty="0" smtClean="0"/>
              <a:t>		6. Gunakan bentuk “recursive” dalam mengajukan pertanyaan, artinya apa 	      yang telah dikatakan dalam interview digunakan untuk menentukan 		      pertanyaan selanjutnya.</a:t>
            </a:r>
          </a:p>
          <a:p>
            <a:pPr marL="514350" indent="-514350" algn="just">
              <a:buNone/>
            </a:pPr>
            <a:endParaRPr lang="id-ID" sz="1900" dirty="0" smtClean="0"/>
          </a:p>
          <a:p>
            <a:pPr marL="514350" indent="-514350" algn="just">
              <a:buNone/>
            </a:pPr>
            <a:r>
              <a:rPr lang="id-ID" sz="1900" b="1" dirty="0" smtClean="0"/>
              <a:t>3. Teknik Lain</a:t>
            </a:r>
          </a:p>
          <a:p>
            <a:pPr marL="514350" indent="-514350" algn="just">
              <a:buNone/>
            </a:pPr>
            <a:r>
              <a:rPr lang="id-ID" sz="1900" b="1" dirty="0" smtClean="0"/>
              <a:t>		</a:t>
            </a:r>
            <a:r>
              <a:rPr lang="id-ID" sz="1900" dirty="0" smtClean="0"/>
              <a:t>Di samping dua teknik di atas ada juga teknik lain, seperti mempelajari dokumen, diary, photograph, videotape, artikel koran, nota yang dibuat orang lain, sejarah kasus, dll.</a:t>
            </a:r>
            <a:endParaRPr lang="id-ID" sz="1900" b="1" dirty="0" smtClean="0"/>
          </a:p>
          <a:p>
            <a:pPr marL="514350" indent="-514350" algn="just">
              <a:buNone/>
            </a:pPr>
            <a:r>
              <a:rPr lang="id-ID" sz="1900" dirty="0" smtClean="0"/>
              <a:t> </a:t>
            </a:r>
          </a:p>
          <a:p>
            <a:pPr marL="514350" indent="-514350" algn="just">
              <a:buNone/>
            </a:pPr>
            <a:endParaRPr lang="id-ID" sz="1900" b="1" dirty="0"/>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42852"/>
            <a:ext cx="8786874" cy="6715148"/>
          </a:xfrm>
        </p:spPr>
        <p:txBody>
          <a:bodyPr>
            <a:noAutofit/>
          </a:bodyPr>
          <a:lstStyle/>
          <a:p>
            <a:pPr marL="514350" indent="-514350" algn="just">
              <a:buAutoNum type="alphaUcPeriod" startAt="2"/>
            </a:pPr>
            <a:r>
              <a:rPr lang="id-ID" sz="2400" b="1" u="sng" dirty="0" smtClean="0"/>
              <a:t>Metode Perekaman</a:t>
            </a:r>
          </a:p>
          <a:p>
            <a:pPr marL="514350" indent="-514350" algn="just">
              <a:buNone/>
            </a:pPr>
            <a:r>
              <a:rPr lang="id-ID" sz="2400" b="1" dirty="0" smtClean="0"/>
              <a:t>	</a:t>
            </a:r>
            <a:r>
              <a:rPr lang="id-ID" sz="2000" dirty="0" smtClean="0"/>
              <a:t>1.	Metode perekaman dapat berupa “abreviated notes recorded in the field” 	dan “more detailed notes”. Harus diing</a:t>
            </a:r>
            <a:r>
              <a:rPr lang="en-US" sz="2000" smtClean="0"/>
              <a:t>a</a:t>
            </a:r>
            <a:r>
              <a:rPr lang="id-ID" sz="2000" smtClean="0"/>
              <a:t>t </a:t>
            </a:r>
            <a:r>
              <a:rPr lang="id-ID" sz="2000" dirty="0" smtClean="0"/>
              <a:t>bahwa notes yang diambil harus 	berisi tentang tanggal, tempat, dan waktu rekaman, serta siapa yang hadir, 	dan diskripsi tentang bagaimana mereka. Di samping itu penting juga 	diikut sertakan keterangan tentang setting fisik, interaksi sosial, dan 	kegiatan yang dilakukan.</a:t>
            </a:r>
          </a:p>
          <a:p>
            <a:pPr marL="514350" indent="-514350" algn="just">
              <a:buNone/>
            </a:pPr>
            <a:r>
              <a:rPr lang="id-ID" sz="2000" dirty="0" smtClean="0"/>
              <a:t>	2. 	Dalam merekam, kata-kata yang mengandung penilaian pribadi tidak 	boleh digunakan seperti “kotor”, “bersih”, “baik”, “buruk”, “miskin”, dll. 	Lebih baik gambaran keadaan yang asli tanpa memberin penilaian pribadi.</a:t>
            </a:r>
          </a:p>
          <a:p>
            <a:pPr marL="514350" indent="-514350" algn="just">
              <a:buNone/>
            </a:pPr>
            <a:r>
              <a:rPr lang="id-ID" sz="2000" dirty="0" smtClean="0"/>
              <a:t> 	3.	Dalam merekam, perlu memasukkan “direct quote” dari orang yang 	diinterview, </a:t>
            </a:r>
            <a:r>
              <a:rPr lang="en-US" sz="2000" dirty="0" smtClean="0"/>
              <a:t> </a:t>
            </a:r>
            <a:r>
              <a:rPr lang="id-ID" sz="2000" dirty="0" smtClean="0"/>
              <a:t>kalau perlu sebanyak mungkin.</a:t>
            </a:r>
          </a:p>
          <a:p>
            <a:pPr marL="514350" indent="-514350" algn="just">
              <a:buNone/>
            </a:pPr>
            <a:r>
              <a:rPr lang="id-ID" sz="2000" dirty="0" smtClean="0"/>
              <a:t>	4.	Dalam menyajikan notes, perlu dimasukkan juga bagaimana perasaan, 	reaksi, pemikiran, dan interpretasi dari peneliti terhadap kejadian 	tertentu. Namun rekaman ini harus disajikan secara khusus dalam note 	yang berbeda.</a:t>
            </a:r>
          </a:p>
          <a:p>
            <a:pPr marL="514350" indent="-514350" algn="just">
              <a:buNone/>
            </a:pPr>
            <a:r>
              <a:rPr lang="id-ID" sz="2000" dirty="0" smtClean="0"/>
              <a:t>	5.	Waktu yang disediakan untuk merekam data harus cukup longgar.</a:t>
            </a:r>
          </a:p>
          <a:p>
            <a:pPr marL="514350" indent="-514350" algn="just">
              <a:buNone/>
            </a:pPr>
            <a:r>
              <a:rPr lang="id-ID" sz="2000" dirty="0" smtClean="0"/>
              <a:t>	6. 	Media lain dapat juga digunakan untuk melengkapi keseluruhan infromasi 	dengan menggunakan kartu indeks yang dapat disusun menurut sistem 	tertentu.	</a:t>
            </a:r>
            <a:endParaRPr lang="id-ID" sz="2000" dirty="0"/>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514350" indent="-514350" algn="just">
              <a:buAutoNum type="alphaUcPeriod" startAt="3"/>
            </a:pPr>
            <a:r>
              <a:rPr lang="id-ID" sz="2400" b="1" u="sng" dirty="0" smtClean="0"/>
              <a:t>Organisasi dan Analisis Data</a:t>
            </a:r>
          </a:p>
          <a:p>
            <a:pPr marL="514350" indent="-514350" algn="just">
              <a:buNone/>
            </a:pPr>
            <a:r>
              <a:rPr lang="id-ID" sz="2000" dirty="0" smtClean="0"/>
              <a:t>	1. Pengorganisasian dapat dilakukan dengan:</a:t>
            </a:r>
          </a:p>
          <a:p>
            <a:pPr marL="514350" indent="-514350" algn="just">
              <a:buNone/>
            </a:pPr>
            <a:r>
              <a:rPr lang="id-ID" sz="2000" dirty="0" smtClean="0"/>
              <a:t>		- Pengkategorian</a:t>
            </a:r>
          </a:p>
          <a:p>
            <a:pPr marL="514350" indent="-514350" algn="just">
              <a:buNone/>
            </a:pPr>
            <a:r>
              <a:rPr lang="id-ID" sz="2000" dirty="0" smtClean="0"/>
              <a:t>		- Mensortir data menurut kategori tersebut</a:t>
            </a:r>
          </a:p>
          <a:p>
            <a:pPr marL="514350" indent="-514350" algn="just">
              <a:buNone/>
            </a:pPr>
            <a:r>
              <a:rPr lang="id-ID" sz="2000" dirty="0" smtClean="0"/>
              <a:t>	2. Analisis data</a:t>
            </a:r>
          </a:p>
          <a:p>
            <a:pPr marL="514350" indent="-514350" algn="just">
              <a:buNone/>
            </a:pPr>
            <a:r>
              <a:rPr lang="id-ID" sz="2000" dirty="0" smtClean="0"/>
              <a:t>			Dilakukan dengan menyajikan: mencari kesamaan, perbedaan, 	keterkaitan, kategori, tema-tema pokok, konsep, ide dan analisis logika 	hasil awal, dan kelemahan atau gap dalam data.</a:t>
            </a:r>
          </a:p>
          <a:p>
            <a:pPr marL="514350" indent="-514350" algn="just">
              <a:buNone/>
            </a:pPr>
            <a:r>
              <a:rPr lang="id-ID" sz="2000" dirty="0" smtClean="0"/>
              <a:t>			Beberapa pertanyaan penting yang perlu dijawab dalam analisis 	data (Ericson, 1986).</a:t>
            </a:r>
          </a:p>
          <a:p>
            <a:pPr marL="514350" indent="-514350" algn="just">
              <a:buNone/>
            </a:pPr>
            <a:r>
              <a:rPr lang="id-ID" sz="2000" dirty="0" smtClean="0"/>
              <a:t>		- Apakah cukup bukti yang diperoleh dengan menggunakan berbagai 	teknik untuk membuat suatu pertanyaan (melalui observasi langsung, 		interview, dokumen, dsb)?</a:t>
            </a:r>
          </a:p>
          <a:p>
            <a:pPr marL="514350" indent="-514350" algn="just">
              <a:buNone/>
            </a:pPr>
            <a:r>
              <a:rPr lang="id-ID" sz="2000" dirty="0" smtClean="0"/>
              <a:t>		- Apakah ada data tentang subyek, setting, atau waktu yang seharusnya 	dimasukkan sebagai bukti tambahan dalam memperkuat pernyataan 	peneliti?</a:t>
            </a:r>
          </a:p>
          <a:p>
            <a:pPr marL="514350" indent="-514350" algn="just">
              <a:buNone/>
            </a:pPr>
            <a:r>
              <a:rPr lang="id-ID" sz="2000" dirty="0" smtClean="0"/>
              <a:t>		- Apakah waktu yang digunakan untuk memahami kompleksitas data di 	lapangan sudah memadai?</a:t>
            </a:r>
          </a:p>
          <a:p>
            <a:pPr marL="514350" indent="-514350" algn="just">
              <a:buNone/>
            </a:pPr>
            <a:r>
              <a:rPr lang="id-ID" sz="2000" dirty="0" smtClean="0"/>
              <a:t>		- Apakah peneliti mencari bukti yang bertentangan ketika mengungkapkan 	hipotesis kerja dan membuat pernyataan?</a:t>
            </a:r>
          </a:p>
          <a:p>
            <a:pPr marL="514350" indent="-514350" algn="just">
              <a:buNone/>
            </a:pPr>
            <a:endParaRPr lang="id-ID" sz="2000" dirty="0" smtClean="0"/>
          </a:p>
          <a:p>
            <a:pPr marL="514350" indent="-514350" algn="just">
              <a:buNone/>
            </a:pPr>
            <a:endParaRPr lang="id-ID" sz="2000" dirty="0" smtClean="0"/>
          </a:p>
          <a:p>
            <a:pPr marL="514350" indent="-514350" algn="just">
              <a:buNone/>
            </a:pPr>
            <a:r>
              <a:rPr lang="id-ID" sz="2400" b="1" dirty="0" smtClean="0"/>
              <a:t>	</a:t>
            </a:r>
          </a:p>
          <a:p>
            <a:pPr marL="514350" indent="-514350" algn="just">
              <a:buNone/>
            </a:pPr>
            <a:r>
              <a:rPr lang="id-ID" sz="2400" b="1" dirty="0" smtClean="0"/>
              <a:t>	</a:t>
            </a:r>
            <a:r>
              <a:rPr lang="id-ID" sz="2000" dirty="0" smtClean="0"/>
              <a:t>	</a:t>
            </a:r>
            <a:endParaRPr lang="id-ID" sz="2000" dirty="0"/>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514350" indent="-514350" algn="just">
              <a:buNone/>
            </a:pPr>
            <a:r>
              <a:rPr lang="id-ID" sz="2000" dirty="0" smtClean="0"/>
              <a:t>		- Apakah ada bukti yang bertentangan yang menuntut agar kita harus 	memperbaiki pernyataan-pernyataan yang telah dibuat?</a:t>
            </a:r>
          </a:p>
          <a:p>
            <a:pPr marL="514350" indent="-514350" algn="just">
              <a:buNone/>
            </a:pPr>
            <a:r>
              <a:rPr lang="id-ID" sz="2000" dirty="0" smtClean="0"/>
              <a:t>		- Apakah saya (peneliti) telah cukup berhati-hati dalam membuat berbagai 	pernyataan?</a:t>
            </a:r>
          </a:p>
          <a:p>
            <a:pPr marL="514350" indent="-514350" algn="just">
              <a:buNone/>
            </a:pPr>
            <a:r>
              <a:rPr lang="id-ID" sz="2000" dirty="0" smtClean="0"/>
              <a:t>		- Disarankan dilakukan “post holic analysis”, yaitu analisis ulang setelah si 	peneliti memiliki cukup waktu untuk beristirahat dan melepaskan dirinya dari 	keterlibatan langsung di lapangan. Tujuannya agar peneliti dapat emmiliki 	perspektif yang segar.</a:t>
            </a:r>
          </a:p>
          <a:p>
            <a:pPr marL="514350" indent="-514350" algn="just">
              <a:buNone/>
            </a:pPr>
            <a:endParaRPr lang="id-ID" sz="2000" dirty="0" smtClean="0"/>
          </a:p>
          <a:p>
            <a:pPr marL="514350" indent="-514350" algn="just">
              <a:buAutoNum type="alphaUcPeriod" startAt="4"/>
            </a:pPr>
            <a:r>
              <a:rPr lang="id-ID" sz="2400" b="1" u="sng" dirty="0" smtClean="0"/>
              <a:t>Corboration</a:t>
            </a:r>
          </a:p>
          <a:p>
            <a:pPr marL="514350" indent="-514350" algn="just">
              <a:buNone/>
            </a:pPr>
            <a:r>
              <a:rPr lang="id-ID" sz="2400" b="1" dirty="0" smtClean="0"/>
              <a:t>	</a:t>
            </a:r>
            <a:r>
              <a:rPr lang="id-ID" sz="2000" dirty="0" smtClean="0"/>
              <a:t>1. 	Perhatian perlu diberikan terhadap aspek “corboration” yang betujuan iuntuk 	mencocokkan apakah persepsi orang telah akurat atau merupakan refleksi 	yang benar tentang suatu kedaan di lapangan, </a:t>
            </a:r>
            <a:r>
              <a:rPr lang="id-ID" sz="2000" dirty="0" smtClean="0"/>
              <a:t>t</a:t>
            </a:r>
            <a:r>
              <a:rPr lang="en-US" sz="2000" smtClean="0"/>
              <a:t>e</a:t>
            </a:r>
            <a:r>
              <a:rPr lang="id-ID" sz="2000" smtClean="0"/>
              <a:t>tapi </a:t>
            </a:r>
            <a:r>
              <a:rPr lang="id-ID" sz="2000" dirty="0" smtClean="0"/>
              <a:t>menolong peneliti agar 	yakin bahwa penemuan yang diperolehnya benar-benar telah merefleksikan 	secara tepat persepsi orang yang diteliti. Metode yang sering digunakan 	adalah “Triangulation”.</a:t>
            </a:r>
          </a:p>
          <a:p>
            <a:pPr marL="514350" indent="-514350" algn="just">
              <a:buNone/>
            </a:pPr>
            <a:r>
              <a:rPr lang="id-ID" sz="2000" b="1" dirty="0" smtClean="0"/>
              <a:t>	</a:t>
            </a:r>
            <a:r>
              <a:rPr lang="id-ID" sz="2000" dirty="0" smtClean="0"/>
              <a:t>2. 	Tujuan utama triangulation adalah agar peneliti dapat mengontrol atau 	menjaga kualitas penelitian, menghilangkan tuduhan bahwa penelitian ini 	hanya didasarkan atas satu metode saja, satu sumber data saja atau hanya 	memuat bias yang dimiliki peneliti tunggal.</a:t>
            </a:r>
            <a:endParaRPr lang="id-ID" sz="2400" b="1" dirty="0" smtClean="0"/>
          </a:p>
          <a:p>
            <a:pPr marL="514350" indent="-514350" algn="just">
              <a:buNone/>
            </a:pPr>
            <a:endParaRPr lang="id-ID" sz="2000" dirty="0" smtClean="0"/>
          </a:p>
          <a:p>
            <a:pPr marL="514350" indent="-514350" algn="just">
              <a:buNone/>
            </a:pPr>
            <a:endParaRPr lang="id-ID" sz="2000" dirty="0" smtClean="0"/>
          </a:p>
          <a:p>
            <a:pPr marL="514350" indent="-514350" algn="just">
              <a:buNone/>
            </a:pPr>
            <a:r>
              <a:rPr lang="id-ID" sz="2400" b="1" dirty="0" smtClean="0"/>
              <a:t>	</a:t>
            </a:r>
          </a:p>
          <a:p>
            <a:pPr marL="514350" indent="-514350" algn="just">
              <a:buNone/>
            </a:pPr>
            <a:r>
              <a:rPr lang="id-ID" sz="2400" b="1" dirty="0" smtClean="0"/>
              <a:t>	</a:t>
            </a:r>
            <a:r>
              <a:rPr lang="id-ID" sz="2000" dirty="0" smtClean="0"/>
              <a:t>	</a:t>
            </a:r>
            <a:endParaRPr lang="id-ID" sz="2000" dirty="0"/>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514350" indent="-514350" algn="just">
              <a:buNone/>
            </a:pPr>
            <a:r>
              <a:rPr lang="id-ID" sz="2400" dirty="0" smtClean="0"/>
              <a:t>	</a:t>
            </a:r>
          </a:p>
          <a:p>
            <a:pPr marL="514350" indent="-514350" algn="just">
              <a:buNone/>
            </a:pPr>
            <a:r>
              <a:rPr lang="id-ID" sz="2400" dirty="0" smtClean="0"/>
              <a:t>	Metode tersebut dibedakan menjadi 2:</a:t>
            </a:r>
          </a:p>
          <a:p>
            <a:pPr marL="514350" indent="-514350" algn="just"/>
            <a:r>
              <a:rPr lang="id-ID" sz="2400" dirty="0" smtClean="0"/>
              <a:t>Triangulation of data sources: mencari keragaman/kemiripan informasi dari beberapa subyek atau sumber data (misalnya memperbanyak jumlah responden dan sumber data).</a:t>
            </a:r>
          </a:p>
          <a:p>
            <a:pPr marL="514350" indent="-514350" algn="just"/>
            <a:r>
              <a:rPr lang="id-ID" sz="2400" dirty="0" smtClean="0"/>
              <a:t>Methodological Triangulation: mencari keragaman/kemiripan informasi dengan memanfaatkan beberapa jenis metode pengumpulan data (observasi, interview, dan dokumen, dsb).</a:t>
            </a:r>
          </a:p>
          <a:p>
            <a:pPr marL="514350" indent="-514350" algn="just"/>
            <a:endParaRPr lang="id-ID" sz="2400" dirty="0" smtClean="0"/>
          </a:p>
          <a:p>
            <a:pPr marL="514350" indent="-514350" algn="just">
              <a:buNone/>
            </a:pPr>
            <a:r>
              <a:rPr lang="id-ID" sz="2400" dirty="0" smtClean="0"/>
              <a:t>	3. Prosedur lain adalah dengan</a:t>
            </a:r>
          </a:p>
          <a:p>
            <a:pPr marL="514350" indent="-514350" algn="just"/>
            <a:r>
              <a:rPr lang="id-ID" sz="2400" dirty="0" smtClean="0"/>
              <a:t>“research of inquiry audit”, yaitu mengangkat seorang auditor yang kompeten dalam bidang penelitian kualitatif dan disiplin yang diteliti untuk mengontrol kualitas penelitian.</a:t>
            </a:r>
          </a:p>
          <a:p>
            <a:pPr marL="514350" indent="-514350" algn="just"/>
            <a:r>
              <a:rPr lang="id-ID" sz="2400" dirty="0" smtClean="0"/>
              <a:t>Kembali ke lapangan untuk konfirmasi hasil teman.</a:t>
            </a:r>
          </a:p>
          <a:p>
            <a:pPr marL="514350" indent="-514350" algn="just"/>
            <a:endParaRPr lang="id-ID" sz="2400" dirty="0"/>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19</Words>
  <Application>Microsoft Office PowerPoint</Application>
  <PresentationFormat>On-screen Show (4:3)</PresentationFormat>
  <Paragraphs>71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Langkah-langkah Melakukan Penelitian Kualitatif (Yermias, 1985), sbb :</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dimas</dc:creator>
  <cp:lastModifiedBy>Doddy</cp:lastModifiedBy>
  <cp:revision>33</cp:revision>
  <dcterms:created xsi:type="dcterms:W3CDTF">2012-02-22T10:46:36Z</dcterms:created>
  <dcterms:modified xsi:type="dcterms:W3CDTF">2014-03-20T03:58:00Z</dcterms:modified>
</cp:coreProperties>
</file>