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318" r:id="rId23"/>
    <p:sldId id="319" r:id="rId24"/>
    <p:sldId id="320" r:id="rId25"/>
    <p:sldId id="321" r:id="rId26"/>
    <p:sldId id="322" r:id="rId27"/>
    <p:sldId id="323" r:id="rId28"/>
    <p:sldId id="32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9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6E689-BF3A-4C16-BBE2-C5BE20A698AD}" type="datetimeFigureOut">
              <a:rPr lang="en-US" smtClean="0"/>
              <a:pPr/>
              <a:t>3/12/2019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DAA789-ABCE-45CC-96AD-3F8218A3F8B7}" type="slidenum">
              <a:rPr lang="en-US" smtClean="0"/>
              <a:pPr/>
              <a:t>‹#›</a:t>
            </a:fld>
            <a:endParaRPr lang="en-US"/>
          </a:p>
        </p:txBody>
      </p:sp>
    </p:spTree>
    <p:extLst>
      <p:ext uri="{BB962C8B-B14F-4D97-AF65-F5344CB8AC3E}">
        <p14:creationId xmlns:p14="http://schemas.microsoft.com/office/powerpoint/2010/main" val="3589832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a:xfrm>
            <a:off x="1143000" y="685800"/>
            <a:ext cx="4572000" cy="3429000"/>
          </a:xfrm>
          <a:ln/>
        </p:spPr>
      </p:sp>
      <p:sp>
        <p:nvSpPr>
          <p:cNvPr id="166915" name="Notes Placeholder 2"/>
          <p:cNvSpPr>
            <a:spLocks noGrp="1"/>
          </p:cNvSpPr>
          <p:nvPr>
            <p:ph type="body" idx="1"/>
          </p:nvPr>
        </p:nvSpPr>
        <p:spPr>
          <a:noFill/>
          <a:ln/>
        </p:spPr>
        <p:txBody>
          <a:bodyPr/>
          <a:lstStyle/>
          <a:p>
            <a:endParaRPr lang="id-ID" smtClean="0"/>
          </a:p>
        </p:txBody>
      </p:sp>
      <p:sp>
        <p:nvSpPr>
          <p:cNvPr id="166916" name="Slide Number Placeholder 3"/>
          <p:cNvSpPr>
            <a:spLocks noGrp="1"/>
          </p:cNvSpPr>
          <p:nvPr>
            <p:ph type="sldNum" sz="quarter" idx="5"/>
          </p:nvPr>
        </p:nvSpPr>
        <p:spPr>
          <a:noFill/>
        </p:spPr>
        <p:txBody>
          <a:bodyPr/>
          <a:lstStyle/>
          <a:p>
            <a:fld id="{2E788B96-4107-42F6-9835-0F18762B0D18}"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txBox="1">
            <a:spLocks noGrp="1" noChangeArrowheads="1"/>
          </p:cNvSpPr>
          <p:nvPr/>
        </p:nvSpPr>
        <p:spPr bwMode="auto">
          <a:xfrm>
            <a:off x="3883025" y="8684151"/>
            <a:ext cx="2973388" cy="458291"/>
          </a:xfrm>
          <a:prstGeom prst="rect">
            <a:avLst/>
          </a:prstGeom>
          <a:noFill/>
          <a:ln w="9525">
            <a:noFill/>
            <a:miter lim="800000"/>
            <a:headEnd/>
            <a:tailEnd/>
          </a:ln>
        </p:spPr>
        <p:txBody>
          <a:bodyPr lIns="89957" tIns="44978" rIns="89957" bIns="44978" anchor="b"/>
          <a:lstStyle/>
          <a:p>
            <a:pPr algn="r"/>
            <a:fld id="{25C2BFA4-D03C-4E5B-A10E-2A0956706452}" type="slidenum">
              <a:rPr lang="en-US" sz="1200"/>
              <a:pPr algn="r"/>
              <a:t>7</a:t>
            </a:fld>
            <a:endParaRPr lang="en-US" sz="1200"/>
          </a:p>
        </p:txBody>
      </p:sp>
      <p:sp>
        <p:nvSpPr>
          <p:cNvPr id="167939" name="Rectangle 2"/>
          <p:cNvSpPr>
            <a:spLocks noGrp="1" noRot="1" noChangeAspect="1" noChangeArrowheads="1" noTextEdit="1"/>
          </p:cNvSpPr>
          <p:nvPr>
            <p:ph type="sldImg"/>
          </p:nvPr>
        </p:nvSpPr>
        <p:spPr>
          <a:xfrm>
            <a:off x="1141413" y="685800"/>
            <a:ext cx="4575175" cy="3430588"/>
          </a:xfrm>
          <a:ln/>
        </p:spPr>
      </p:sp>
      <p:sp>
        <p:nvSpPr>
          <p:cNvPr id="167940" name="Rectangle 3"/>
          <p:cNvSpPr>
            <a:spLocks noGrp="1" noChangeArrowheads="1"/>
          </p:cNvSpPr>
          <p:nvPr>
            <p:ph type="body" idx="1"/>
          </p:nvPr>
        </p:nvSpPr>
        <p:spPr>
          <a:noFill/>
          <a:ln/>
        </p:spPr>
        <p:txBody>
          <a:bodyPr/>
          <a:lstStyle/>
          <a:p>
            <a:pPr eaLnBrk="1" hangingPunct="1"/>
            <a:endParaRPr lang="en-US"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a:xfrm>
            <a:off x="1143000" y="685800"/>
            <a:ext cx="4572000" cy="3429000"/>
          </a:xfrm>
          <a:ln/>
        </p:spPr>
      </p:sp>
      <p:sp>
        <p:nvSpPr>
          <p:cNvPr id="168963" name="Notes Placeholder 2"/>
          <p:cNvSpPr>
            <a:spLocks noGrp="1"/>
          </p:cNvSpPr>
          <p:nvPr>
            <p:ph type="body" idx="1"/>
          </p:nvPr>
        </p:nvSpPr>
        <p:spPr>
          <a:noFill/>
          <a:ln/>
        </p:spPr>
        <p:txBody>
          <a:bodyPr/>
          <a:lstStyle/>
          <a:p>
            <a:endParaRPr lang="id-ID" smtClean="0"/>
          </a:p>
        </p:txBody>
      </p:sp>
      <p:sp>
        <p:nvSpPr>
          <p:cNvPr id="168964" name="Slide Number Placeholder 3"/>
          <p:cNvSpPr>
            <a:spLocks noGrp="1"/>
          </p:cNvSpPr>
          <p:nvPr>
            <p:ph type="sldNum" sz="quarter" idx="5"/>
          </p:nvPr>
        </p:nvSpPr>
        <p:spPr>
          <a:noFill/>
        </p:spPr>
        <p:txBody>
          <a:bodyPr/>
          <a:lstStyle/>
          <a:p>
            <a:fld id="{2DAAA851-7441-4346-B924-989183073A54}" type="slidenum">
              <a:rPr lang="en-US" smtClean="0"/>
              <a:pPr/>
              <a:t>8</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a:xfrm>
            <a:off x="1101725" y="685878"/>
            <a:ext cx="4654550" cy="3429390"/>
          </a:xfrm>
          <a:ln/>
        </p:spPr>
      </p:sp>
      <p:sp>
        <p:nvSpPr>
          <p:cNvPr id="169987" name="Notes Placeholder 2"/>
          <p:cNvSpPr>
            <a:spLocks noGrp="1"/>
          </p:cNvSpPr>
          <p:nvPr>
            <p:ph type="body" idx="1"/>
          </p:nvPr>
        </p:nvSpPr>
        <p:spPr>
          <a:noFill/>
          <a:ln/>
        </p:spPr>
        <p:txBody>
          <a:bodyPr/>
          <a:lstStyle/>
          <a:p>
            <a:endParaRPr lang="id-ID" smtClean="0"/>
          </a:p>
        </p:txBody>
      </p:sp>
      <p:sp>
        <p:nvSpPr>
          <p:cNvPr id="169988" name="Slide Number Placeholder 3"/>
          <p:cNvSpPr>
            <a:spLocks noGrp="1"/>
          </p:cNvSpPr>
          <p:nvPr>
            <p:ph type="sldNum" sz="quarter" idx="5"/>
          </p:nvPr>
        </p:nvSpPr>
        <p:spPr>
          <a:noFill/>
        </p:spPr>
        <p:txBody>
          <a:bodyPr/>
          <a:lstStyle/>
          <a:p>
            <a:fld id="{997C6843-78B8-4BA8-AE66-55331E70869A}" type="slidenum">
              <a:rPr lang="en-US" smtClean="0"/>
              <a:pPr/>
              <a:t>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a:xfrm>
            <a:off x="1101725" y="685878"/>
            <a:ext cx="4654550" cy="3429390"/>
          </a:xfrm>
          <a:ln/>
        </p:spPr>
      </p:sp>
      <p:sp>
        <p:nvSpPr>
          <p:cNvPr id="171011" name="Notes Placeholder 2"/>
          <p:cNvSpPr>
            <a:spLocks noGrp="1"/>
          </p:cNvSpPr>
          <p:nvPr>
            <p:ph type="body" idx="1"/>
          </p:nvPr>
        </p:nvSpPr>
        <p:spPr>
          <a:noFill/>
          <a:ln/>
        </p:spPr>
        <p:txBody>
          <a:bodyPr/>
          <a:lstStyle/>
          <a:p>
            <a:endParaRPr lang="id-ID" smtClean="0"/>
          </a:p>
        </p:txBody>
      </p:sp>
      <p:sp>
        <p:nvSpPr>
          <p:cNvPr id="171012" name="Slide Number Placeholder 3"/>
          <p:cNvSpPr>
            <a:spLocks noGrp="1"/>
          </p:cNvSpPr>
          <p:nvPr>
            <p:ph type="sldNum" sz="quarter" idx="5"/>
          </p:nvPr>
        </p:nvSpPr>
        <p:spPr>
          <a:noFill/>
        </p:spPr>
        <p:txBody>
          <a:bodyPr/>
          <a:lstStyle/>
          <a:p>
            <a:fld id="{26B94B55-357E-489E-B800-5162D6B8CCA4}" type="slidenum">
              <a:rPr lang="en-US" smtClean="0"/>
              <a:pPr/>
              <a:t>10</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a:xfrm>
            <a:off x="1101725" y="685878"/>
            <a:ext cx="4654550" cy="3429390"/>
          </a:xfrm>
          <a:ln/>
        </p:spPr>
      </p:sp>
      <p:sp>
        <p:nvSpPr>
          <p:cNvPr id="172035" name="Notes Placeholder 2"/>
          <p:cNvSpPr>
            <a:spLocks noGrp="1"/>
          </p:cNvSpPr>
          <p:nvPr>
            <p:ph type="body" idx="1"/>
          </p:nvPr>
        </p:nvSpPr>
        <p:spPr>
          <a:noFill/>
          <a:ln/>
        </p:spPr>
        <p:txBody>
          <a:bodyPr/>
          <a:lstStyle/>
          <a:p>
            <a:endParaRPr lang="id-ID" smtClean="0"/>
          </a:p>
        </p:txBody>
      </p:sp>
      <p:sp>
        <p:nvSpPr>
          <p:cNvPr id="172036" name="Slide Number Placeholder 3"/>
          <p:cNvSpPr>
            <a:spLocks noGrp="1"/>
          </p:cNvSpPr>
          <p:nvPr>
            <p:ph type="sldNum" sz="quarter" idx="5"/>
          </p:nvPr>
        </p:nvSpPr>
        <p:spPr>
          <a:noFill/>
        </p:spPr>
        <p:txBody>
          <a:bodyPr/>
          <a:lstStyle/>
          <a:p>
            <a:fld id="{23ED8D86-4E24-4AA3-9C62-2BA205203457}"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607858-7516-4842-948A-41A3084866E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607858-7516-4842-948A-41A3084866E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607858-7516-4842-948A-41A3084866E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607858-7516-4842-948A-41A3084866E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607858-7516-4842-948A-41A3084866E9}" type="datetimeFigureOut">
              <a:rPr lang="en-US" smtClean="0"/>
              <a:pPr/>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607858-7516-4842-948A-41A3084866E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607858-7516-4842-948A-41A3084866E9}" type="datetimeFigureOut">
              <a:rPr lang="en-US" smtClean="0"/>
              <a:pPr/>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607858-7516-4842-948A-41A3084866E9}" type="datetimeFigureOut">
              <a:rPr lang="en-US" smtClean="0"/>
              <a:pPr/>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607858-7516-4842-948A-41A3084866E9}" type="datetimeFigureOut">
              <a:rPr lang="en-US" smtClean="0"/>
              <a:pPr/>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607858-7516-4842-948A-41A3084866E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607858-7516-4842-948A-41A3084866E9}" type="datetimeFigureOut">
              <a:rPr lang="en-US" smtClean="0"/>
              <a:pPr/>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58A6-4DB1-4BA4-ABE7-8600577B19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607858-7516-4842-948A-41A3084866E9}" type="datetimeFigureOut">
              <a:rPr lang="en-US" smtClean="0"/>
              <a:pPr/>
              <a:t>3/12/2019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A58A6-4DB1-4BA4-ABE7-8600577B19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838200"/>
            <a:ext cx="7772400" cy="2209800"/>
          </a:xfrm>
        </p:spPr>
        <p:txBody>
          <a:bodyPr/>
          <a:lstStyle/>
          <a:p>
            <a:r>
              <a:rPr lang="en-US" dirty="0" smtClean="0"/>
              <a:t>TATA KELOLA PEMBANGUNAN DESA DAN RPJMDES</a:t>
            </a:r>
            <a:endParaRPr lang="en-US" dirty="0"/>
          </a:p>
        </p:txBody>
      </p:sp>
      <p:sp>
        <p:nvSpPr>
          <p:cNvPr id="3" name="Subtitle 2"/>
          <p:cNvSpPr>
            <a:spLocks noGrp="1"/>
          </p:cNvSpPr>
          <p:nvPr>
            <p:ph type="subTitle" idx="1"/>
          </p:nvPr>
        </p:nvSpPr>
        <p:spPr>
          <a:xfrm>
            <a:off x="1371600" y="3429000"/>
            <a:ext cx="6400800" cy="1752600"/>
          </a:xfrm>
        </p:spPr>
        <p:txBody>
          <a:bodyPr>
            <a:normAutofit/>
          </a:bodyPr>
          <a:lstStyle/>
          <a:p>
            <a:r>
              <a:rPr lang="en-US"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5"/>
          <p:cNvSpPr>
            <a:spLocks noChangeArrowheads="1"/>
          </p:cNvSpPr>
          <p:nvPr/>
        </p:nvSpPr>
        <p:spPr bwMode="auto">
          <a:xfrm>
            <a:off x="0" y="692150"/>
            <a:ext cx="9144000" cy="6165850"/>
          </a:xfrm>
          <a:prstGeom prst="rect">
            <a:avLst/>
          </a:prstGeom>
          <a:noFill/>
          <a:ln w="9525">
            <a:noFill/>
            <a:miter lim="800000"/>
            <a:headEnd/>
            <a:tailEnd/>
          </a:ln>
        </p:spPr>
        <p:txBody>
          <a:bodyPr/>
          <a:lstStyle/>
          <a:p>
            <a:pPr marL="609600" indent="-609600">
              <a:spcBef>
                <a:spcPct val="20000"/>
              </a:spcBef>
              <a:buFont typeface="Wingdings" pitchFamily="2" charset="2"/>
              <a:buChar char="ü"/>
            </a:pPr>
            <a:r>
              <a:rPr lang="id-ID" sz="2800"/>
              <a:t>Perencanaan Pembangunan Desa diselenggarakan dengan mengikutsertakan masyarakat Desa.</a:t>
            </a:r>
            <a:endParaRPr lang="en-US" sz="2800"/>
          </a:p>
          <a:p>
            <a:pPr marL="609600" indent="-609600">
              <a:spcBef>
                <a:spcPct val="20000"/>
              </a:spcBef>
              <a:buFont typeface="Wingdings" pitchFamily="2" charset="2"/>
              <a:buChar char="ü"/>
            </a:pPr>
            <a:r>
              <a:rPr lang="id-ID" sz="2800"/>
              <a:t>Pemerintah Desa wajib menyelenggarakan musyawarah perencanaan Pembangunan </a:t>
            </a:r>
            <a:r>
              <a:rPr lang="en-AU" sz="2800"/>
              <a:t>Desa</a:t>
            </a:r>
            <a:r>
              <a:rPr lang="id-ID" sz="2800"/>
              <a:t>.</a:t>
            </a:r>
            <a:endParaRPr lang="en-US" sz="2800"/>
          </a:p>
          <a:p>
            <a:pPr marL="609600" indent="-609600">
              <a:spcBef>
                <a:spcPct val="20000"/>
              </a:spcBef>
              <a:buFont typeface="Wingdings" pitchFamily="2" charset="2"/>
              <a:buChar char="ü"/>
            </a:pPr>
            <a:r>
              <a:rPr lang="id-ID" sz="3200" b="1"/>
              <a:t>Musyawarah perencanaan Pembangunan Desa menetapkan prioritas, program, kegiatan, dan kebutuhan Pembangunan Desa yang didanai oleh Anggaran Pendapatan dan Belanja Desa, swadaya masyarakat Desa, dan/atau Anggaran Pendapatan dan Belanja Daerah kabupaten/kota.</a:t>
            </a:r>
            <a:endParaRPr lang="en-US" sz="3200" b="1"/>
          </a:p>
        </p:txBody>
      </p:sp>
      <p:sp>
        <p:nvSpPr>
          <p:cNvPr id="4"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a:effectLst>
                  <a:outerShdw blurRad="38100" dist="38100" dir="2700000" algn="tl">
                    <a:srgbClr val="C0C0C0"/>
                  </a:outerShdw>
                </a:effectLst>
              </a:rPr>
              <a:t>UU Desa Pasal 80</a:t>
            </a:r>
          </a:p>
          <a:p>
            <a:pPr algn="ctr">
              <a:defRPr/>
            </a:pPr>
            <a:r>
              <a:rPr lang="en-US" sz="2400" b="1">
                <a:effectLst>
                  <a:outerShdw blurRad="38100" dist="38100" dir="2700000" algn="tl">
                    <a:srgbClr val="C0C0C0"/>
                  </a:outerShdw>
                </a:effectLst>
              </a:rPr>
              <a:t>PERENCANAAN PEMBANGUNAN DESA</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5"/>
          <p:cNvSpPr>
            <a:spLocks noChangeArrowheads="1"/>
          </p:cNvSpPr>
          <p:nvPr/>
        </p:nvSpPr>
        <p:spPr bwMode="auto">
          <a:xfrm>
            <a:off x="0" y="692150"/>
            <a:ext cx="9144000" cy="6165850"/>
          </a:xfrm>
          <a:prstGeom prst="rect">
            <a:avLst/>
          </a:prstGeom>
          <a:noFill/>
          <a:ln w="9525">
            <a:noFill/>
            <a:miter lim="800000"/>
            <a:headEnd/>
            <a:tailEnd/>
          </a:ln>
        </p:spPr>
        <p:txBody>
          <a:bodyPr/>
          <a:lstStyle/>
          <a:p>
            <a:pPr marL="609600" indent="-609600">
              <a:spcBef>
                <a:spcPct val="20000"/>
              </a:spcBef>
              <a:buFont typeface="Wingdings" pitchFamily="2" charset="2"/>
              <a:buChar char="ü"/>
            </a:pPr>
            <a:r>
              <a:rPr lang="id-ID" sz="2400"/>
              <a:t>Prioritas, program, kegiatan, dan kebutuhan Pembangunan Desa dirumuskan</a:t>
            </a:r>
            <a:r>
              <a:rPr lang="en-AU" sz="2400"/>
              <a:t> berdasarkan penilaian terhadap kebutuhan masyarakat</a:t>
            </a:r>
            <a:r>
              <a:rPr lang="id-ID" sz="2400"/>
              <a:t> Desa</a:t>
            </a:r>
            <a:r>
              <a:rPr lang="en-US" sz="2400"/>
              <a:t> meliputi :</a:t>
            </a:r>
          </a:p>
        </p:txBody>
      </p:sp>
      <p:sp>
        <p:nvSpPr>
          <p:cNvPr id="4"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a:effectLst>
                  <a:outerShdw blurRad="38100" dist="38100" dir="2700000" algn="tl">
                    <a:srgbClr val="C0C0C0"/>
                  </a:outerShdw>
                </a:effectLst>
              </a:rPr>
              <a:t>UU Desa Pasal 80</a:t>
            </a:r>
          </a:p>
          <a:p>
            <a:pPr algn="ctr">
              <a:defRPr/>
            </a:pPr>
            <a:r>
              <a:rPr lang="en-US" sz="2400" b="1">
                <a:effectLst>
                  <a:outerShdw blurRad="38100" dist="38100" dir="2700000" algn="tl">
                    <a:srgbClr val="C0C0C0"/>
                  </a:outerShdw>
                </a:effectLst>
              </a:rPr>
              <a:t>PERENCANAAN PEMBANGUNAN DESA</a:t>
            </a:r>
          </a:p>
        </p:txBody>
      </p:sp>
      <p:sp>
        <p:nvSpPr>
          <p:cNvPr id="82948" name="Rectangle 5"/>
          <p:cNvSpPr>
            <a:spLocks noChangeArrowheads="1"/>
          </p:cNvSpPr>
          <p:nvPr/>
        </p:nvSpPr>
        <p:spPr bwMode="auto">
          <a:xfrm>
            <a:off x="684213" y="1989138"/>
            <a:ext cx="8459787" cy="4868862"/>
          </a:xfrm>
          <a:prstGeom prst="rect">
            <a:avLst/>
          </a:prstGeom>
          <a:noFill/>
          <a:ln w="9525">
            <a:noFill/>
            <a:miter lim="800000"/>
            <a:headEnd/>
            <a:tailEnd/>
          </a:ln>
        </p:spPr>
        <p:txBody>
          <a:bodyPr/>
          <a:lstStyle/>
          <a:p>
            <a:pPr marL="609600" lvl="4" indent="-609600">
              <a:spcBef>
                <a:spcPct val="20000"/>
              </a:spcBef>
              <a:buFont typeface="Wingdings" pitchFamily="2" charset="2"/>
              <a:buChar char="Ø"/>
            </a:pPr>
            <a:r>
              <a:rPr lang="id-ID" sz="2400"/>
              <a:t>peningkatan kualitas dan akses terhadap pelayanan dasar;</a:t>
            </a:r>
            <a:endParaRPr lang="en-US" sz="2400"/>
          </a:p>
          <a:p>
            <a:pPr marL="609600" lvl="4" indent="-609600">
              <a:spcBef>
                <a:spcPct val="20000"/>
              </a:spcBef>
              <a:buFont typeface="Wingdings" pitchFamily="2" charset="2"/>
              <a:buChar char="Ø"/>
            </a:pPr>
            <a:r>
              <a:rPr lang="id-ID" sz="2400"/>
              <a:t>pembangunan dan pemeliharaan infrastruktur dan lingkungan berdasarkan kemampuan teknis dan sumber daya lokal yang tersedia;</a:t>
            </a:r>
            <a:endParaRPr lang="en-US" sz="2400"/>
          </a:p>
          <a:p>
            <a:pPr marL="609600" lvl="4" indent="-609600">
              <a:spcBef>
                <a:spcPct val="20000"/>
              </a:spcBef>
              <a:buFont typeface="Wingdings" pitchFamily="2" charset="2"/>
              <a:buChar char="Ø"/>
            </a:pPr>
            <a:r>
              <a:rPr lang="id-ID" sz="2400" b="1"/>
              <a:t>pengembangan ekonomi pertanian berskala produktif;</a:t>
            </a:r>
            <a:endParaRPr lang="en-US" sz="2400" b="1"/>
          </a:p>
          <a:p>
            <a:pPr marL="609600" lvl="4" indent="-609600">
              <a:spcBef>
                <a:spcPct val="20000"/>
              </a:spcBef>
              <a:buFont typeface="Wingdings" pitchFamily="2" charset="2"/>
              <a:buChar char="Ø"/>
            </a:pPr>
            <a:r>
              <a:rPr lang="id-ID" sz="2400" b="1"/>
              <a:t>pengembangan dan pemanfaatan teknologi tepat guna untuk kemajuan ekonomi; dan</a:t>
            </a:r>
            <a:endParaRPr lang="en-US" sz="2400" b="1"/>
          </a:p>
          <a:p>
            <a:pPr marL="609600" lvl="4" indent="-609600">
              <a:spcBef>
                <a:spcPct val="20000"/>
              </a:spcBef>
              <a:buFont typeface="Wingdings" pitchFamily="2" charset="2"/>
              <a:buChar char="Ø"/>
            </a:pPr>
            <a:r>
              <a:rPr lang="id-ID" sz="2400"/>
              <a:t>peningkatan kualitas ketertiban dan ketenteraman masyarakat Desa berdasarkan kebutuhan masyarakat Desa.</a:t>
            </a:r>
            <a:endParaRPr lang="en-US" sz="240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1FF1DB0-E415-42A4-AA82-D0B61CDA1592}" type="slidenum">
              <a:rPr lang="en-GB" smtClean="0"/>
              <a:pPr>
                <a:defRPr/>
              </a:pPr>
              <a:t>12</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PERENCANAAN PEMBANGUNAN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28082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4000" b="1" dirty="0">
                <a:solidFill>
                  <a:schemeClr val="tx1"/>
                </a:solidFill>
              </a:rPr>
              <a:t>Pasal </a:t>
            </a:r>
            <a:r>
              <a:rPr lang="en-US" sz="4000" b="1" dirty="0">
                <a:solidFill>
                  <a:schemeClr val="tx1"/>
                </a:solidFill>
              </a:rPr>
              <a:t>114</a:t>
            </a:r>
          </a:p>
          <a:p>
            <a:pPr marL="514350" indent="-514350">
              <a:buFont typeface="+mj-lt"/>
              <a:buAutoNum type="arabicParenR"/>
              <a:defRPr/>
            </a:pPr>
            <a:r>
              <a:rPr lang="id-ID" sz="2800" dirty="0">
                <a:solidFill>
                  <a:schemeClr val="tx1"/>
                </a:solidFill>
              </a:rPr>
              <a:t>Perencanaan pembangunan Desa disusun berdasarkan hasil kesepakatan dalam musyawarah Desa.</a:t>
            </a:r>
            <a:endParaRPr lang="en-US" sz="2800" dirty="0">
              <a:solidFill>
                <a:schemeClr val="tx1"/>
              </a:solidFill>
            </a:endParaRPr>
          </a:p>
          <a:p>
            <a:pPr marL="514350" indent="-514350">
              <a:buFont typeface="+mj-lt"/>
              <a:buAutoNum type="arabicParenR"/>
              <a:defRPr/>
            </a:pPr>
            <a:r>
              <a:rPr lang="id-ID" sz="2800" dirty="0">
                <a:solidFill>
                  <a:schemeClr val="tx1"/>
                </a:solidFill>
              </a:rPr>
              <a:t>Musyawarah Desa sebagaimana dimaksud pada ayat (1) paling lambat dilaksanakan </a:t>
            </a:r>
            <a:r>
              <a:rPr lang="x-none" sz="2800">
                <a:solidFill>
                  <a:schemeClr val="tx1"/>
                </a:solidFill>
              </a:rPr>
              <a:t>pada </a:t>
            </a:r>
            <a:r>
              <a:rPr lang="id-ID" sz="2800" dirty="0">
                <a:solidFill>
                  <a:schemeClr val="tx1"/>
                </a:solidFill>
              </a:rPr>
              <a:t>bulan Juni</a:t>
            </a:r>
            <a:r>
              <a:rPr lang="x-none" sz="2800">
                <a:solidFill>
                  <a:schemeClr val="tx1"/>
                </a:solidFill>
              </a:rPr>
              <a:t> tahun anggaran </a:t>
            </a:r>
            <a:r>
              <a:rPr lang="id-ID" sz="2800" dirty="0">
                <a:solidFill>
                  <a:schemeClr val="tx1"/>
                </a:solidFill>
              </a:rPr>
              <a:t>berjalan.</a:t>
            </a:r>
            <a:endParaRPr lang="en-US" sz="2800" dirty="0">
              <a:solidFill>
                <a:schemeClr val="tx1"/>
              </a:solidFill>
            </a:endParaRPr>
          </a:p>
        </p:txBody>
      </p:sp>
      <p:sp>
        <p:nvSpPr>
          <p:cNvPr id="5" name="Rectangle 4"/>
          <p:cNvSpPr/>
          <p:nvPr/>
        </p:nvSpPr>
        <p:spPr>
          <a:xfrm>
            <a:off x="0" y="3644900"/>
            <a:ext cx="9144000" cy="3213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4000" b="1" dirty="0">
                <a:solidFill>
                  <a:schemeClr val="tx1"/>
                </a:solidFill>
              </a:rPr>
              <a:t>Pasal </a:t>
            </a:r>
            <a:r>
              <a:rPr lang="en-US" sz="4000" b="1" dirty="0">
                <a:solidFill>
                  <a:schemeClr val="tx1"/>
                </a:solidFill>
              </a:rPr>
              <a:t>115</a:t>
            </a:r>
          </a:p>
          <a:p>
            <a:pPr>
              <a:defRPr/>
            </a:pPr>
            <a:r>
              <a:rPr lang="id-ID" sz="2800" dirty="0">
                <a:solidFill>
                  <a:schemeClr val="tx1"/>
                </a:solidFill>
              </a:rPr>
              <a:t>Perencanaan  pembangunan Desa sebagaimana dimaksud dalam Pasal 114 menjadi pedoman bagi Pemerintah Desa dalam menyusun rancangan RPJM Desa, RKP Desa, dan daftar usulan RKP Desa. </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A4B624F-5D1A-410B-9947-868F4293B2DB}" type="slidenum">
              <a:rPr lang="en-GB" smtClean="0"/>
              <a:pPr>
                <a:defRPr/>
              </a:pPr>
              <a:t>13</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RPJM DESA DAN RKP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116</a:t>
            </a:r>
          </a:p>
          <a:p>
            <a:pPr marL="457200" indent="-457200">
              <a:buFont typeface="+mj-lt"/>
              <a:buAutoNum type="arabicParenR"/>
              <a:defRPr/>
            </a:pPr>
            <a:r>
              <a:rPr lang="id-ID" sz="2100">
                <a:solidFill>
                  <a:schemeClr val="tx1"/>
                </a:solidFill>
              </a:rPr>
              <a:t>Dalam menyusun RPJM Desa dan RKP Desa, Pemerintah Desa wajib menyelenggarakan musyawarah perencanaan pembangunan Desa secara partisipatif.</a:t>
            </a:r>
            <a:endParaRPr lang="en-US" sz="2100">
              <a:solidFill>
                <a:schemeClr val="tx1"/>
              </a:solidFill>
            </a:endParaRPr>
          </a:p>
          <a:p>
            <a:pPr marL="457200" indent="-457200">
              <a:buFont typeface="+mj-lt"/>
              <a:buAutoNum type="arabicParenR"/>
              <a:defRPr/>
            </a:pPr>
            <a:r>
              <a:rPr lang="id-ID" sz="2100">
                <a:solidFill>
                  <a:schemeClr val="tx1"/>
                </a:solidFill>
              </a:rPr>
              <a:t>Musyawarah perencanaan pembangunan Desa sebagaimana dimaksud pada ayat (1) diikuti oleh Badan Permusyawaratan Desa dan unsur masyarakat Desa.</a:t>
            </a:r>
            <a:endParaRPr lang="en-US" sz="2100">
              <a:solidFill>
                <a:schemeClr val="tx1"/>
              </a:solidFill>
            </a:endParaRPr>
          </a:p>
          <a:p>
            <a:pPr marL="457200" indent="-457200">
              <a:buFont typeface="+mj-lt"/>
              <a:buAutoNum type="arabicParenR"/>
              <a:defRPr/>
            </a:pPr>
            <a:r>
              <a:rPr lang="id-ID" sz="2100">
                <a:solidFill>
                  <a:schemeClr val="tx1"/>
                </a:solidFill>
              </a:rPr>
              <a:t>Rancangan RPJM Desa dan rancangan RKP Desa sebagaimana dimaksud pada ayat (1) dibahas dalam musyawarah perencanaan pembangunan Desa.</a:t>
            </a:r>
            <a:endParaRPr lang="en-US" sz="2100">
              <a:solidFill>
                <a:schemeClr val="tx1"/>
              </a:solidFill>
            </a:endParaRPr>
          </a:p>
          <a:p>
            <a:pPr marL="457200" indent="-457200">
              <a:buFont typeface="+mj-lt"/>
              <a:buAutoNum type="arabicParenR"/>
              <a:defRPr/>
            </a:pPr>
            <a:r>
              <a:rPr lang="id-ID" sz="2100">
                <a:solidFill>
                  <a:schemeClr val="tx1"/>
                </a:solidFill>
              </a:rPr>
              <a:t>Rancangan RPJM Desa sebagaimana dimaksud pada ayat (3) paling sedikit memuat penjabaran visi dan misi  kepala Desa terpilih dan arah kebijakan perencanaan pembangunan Desa.</a:t>
            </a:r>
            <a:endParaRPr lang="en-US" sz="2100">
              <a:solidFill>
                <a:schemeClr val="tx1"/>
              </a:solidFill>
            </a:endParaRPr>
          </a:p>
          <a:p>
            <a:pPr marL="457200" indent="-457200">
              <a:buFont typeface="+mj-lt"/>
              <a:buAutoNum type="arabicParenR"/>
              <a:defRPr/>
            </a:pPr>
            <a:r>
              <a:rPr lang="id-ID" sz="2100">
                <a:solidFill>
                  <a:schemeClr val="tx1"/>
                </a:solidFill>
              </a:rPr>
              <a:t>Rancangan RPJM Desa sebagaimana dimaksud pada ayat (4) memperhatikan arah kebijakan perencanaan pembangunan kabupaten/kota.</a:t>
            </a:r>
            <a:endParaRPr lang="en-US" sz="2100">
              <a:solidFill>
                <a:schemeClr val="tx1"/>
              </a:solidFill>
            </a:endParaRPr>
          </a:p>
          <a:p>
            <a:pPr marL="457200" indent="-457200">
              <a:buFont typeface="+mj-lt"/>
              <a:buAutoNum type="arabicParenR"/>
              <a:defRPr/>
            </a:pPr>
            <a:r>
              <a:rPr lang="id-ID" sz="2100">
                <a:solidFill>
                  <a:schemeClr val="tx1"/>
                </a:solidFill>
              </a:rPr>
              <a:t>Rancangan RKP Desa sebagaimana dimaksud pada ayat (3) merupakan </a:t>
            </a:r>
            <a:r>
              <a:rPr lang="en-US" sz="2100">
                <a:solidFill>
                  <a:schemeClr val="tx1"/>
                </a:solidFill>
              </a:rPr>
              <a:t>penjabaran dari </a:t>
            </a:r>
            <a:r>
              <a:rPr lang="id-ID" sz="2100">
                <a:solidFill>
                  <a:schemeClr val="tx1"/>
                </a:solidFill>
              </a:rPr>
              <a:t>rancangan </a:t>
            </a:r>
            <a:r>
              <a:rPr lang="en-US" sz="2100">
                <a:solidFill>
                  <a:schemeClr val="tx1"/>
                </a:solidFill>
              </a:rPr>
              <a:t>RPJM Desa</a:t>
            </a:r>
            <a:r>
              <a:rPr lang="id-ID" sz="2100">
                <a:solidFill>
                  <a:schemeClr val="tx1"/>
                </a:solidFill>
              </a:rPr>
              <a:t> untuk jangka waktu 1 (satu) tahun</a:t>
            </a:r>
            <a:r>
              <a:rPr lang="en-US" sz="2100">
                <a:solidFill>
                  <a:schemeClr val="tx1"/>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CA46831-E9DD-4573-B5D0-398EF3C61E07}" type="slidenum">
              <a:rPr lang="en-GB" smtClean="0"/>
              <a:pPr>
                <a:defRPr/>
              </a:pPr>
              <a:t>14</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RPJM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117</a:t>
            </a:r>
          </a:p>
          <a:p>
            <a:pPr marL="514350" indent="-514350">
              <a:buFont typeface="+mj-lt"/>
              <a:buAutoNum type="arabicParenR"/>
              <a:defRPr/>
            </a:pPr>
            <a:r>
              <a:rPr lang="id-ID" sz="2800">
                <a:solidFill>
                  <a:schemeClr val="tx1"/>
                </a:solidFill>
              </a:rPr>
              <a:t>RPJM Desa mengacu pada RPJM kabupaten/kota.</a:t>
            </a:r>
            <a:endParaRPr lang="en-US" sz="2800">
              <a:solidFill>
                <a:schemeClr val="tx1"/>
              </a:solidFill>
            </a:endParaRPr>
          </a:p>
          <a:p>
            <a:pPr marL="514350" indent="-514350">
              <a:buFont typeface="+mj-lt"/>
              <a:buAutoNum type="arabicParenR"/>
              <a:defRPr/>
            </a:pPr>
            <a:r>
              <a:rPr lang="id-ID" sz="2800">
                <a:solidFill>
                  <a:schemeClr val="tx1"/>
                </a:solidFill>
              </a:rPr>
              <a:t>RPJM Desa sebagaimana dimaksud pada ayat (1) memuat visi misi kepala Desa, rencana penyelenggaraan Pemerintahan Desa, pelaksanaan pembangunan, pembinaan kemasyarakatan, pemberdayaan masyarakat, dan arah kebijakan pembangunan Desa.</a:t>
            </a:r>
            <a:endParaRPr lang="en-US" sz="2800">
              <a:solidFill>
                <a:schemeClr val="tx1"/>
              </a:solidFill>
            </a:endParaRPr>
          </a:p>
          <a:p>
            <a:pPr marL="514350" indent="-514350">
              <a:buFont typeface="+mj-lt"/>
              <a:buAutoNum type="arabicParenR"/>
              <a:defRPr/>
            </a:pPr>
            <a:r>
              <a:rPr lang="id-ID" sz="2800">
                <a:solidFill>
                  <a:schemeClr val="tx1"/>
                </a:solidFill>
              </a:rPr>
              <a:t>RPJM Desa disusun dengan mempertimbangkan kondisi objektif Desa dan prioritas pembangunan  kabupaten/kota.</a:t>
            </a:r>
            <a:endParaRPr lang="en-US" sz="2800">
              <a:solidFill>
                <a:schemeClr val="tx1"/>
              </a:solidFill>
            </a:endParaRPr>
          </a:p>
          <a:p>
            <a:pPr marL="514350" indent="-514350">
              <a:buFont typeface="+mj-lt"/>
              <a:buAutoNum type="arabicParenR"/>
              <a:defRPr/>
            </a:pPr>
            <a:r>
              <a:rPr lang="id-ID" sz="2800">
                <a:solidFill>
                  <a:schemeClr val="tx1"/>
                </a:solidFill>
              </a:rPr>
              <a:t>RPJM Desa sebagaimana dimaksud pada ayat (3) ditetapkan dalam jangka waktu paling lama 3 (tiga) bulan terhitung sejak pelantikan  kepala Desa.</a:t>
            </a:r>
            <a:endParaRPr lang="en-US" sz="280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78CB8DC-83BE-451F-89B2-0733F6EE3B7F}" type="slidenum">
              <a:rPr lang="en-GB" smtClean="0"/>
              <a:pPr>
                <a:defRPr/>
              </a:pPr>
              <a:t>15</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PENJELASAN TTG RPJMDESA</a:t>
            </a:r>
          </a:p>
          <a:p>
            <a:pPr>
              <a:defRPr/>
            </a:pPr>
            <a:r>
              <a:rPr lang="en-US" sz="1600" b="1">
                <a:effectLst>
                  <a:outerShdw blurRad="38100" dist="38100" dir="2700000" algn="tl">
                    <a:srgbClr val="C0C0C0"/>
                  </a:outerShdw>
                </a:effectLst>
              </a:rPr>
              <a:t>PP TENTANG PERATURAN PELAKSANAAN UU NO.6 TAHUN 2014 TENTANG DESA</a:t>
            </a:r>
            <a:endParaRPr lang="en-US" sz="16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3600" b="1">
                <a:solidFill>
                  <a:schemeClr val="tx1"/>
                </a:solidFill>
              </a:rPr>
              <a:t>Pasal </a:t>
            </a:r>
            <a:r>
              <a:rPr lang="en-US" sz="3600" b="1">
                <a:solidFill>
                  <a:schemeClr val="tx1"/>
                </a:solidFill>
              </a:rPr>
              <a:t>117 ayat (3)</a:t>
            </a:r>
          </a:p>
          <a:p>
            <a:pPr>
              <a:defRPr/>
            </a:pPr>
            <a:r>
              <a:rPr lang="id-ID" sz="3200">
                <a:solidFill>
                  <a:schemeClr val="tx1"/>
                </a:solidFill>
              </a:rPr>
              <a:t>Yang dimaksud dengan “kondisi objektif Desa” adalah kondisi yang menggambarkan situasi yang ada di Desa, baik mengenai sumber daya manusia, sumber daya alam maupun sumber daya lainnya, serta dengan mempertimbangkan, antara lain, keadilan gender, pelindungan terhadap anak, pemberdayaan keluarga, keadilan bagi masyarakat miskin, warga disabilitas dan marginal, pelestarian lingkungan hidup, pendayagunaan teknologi tepat guna dan sumber daya lokal, pengarusutamaan perdamaian, serta kearifan lokal.</a:t>
            </a:r>
            <a:endParaRPr lang="en-US" sz="320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452E660-FBCE-48EC-8A63-CD325AAFF32B}" type="slidenum">
              <a:rPr lang="en-GB" smtClean="0"/>
              <a:pPr>
                <a:defRPr/>
              </a:pPr>
              <a:t>16</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RKP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118</a:t>
            </a:r>
          </a:p>
          <a:p>
            <a:pPr marL="457200" indent="-457200">
              <a:buFont typeface="+mj-lt"/>
              <a:buAutoNum type="arabicParenR"/>
              <a:defRPr/>
            </a:pPr>
            <a:r>
              <a:rPr lang="en-US" sz="2200">
                <a:solidFill>
                  <a:schemeClr val="tx1"/>
                </a:solidFill>
              </a:rPr>
              <a:t>RKP Desa </a:t>
            </a:r>
            <a:r>
              <a:rPr lang="id-ID" sz="2200">
                <a:solidFill>
                  <a:schemeClr val="tx1"/>
                </a:solidFill>
              </a:rPr>
              <a:t>sebagaimana dimaksud dalam Pasal 117 </a:t>
            </a:r>
            <a:r>
              <a:rPr lang="en-US" sz="2200">
                <a:solidFill>
                  <a:schemeClr val="tx1"/>
                </a:solidFill>
              </a:rPr>
              <a:t>merupakan penjabaran dari RPJM Desa</a:t>
            </a:r>
            <a:r>
              <a:rPr lang="id-ID" sz="2200">
                <a:solidFill>
                  <a:schemeClr val="tx1"/>
                </a:solidFill>
              </a:rPr>
              <a:t> untuk jangka waktu 1 (satu) tahun</a:t>
            </a:r>
            <a:r>
              <a:rPr lang="en-US" sz="2200">
                <a:solidFill>
                  <a:schemeClr val="tx1"/>
                </a:solidFill>
              </a:rPr>
              <a:t>.</a:t>
            </a:r>
          </a:p>
          <a:p>
            <a:pPr marL="457200" indent="-457200">
              <a:buFont typeface="+mj-lt"/>
              <a:buAutoNum type="arabicParenR"/>
              <a:defRPr/>
            </a:pPr>
            <a:r>
              <a:rPr lang="x-none" sz="2200">
                <a:solidFill>
                  <a:schemeClr val="tx1"/>
                </a:solidFill>
              </a:rPr>
              <a:t>RKP Desa</a:t>
            </a:r>
            <a:r>
              <a:rPr lang="id-ID" sz="2200">
                <a:solidFill>
                  <a:schemeClr val="tx1"/>
                </a:solidFill>
              </a:rPr>
              <a:t> sebagaimana dimaksud pada ayat (1) memuat rencana penyelenggaraan </a:t>
            </a:r>
            <a:r>
              <a:rPr lang="en-US" sz="2200">
                <a:solidFill>
                  <a:schemeClr val="tx1"/>
                </a:solidFill>
              </a:rPr>
              <a:t>P</a:t>
            </a:r>
            <a:r>
              <a:rPr lang="id-ID" sz="2200">
                <a:solidFill>
                  <a:schemeClr val="tx1"/>
                </a:solidFill>
              </a:rPr>
              <a:t>emerintahan Desa, pelaksanaan pembangunan, pembinaan kemasyarakatan, dan pemberdayaan masyarakat.</a:t>
            </a:r>
            <a:endParaRPr lang="en-US" sz="2200">
              <a:solidFill>
                <a:schemeClr val="tx1"/>
              </a:solidFill>
            </a:endParaRPr>
          </a:p>
          <a:p>
            <a:pPr marL="457200" indent="-457200">
              <a:buFont typeface="+mj-lt"/>
              <a:buAutoNum type="arabicParenR"/>
              <a:defRPr/>
            </a:pPr>
            <a:r>
              <a:rPr lang="x-none" sz="2200">
                <a:solidFill>
                  <a:schemeClr val="tx1"/>
                </a:solidFill>
              </a:rPr>
              <a:t>RKP Desa</a:t>
            </a:r>
            <a:r>
              <a:rPr lang="id-ID" sz="2200">
                <a:solidFill>
                  <a:schemeClr val="tx1"/>
                </a:solidFill>
              </a:rPr>
              <a:t> sebagaimana dimaksud pada ayat (2) paling sedikit berisi uraian</a:t>
            </a:r>
            <a:r>
              <a:rPr lang="x-none" sz="2200">
                <a:solidFill>
                  <a:schemeClr val="tx1"/>
                </a:solidFill>
              </a:rPr>
              <a:t>: </a:t>
            </a:r>
            <a:endParaRPr lang="en-US" sz="2200">
              <a:solidFill>
                <a:schemeClr val="tx1"/>
              </a:solidFill>
            </a:endParaRPr>
          </a:p>
          <a:p>
            <a:pPr marL="914400" lvl="1" indent="-457200">
              <a:buFont typeface="+mj-lt"/>
              <a:buAutoNum type="alphaLcPeriod"/>
              <a:defRPr/>
            </a:pPr>
            <a:r>
              <a:rPr lang="en-US" sz="2200">
                <a:solidFill>
                  <a:schemeClr val="tx1"/>
                </a:solidFill>
              </a:rPr>
              <a:t>evaluasi pelaksanaan RKP Desa tahun </a:t>
            </a:r>
            <a:r>
              <a:rPr lang="id-ID" sz="2200">
                <a:solidFill>
                  <a:schemeClr val="tx1"/>
                </a:solidFill>
              </a:rPr>
              <a:t>sebelumnya</a:t>
            </a:r>
            <a:r>
              <a:rPr lang="en-US" sz="2200">
                <a:solidFill>
                  <a:schemeClr val="tx1"/>
                </a:solidFill>
              </a:rPr>
              <a:t>; </a:t>
            </a:r>
          </a:p>
          <a:p>
            <a:pPr marL="914400" lvl="1" indent="-457200">
              <a:buFont typeface="+mj-lt"/>
              <a:buAutoNum type="alphaLcPeriod"/>
              <a:defRPr/>
            </a:pPr>
            <a:r>
              <a:rPr lang="id-ID" sz="2200">
                <a:solidFill>
                  <a:schemeClr val="tx1"/>
                </a:solidFill>
              </a:rPr>
              <a:t>prioritas program, kegiatan, dan anggaran  Desa yang dikelola oleh Desa;</a:t>
            </a:r>
            <a:endParaRPr lang="en-US" sz="2200">
              <a:solidFill>
                <a:schemeClr val="tx1"/>
              </a:solidFill>
            </a:endParaRPr>
          </a:p>
          <a:p>
            <a:pPr marL="914400" lvl="1" indent="-457200">
              <a:buFont typeface="+mj-lt"/>
              <a:buAutoNum type="alphaLcPeriod"/>
              <a:defRPr/>
            </a:pPr>
            <a:r>
              <a:rPr lang="en-US" sz="2200">
                <a:solidFill>
                  <a:schemeClr val="tx1"/>
                </a:solidFill>
              </a:rPr>
              <a:t>prioritas program, kegiatan</a:t>
            </a:r>
            <a:r>
              <a:rPr lang="id-ID" sz="2200">
                <a:solidFill>
                  <a:schemeClr val="tx1"/>
                </a:solidFill>
              </a:rPr>
              <a:t>,</a:t>
            </a:r>
            <a:r>
              <a:rPr lang="en-US" sz="2200">
                <a:solidFill>
                  <a:schemeClr val="tx1"/>
                </a:solidFill>
              </a:rPr>
              <a:t> dan anggaran </a:t>
            </a:r>
            <a:r>
              <a:rPr lang="id-ID" sz="2200">
                <a:solidFill>
                  <a:schemeClr val="tx1"/>
                </a:solidFill>
              </a:rPr>
              <a:t>Desa </a:t>
            </a:r>
            <a:r>
              <a:rPr lang="en-US" sz="2200">
                <a:solidFill>
                  <a:schemeClr val="tx1"/>
                </a:solidFill>
              </a:rPr>
              <a:t>yang dikelola melalui kerjasama antar</a:t>
            </a:r>
            <a:r>
              <a:rPr lang="id-ID" sz="2200">
                <a:solidFill>
                  <a:schemeClr val="tx1"/>
                </a:solidFill>
              </a:rPr>
              <a:t>-</a:t>
            </a:r>
            <a:r>
              <a:rPr lang="en-US" sz="2200">
                <a:solidFill>
                  <a:schemeClr val="tx1"/>
                </a:solidFill>
              </a:rPr>
              <a:t>Desa dan pihak ketiga; </a:t>
            </a:r>
          </a:p>
          <a:p>
            <a:pPr marL="914400" lvl="1" indent="-457200">
              <a:buFont typeface="+mj-lt"/>
              <a:buAutoNum type="alphaLcPeriod"/>
              <a:defRPr/>
            </a:pPr>
            <a:r>
              <a:rPr lang="en-US" sz="2200">
                <a:solidFill>
                  <a:schemeClr val="tx1"/>
                </a:solidFill>
              </a:rPr>
              <a:t>rencana program, kegiatan</a:t>
            </a:r>
            <a:r>
              <a:rPr lang="id-ID" sz="2200">
                <a:solidFill>
                  <a:schemeClr val="tx1"/>
                </a:solidFill>
              </a:rPr>
              <a:t>,</a:t>
            </a:r>
            <a:r>
              <a:rPr lang="en-US" sz="2200">
                <a:solidFill>
                  <a:schemeClr val="tx1"/>
                </a:solidFill>
              </a:rPr>
              <a:t> dan anggaran </a:t>
            </a:r>
            <a:r>
              <a:rPr lang="id-ID" sz="2200">
                <a:solidFill>
                  <a:schemeClr val="tx1"/>
                </a:solidFill>
              </a:rPr>
              <a:t>Desa </a:t>
            </a:r>
            <a:r>
              <a:rPr lang="en-US" sz="2200">
                <a:solidFill>
                  <a:schemeClr val="tx1"/>
                </a:solidFill>
              </a:rPr>
              <a:t>yang </a:t>
            </a:r>
            <a:r>
              <a:rPr lang="id-ID" sz="2200">
                <a:solidFill>
                  <a:schemeClr val="tx1"/>
                </a:solidFill>
              </a:rPr>
              <a:t>dikelola</a:t>
            </a:r>
            <a:r>
              <a:rPr lang="en-US" sz="2200">
                <a:solidFill>
                  <a:schemeClr val="tx1"/>
                </a:solidFill>
              </a:rPr>
              <a:t> oleh Desa sebagai kewenangan penugasan dari Pemerintah, Pemerintah </a:t>
            </a:r>
            <a:r>
              <a:rPr lang="id-ID" sz="2200">
                <a:solidFill>
                  <a:schemeClr val="tx1"/>
                </a:solidFill>
              </a:rPr>
              <a:t>Daerah </a:t>
            </a:r>
            <a:r>
              <a:rPr lang="en-US" sz="2200">
                <a:solidFill>
                  <a:schemeClr val="tx1"/>
                </a:solidFill>
              </a:rPr>
              <a:t>Provinsi</a:t>
            </a:r>
            <a:r>
              <a:rPr lang="id-ID" sz="2200">
                <a:solidFill>
                  <a:schemeClr val="tx1"/>
                </a:solidFill>
              </a:rPr>
              <a:t>,</a:t>
            </a:r>
            <a:r>
              <a:rPr lang="en-US" sz="2200">
                <a:solidFill>
                  <a:schemeClr val="tx1"/>
                </a:solidFill>
              </a:rPr>
              <a:t> dan Pemerintah </a:t>
            </a:r>
            <a:r>
              <a:rPr lang="id-ID" sz="2200">
                <a:solidFill>
                  <a:schemeClr val="tx1"/>
                </a:solidFill>
              </a:rPr>
              <a:t>Daerah </a:t>
            </a:r>
            <a:r>
              <a:rPr lang="en-US" sz="2200">
                <a:solidFill>
                  <a:schemeClr val="tx1"/>
                </a:solidFill>
              </a:rPr>
              <a:t> kabupaten/kota;</a:t>
            </a:r>
            <a:r>
              <a:rPr lang="id-ID" sz="2200">
                <a:solidFill>
                  <a:schemeClr val="tx1"/>
                </a:solidFill>
              </a:rPr>
              <a:t> dan</a:t>
            </a:r>
            <a:endParaRPr lang="en-US" sz="2200">
              <a:solidFill>
                <a:schemeClr val="tx1"/>
              </a:solidFill>
            </a:endParaRPr>
          </a:p>
          <a:p>
            <a:pPr marL="914400" lvl="1" indent="-457200">
              <a:buFont typeface="+mj-lt"/>
              <a:buAutoNum type="alphaLcPeriod"/>
              <a:defRPr/>
            </a:pPr>
            <a:r>
              <a:rPr lang="en-US" sz="2200">
                <a:solidFill>
                  <a:schemeClr val="tx1"/>
                </a:solidFill>
              </a:rPr>
              <a:t>pelaksana kegiatan Desa yang terdiri </a:t>
            </a:r>
            <a:r>
              <a:rPr lang="id-ID" sz="2200">
                <a:solidFill>
                  <a:schemeClr val="tx1"/>
                </a:solidFill>
              </a:rPr>
              <a:t>atas</a:t>
            </a:r>
            <a:r>
              <a:rPr lang="en-US" sz="2200">
                <a:solidFill>
                  <a:schemeClr val="tx1"/>
                </a:solidFill>
              </a:rPr>
              <a:t> unsur perangkat Desa dan/atau unsur masyarakat</a:t>
            </a:r>
            <a:r>
              <a:rPr lang="id-ID" sz="2200">
                <a:solidFill>
                  <a:schemeClr val="tx1"/>
                </a:solidFill>
              </a:rPr>
              <a:t> Desa</a:t>
            </a:r>
            <a:r>
              <a:rPr lang="en-US" sz="2200">
                <a:solidFill>
                  <a:schemeClr val="tx1"/>
                </a:solidFill>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277120A-CD09-4EF4-A5AE-F1F32A750A2B}" type="slidenum">
              <a:rPr lang="en-GB" smtClean="0"/>
              <a:pPr>
                <a:defRPr/>
              </a:pPr>
              <a:t>17</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RKP DESA</a:t>
            </a:r>
          </a:p>
          <a:p>
            <a:pPr>
              <a:defRPr/>
            </a:pPr>
            <a:r>
              <a:rPr lang="en-US" sz="1600" b="1">
                <a:effectLst>
                  <a:outerShdw blurRad="38100" dist="38100" dir="2700000" algn="tl">
                    <a:srgbClr val="C0C0C0"/>
                  </a:outerShdw>
                </a:effectLst>
              </a:rPr>
              <a:t>PP TENTANG PERATURAN PELAKSANAAN UU NO.6 TAHUN 2014 TENTANG DESA</a:t>
            </a:r>
            <a:endParaRPr lang="en-US" sz="16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118</a:t>
            </a:r>
          </a:p>
          <a:p>
            <a:pPr marL="342900" indent="-342900">
              <a:buFont typeface="+mj-lt"/>
              <a:buAutoNum type="arabicParenR" startAt="4"/>
              <a:defRPr/>
            </a:pPr>
            <a:r>
              <a:rPr lang="en-US" sz="2800">
                <a:solidFill>
                  <a:schemeClr val="tx1"/>
                </a:solidFill>
              </a:rPr>
              <a:t>RKP Desa </a:t>
            </a:r>
            <a:r>
              <a:rPr lang="id-ID" sz="2800">
                <a:solidFill>
                  <a:schemeClr val="tx1"/>
                </a:solidFill>
              </a:rPr>
              <a:t>sebagaimana dimaksud pada ayat (3) </a:t>
            </a:r>
            <a:r>
              <a:rPr lang="en-US" sz="2800">
                <a:solidFill>
                  <a:schemeClr val="tx1"/>
                </a:solidFill>
              </a:rPr>
              <a:t>disusun oleh Pemerintah Desa </a:t>
            </a:r>
            <a:r>
              <a:rPr lang="id-ID" sz="2800">
                <a:solidFill>
                  <a:schemeClr val="tx1"/>
                </a:solidFill>
              </a:rPr>
              <a:t>sesuai dengan </a:t>
            </a:r>
            <a:r>
              <a:rPr lang="en-US" sz="2800">
                <a:solidFill>
                  <a:schemeClr val="tx1"/>
                </a:solidFill>
              </a:rPr>
              <a:t>informasi dari pemerintah </a:t>
            </a:r>
            <a:r>
              <a:rPr lang="id-ID" sz="2800">
                <a:solidFill>
                  <a:schemeClr val="tx1"/>
                </a:solidFill>
              </a:rPr>
              <a:t>daerah </a:t>
            </a:r>
            <a:r>
              <a:rPr lang="en-US" sz="2800">
                <a:solidFill>
                  <a:schemeClr val="tx1"/>
                </a:solidFill>
              </a:rPr>
              <a:t>kabupaten/kota berkaitan dengan pagu indikatif Desa dan rencana kegiatan Pemerintah, pemerintah </a:t>
            </a:r>
            <a:r>
              <a:rPr lang="id-ID" sz="2800">
                <a:solidFill>
                  <a:schemeClr val="tx1"/>
                </a:solidFill>
              </a:rPr>
              <a:t>daerah </a:t>
            </a:r>
            <a:r>
              <a:rPr lang="en-US" sz="2800">
                <a:solidFill>
                  <a:schemeClr val="tx1"/>
                </a:solidFill>
              </a:rPr>
              <a:t>provinsi, </a:t>
            </a:r>
            <a:r>
              <a:rPr lang="id-ID" sz="2800">
                <a:solidFill>
                  <a:schemeClr val="tx1"/>
                </a:solidFill>
              </a:rPr>
              <a:t>dan </a:t>
            </a:r>
            <a:r>
              <a:rPr lang="en-US" sz="2800">
                <a:solidFill>
                  <a:schemeClr val="tx1"/>
                </a:solidFill>
              </a:rPr>
              <a:t>pemerintah </a:t>
            </a:r>
            <a:r>
              <a:rPr lang="id-ID" sz="2800">
                <a:solidFill>
                  <a:schemeClr val="tx1"/>
                </a:solidFill>
              </a:rPr>
              <a:t>daerah  kabupaten/kota.</a:t>
            </a:r>
            <a:endParaRPr lang="en-US" sz="2800">
              <a:solidFill>
                <a:schemeClr val="tx1"/>
              </a:solidFill>
            </a:endParaRPr>
          </a:p>
          <a:p>
            <a:pPr marL="342900" indent="-342900">
              <a:buFont typeface="+mj-lt"/>
              <a:buAutoNum type="arabicParenR" startAt="4"/>
              <a:defRPr/>
            </a:pPr>
            <a:r>
              <a:rPr lang="id-ID" sz="2800">
                <a:solidFill>
                  <a:schemeClr val="tx1"/>
                </a:solidFill>
              </a:rPr>
              <a:t>RKP Desa mulai disusun oleh Pemerintah Desa pada bulan Juli tahun berjalan.</a:t>
            </a:r>
            <a:endParaRPr lang="en-US" sz="2800">
              <a:solidFill>
                <a:schemeClr val="tx1"/>
              </a:solidFill>
            </a:endParaRPr>
          </a:p>
          <a:p>
            <a:pPr marL="342900" indent="-342900">
              <a:buFont typeface="+mj-lt"/>
              <a:buAutoNum type="arabicParenR" startAt="4"/>
              <a:defRPr/>
            </a:pPr>
            <a:r>
              <a:rPr lang="id-ID" sz="2800">
                <a:solidFill>
                  <a:schemeClr val="tx1"/>
                </a:solidFill>
              </a:rPr>
              <a:t>RKP Desa ditetapkan dengan  peraturan Desa paling lambat akhir bulan September tahun berjalan.</a:t>
            </a:r>
            <a:endParaRPr lang="en-US" sz="2800">
              <a:solidFill>
                <a:schemeClr val="tx1"/>
              </a:solidFill>
            </a:endParaRPr>
          </a:p>
          <a:p>
            <a:pPr marL="342900" indent="-342900">
              <a:buFont typeface="+mj-lt"/>
              <a:buAutoNum type="arabicParenR" startAt="4"/>
              <a:defRPr/>
            </a:pPr>
            <a:r>
              <a:rPr lang="en-US" sz="2800">
                <a:solidFill>
                  <a:schemeClr val="tx1"/>
                </a:solidFill>
              </a:rPr>
              <a:t>RKP Desa </a:t>
            </a:r>
            <a:r>
              <a:rPr lang="id-ID" sz="2800">
                <a:solidFill>
                  <a:schemeClr val="tx1"/>
                </a:solidFill>
              </a:rPr>
              <a:t>menjadi</a:t>
            </a:r>
            <a:r>
              <a:rPr lang="en-US" sz="2800">
                <a:solidFill>
                  <a:schemeClr val="tx1"/>
                </a:solidFill>
              </a:rPr>
              <a:t> dasar </a:t>
            </a:r>
            <a:r>
              <a:rPr lang="id-ID" sz="2800">
                <a:solidFill>
                  <a:schemeClr val="tx1"/>
                </a:solidFill>
              </a:rPr>
              <a:t>penetapan </a:t>
            </a:r>
            <a:r>
              <a:rPr lang="en-US" sz="2800">
                <a:solidFill>
                  <a:schemeClr val="tx1"/>
                </a:solidFill>
              </a:rPr>
              <a:t>APB Desa</a:t>
            </a:r>
            <a:r>
              <a:rPr lang="id-ID" sz="1600">
                <a:solidFill>
                  <a:schemeClr val="tx1"/>
                </a:solidFill>
              </a:rPr>
              <a:t>.</a:t>
            </a:r>
            <a:endParaRPr lang="en-US" sz="160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65BE646-E5DA-4F20-9182-CC069EE4E733}" type="slidenum">
              <a:rPr lang="en-GB" smtClean="0"/>
              <a:pPr>
                <a:defRPr/>
              </a:pPr>
              <a:t>18</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RKP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119</a:t>
            </a:r>
          </a:p>
          <a:p>
            <a:pPr marL="457200" indent="-457200">
              <a:buFont typeface="+mj-lt"/>
              <a:buAutoNum type="arabicParenR"/>
              <a:defRPr/>
            </a:pPr>
            <a:r>
              <a:rPr lang="id-ID" sz="2100">
                <a:solidFill>
                  <a:schemeClr val="tx1"/>
                </a:solidFill>
              </a:rPr>
              <a:t>Pemerintah Desa dapat mengusulkan kebutuhan pembangunan Desa kepada pemerintah daerah kabupaten/kota.</a:t>
            </a:r>
            <a:endParaRPr lang="en-US" sz="2100">
              <a:solidFill>
                <a:schemeClr val="tx1"/>
              </a:solidFill>
            </a:endParaRPr>
          </a:p>
          <a:p>
            <a:pPr marL="457200" indent="-457200">
              <a:buFont typeface="+mj-lt"/>
              <a:buAutoNum type="arabicParenR"/>
              <a:defRPr/>
            </a:pPr>
            <a:r>
              <a:rPr lang="id-ID" sz="2100">
                <a:solidFill>
                  <a:schemeClr val="tx1"/>
                </a:solidFill>
              </a:rPr>
              <a:t>Dalam hal tertentu, Pemerintah Desa dapat mengusulkan kebutuhan pembangunan Desa kepada Pemerintah dan pemerintah daerah provinsi.</a:t>
            </a:r>
            <a:endParaRPr lang="en-US" sz="2100">
              <a:solidFill>
                <a:schemeClr val="tx1"/>
              </a:solidFill>
            </a:endParaRPr>
          </a:p>
          <a:p>
            <a:pPr marL="457200" indent="-457200">
              <a:buFont typeface="+mj-lt"/>
              <a:buAutoNum type="arabicParenR"/>
              <a:defRPr/>
            </a:pPr>
            <a:r>
              <a:rPr lang="id-ID" sz="2100">
                <a:solidFill>
                  <a:schemeClr val="tx1"/>
                </a:solidFill>
              </a:rPr>
              <a:t>Usulan kebutuhan pembangunan Desa sebagaimana dimaksud pada ayat (2) harus mendapatkan persetujuan  bupati/walikota.</a:t>
            </a:r>
            <a:endParaRPr lang="en-US" sz="2100">
              <a:solidFill>
                <a:schemeClr val="tx1"/>
              </a:solidFill>
            </a:endParaRPr>
          </a:p>
          <a:p>
            <a:pPr marL="457200" indent="-457200">
              <a:buFont typeface="+mj-lt"/>
              <a:buAutoNum type="arabicParenR"/>
              <a:defRPr/>
            </a:pPr>
            <a:r>
              <a:rPr lang="id-ID" sz="2100">
                <a:solidFill>
                  <a:schemeClr val="tx1"/>
                </a:solidFill>
              </a:rPr>
              <a:t>Dalam hal bupati/walikota memberikan persetujuan, usulan sebagaimana dimaksud pada ayat (3) disampaikan oleh  bupati/walikota kepada Pemerintah dan/atau pemerintah daerah provinsi.</a:t>
            </a:r>
            <a:endParaRPr lang="en-US" sz="2100">
              <a:solidFill>
                <a:schemeClr val="tx1"/>
              </a:solidFill>
            </a:endParaRPr>
          </a:p>
          <a:p>
            <a:pPr marL="457200" indent="-457200">
              <a:buFont typeface="+mj-lt"/>
              <a:buAutoNum type="arabicParenR"/>
              <a:defRPr/>
            </a:pPr>
            <a:r>
              <a:rPr lang="id-ID" sz="2100">
                <a:solidFill>
                  <a:schemeClr val="tx1"/>
                </a:solidFill>
              </a:rPr>
              <a:t>Usulan Pemerintah Desa sebagaimana dimaksud pada ayat (1) dan ayat (2) dihasilkan dalam musyawarah perencanaan pembangunan Desa.</a:t>
            </a:r>
            <a:endParaRPr lang="en-US" sz="2100">
              <a:solidFill>
                <a:schemeClr val="tx1"/>
              </a:solidFill>
            </a:endParaRPr>
          </a:p>
          <a:p>
            <a:pPr marL="457200" indent="-457200">
              <a:buFont typeface="+mj-lt"/>
              <a:buAutoNum type="arabicParenR"/>
              <a:defRPr/>
            </a:pPr>
            <a:r>
              <a:rPr lang="id-ID" sz="2100">
                <a:solidFill>
                  <a:schemeClr val="tx1"/>
                </a:solidFill>
              </a:rPr>
              <a:t>Dalam hal Pemerintah, pemerintah daerah provinsi, dan Pemerintah Daerah  kabupaten/kota menyetujui usulan sebagaimana dimaksud pada ayat (1) dan ayat (2), usulan tersebut dimuat dalam RKP Desa tahun berikutnya</a:t>
            </a:r>
            <a:r>
              <a:rPr lang="id-ID" sz="2200">
                <a:solidFill>
                  <a:schemeClr val="tx1"/>
                </a:solidFill>
              </a:rPr>
              <a:t>.</a:t>
            </a:r>
            <a:endParaRPr lang="en-US" sz="220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54B22F9-F27E-4A86-9880-C151B1DA7196}" type="slidenum">
              <a:rPr lang="en-GB" smtClean="0"/>
              <a:pPr>
                <a:defRPr/>
              </a:pPr>
              <a:t>19</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PERUBAHAN RPJM DESA DAN RKP DESA</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b="1">
                <a:solidFill>
                  <a:schemeClr val="tx1"/>
                </a:solidFill>
              </a:rPr>
              <a:t>Pasal </a:t>
            </a:r>
            <a:r>
              <a:rPr lang="en-US" sz="2800" b="1">
                <a:solidFill>
                  <a:schemeClr val="tx1"/>
                </a:solidFill>
              </a:rPr>
              <a:t>120</a:t>
            </a:r>
          </a:p>
          <a:p>
            <a:pPr marL="514350" indent="-514350">
              <a:buFont typeface="+mj-lt"/>
              <a:buAutoNum type="arabicParenR"/>
              <a:defRPr/>
            </a:pPr>
            <a:r>
              <a:rPr lang="fi-FI" sz="2800">
                <a:solidFill>
                  <a:schemeClr val="tx1"/>
                </a:solidFill>
              </a:rPr>
              <a:t>RPJM Desa dan</a:t>
            </a:r>
            <a:r>
              <a:rPr lang="id-ID" sz="2800">
                <a:solidFill>
                  <a:schemeClr val="tx1"/>
                </a:solidFill>
              </a:rPr>
              <a:t>/atau </a:t>
            </a:r>
            <a:r>
              <a:rPr lang="fi-FI" sz="2800">
                <a:solidFill>
                  <a:schemeClr val="tx1"/>
                </a:solidFill>
              </a:rPr>
              <a:t>RKP Desa </a:t>
            </a:r>
            <a:r>
              <a:rPr lang="en-US" sz="2800">
                <a:solidFill>
                  <a:schemeClr val="tx1"/>
                </a:solidFill>
              </a:rPr>
              <a:t>dapat diubah </a:t>
            </a:r>
            <a:r>
              <a:rPr lang="id-ID" sz="2800">
                <a:solidFill>
                  <a:schemeClr val="tx1"/>
                </a:solidFill>
              </a:rPr>
              <a:t>dalam hal</a:t>
            </a:r>
            <a:r>
              <a:rPr lang="en-US" sz="2800">
                <a:solidFill>
                  <a:schemeClr val="tx1"/>
                </a:solidFill>
              </a:rPr>
              <a:t>:</a:t>
            </a:r>
          </a:p>
          <a:p>
            <a:pPr marL="971550" lvl="1" indent="-514350">
              <a:buFont typeface="+mj-lt"/>
              <a:buAutoNum type="alphaLcPeriod"/>
              <a:defRPr/>
            </a:pPr>
            <a:r>
              <a:rPr lang="id-ID" sz="2800">
                <a:solidFill>
                  <a:schemeClr val="tx1"/>
                </a:solidFill>
              </a:rPr>
              <a:t>terjadi </a:t>
            </a:r>
            <a:r>
              <a:rPr lang="en-US" sz="2800">
                <a:solidFill>
                  <a:schemeClr val="tx1"/>
                </a:solidFill>
              </a:rPr>
              <a:t>peristiwa khusus</a:t>
            </a:r>
            <a:r>
              <a:rPr lang="id-ID" sz="2800">
                <a:solidFill>
                  <a:schemeClr val="tx1"/>
                </a:solidFill>
              </a:rPr>
              <a:t>, seperti bencana alam, krisis politik, krisis ekonomi, </a:t>
            </a:r>
            <a:r>
              <a:rPr lang="en-US" sz="2800">
                <a:solidFill>
                  <a:schemeClr val="tx1"/>
                </a:solidFill>
              </a:rPr>
              <a:t>dan</a:t>
            </a:r>
            <a:r>
              <a:rPr lang="id-ID" sz="2800">
                <a:solidFill>
                  <a:schemeClr val="tx1"/>
                </a:solidFill>
              </a:rPr>
              <a:t>/</a:t>
            </a:r>
            <a:r>
              <a:rPr lang="en-US" sz="2800">
                <a:solidFill>
                  <a:schemeClr val="tx1"/>
                </a:solidFill>
              </a:rPr>
              <a:t>atau </a:t>
            </a:r>
            <a:r>
              <a:rPr lang="id-ID" sz="2800">
                <a:solidFill>
                  <a:schemeClr val="tx1"/>
                </a:solidFill>
              </a:rPr>
              <a:t>kerusuhan sosial yang berkepanjangan</a:t>
            </a:r>
            <a:r>
              <a:rPr lang="en-US" sz="2800">
                <a:solidFill>
                  <a:schemeClr val="tx1"/>
                </a:solidFill>
              </a:rPr>
              <a:t>;</a:t>
            </a:r>
            <a:r>
              <a:rPr lang="id-ID" sz="2800">
                <a:solidFill>
                  <a:schemeClr val="tx1"/>
                </a:solidFill>
              </a:rPr>
              <a:t> atau</a:t>
            </a:r>
            <a:endParaRPr lang="en-US" sz="2800">
              <a:solidFill>
                <a:schemeClr val="tx1"/>
              </a:solidFill>
            </a:endParaRPr>
          </a:p>
          <a:p>
            <a:pPr marL="971550" lvl="1" indent="-514350">
              <a:buFont typeface="+mj-lt"/>
              <a:buAutoNum type="alphaLcPeriod"/>
              <a:defRPr/>
            </a:pPr>
            <a:r>
              <a:rPr lang="id-ID" sz="2800">
                <a:solidFill>
                  <a:schemeClr val="tx1"/>
                </a:solidFill>
              </a:rPr>
              <a:t>terdapat </a:t>
            </a:r>
            <a:r>
              <a:rPr lang="en-US" sz="2800">
                <a:solidFill>
                  <a:schemeClr val="tx1"/>
                </a:solidFill>
              </a:rPr>
              <a:t>perubahan mendasar atas kebijakan Pemerintah, Pemerintah Daerah Provinsi</a:t>
            </a:r>
            <a:r>
              <a:rPr lang="id-ID" sz="2800">
                <a:solidFill>
                  <a:schemeClr val="tx1"/>
                </a:solidFill>
              </a:rPr>
              <a:t>, </a:t>
            </a:r>
            <a:r>
              <a:rPr lang="en-US" sz="2800">
                <a:solidFill>
                  <a:schemeClr val="tx1"/>
                </a:solidFill>
              </a:rPr>
              <a:t>dan</a:t>
            </a:r>
            <a:r>
              <a:rPr lang="id-ID" sz="2800">
                <a:solidFill>
                  <a:schemeClr val="tx1"/>
                </a:solidFill>
              </a:rPr>
              <a:t>/</a:t>
            </a:r>
            <a:r>
              <a:rPr lang="en-US" sz="2800">
                <a:solidFill>
                  <a:schemeClr val="tx1"/>
                </a:solidFill>
              </a:rPr>
              <a:t>atau Pemerintah Daerah  kabupaten/kota</a:t>
            </a:r>
            <a:r>
              <a:rPr lang="id-ID" sz="2800">
                <a:solidFill>
                  <a:schemeClr val="tx1"/>
                </a:solidFill>
              </a:rPr>
              <a:t>.</a:t>
            </a:r>
            <a:endParaRPr lang="en-US" sz="2800">
              <a:solidFill>
                <a:schemeClr val="tx1"/>
              </a:solidFill>
            </a:endParaRPr>
          </a:p>
          <a:p>
            <a:pPr marL="514350" indent="-514350">
              <a:buFont typeface="+mj-lt"/>
              <a:buAutoNum type="arabicParenR"/>
              <a:defRPr/>
            </a:pPr>
            <a:r>
              <a:rPr lang="id-ID" sz="2800">
                <a:solidFill>
                  <a:schemeClr val="tx1"/>
                </a:solidFill>
              </a:rPr>
              <a:t>P</a:t>
            </a:r>
            <a:r>
              <a:rPr lang="en-US" sz="2800">
                <a:solidFill>
                  <a:schemeClr val="tx1"/>
                </a:solidFill>
              </a:rPr>
              <a:t>erubahan </a:t>
            </a:r>
            <a:r>
              <a:rPr lang="fi-FI" sz="2800">
                <a:solidFill>
                  <a:schemeClr val="tx1"/>
                </a:solidFill>
              </a:rPr>
              <a:t>RPJM Desa dan</a:t>
            </a:r>
            <a:r>
              <a:rPr lang="id-ID" sz="2800">
                <a:solidFill>
                  <a:schemeClr val="tx1"/>
                </a:solidFill>
              </a:rPr>
              <a:t>/atau </a:t>
            </a:r>
            <a:r>
              <a:rPr lang="fi-FI" sz="2800">
                <a:solidFill>
                  <a:schemeClr val="tx1"/>
                </a:solidFill>
              </a:rPr>
              <a:t>RKP Desa </a:t>
            </a:r>
            <a:r>
              <a:rPr lang="id-ID" sz="2800">
                <a:solidFill>
                  <a:schemeClr val="tx1"/>
                </a:solidFill>
              </a:rPr>
              <a:t>sebagaimana dimaksud pada ayat (1) </a:t>
            </a:r>
            <a:r>
              <a:rPr lang="en-US" sz="2800">
                <a:solidFill>
                  <a:schemeClr val="tx1"/>
                </a:solidFill>
              </a:rPr>
              <a:t>dibahas dan disepakati dalam </a:t>
            </a:r>
            <a:r>
              <a:rPr lang="id-ID" sz="2800">
                <a:solidFill>
                  <a:schemeClr val="tx1"/>
                </a:solidFill>
              </a:rPr>
              <a:t>m</a:t>
            </a:r>
            <a:r>
              <a:rPr lang="en-US" sz="2800">
                <a:solidFill>
                  <a:schemeClr val="tx1"/>
                </a:solidFill>
              </a:rPr>
              <a:t>usyawarah perencanaan </a:t>
            </a:r>
            <a:r>
              <a:rPr lang="id-ID" sz="2800">
                <a:solidFill>
                  <a:schemeClr val="tx1"/>
                </a:solidFill>
              </a:rPr>
              <a:t>p</a:t>
            </a:r>
            <a:r>
              <a:rPr lang="en-US" sz="2800">
                <a:solidFill>
                  <a:schemeClr val="tx1"/>
                </a:solidFill>
              </a:rPr>
              <a:t>embangunan Desa dan</a:t>
            </a:r>
            <a:r>
              <a:rPr lang="id-ID" sz="2800">
                <a:solidFill>
                  <a:schemeClr val="tx1"/>
                </a:solidFill>
              </a:rPr>
              <a:t> selanjutnya</a:t>
            </a:r>
            <a:r>
              <a:rPr lang="en-US" sz="2800">
                <a:solidFill>
                  <a:schemeClr val="tx1"/>
                </a:solidFill>
              </a:rPr>
              <a:t> ditetapkan dengan  peraturan Desa.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ChangeArrowheads="1"/>
          </p:cNvSpPr>
          <p:nvPr/>
        </p:nvSpPr>
        <p:spPr bwMode="auto">
          <a:xfrm>
            <a:off x="0" y="0"/>
            <a:ext cx="9144000" cy="1628775"/>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3600" b="1"/>
              <a:t>TUJUAN PENGATURAN DESA </a:t>
            </a:r>
          </a:p>
          <a:p>
            <a:pPr>
              <a:defRPr/>
            </a:pPr>
            <a:r>
              <a:rPr lang="en-US" sz="2400" b="1" i="1"/>
              <a:t>PASAL 4 UU DESA</a:t>
            </a:r>
          </a:p>
          <a:p>
            <a:pPr>
              <a:defRPr/>
            </a:pPr>
            <a:r>
              <a:rPr lang="en-US" sz="2400" b="1">
                <a:effectLst>
                  <a:outerShdw blurRad="38100" dist="38100" dir="2700000" algn="tl">
                    <a:srgbClr val="C0C0C0"/>
                  </a:outerShdw>
                </a:effectLst>
              </a:rPr>
              <a:t>(TERKAIT PEMBANGUNAN DESA)</a:t>
            </a:r>
            <a:endParaRPr lang="en-US" sz="2400" b="1" dirty="0">
              <a:effectLst>
                <a:outerShdw blurRad="38100" dist="38100" dir="2700000" algn="tl">
                  <a:srgbClr val="C0C0C0"/>
                </a:outerShdw>
              </a:effectLst>
            </a:endParaRPr>
          </a:p>
        </p:txBody>
      </p:sp>
      <p:sp>
        <p:nvSpPr>
          <p:cNvPr id="73731" name="Rectangle 5"/>
          <p:cNvSpPr>
            <a:spLocks noChangeArrowheads="1"/>
          </p:cNvSpPr>
          <p:nvPr/>
        </p:nvSpPr>
        <p:spPr bwMode="auto">
          <a:xfrm>
            <a:off x="0" y="1700213"/>
            <a:ext cx="9144000" cy="4608512"/>
          </a:xfrm>
          <a:prstGeom prst="rect">
            <a:avLst/>
          </a:prstGeom>
          <a:noFill/>
          <a:ln w="9525">
            <a:noFill/>
            <a:miter lim="800000"/>
            <a:headEnd/>
            <a:tailEnd/>
          </a:ln>
        </p:spPr>
        <p:txBody>
          <a:bodyPr/>
          <a:lstStyle/>
          <a:p>
            <a:pPr marL="609600" lvl="4" indent="-609600">
              <a:spcBef>
                <a:spcPct val="20000"/>
              </a:spcBef>
              <a:buFont typeface="Wingdings" pitchFamily="2" charset="2"/>
              <a:buChar char="Ø"/>
            </a:pPr>
            <a:r>
              <a:rPr lang="id-ID" sz="3200" dirty="0"/>
              <a:t>mendorong prakarsa, gerakan, dan partisipasi masyarakat Desa untuk pengembangan potensi dan </a:t>
            </a:r>
            <a:r>
              <a:rPr lang="en-US" sz="3200" dirty="0"/>
              <a:t>A</a:t>
            </a:r>
            <a:r>
              <a:rPr lang="id-ID" sz="3200" dirty="0"/>
              <a:t>set Desa guna kesejahteraan bersama;</a:t>
            </a:r>
            <a:endParaRPr lang="en-US" sz="3200" dirty="0"/>
          </a:p>
          <a:p>
            <a:pPr marL="609600" lvl="4" indent="-609600">
              <a:spcBef>
                <a:spcPct val="20000"/>
              </a:spcBef>
              <a:buFont typeface="Wingdings" pitchFamily="2" charset="2"/>
              <a:buChar char="Ø"/>
            </a:pPr>
            <a:r>
              <a:rPr lang="id-ID" sz="3200" dirty="0"/>
              <a:t>memajukan perekonomian masyarakat Desa serta m</a:t>
            </a:r>
            <a:r>
              <a:rPr lang="en-US" sz="3200" dirty="0" err="1"/>
              <a:t>engatasi</a:t>
            </a:r>
            <a:r>
              <a:rPr lang="en-US" sz="3200" dirty="0"/>
              <a:t> </a:t>
            </a:r>
            <a:r>
              <a:rPr lang="en-US" sz="3200" dirty="0" err="1"/>
              <a:t>kesenjangan</a:t>
            </a:r>
            <a:r>
              <a:rPr lang="en-US" sz="3200" dirty="0"/>
              <a:t> </a:t>
            </a:r>
            <a:r>
              <a:rPr lang="en-US" sz="3200" dirty="0" err="1"/>
              <a:t>pembangunan</a:t>
            </a:r>
            <a:r>
              <a:rPr lang="id-ID" sz="3200" dirty="0"/>
              <a:t> nasional; dan              </a:t>
            </a:r>
            <a:endParaRPr lang="en-US" sz="3200" dirty="0"/>
          </a:p>
          <a:p>
            <a:pPr marL="609600" lvl="4" indent="-609600">
              <a:spcBef>
                <a:spcPct val="20000"/>
              </a:spcBef>
              <a:buFont typeface="Wingdings" pitchFamily="2" charset="2"/>
              <a:buChar char="Ø"/>
            </a:pPr>
            <a:r>
              <a:rPr lang="id-ID" sz="3200" dirty="0"/>
              <a:t>memperkuat masyarakat Desa sebagai subjek pembangunan.</a:t>
            </a:r>
            <a:r>
              <a:rPr lang="en-US" sz="3200" dirty="0"/>
              <a:t>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pPr>
              <a:defRPr/>
            </a:pPr>
            <a:fld id="{DB9F13F2-A7A7-4A1A-BD3E-DA534994C16A}" type="slidenum">
              <a:rPr lang="en-GB"/>
              <a:pPr>
                <a:defRPr/>
              </a:pPr>
              <a:t>20</a:t>
            </a:fld>
            <a:endParaRPr lang="en-GB"/>
          </a:p>
        </p:txBody>
      </p:sp>
      <p:sp>
        <p:nvSpPr>
          <p:cNvPr id="6" name="Rectangle 2"/>
          <p:cNvSpPr txBox="1">
            <a:spLocks noChangeArrowheads="1"/>
          </p:cNvSpPr>
          <p:nvPr/>
        </p:nvSpPr>
        <p:spPr>
          <a:xfrm>
            <a:off x="0" y="476250"/>
            <a:ext cx="9144000" cy="1079500"/>
          </a:xfrm>
          <a:prstGeom prst="rect">
            <a:avLst/>
          </a:prstGeom>
          <a:noFill/>
        </p:spPr>
        <p:txBody>
          <a:bodyPr anchor="ctr"/>
          <a:lstStyle/>
          <a:p>
            <a:pPr algn="ctr" fontAlgn="auto">
              <a:spcAft>
                <a:spcPts val="0"/>
              </a:spcAft>
              <a:defRPr/>
            </a:pPr>
            <a:r>
              <a:rPr lang="sv-SE" sz="4000" b="1" cap="all" dirty="0">
                <a:latin typeface="+mj-lt"/>
                <a:ea typeface="+mj-ea"/>
                <a:cs typeface="+mj-cs"/>
              </a:rPr>
              <a:t>Uu desa MENGHADIRKAN :</a:t>
            </a:r>
          </a:p>
        </p:txBody>
      </p:sp>
      <p:sp>
        <p:nvSpPr>
          <p:cNvPr id="5" name="Rectangle 2"/>
          <p:cNvSpPr txBox="1">
            <a:spLocks noChangeArrowheads="1"/>
          </p:cNvSpPr>
          <p:nvPr/>
        </p:nvSpPr>
        <p:spPr>
          <a:xfrm>
            <a:off x="0" y="1700213"/>
            <a:ext cx="9144000" cy="1079500"/>
          </a:xfrm>
          <a:prstGeom prst="rect">
            <a:avLst/>
          </a:prstGeom>
          <a:noFill/>
        </p:spPr>
        <p:txBody>
          <a:bodyPr anchor="ctr"/>
          <a:lstStyle/>
          <a:p>
            <a:pPr algn="ctr" fontAlgn="auto">
              <a:spcAft>
                <a:spcPts val="0"/>
              </a:spcAft>
              <a:defRPr/>
            </a:pPr>
            <a:endParaRPr lang="sv-SE" sz="4000" b="1" cap="all">
              <a:latin typeface="+mj-lt"/>
              <a:ea typeface="+mj-ea"/>
              <a:cs typeface="+mj-cs"/>
            </a:endParaRPr>
          </a:p>
        </p:txBody>
      </p:sp>
      <p:sp>
        <p:nvSpPr>
          <p:cNvPr id="7" name="Rectangle 2"/>
          <p:cNvSpPr txBox="1">
            <a:spLocks noChangeArrowheads="1"/>
          </p:cNvSpPr>
          <p:nvPr/>
        </p:nvSpPr>
        <p:spPr>
          <a:xfrm>
            <a:off x="0" y="2420938"/>
            <a:ext cx="9144000" cy="576262"/>
          </a:xfrm>
          <a:prstGeom prst="rect">
            <a:avLst/>
          </a:prstGeom>
          <a:noFill/>
        </p:spPr>
        <p:txBody>
          <a:bodyPr anchor="ctr"/>
          <a:lstStyle/>
          <a:p>
            <a:pPr algn="ctr" fontAlgn="auto">
              <a:spcAft>
                <a:spcPts val="0"/>
              </a:spcAft>
              <a:defRPr/>
            </a:pPr>
            <a:endParaRPr lang="sv-SE" sz="4000" b="1" cap="all">
              <a:latin typeface="+mj-lt"/>
              <a:ea typeface="+mj-ea"/>
              <a:cs typeface="+mj-cs"/>
            </a:endParaRPr>
          </a:p>
        </p:txBody>
      </p:sp>
      <p:sp>
        <p:nvSpPr>
          <p:cNvPr id="8" name="Down Arrow Callout 7"/>
          <p:cNvSpPr/>
          <p:nvPr/>
        </p:nvSpPr>
        <p:spPr>
          <a:xfrm>
            <a:off x="0" y="1484313"/>
            <a:ext cx="9144000" cy="2449512"/>
          </a:xfrm>
          <a:prstGeom prst="downArrowCallout">
            <a:avLst/>
          </a:prstGeom>
        </p:spPr>
        <p:style>
          <a:lnRef idx="2">
            <a:schemeClr val="dk1"/>
          </a:lnRef>
          <a:fillRef idx="1">
            <a:schemeClr val="lt1"/>
          </a:fillRef>
          <a:effectRef idx="0">
            <a:schemeClr val="dk1"/>
          </a:effectRef>
          <a:fontRef idx="minor">
            <a:schemeClr val="dk1"/>
          </a:fontRef>
        </p:style>
        <p:txBody>
          <a:bodyPr anchor="ctr"/>
          <a:lstStyle/>
          <a:p>
            <a:pPr algn="ctr" fontAlgn="auto">
              <a:spcAft>
                <a:spcPts val="0"/>
              </a:spcAft>
              <a:defRPr/>
            </a:pPr>
            <a:r>
              <a:rPr lang="sv-SE" sz="4400" b="1" cap="all" dirty="0">
                <a:solidFill>
                  <a:schemeClr val="tx1"/>
                </a:solidFill>
              </a:rPr>
              <a:t>Satu desa satu perencanaan</a:t>
            </a:r>
          </a:p>
          <a:p>
            <a:pPr algn="ctr" fontAlgn="auto">
              <a:spcAft>
                <a:spcPts val="0"/>
              </a:spcAft>
              <a:defRPr/>
            </a:pPr>
            <a:r>
              <a:rPr lang="sv-SE" sz="4400" b="1" cap="all" dirty="0">
                <a:solidFill>
                  <a:schemeClr val="tx1"/>
                </a:solidFill>
              </a:rPr>
              <a:t>Satu desa satu sistem anggaran</a:t>
            </a:r>
          </a:p>
          <a:p>
            <a:pPr algn="ctr" fontAlgn="auto">
              <a:spcAft>
                <a:spcPts val="0"/>
              </a:spcAft>
              <a:defRPr/>
            </a:pPr>
            <a:endParaRPr lang="sv-SE" b="1" cap="all" dirty="0">
              <a:solidFill>
                <a:srgbClr val="FFFF00"/>
              </a:solidFill>
            </a:endParaRPr>
          </a:p>
        </p:txBody>
      </p:sp>
      <p:sp>
        <p:nvSpPr>
          <p:cNvPr id="9" name="Rounded Rectangle 8"/>
          <p:cNvSpPr/>
          <p:nvPr/>
        </p:nvSpPr>
        <p:spPr>
          <a:xfrm>
            <a:off x="395288" y="4149725"/>
            <a:ext cx="8208962" cy="2232025"/>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800" b="1" dirty="0">
                <a:solidFill>
                  <a:schemeClr val="tx1"/>
                </a:solidFill>
              </a:rPr>
              <a:t>PERTUMBUHAN EKONOMI DESA DAN</a:t>
            </a:r>
          </a:p>
          <a:p>
            <a:pPr algn="ctr">
              <a:defRPr/>
            </a:pPr>
            <a:r>
              <a:rPr lang="en-US" sz="2800" b="1" dirty="0">
                <a:solidFill>
                  <a:schemeClr val="tx1"/>
                </a:solidFill>
              </a:rPr>
              <a:t>PELAYANAN SOSIAL DASAR</a:t>
            </a:r>
          </a:p>
          <a:p>
            <a:pPr algn="ctr">
              <a:defRPr/>
            </a:pPr>
            <a:r>
              <a:rPr lang="en-US" sz="2800" b="1" dirty="0">
                <a:solidFill>
                  <a:schemeClr val="tx1"/>
                </a:solidFill>
              </a:rPr>
              <a:t>YANG BERTUMPU PADA SUMBERDAYA LOKAL </a:t>
            </a:r>
          </a:p>
          <a:p>
            <a:pPr algn="ctr">
              <a:defRPr/>
            </a:pPr>
            <a:r>
              <a:rPr lang="en-US" sz="2800" b="1" dirty="0">
                <a:solidFill>
                  <a:schemeClr val="tx1"/>
                </a:solidFill>
              </a:rPr>
              <a:t>(SDA, TTG, SDM &amp; BUDAYA NUSANTARA)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pPr>
              <a:defRPr/>
            </a:pPr>
            <a:fld id="{575FCC09-A9E4-478D-B272-F02C95DE81EC}" type="slidenum">
              <a:rPr lang="en-GB"/>
              <a:pPr>
                <a:defRPr/>
              </a:pPr>
              <a:t>21</a:t>
            </a:fld>
            <a:endParaRPr lang="en-GB"/>
          </a:p>
        </p:txBody>
      </p:sp>
      <p:sp>
        <p:nvSpPr>
          <p:cNvPr id="6" name="Rectangle 2"/>
          <p:cNvSpPr txBox="1">
            <a:spLocks noChangeArrowheads="1"/>
          </p:cNvSpPr>
          <p:nvPr/>
        </p:nvSpPr>
        <p:spPr>
          <a:xfrm>
            <a:off x="304800" y="762000"/>
            <a:ext cx="3043238" cy="533400"/>
          </a:xfrm>
          <a:prstGeom prst="rect">
            <a:avLst/>
          </a:prstGeom>
          <a:noFill/>
        </p:spPr>
        <p:txBody>
          <a:bodyPr anchor="ctr"/>
          <a:lstStyle/>
          <a:p>
            <a:pPr algn="r" fontAlgn="auto">
              <a:spcAft>
                <a:spcPts val="0"/>
              </a:spcAft>
              <a:defRPr/>
            </a:pPr>
            <a:r>
              <a:rPr lang="sv-SE" sz="4000" b="1" cap="all" dirty="0">
                <a:latin typeface="+mj-lt"/>
                <a:ea typeface="+mj-ea"/>
                <a:cs typeface="+mj-cs"/>
              </a:rPr>
              <a:t>PRASYARAT :</a:t>
            </a:r>
          </a:p>
        </p:txBody>
      </p:sp>
      <p:sp>
        <p:nvSpPr>
          <p:cNvPr id="5" name="Rectangle 2"/>
          <p:cNvSpPr txBox="1">
            <a:spLocks noChangeArrowheads="1"/>
          </p:cNvSpPr>
          <p:nvPr/>
        </p:nvSpPr>
        <p:spPr>
          <a:xfrm>
            <a:off x="0" y="1700213"/>
            <a:ext cx="9144000" cy="1079500"/>
          </a:xfrm>
          <a:prstGeom prst="rect">
            <a:avLst/>
          </a:prstGeom>
          <a:noFill/>
        </p:spPr>
        <p:txBody>
          <a:bodyPr anchor="ctr"/>
          <a:lstStyle/>
          <a:p>
            <a:pPr algn="ctr" fontAlgn="auto">
              <a:spcAft>
                <a:spcPts val="0"/>
              </a:spcAft>
              <a:defRPr/>
            </a:pPr>
            <a:endParaRPr lang="sv-SE" sz="4000" b="1" cap="all">
              <a:latin typeface="+mj-lt"/>
              <a:ea typeface="+mj-ea"/>
              <a:cs typeface="+mj-cs"/>
            </a:endParaRPr>
          </a:p>
        </p:txBody>
      </p:sp>
      <p:sp>
        <p:nvSpPr>
          <p:cNvPr id="7" name="Rectangle 2"/>
          <p:cNvSpPr txBox="1">
            <a:spLocks noChangeArrowheads="1"/>
          </p:cNvSpPr>
          <p:nvPr/>
        </p:nvSpPr>
        <p:spPr>
          <a:xfrm>
            <a:off x="0" y="2420938"/>
            <a:ext cx="9144000" cy="576262"/>
          </a:xfrm>
          <a:prstGeom prst="rect">
            <a:avLst/>
          </a:prstGeom>
          <a:noFill/>
        </p:spPr>
        <p:txBody>
          <a:bodyPr anchor="ctr"/>
          <a:lstStyle/>
          <a:p>
            <a:pPr algn="ctr" fontAlgn="auto">
              <a:spcAft>
                <a:spcPts val="0"/>
              </a:spcAft>
              <a:defRPr/>
            </a:pPr>
            <a:endParaRPr lang="sv-SE" sz="4000" b="1" cap="all">
              <a:latin typeface="+mj-lt"/>
              <a:ea typeface="+mj-ea"/>
              <a:cs typeface="+mj-cs"/>
            </a:endParaRPr>
          </a:p>
        </p:txBody>
      </p:sp>
      <p:sp>
        <p:nvSpPr>
          <p:cNvPr id="8" name="Down Arrow Callout 7"/>
          <p:cNvSpPr/>
          <p:nvPr/>
        </p:nvSpPr>
        <p:spPr>
          <a:xfrm>
            <a:off x="3581401" y="228599"/>
            <a:ext cx="5181600" cy="1616075"/>
          </a:xfrm>
          <a:prstGeom prst="downArrowCallout">
            <a:avLst/>
          </a:prstGeom>
        </p:spPr>
        <p:style>
          <a:lnRef idx="2">
            <a:schemeClr val="dk1"/>
          </a:lnRef>
          <a:fillRef idx="1">
            <a:schemeClr val="lt1"/>
          </a:fillRef>
          <a:effectRef idx="0">
            <a:schemeClr val="dk1"/>
          </a:effectRef>
          <a:fontRef idx="minor">
            <a:schemeClr val="dk1"/>
          </a:fontRef>
        </p:style>
        <p:txBody>
          <a:bodyPr anchor="ctr"/>
          <a:lstStyle/>
          <a:p>
            <a:pPr algn="ctr" fontAlgn="auto">
              <a:spcAft>
                <a:spcPts val="0"/>
              </a:spcAft>
              <a:defRPr/>
            </a:pPr>
            <a:r>
              <a:rPr lang="sv-SE" sz="2000" b="1" cap="all" dirty="0">
                <a:solidFill>
                  <a:schemeClr val="tx1"/>
                </a:solidFill>
              </a:rPr>
              <a:t>Perencanaan pembangunan desa yang obyektif dan partisipatif</a:t>
            </a:r>
          </a:p>
        </p:txBody>
      </p:sp>
      <p:sp>
        <p:nvSpPr>
          <p:cNvPr id="93191" name="Rectangle 5"/>
          <p:cNvSpPr>
            <a:spLocks noChangeArrowheads="1"/>
          </p:cNvSpPr>
          <p:nvPr/>
        </p:nvSpPr>
        <p:spPr bwMode="auto">
          <a:xfrm>
            <a:off x="0" y="1844675"/>
            <a:ext cx="9144000" cy="5013325"/>
          </a:xfrm>
          <a:prstGeom prst="rect">
            <a:avLst/>
          </a:prstGeom>
          <a:noFill/>
          <a:ln w="9525">
            <a:noFill/>
            <a:miter lim="800000"/>
            <a:headEnd/>
            <a:tailEnd/>
          </a:ln>
        </p:spPr>
        <p:txBody>
          <a:bodyPr/>
          <a:lstStyle/>
          <a:p>
            <a:pPr marL="609600" lvl="4" indent="-609600">
              <a:spcBef>
                <a:spcPct val="20000"/>
              </a:spcBef>
              <a:buFont typeface="Wingdings" pitchFamily="2" charset="2"/>
              <a:buChar char="Ø"/>
            </a:pPr>
            <a:r>
              <a:rPr lang="en-US" sz="2400" dirty="0" err="1"/>
              <a:t>Adanya</a:t>
            </a:r>
            <a:r>
              <a:rPr lang="en-US" sz="2400" dirty="0"/>
              <a:t> data </a:t>
            </a:r>
            <a:r>
              <a:rPr lang="en-US" sz="2400" dirty="0" err="1"/>
              <a:t>desa</a:t>
            </a:r>
            <a:r>
              <a:rPr lang="en-US" sz="2400" dirty="0"/>
              <a:t> yang </a:t>
            </a:r>
            <a:r>
              <a:rPr lang="en-US" sz="2400" dirty="0" err="1"/>
              <a:t>akurat</a:t>
            </a:r>
            <a:r>
              <a:rPr lang="en-US" sz="2400" dirty="0"/>
              <a:t> </a:t>
            </a:r>
            <a:r>
              <a:rPr lang="en-US" sz="2400" dirty="0" err="1"/>
              <a:t>dan</a:t>
            </a:r>
            <a:r>
              <a:rPr lang="en-US" sz="2400" dirty="0"/>
              <a:t> </a:t>
            </a:r>
            <a:r>
              <a:rPr lang="en-US" sz="2400" dirty="0" err="1"/>
              <a:t>lengkap</a:t>
            </a:r>
            <a:endParaRPr lang="en-US" sz="2400" dirty="0"/>
          </a:p>
          <a:p>
            <a:pPr marL="609600" lvl="4" indent="-609600">
              <a:spcBef>
                <a:spcPct val="20000"/>
              </a:spcBef>
              <a:buFont typeface="Wingdings" pitchFamily="2" charset="2"/>
              <a:buChar char="Ø"/>
            </a:pPr>
            <a:r>
              <a:rPr lang="en-US" sz="2400" dirty="0" err="1"/>
              <a:t>Adanya</a:t>
            </a:r>
            <a:r>
              <a:rPr lang="en-US" sz="2400" dirty="0"/>
              <a:t> </a:t>
            </a:r>
            <a:r>
              <a:rPr lang="en-US" sz="2400" dirty="0" err="1"/>
              <a:t>ketetapan</a:t>
            </a:r>
            <a:r>
              <a:rPr lang="en-US" sz="2400" dirty="0"/>
              <a:t> </a:t>
            </a:r>
            <a:r>
              <a:rPr lang="en-US" sz="2400" dirty="0" err="1"/>
              <a:t>tentang</a:t>
            </a:r>
            <a:r>
              <a:rPr lang="en-US" sz="2400" dirty="0"/>
              <a:t> </a:t>
            </a:r>
            <a:r>
              <a:rPr lang="en-US" sz="2400" dirty="0" err="1"/>
              <a:t>standar</a:t>
            </a:r>
            <a:r>
              <a:rPr lang="en-US" sz="2400" dirty="0"/>
              <a:t> </a:t>
            </a:r>
            <a:r>
              <a:rPr lang="en-US" sz="2400" dirty="0" err="1"/>
              <a:t>pelayanan</a:t>
            </a:r>
            <a:r>
              <a:rPr lang="en-US" sz="2400" dirty="0"/>
              <a:t> </a:t>
            </a:r>
            <a:r>
              <a:rPr lang="en-US" sz="2400" dirty="0" err="1"/>
              <a:t>desa</a:t>
            </a:r>
            <a:r>
              <a:rPr lang="en-US" sz="2400" dirty="0"/>
              <a:t> </a:t>
            </a:r>
            <a:r>
              <a:rPr lang="en-US" sz="2400" dirty="0" err="1"/>
              <a:t>dalam</a:t>
            </a:r>
            <a:r>
              <a:rPr lang="en-US" sz="2400" dirty="0"/>
              <a:t> </a:t>
            </a:r>
            <a:r>
              <a:rPr lang="en-US" sz="2400" dirty="0" err="1"/>
              <a:t>rangka</a:t>
            </a:r>
            <a:r>
              <a:rPr lang="en-US" sz="2400" dirty="0"/>
              <a:t> </a:t>
            </a:r>
            <a:r>
              <a:rPr lang="en-US" sz="2400" dirty="0" err="1"/>
              <a:t>memenuhi</a:t>
            </a:r>
            <a:r>
              <a:rPr lang="en-US" sz="2400" dirty="0"/>
              <a:t> </a:t>
            </a:r>
            <a:r>
              <a:rPr lang="en-US" sz="2400" dirty="0" err="1"/>
              <a:t>kebutuhan</a:t>
            </a:r>
            <a:r>
              <a:rPr lang="en-US" sz="2400" dirty="0"/>
              <a:t> </a:t>
            </a:r>
            <a:r>
              <a:rPr lang="en-US" sz="2400" dirty="0" err="1"/>
              <a:t>sosial</a:t>
            </a:r>
            <a:r>
              <a:rPr lang="en-US" sz="2400" dirty="0"/>
              <a:t> </a:t>
            </a:r>
            <a:r>
              <a:rPr lang="en-US" sz="2400" dirty="0" err="1"/>
              <a:t>dasar</a:t>
            </a:r>
            <a:endParaRPr lang="en-US" sz="2400" dirty="0"/>
          </a:p>
          <a:p>
            <a:pPr marL="609600" lvl="4" indent="-609600">
              <a:spcBef>
                <a:spcPct val="20000"/>
              </a:spcBef>
              <a:buFont typeface="Wingdings" pitchFamily="2" charset="2"/>
              <a:buChar char="Ø"/>
            </a:pPr>
            <a:r>
              <a:rPr lang="en-US" sz="2400" dirty="0" err="1"/>
              <a:t>Adanya</a:t>
            </a:r>
            <a:r>
              <a:rPr lang="en-US" sz="2400" dirty="0"/>
              <a:t> </a:t>
            </a:r>
            <a:r>
              <a:rPr lang="en-US" sz="2400" dirty="0" err="1"/>
              <a:t>evaluasi</a:t>
            </a:r>
            <a:r>
              <a:rPr lang="en-US" sz="2400" dirty="0"/>
              <a:t> </a:t>
            </a:r>
            <a:r>
              <a:rPr lang="en-US" sz="2400" dirty="0" err="1"/>
              <a:t>tingkat</a:t>
            </a:r>
            <a:r>
              <a:rPr lang="en-US" sz="2400" dirty="0"/>
              <a:t> </a:t>
            </a:r>
            <a:r>
              <a:rPr lang="en-US" sz="2400" dirty="0" err="1"/>
              <a:t>perkembangan</a:t>
            </a:r>
            <a:r>
              <a:rPr lang="en-US" sz="2400" dirty="0"/>
              <a:t> </a:t>
            </a:r>
            <a:r>
              <a:rPr lang="en-US" sz="2400" dirty="0" err="1"/>
              <a:t>desa</a:t>
            </a:r>
            <a:endParaRPr lang="en-US" sz="2400" dirty="0"/>
          </a:p>
          <a:p>
            <a:pPr marL="609600" lvl="4" indent="-609600">
              <a:spcBef>
                <a:spcPct val="20000"/>
              </a:spcBef>
              <a:buFont typeface="Wingdings" pitchFamily="2" charset="2"/>
              <a:buChar char="Ø"/>
            </a:pPr>
            <a:r>
              <a:rPr lang="en-US" sz="2400" dirty="0" err="1"/>
              <a:t>Adanya</a:t>
            </a:r>
            <a:r>
              <a:rPr lang="en-US" sz="2400" dirty="0"/>
              <a:t> </a:t>
            </a:r>
            <a:r>
              <a:rPr lang="en-US" sz="2400" dirty="0" err="1"/>
              <a:t>tata</a:t>
            </a:r>
            <a:r>
              <a:rPr lang="en-US" sz="2400" dirty="0"/>
              <a:t> </a:t>
            </a:r>
            <a:r>
              <a:rPr lang="en-US" sz="2400" dirty="0" err="1"/>
              <a:t>ruang</a:t>
            </a:r>
            <a:r>
              <a:rPr lang="en-US" sz="2400" dirty="0"/>
              <a:t> </a:t>
            </a:r>
            <a:r>
              <a:rPr lang="en-US" sz="2400" dirty="0" err="1"/>
              <a:t>wilayah</a:t>
            </a:r>
            <a:r>
              <a:rPr lang="en-US" sz="2400" dirty="0"/>
              <a:t> </a:t>
            </a:r>
            <a:r>
              <a:rPr lang="en-US" sz="2400" dirty="0" err="1"/>
              <a:t>desa</a:t>
            </a:r>
            <a:endParaRPr lang="en-US" sz="2400" dirty="0"/>
          </a:p>
          <a:p>
            <a:pPr marL="609600" lvl="4" indent="-609600">
              <a:spcBef>
                <a:spcPct val="20000"/>
              </a:spcBef>
              <a:buFont typeface="Wingdings" pitchFamily="2" charset="2"/>
              <a:buChar char="Ø"/>
            </a:pPr>
            <a:r>
              <a:rPr lang="id-ID" sz="2400" dirty="0"/>
              <a:t>Pe</a:t>
            </a:r>
            <a:r>
              <a:rPr lang="en-US" sz="2400" dirty="0" err="1"/>
              <a:t>rencanaan</a:t>
            </a:r>
            <a:r>
              <a:rPr lang="en-US" sz="2400" dirty="0"/>
              <a:t> </a:t>
            </a:r>
            <a:r>
              <a:rPr lang="en-US" sz="2400" dirty="0" err="1"/>
              <a:t>pembangunan</a:t>
            </a:r>
            <a:r>
              <a:rPr lang="en-US" sz="2400" dirty="0"/>
              <a:t> </a:t>
            </a:r>
            <a:r>
              <a:rPr lang="id-ID" sz="2400" dirty="0"/>
              <a:t>dilakukan berdasarkan hasil pemetaan kebutuhan masyarakat yang dirumuskan secara partisipati</a:t>
            </a:r>
            <a:r>
              <a:rPr lang="en-US" sz="2400" dirty="0"/>
              <a:t>f</a:t>
            </a:r>
            <a:r>
              <a:rPr lang="id-ID" sz="2400" dirty="0"/>
              <a:t>. </a:t>
            </a:r>
            <a:endParaRPr lang="en-US" sz="2400" dirty="0"/>
          </a:p>
          <a:p>
            <a:pPr marL="609600" lvl="4" indent="-609600">
              <a:spcBef>
                <a:spcPct val="20000"/>
              </a:spcBef>
              <a:buFont typeface="Wingdings" pitchFamily="2" charset="2"/>
              <a:buChar char="Ø"/>
            </a:pPr>
            <a:r>
              <a:rPr lang="en-US" sz="2400" dirty="0" err="1"/>
              <a:t>Penggalian</a:t>
            </a:r>
            <a:r>
              <a:rPr lang="en-US" sz="2400" dirty="0"/>
              <a:t> </a:t>
            </a:r>
            <a:r>
              <a:rPr lang="id-ID" sz="2400" dirty="0"/>
              <a:t>kebutuhan dan </a:t>
            </a:r>
            <a:r>
              <a:rPr lang="en-US" sz="2400" dirty="0" err="1"/>
              <a:t>penampungan</a:t>
            </a:r>
            <a:r>
              <a:rPr lang="en-US" sz="2400" dirty="0"/>
              <a:t> </a:t>
            </a:r>
            <a:r>
              <a:rPr lang="id-ID" sz="2400" dirty="0"/>
              <a:t>aspirasi masyarakat </a:t>
            </a:r>
            <a:r>
              <a:rPr lang="en-US" sz="2400" dirty="0" err="1"/>
              <a:t>dilakukan</a:t>
            </a:r>
            <a:r>
              <a:rPr lang="en-US" sz="2400" dirty="0"/>
              <a:t> </a:t>
            </a:r>
            <a:r>
              <a:rPr lang="en-US" sz="2400" dirty="0" err="1"/>
              <a:t>dengan</a:t>
            </a:r>
            <a:r>
              <a:rPr lang="en-US" sz="2400" dirty="0"/>
              <a:t> </a:t>
            </a:r>
            <a:r>
              <a:rPr lang="id-ID" sz="2400" dirty="0"/>
              <a:t>menyelenggarakan musyawarah kewilayahan dan/atau musyawarah kelompok masyarakat.</a:t>
            </a: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1143000"/>
          </a:xfrm>
        </p:spPr>
        <p:style>
          <a:lnRef idx="2">
            <a:schemeClr val="dk1"/>
          </a:lnRef>
          <a:fillRef idx="1">
            <a:schemeClr val="lt1"/>
          </a:fillRef>
          <a:effectRef idx="0">
            <a:schemeClr val="dk1"/>
          </a:effectRef>
          <a:fontRef idx="minor">
            <a:schemeClr val="dk1"/>
          </a:fontRef>
        </p:style>
        <p:txBody>
          <a:bodyPr>
            <a:normAutofit fontScale="90000"/>
          </a:bodyPr>
          <a:lstStyle/>
          <a:p>
            <a:pPr>
              <a:defRPr/>
            </a:pPr>
            <a:r>
              <a:rPr lang="en-US" b="1" dirty="0" smtClean="0"/>
              <a:t>Pembangunan </a:t>
            </a:r>
            <a:r>
              <a:rPr lang="en-US" b="1" dirty="0" err="1" smtClean="0"/>
              <a:t>Kawasan</a:t>
            </a:r>
            <a:r>
              <a:rPr lang="en-US" b="1" dirty="0" smtClean="0"/>
              <a:t> </a:t>
            </a:r>
            <a:r>
              <a:rPr lang="en-US" b="1" dirty="0" err="1" smtClean="0"/>
              <a:t>Perdesaan</a:t>
            </a:r>
            <a:r>
              <a:rPr lang="en-US" b="1" dirty="0" smtClean="0"/>
              <a:t> </a:t>
            </a:r>
            <a:br>
              <a:rPr lang="en-US" b="1" dirty="0" smtClean="0"/>
            </a:br>
            <a:r>
              <a:rPr lang="en-US" b="1" dirty="0" smtClean="0"/>
              <a:t>(</a:t>
            </a:r>
            <a:r>
              <a:rPr lang="en-US" b="1" dirty="0" err="1" smtClean="0"/>
              <a:t>Pasal</a:t>
            </a:r>
            <a:r>
              <a:rPr lang="en-US" b="1" dirty="0" smtClean="0"/>
              <a:t> 83 </a:t>
            </a:r>
            <a:r>
              <a:rPr lang="en-US" b="1" dirty="0" err="1" smtClean="0"/>
              <a:t>sd</a:t>
            </a:r>
            <a:r>
              <a:rPr lang="en-US" b="1" dirty="0" smtClean="0"/>
              <a:t> 85)</a:t>
            </a:r>
            <a:endParaRPr lang="en-US" b="1" dirty="0"/>
          </a:p>
        </p:txBody>
      </p:sp>
      <p:sp>
        <p:nvSpPr>
          <p:cNvPr id="3" name="Content Placeholder 2"/>
          <p:cNvSpPr>
            <a:spLocks noGrp="1"/>
          </p:cNvSpPr>
          <p:nvPr>
            <p:ph idx="1"/>
          </p:nvPr>
        </p:nvSpPr>
        <p:spPr>
          <a:xfrm>
            <a:off x="304800" y="1143000"/>
            <a:ext cx="8393112" cy="5232400"/>
          </a:xfrm>
        </p:spPr>
        <p:txBody>
          <a:bodyPr>
            <a:noAutofit/>
          </a:bodyPr>
          <a:lstStyle/>
          <a:p>
            <a:pPr>
              <a:spcBef>
                <a:spcPts val="1032"/>
              </a:spcBef>
              <a:defRPr/>
            </a:pPr>
            <a:r>
              <a:rPr lang="id-ID" sz="1800" dirty="0" smtClean="0"/>
              <a:t>Pembangunan </a:t>
            </a:r>
            <a:r>
              <a:rPr lang="id-ID" sz="1800" dirty="0"/>
              <a:t>Kawasan Perdesaan dilaksanakan dalam upaya mempercepat dan meningkatkan kualitas pelayanan, pembangunan, dan pemberdayaan masyarakat Desa di Kawasan Perdesaan melalui pendekatan pembangunan partisipatif.</a:t>
            </a:r>
            <a:endParaRPr lang="en-US" sz="1800" dirty="0"/>
          </a:p>
          <a:p>
            <a:pPr>
              <a:spcBef>
                <a:spcPts val="1032"/>
              </a:spcBef>
              <a:defRPr/>
            </a:pPr>
            <a:r>
              <a:rPr lang="id-ID" sz="1800" dirty="0"/>
              <a:t>Pembangunan Kawasan Perdesaan meliputi:</a:t>
            </a:r>
            <a:endParaRPr lang="en-US" sz="1800" dirty="0"/>
          </a:p>
          <a:p>
            <a:pPr lvl="1">
              <a:spcBef>
                <a:spcPts val="1032"/>
              </a:spcBef>
              <a:defRPr/>
            </a:pPr>
            <a:r>
              <a:rPr lang="id-ID" sz="1800" dirty="0"/>
              <a:t>penggunaan dan pemanfaatan wilayah Desa dalam rangka penetapan kawasan pembangunan sesuai dengan tata ruang kabupaten/kota;</a:t>
            </a:r>
            <a:endParaRPr lang="en-US" sz="1800" dirty="0"/>
          </a:p>
          <a:p>
            <a:pPr lvl="1">
              <a:spcBef>
                <a:spcPts val="1032"/>
              </a:spcBef>
              <a:defRPr/>
            </a:pPr>
            <a:r>
              <a:rPr lang="id-ID" sz="1800" dirty="0"/>
              <a:t>p</a:t>
            </a:r>
            <a:r>
              <a:rPr lang="fi-FI" sz="1800" dirty="0" err="1"/>
              <a:t>elayanan</a:t>
            </a:r>
            <a:r>
              <a:rPr lang="fi-FI" sz="1800" dirty="0"/>
              <a:t> </a:t>
            </a:r>
            <a:r>
              <a:rPr lang="fi-FI" sz="1800" dirty="0" err="1"/>
              <a:t>yang</a:t>
            </a:r>
            <a:r>
              <a:rPr lang="fi-FI" sz="1800" dirty="0"/>
              <a:t> </a:t>
            </a:r>
            <a:r>
              <a:rPr lang="fi-FI" sz="1800" dirty="0" err="1"/>
              <a:t>dilakukan</a:t>
            </a:r>
            <a:r>
              <a:rPr lang="fi-FI" sz="1800" dirty="0"/>
              <a:t> </a:t>
            </a:r>
            <a:r>
              <a:rPr lang="fi-FI" sz="1800" dirty="0" err="1"/>
              <a:t>untuk</a:t>
            </a:r>
            <a:r>
              <a:rPr lang="fi-FI" sz="1800" dirty="0"/>
              <a:t> </a:t>
            </a:r>
            <a:r>
              <a:rPr lang="fi-FI" sz="1800" dirty="0" err="1"/>
              <a:t>meningkatkan</a:t>
            </a:r>
            <a:r>
              <a:rPr lang="fi-FI" sz="1800" dirty="0"/>
              <a:t> </a:t>
            </a:r>
            <a:r>
              <a:rPr lang="fi-FI" sz="1800" dirty="0" err="1"/>
              <a:t>kesejahteraan</a:t>
            </a:r>
            <a:r>
              <a:rPr lang="fi-FI" sz="1800" dirty="0"/>
              <a:t> </a:t>
            </a:r>
            <a:r>
              <a:rPr lang="fi-FI" sz="1800" dirty="0" err="1"/>
              <a:t>masyarakat</a:t>
            </a:r>
            <a:r>
              <a:rPr lang="fi-FI" sz="1800" dirty="0"/>
              <a:t> per</a:t>
            </a:r>
            <a:r>
              <a:rPr lang="id-ID" sz="1800" dirty="0"/>
              <a:t>d</a:t>
            </a:r>
            <a:r>
              <a:rPr lang="fi-FI" sz="1800" dirty="0" err="1"/>
              <a:t>esaan</a:t>
            </a:r>
            <a:r>
              <a:rPr lang="fi-FI" sz="1800" dirty="0"/>
              <a:t>;</a:t>
            </a:r>
            <a:endParaRPr lang="en-US" sz="1800" dirty="0"/>
          </a:p>
          <a:p>
            <a:pPr lvl="1">
              <a:spcBef>
                <a:spcPts val="1032"/>
              </a:spcBef>
              <a:defRPr/>
            </a:pPr>
            <a:r>
              <a:rPr lang="fi-FI" sz="1800" dirty="0" err="1"/>
              <a:t>pembangunan</a:t>
            </a:r>
            <a:r>
              <a:rPr lang="fi-FI" sz="1800" dirty="0"/>
              <a:t> </a:t>
            </a:r>
            <a:r>
              <a:rPr lang="fi-FI" sz="1800" dirty="0" err="1"/>
              <a:t>infrastruktur</a:t>
            </a:r>
            <a:r>
              <a:rPr lang="id-ID" sz="1800" dirty="0"/>
              <a:t>, peningkatan </a:t>
            </a:r>
            <a:r>
              <a:rPr lang="fi-FI" sz="1800" dirty="0"/>
              <a:t>ekonomi per</a:t>
            </a:r>
            <a:r>
              <a:rPr lang="id-ID" sz="1800" dirty="0"/>
              <a:t>d</a:t>
            </a:r>
            <a:r>
              <a:rPr lang="fi-FI" sz="1800" dirty="0" err="1"/>
              <a:t>esaan</a:t>
            </a:r>
            <a:r>
              <a:rPr lang="fi-FI" sz="1800" dirty="0"/>
              <a:t>,</a:t>
            </a:r>
            <a:r>
              <a:rPr lang="id-ID" sz="1800" dirty="0"/>
              <a:t> dan pengembangan teknologi tepat guna</a:t>
            </a:r>
            <a:r>
              <a:rPr lang="fi-FI" sz="1800" dirty="0"/>
              <a:t>; </a:t>
            </a:r>
            <a:r>
              <a:rPr lang="id-ID" sz="1800" dirty="0"/>
              <a:t>dan</a:t>
            </a:r>
            <a:endParaRPr lang="en-US" sz="1800" dirty="0"/>
          </a:p>
          <a:p>
            <a:pPr lvl="1">
              <a:spcBef>
                <a:spcPts val="1032"/>
              </a:spcBef>
              <a:defRPr/>
            </a:pPr>
            <a:r>
              <a:rPr lang="fi-FI" sz="1800" dirty="0" err="1"/>
              <a:t>pemberdayaan</a:t>
            </a:r>
            <a:r>
              <a:rPr lang="fi-FI" sz="1800" dirty="0"/>
              <a:t> </a:t>
            </a:r>
            <a:r>
              <a:rPr lang="fi-FI" sz="1800" dirty="0" err="1"/>
              <a:t>masyarakat</a:t>
            </a:r>
            <a:r>
              <a:rPr lang="fi-FI" sz="1800" dirty="0"/>
              <a:t> </a:t>
            </a:r>
            <a:r>
              <a:rPr lang="id-ID" sz="1800" dirty="0"/>
              <a:t>Desa </a:t>
            </a:r>
            <a:r>
              <a:rPr lang="fi-FI" sz="1800" dirty="0" err="1"/>
              <a:t>untuk</a:t>
            </a:r>
            <a:r>
              <a:rPr lang="fi-FI" sz="1800" dirty="0"/>
              <a:t> </a:t>
            </a:r>
            <a:r>
              <a:rPr lang="fi-FI" sz="1800" dirty="0" err="1"/>
              <a:t>meningkatkan</a:t>
            </a:r>
            <a:r>
              <a:rPr lang="fi-FI" sz="1800" dirty="0"/>
              <a:t> </a:t>
            </a:r>
            <a:r>
              <a:rPr lang="fi-FI" sz="1800" dirty="0" err="1"/>
              <a:t>akses</a:t>
            </a:r>
            <a:r>
              <a:rPr lang="fi-FI" sz="1800" dirty="0"/>
              <a:t> </a:t>
            </a:r>
            <a:r>
              <a:rPr lang="fi-FI" sz="1800" dirty="0" err="1"/>
              <a:t>terhadap</a:t>
            </a:r>
            <a:r>
              <a:rPr lang="fi-FI" sz="1800" dirty="0"/>
              <a:t> </a:t>
            </a:r>
            <a:r>
              <a:rPr lang="fi-FI" sz="1800" dirty="0" err="1"/>
              <a:t>pelayanan</a:t>
            </a:r>
            <a:r>
              <a:rPr lang="fi-FI" sz="1800" dirty="0"/>
              <a:t> </a:t>
            </a:r>
            <a:r>
              <a:rPr lang="fi-FI" sz="1800" dirty="0" err="1"/>
              <a:t>dan</a:t>
            </a:r>
            <a:r>
              <a:rPr lang="fi-FI" sz="1800" dirty="0"/>
              <a:t> </a:t>
            </a:r>
            <a:r>
              <a:rPr lang="fi-FI" sz="1800" dirty="0" err="1"/>
              <a:t>kegiatan</a:t>
            </a:r>
            <a:r>
              <a:rPr lang="fi-FI" sz="1800" dirty="0"/>
              <a:t> ekonomi</a:t>
            </a:r>
            <a:r>
              <a:rPr lang="id-ID" sz="1800" dirty="0"/>
              <a:t>.</a:t>
            </a:r>
            <a:endParaRPr lang="en-US" sz="1800" dirty="0"/>
          </a:p>
          <a:p>
            <a:pPr>
              <a:spcBef>
                <a:spcPts val="1032"/>
              </a:spcBef>
              <a:defRPr/>
            </a:pPr>
            <a:r>
              <a:rPr lang="id-ID" sz="1800" dirty="0"/>
              <a:t>Rancangan</a:t>
            </a:r>
            <a:r>
              <a:rPr lang="id-ID" sz="1800" b="1" i="1" dirty="0"/>
              <a:t> </a:t>
            </a:r>
            <a:r>
              <a:rPr lang="id-ID" sz="1800" dirty="0"/>
              <a:t>pembangunan Kawasan Perdesaan dibahas bersama oleh Pemerintah, Pemerintah Daerah provinsi, Pemerintah Daerah kabupaten/kota, dan Pemerintah Desa.</a:t>
            </a:r>
            <a:endParaRPr lang="en-US" sz="1800" dirty="0"/>
          </a:p>
          <a:p>
            <a:pPr>
              <a:spcBef>
                <a:spcPts val="1032"/>
              </a:spcBef>
              <a:defRPr/>
            </a:pPr>
            <a:r>
              <a:rPr lang="id-ID" sz="1800" dirty="0"/>
              <a:t>Rencana pembangunan Kawasan Perdesaan </a:t>
            </a:r>
            <a:r>
              <a:rPr lang="id-ID" sz="1800" dirty="0" smtClean="0"/>
              <a:t>ditetapkan </a:t>
            </a:r>
            <a:r>
              <a:rPr lang="id-ID" sz="1800" dirty="0"/>
              <a:t>oleh Bupati/Walikota sesuai dengan Rencana Pembangunan Jangka Menengah Daerah.</a:t>
            </a:r>
            <a:endParaRPr lang="en-US" sz="1800" dirty="0"/>
          </a:p>
        </p:txBody>
      </p:sp>
      <p:sp>
        <p:nvSpPr>
          <p:cNvPr id="4" name="Slide Number Placeholder 3"/>
          <p:cNvSpPr>
            <a:spLocks noGrp="1"/>
          </p:cNvSpPr>
          <p:nvPr>
            <p:ph type="sldNum" sz="quarter" idx="12"/>
          </p:nvPr>
        </p:nvSpPr>
        <p:spPr/>
        <p:txBody>
          <a:bodyPr/>
          <a:lstStyle/>
          <a:p>
            <a:pPr>
              <a:defRPr/>
            </a:pPr>
            <a:fld id="{5437F56B-8CA6-47EC-9B49-2C2C0F2466C4}"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3688" y="1387475"/>
            <a:ext cx="8393112" cy="5232400"/>
          </a:xfrm>
        </p:spPr>
        <p:txBody>
          <a:bodyPr>
            <a:normAutofit fontScale="77500" lnSpcReduction="20000"/>
          </a:bodyPr>
          <a:lstStyle/>
          <a:p>
            <a:pPr>
              <a:spcBef>
                <a:spcPts val="1848"/>
              </a:spcBef>
              <a:defRPr/>
            </a:pPr>
            <a:r>
              <a:rPr lang="es-ES" b="1" dirty="0" err="1" smtClean="0"/>
              <a:t>Pembangunan</a:t>
            </a:r>
            <a:r>
              <a:rPr lang="es-ES" b="1" dirty="0" smtClean="0"/>
              <a:t> </a:t>
            </a:r>
            <a:r>
              <a:rPr lang="es-ES" b="1" dirty="0"/>
              <a:t>K</a:t>
            </a:r>
            <a:r>
              <a:rPr lang="id-ID" b="1" dirty="0"/>
              <a:t>awasan </a:t>
            </a:r>
            <a:r>
              <a:rPr lang="es-ES" b="1" dirty="0" smtClean="0"/>
              <a:t>yang </a:t>
            </a:r>
            <a:r>
              <a:rPr lang="es-ES" b="1" dirty="0" err="1"/>
              <a:t>terkait</a:t>
            </a:r>
            <a:r>
              <a:rPr lang="es-ES" b="1" dirty="0"/>
              <a:t> </a:t>
            </a:r>
            <a:r>
              <a:rPr lang="es-ES" b="1" dirty="0" err="1"/>
              <a:t>dengan</a:t>
            </a:r>
            <a:r>
              <a:rPr lang="es-ES" b="1" dirty="0"/>
              <a:t> </a:t>
            </a:r>
            <a:r>
              <a:rPr lang="es-ES" b="1" dirty="0" err="1"/>
              <a:t>pemanfaatan</a:t>
            </a:r>
            <a:r>
              <a:rPr lang="es-ES" b="1" dirty="0"/>
              <a:t> </a:t>
            </a:r>
            <a:r>
              <a:rPr lang="es-ES" b="1" dirty="0" err="1"/>
              <a:t>Aset</a:t>
            </a:r>
            <a:r>
              <a:rPr lang="es-ES" b="1" dirty="0"/>
              <a:t> </a:t>
            </a:r>
            <a:r>
              <a:rPr lang="es-ES" b="1" dirty="0" err="1"/>
              <a:t>Desa</a:t>
            </a:r>
            <a:r>
              <a:rPr lang="es-ES" b="1" dirty="0"/>
              <a:t> </a:t>
            </a:r>
            <a:r>
              <a:rPr lang="id-ID" b="1" dirty="0"/>
              <a:t>dan tata ruang Desa </a:t>
            </a:r>
            <a:r>
              <a:rPr lang="es-ES" b="1" dirty="0" err="1"/>
              <a:t>wajib</a:t>
            </a:r>
            <a:r>
              <a:rPr lang="es-ES" b="1" dirty="0"/>
              <a:t> </a:t>
            </a:r>
            <a:r>
              <a:rPr lang="id-ID" b="1" dirty="0"/>
              <a:t>melibatkan Pemerintah Desa</a:t>
            </a:r>
            <a:r>
              <a:rPr lang="id-ID" dirty="0"/>
              <a:t>.</a:t>
            </a:r>
            <a:endParaRPr lang="en-US" dirty="0"/>
          </a:p>
          <a:p>
            <a:pPr>
              <a:spcBef>
                <a:spcPts val="1848"/>
              </a:spcBef>
              <a:defRPr/>
            </a:pPr>
            <a:r>
              <a:rPr lang="id-ID" dirty="0"/>
              <a:t>P</a:t>
            </a:r>
            <a:r>
              <a:rPr lang="es-ES" dirty="0" err="1"/>
              <a:t>erencanaan</a:t>
            </a:r>
            <a:r>
              <a:rPr lang="es-ES" dirty="0"/>
              <a:t>, </a:t>
            </a:r>
            <a:r>
              <a:rPr lang="es-ES" dirty="0" err="1"/>
              <a:t>pelaksanaan</a:t>
            </a:r>
            <a:r>
              <a:rPr lang="es-ES" dirty="0"/>
              <a:t>, </a:t>
            </a:r>
            <a:r>
              <a:rPr lang="es-ES" dirty="0" err="1"/>
              <a:t>pemanfaatan</a:t>
            </a:r>
            <a:r>
              <a:rPr lang="id-ID" dirty="0"/>
              <a:t>,</a:t>
            </a:r>
            <a:r>
              <a:rPr lang="es-ES" dirty="0"/>
              <a:t> dan </a:t>
            </a:r>
            <a:r>
              <a:rPr lang="es-ES" dirty="0" err="1"/>
              <a:t>pendayagunaan</a:t>
            </a:r>
            <a:r>
              <a:rPr lang="es-ES" dirty="0"/>
              <a:t> </a:t>
            </a:r>
            <a:r>
              <a:rPr lang="es-ES" dirty="0" err="1"/>
              <a:t>Aset</a:t>
            </a:r>
            <a:r>
              <a:rPr lang="es-ES" dirty="0"/>
              <a:t>  </a:t>
            </a:r>
            <a:r>
              <a:rPr lang="es-ES" dirty="0" err="1"/>
              <a:t>Desa</a:t>
            </a:r>
            <a:r>
              <a:rPr lang="es-ES" dirty="0"/>
              <a:t> </a:t>
            </a:r>
            <a:r>
              <a:rPr lang="es-ES" dirty="0" err="1"/>
              <a:t>untuk</a:t>
            </a:r>
            <a:r>
              <a:rPr lang="es-ES" dirty="0"/>
              <a:t> </a:t>
            </a:r>
            <a:r>
              <a:rPr lang="es-ES" dirty="0" err="1"/>
              <a:t>pembangunan</a:t>
            </a:r>
            <a:r>
              <a:rPr lang="es-ES" dirty="0"/>
              <a:t> K</a:t>
            </a:r>
            <a:r>
              <a:rPr lang="id-ID" dirty="0"/>
              <a:t>awasan P</a:t>
            </a:r>
            <a:r>
              <a:rPr lang="es-ES" dirty="0" err="1"/>
              <a:t>er</a:t>
            </a:r>
            <a:r>
              <a:rPr lang="id-ID" dirty="0"/>
              <a:t>d</a:t>
            </a:r>
            <a:r>
              <a:rPr lang="es-ES" dirty="0" err="1"/>
              <a:t>esaan</a:t>
            </a:r>
            <a:r>
              <a:rPr lang="es-ES" dirty="0"/>
              <a:t> </a:t>
            </a:r>
            <a:r>
              <a:rPr lang="es-ES" dirty="0" err="1"/>
              <a:t>merujuk</a:t>
            </a:r>
            <a:r>
              <a:rPr lang="es-ES" dirty="0"/>
              <a:t> pada </a:t>
            </a:r>
            <a:r>
              <a:rPr lang="id-ID" dirty="0"/>
              <a:t>hasil</a:t>
            </a:r>
            <a:r>
              <a:rPr lang="es-ES" dirty="0"/>
              <a:t> </a:t>
            </a:r>
            <a:r>
              <a:rPr lang="es-ES" dirty="0" err="1"/>
              <a:t>Musyawarah</a:t>
            </a:r>
            <a:r>
              <a:rPr lang="es-ES" dirty="0"/>
              <a:t> </a:t>
            </a:r>
            <a:r>
              <a:rPr lang="es-ES" dirty="0" err="1"/>
              <a:t>Desa</a:t>
            </a:r>
            <a:r>
              <a:rPr lang="id-ID" dirty="0"/>
              <a:t>.</a:t>
            </a:r>
            <a:r>
              <a:rPr lang="es-ES" dirty="0"/>
              <a:t> </a:t>
            </a:r>
            <a:endParaRPr lang="en-US" dirty="0" smtClean="0"/>
          </a:p>
          <a:p>
            <a:pPr>
              <a:spcBef>
                <a:spcPts val="1848"/>
              </a:spcBef>
              <a:defRPr/>
            </a:pPr>
            <a:r>
              <a:rPr lang="id-ID" dirty="0" smtClean="0"/>
              <a:t>Pembangunan Kawasan Perdesaan dilaksanakan melalui satuan kerja perangkat daerah, Pemerintah Desa, dan/atau BUM Desa dengan mengikutsertakan masyarakat Desa.</a:t>
            </a:r>
            <a:endParaRPr lang="en-US" dirty="0" smtClean="0"/>
          </a:p>
          <a:p>
            <a:pPr>
              <a:spcBef>
                <a:spcPts val="1848"/>
              </a:spcBef>
              <a:defRPr/>
            </a:pPr>
            <a:r>
              <a:rPr lang="id-ID" b="1" dirty="0" smtClean="0"/>
              <a:t>Pembangunan </a:t>
            </a:r>
            <a:r>
              <a:rPr lang="id-ID" b="1" dirty="0"/>
              <a:t>Kawasan Perdesaan yang berskala lokal Desa wajib diserahkan pelaksanaannya kepada Desa dan/atau kerja sama antar-Desa.</a:t>
            </a:r>
            <a:endParaRPr lang="en-US" b="1" dirty="0"/>
          </a:p>
          <a:p>
            <a:pPr>
              <a:spcBef>
                <a:spcPts val="1848"/>
              </a:spcBef>
              <a:defRPr/>
            </a:pPr>
            <a:endParaRPr lang="en-US" dirty="0"/>
          </a:p>
        </p:txBody>
      </p:sp>
      <p:sp>
        <p:nvSpPr>
          <p:cNvPr id="5" name="Title 1"/>
          <p:cNvSpPr>
            <a:spLocks noGrp="1"/>
          </p:cNvSpPr>
          <p:nvPr>
            <p:ph type="title"/>
          </p:nvPr>
        </p:nvSpPr>
        <p:spPr>
          <a:xfrm>
            <a:off x="0" y="7938"/>
            <a:ext cx="9144000" cy="1143000"/>
          </a:xfrm>
        </p:spPr>
        <p:style>
          <a:lnRef idx="2">
            <a:schemeClr val="dk1"/>
          </a:lnRef>
          <a:fillRef idx="1">
            <a:schemeClr val="lt1"/>
          </a:fillRef>
          <a:effectRef idx="0">
            <a:schemeClr val="dk1"/>
          </a:effectRef>
          <a:fontRef idx="minor">
            <a:schemeClr val="dk1"/>
          </a:fontRef>
        </p:style>
        <p:txBody>
          <a:bodyPr>
            <a:normAutofit fontScale="90000"/>
          </a:bodyPr>
          <a:lstStyle/>
          <a:p>
            <a:pPr>
              <a:defRPr/>
            </a:pPr>
            <a:r>
              <a:rPr lang="en-US" b="1" dirty="0" smtClean="0"/>
              <a:t>Pembangunan </a:t>
            </a:r>
            <a:r>
              <a:rPr lang="en-US" b="1" dirty="0" err="1" smtClean="0"/>
              <a:t>Kawasan</a:t>
            </a:r>
            <a:r>
              <a:rPr lang="en-US" b="1" dirty="0" smtClean="0"/>
              <a:t> </a:t>
            </a:r>
            <a:r>
              <a:rPr lang="en-US" b="1" dirty="0" err="1" smtClean="0"/>
              <a:t>Perdesaan</a:t>
            </a:r>
            <a:r>
              <a:rPr lang="en-US" b="1" dirty="0" smtClean="0"/>
              <a:t> </a:t>
            </a:r>
            <a:br>
              <a:rPr lang="en-US" b="1" dirty="0" smtClean="0"/>
            </a:br>
            <a:r>
              <a:rPr lang="en-US" b="1" dirty="0" smtClean="0"/>
              <a:t>(</a:t>
            </a:r>
            <a:r>
              <a:rPr lang="en-US" b="1" dirty="0" err="1" smtClean="0"/>
              <a:t>Pasal</a:t>
            </a:r>
            <a:r>
              <a:rPr lang="en-US" b="1" dirty="0" smtClean="0"/>
              <a:t> 83 </a:t>
            </a:r>
            <a:r>
              <a:rPr lang="en-US" b="1" dirty="0" err="1" smtClean="0"/>
              <a:t>sd</a:t>
            </a:r>
            <a:r>
              <a:rPr lang="en-US" b="1" dirty="0" smtClean="0"/>
              <a:t> 85)</a:t>
            </a:r>
            <a:endParaRPr lang="en-US" b="1" dirty="0"/>
          </a:p>
        </p:txBody>
      </p:sp>
      <p:sp>
        <p:nvSpPr>
          <p:cNvPr id="6" name="Slide Number Placeholder 5"/>
          <p:cNvSpPr>
            <a:spLocks noGrp="1"/>
          </p:cNvSpPr>
          <p:nvPr>
            <p:ph type="sldNum" sz="quarter" idx="12"/>
          </p:nvPr>
        </p:nvSpPr>
        <p:spPr/>
        <p:txBody>
          <a:bodyPr/>
          <a:lstStyle/>
          <a:p>
            <a:pPr>
              <a:defRPr/>
            </a:pPr>
            <a:fld id="{06E02A95-2EE6-4CCD-94B7-C330336CDD5E}" type="slidenum">
              <a:rPr lang="en-US"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643C49B-9E07-4F6C-BD4E-9870CEC5BD78}" type="slidenum">
              <a:rPr lang="en-GB" smtClean="0"/>
              <a:pPr>
                <a:defRPr/>
              </a:pPr>
              <a:t>24</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PEMBANGUNAN KAWASAN PERDESAAN</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defRPr/>
            </a:pPr>
            <a:r>
              <a:rPr lang="id-ID" sz="2800" b="1">
                <a:solidFill>
                  <a:schemeClr val="tx1"/>
                </a:solidFill>
              </a:rPr>
              <a:t>Pasal </a:t>
            </a:r>
            <a:r>
              <a:rPr lang="en-US" sz="2800" b="1">
                <a:solidFill>
                  <a:schemeClr val="tx1"/>
                </a:solidFill>
              </a:rPr>
              <a:t>123</a:t>
            </a:r>
          </a:p>
          <a:p>
            <a:pPr marL="457200" indent="-457200">
              <a:buFont typeface="+mj-lt"/>
              <a:buAutoNum type="arabicParenR"/>
              <a:defRPr/>
            </a:pPr>
            <a:r>
              <a:rPr lang="id-ID" sz="2200">
                <a:solidFill>
                  <a:schemeClr val="tx1"/>
                </a:solidFill>
              </a:rPr>
              <a:t>Pembangunan kawasan perdesaan merupakan perpaduan pembangunan antar-Desa yang dilaksanakan dalam upaya mempercepat dan meningkatkan kualitas pelayanan, pembangunan, dan pemberdayaan masyarakat  Desa melalui pendekatan pembangunan partisipatif.</a:t>
            </a:r>
            <a:endParaRPr lang="en-US" sz="2200">
              <a:solidFill>
                <a:schemeClr val="tx1"/>
              </a:solidFill>
            </a:endParaRPr>
          </a:p>
          <a:p>
            <a:pPr marL="457200" indent="-457200">
              <a:buFont typeface="+mj-lt"/>
              <a:buAutoNum type="arabicParenR"/>
              <a:defRPr/>
            </a:pPr>
            <a:r>
              <a:rPr lang="id-ID" sz="2200">
                <a:solidFill>
                  <a:schemeClr val="tx1"/>
                </a:solidFill>
              </a:rPr>
              <a:t>Pembangunan kawasan perdesaan terdiri atas:</a:t>
            </a:r>
            <a:endParaRPr lang="en-US" sz="2200">
              <a:solidFill>
                <a:schemeClr val="tx1"/>
              </a:solidFill>
            </a:endParaRPr>
          </a:p>
          <a:p>
            <a:pPr marL="914400" lvl="1" indent="-457200">
              <a:buFont typeface="+mj-lt"/>
              <a:buAutoNum type="alphaLcPeriod"/>
              <a:defRPr/>
            </a:pPr>
            <a:r>
              <a:rPr lang="id-ID" sz="2200">
                <a:solidFill>
                  <a:schemeClr val="tx1"/>
                </a:solidFill>
              </a:rPr>
              <a:t>penyusunan rencana tata ruang kawasan perdesaan secara partisipatif;</a:t>
            </a:r>
            <a:endParaRPr lang="en-US" sz="2200">
              <a:solidFill>
                <a:schemeClr val="tx1"/>
              </a:solidFill>
            </a:endParaRPr>
          </a:p>
          <a:p>
            <a:pPr marL="914400" lvl="1" indent="-457200">
              <a:buFont typeface="+mj-lt"/>
              <a:buAutoNum type="alphaLcPeriod"/>
              <a:defRPr/>
            </a:pPr>
            <a:r>
              <a:rPr lang="id-ID" sz="2200">
                <a:solidFill>
                  <a:schemeClr val="tx1"/>
                </a:solidFill>
              </a:rPr>
              <a:t>pengembangan pusat pertumbuhan antar-Desa secara terpadu;</a:t>
            </a:r>
            <a:endParaRPr lang="en-US" sz="2200">
              <a:solidFill>
                <a:schemeClr val="tx1"/>
              </a:solidFill>
            </a:endParaRPr>
          </a:p>
          <a:p>
            <a:pPr marL="914400" lvl="1" indent="-457200">
              <a:buFont typeface="+mj-lt"/>
              <a:buAutoNum type="alphaLcPeriod"/>
              <a:defRPr/>
            </a:pPr>
            <a:r>
              <a:rPr lang="id-ID" sz="2200">
                <a:solidFill>
                  <a:schemeClr val="tx1"/>
                </a:solidFill>
              </a:rPr>
              <a:t>penguatan kapasitas masyarakat;</a:t>
            </a:r>
            <a:endParaRPr lang="en-US" sz="2200">
              <a:solidFill>
                <a:schemeClr val="tx1"/>
              </a:solidFill>
            </a:endParaRPr>
          </a:p>
          <a:p>
            <a:pPr marL="914400" lvl="1" indent="-457200">
              <a:buFont typeface="+mj-lt"/>
              <a:buAutoNum type="alphaLcPeriod"/>
              <a:defRPr/>
            </a:pPr>
            <a:r>
              <a:rPr lang="id-ID" sz="2200">
                <a:solidFill>
                  <a:schemeClr val="tx1"/>
                </a:solidFill>
              </a:rPr>
              <a:t>kelembagaan dan kemitraan ekonomi; dan</a:t>
            </a:r>
            <a:endParaRPr lang="en-US" sz="2200">
              <a:solidFill>
                <a:schemeClr val="tx1"/>
              </a:solidFill>
            </a:endParaRPr>
          </a:p>
          <a:p>
            <a:pPr marL="914400" lvl="1" indent="-457200">
              <a:buFont typeface="+mj-lt"/>
              <a:buAutoNum type="alphaLcPeriod"/>
              <a:defRPr/>
            </a:pPr>
            <a:r>
              <a:rPr lang="id-ID" sz="2200">
                <a:solidFill>
                  <a:schemeClr val="tx1"/>
                </a:solidFill>
              </a:rPr>
              <a:t>pembangunan infrastruktur antarperdesaan.</a:t>
            </a:r>
            <a:endParaRPr lang="en-US" sz="2200">
              <a:solidFill>
                <a:schemeClr val="tx1"/>
              </a:solidFill>
            </a:endParaRPr>
          </a:p>
          <a:p>
            <a:pPr marL="457200" indent="-457200">
              <a:buFont typeface="+mj-lt"/>
              <a:buAutoNum type="arabicParenR"/>
              <a:defRPr/>
            </a:pPr>
            <a:r>
              <a:rPr lang="id-ID" sz="2200">
                <a:solidFill>
                  <a:schemeClr val="tx1"/>
                </a:solidFill>
              </a:rPr>
              <a:t>Pembangunan kawasan perdesaan memperhatikan kewenangan berdasarkan hak asal usul dan kewenangan lokal berskala Desa serta pengarusutamaan perdamaian dan keadilan sosial melalui pencegahan dampak sosial dan lingkungan yang merugikan sebagian dan/atau seluruh Desa di  kawasan  perdesaan.</a:t>
            </a:r>
            <a:endParaRPr lang="en-US" sz="220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BFC16DB-1E21-498E-880A-D35C8CC7BEF5}" type="slidenum">
              <a:rPr lang="en-GB" smtClean="0"/>
              <a:pPr>
                <a:defRPr/>
              </a:pPr>
              <a:t>25</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PEMBANGUNAN KAWASAN PERDESAAN</a:t>
            </a:r>
          </a:p>
          <a:p>
            <a:pPr>
              <a:defRPr/>
            </a:pPr>
            <a:r>
              <a:rPr lang="en-US" sz="1600" b="1">
                <a:effectLst>
                  <a:outerShdw blurRad="38100" dist="38100" dir="2700000" algn="tl">
                    <a:srgbClr val="C0C0C0"/>
                  </a:outerShdw>
                </a:effectLst>
              </a:rPr>
              <a:t>PP TENTANG PERATURAN PELAKSANAAN UU NO.6 TAHUN 2014 TENTANG DESA</a:t>
            </a:r>
            <a:endParaRPr lang="en-US" sz="16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defRPr/>
            </a:pPr>
            <a:r>
              <a:rPr lang="id-ID" sz="2000" b="1">
                <a:solidFill>
                  <a:schemeClr val="tx1"/>
                </a:solidFill>
              </a:rPr>
              <a:t>Pasal </a:t>
            </a:r>
            <a:r>
              <a:rPr lang="en-US" sz="2000" b="1">
                <a:solidFill>
                  <a:schemeClr val="tx1"/>
                </a:solidFill>
              </a:rPr>
              <a:t>124</a:t>
            </a:r>
          </a:p>
          <a:p>
            <a:pPr marL="457200" indent="-457200">
              <a:buFont typeface="+mj-lt"/>
              <a:buAutoNum type="arabicParenR"/>
              <a:defRPr/>
            </a:pPr>
            <a:r>
              <a:rPr lang="id-ID" sz="2000">
                <a:solidFill>
                  <a:schemeClr val="tx1"/>
                </a:solidFill>
              </a:rPr>
              <a:t>Pembangunan kawasan pe</a:t>
            </a:r>
            <a:r>
              <a:rPr lang="en-US" sz="2000">
                <a:solidFill>
                  <a:schemeClr val="tx1"/>
                </a:solidFill>
              </a:rPr>
              <a:t>r</a:t>
            </a:r>
            <a:r>
              <a:rPr lang="id-ID" sz="2000">
                <a:solidFill>
                  <a:schemeClr val="tx1"/>
                </a:solidFill>
              </a:rPr>
              <a:t>desaan sebagaimana dimaksud dalam Pasal 123 dilaksanakan di lokasi yang telah ditetapkan oleh  bupati/walikota.</a:t>
            </a:r>
            <a:endParaRPr lang="en-US" sz="2000">
              <a:solidFill>
                <a:schemeClr val="tx1"/>
              </a:solidFill>
            </a:endParaRPr>
          </a:p>
          <a:p>
            <a:pPr marL="457200" indent="-457200">
              <a:buFont typeface="+mj-lt"/>
              <a:buAutoNum type="arabicParenR"/>
              <a:defRPr/>
            </a:pPr>
            <a:r>
              <a:rPr lang="id-ID" sz="2000">
                <a:solidFill>
                  <a:schemeClr val="tx1"/>
                </a:solidFill>
              </a:rPr>
              <a:t>P</a:t>
            </a:r>
            <a:r>
              <a:rPr lang="en-US" sz="2000">
                <a:solidFill>
                  <a:schemeClr val="tx1"/>
                </a:solidFill>
              </a:rPr>
              <a:t>enetapan </a:t>
            </a:r>
            <a:r>
              <a:rPr lang="id-ID" sz="2000">
                <a:solidFill>
                  <a:schemeClr val="tx1"/>
                </a:solidFill>
              </a:rPr>
              <a:t>l</a:t>
            </a:r>
            <a:r>
              <a:rPr lang="en-US" sz="2000">
                <a:solidFill>
                  <a:schemeClr val="tx1"/>
                </a:solidFill>
              </a:rPr>
              <a:t>okasi </a:t>
            </a:r>
            <a:r>
              <a:rPr lang="id-ID" sz="2000">
                <a:solidFill>
                  <a:schemeClr val="tx1"/>
                </a:solidFill>
              </a:rPr>
              <a:t>pembangunan kawasan pe</a:t>
            </a:r>
            <a:r>
              <a:rPr lang="en-US" sz="2000">
                <a:solidFill>
                  <a:schemeClr val="tx1"/>
                </a:solidFill>
              </a:rPr>
              <a:t>r</a:t>
            </a:r>
            <a:r>
              <a:rPr lang="id-ID" sz="2000">
                <a:solidFill>
                  <a:schemeClr val="tx1"/>
                </a:solidFill>
              </a:rPr>
              <a:t>desaan dilaksanakan dengan mekanisme:</a:t>
            </a:r>
            <a:endParaRPr lang="en-US" sz="2000">
              <a:solidFill>
                <a:schemeClr val="tx1"/>
              </a:solidFill>
            </a:endParaRPr>
          </a:p>
          <a:p>
            <a:pPr marL="914400" lvl="1" indent="-457200">
              <a:buFont typeface="+mj-lt"/>
              <a:buAutoNum type="alphaLcPeriod"/>
              <a:defRPr/>
            </a:pPr>
            <a:r>
              <a:rPr lang="id-ID" sz="2000">
                <a:solidFill>
                  <a:schemeClr val="tx1"/>
                </a:solidFill>
              </a:rPr>
              <a:t>Pemerintah Desa melakukan inventarisasi dan identifikasi mengenai wilayah, potensi ekonomi, mobilitas penduduk, serta sarana dan prasarana Desa sebagai usulan penetapan Desa sebagai lokasi pembangunan  kawasan  perdesaan;</a:t>
            </a:r>
            <a:endParaRPr lang="en-US" sz="2000">
              <a:solidFill>
                <a:schemeClr val="tx1"/>
              </a:solidFill>
            </a:endParaRPr>
          </a:p>
          <a:p>
            <a:pPr marL="914400" lvl="1" indent="-457200">
              <a:buFont typeface="+mj-lt"/>
              <a:buAutoNum type="alphaLcPeriod"/>
              <a:defRPr/>
            </a:pPr>
            <a:r>
              <a:rPr lang="id-ID" sz="2000">
                <a:solidFill>
                  <a:schemeClr val="tx1"/>
                </a:solidFill>
              </a:rPr>
              <a:t>usulan penetapan Desa sebagai lokasi pembangunan  kawasan  perdesaan disampaikan oleh  kepala Desa kepada  bupati/walikota;</a:t>
            </a:r>
            <a:endParaRPr lang="en-US" sz="2000">
              <a:solidFill>
                <a:schemeClr val="tx1"/>
              </a:solidFill>
            </a:endParaRPr>
          </a:p>
          <a:p>
            <a:pPr marL="914400" lvl="1" indent="-457200">
              <a:buFont typeface="+mj-lt"/>
              <a:buAutoNum type="alphaLcPeriod"/>
              <a:defRPr/>
            </a:pPr>
            <a:r>
              <a:rPr lang="id-ID" sz="2000">
                <a:solidFill>
                  <a:schemeClr val="tx1"/>
                </a:solidFill>
              </a:rPr>
              <a:t>bupati/walikota melakukan kajian atas usulan untuk disesuaikan dengan rencana dan program pembangunan  kabupaten/kota; dan</a:t>
            </a:r>
            <a:endParaRPr lang="en-US" sz="2000">
              <a:solidFill>
                <a:schemeClr val="tx1"/>
              </a:solidFill>
            </a:endParaRPr>
          </a:p>
          <a:p>
            <a:pPr marL="914400" lvl="1" indent="-457200">
              <a:buFont typeface="+mj-lt"/>
              <a:buAutoNum type="alphaLcPeriod"/>
              <a:defRPr/>
            </a:pPr>
            <a:r>
              <a:rPr lang="id-ID" sz="2000">
                <a:solidFill>
                  <a:schemeClr val="tx1"/>
                </a:solidFill>
              </a:rPr>
              <a:t>berdasarkan hasil kajian atas usulan,  bupati/walikota menetapkan lokasi pembangunan kawasan perdesaan dengan keputusan  bupati/walikota.</a:t>
            </a:r>
            <a:endParaRPr lang="en-US" sz="2000">
              <a:solidFill>
                <a:schemeClr val="tx1"/>
              </a:solidFill>
            </a:endParaRPr>
          </a:p>
          <a:p>
            <a:pPr marL="457200" indent="-457200">
              <a:buFont typeface="+mj-lt"/>
              <a:buAutoNum type="arabicParenR"/>
              <a:defRPr/>
            </a:pPr>
            <a:r>
              <a:rPr lang="id-ID" sz="2000">
                <a:solidFill>
                  <a:schemeClr val="tx1"/>
                </a:solidFill>
              </a:rPr>
              <a:t>Bupati/walikota dapat mengusulkan program pembangunan  kawasan  perdesaan di lokasi yang telah ditetapkannya kepada gubernur dan kepada Pemerintah melalui  gubernur.</a:t>
            </a:r>
            <a:endParaRPr lang="en-US" sz="200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321591D-8E90-49EF-96F8-B1CE23C981AE}" type="slidenum">
              <a:rPr lang="en-GB" smtClean="0"/>
              <a:pPr>
                <a:defRPr/>
              </a:pPr>
              <a:t>26</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PEMBANGUNAN KAWASAN PERDESAAN</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defRPr/>
            </a:pPr>
            <a:r>
              <a:rPr lang="id-ID" sz="2000" b="1">
                <a:solidFill>
                  <a:schemeClr val="tx1"/>
                </a:solidFill>
              </a:rPr>
              <a:t>Pasal </a:t>
            </a:r>
            <a:r>
              <a:rPr lang="en-US" sz="2000" b="1">
                <a:solidFill>
                  <a:schemeClr val="tx1"/>
                </a:solidFill>
              </a:rPr>
              <a:t>124</a:t>
            </a:r>
          </a:p>
          <a:p>
            <a:pPr marL="457200" indent="-457200">
              <a:buFont typeface="+mj-lt"/>
              <a:buAutoNum type="arabicParenR" startAt="4"/>
              <a:defRPr/>
            </a:pPr>
            <a:r>
              <a:rPr lang="id-ID" sz="2000">
                <a:solidFill>
                  <a:schemeClr val="tx1"/>
                </a:solidFill>
              </a:rPr>
              <a:t>Program pembangunan kawasan perdesaan yang berasal dari Pemerintah dan pemerintah daerah provinsi dibahas bersama pemerintah daerah  kabupaten/kota untuk ditetapkan sebagai program pembangunan kawasan perdesaan.</a:t>
            </a:r>
            <a:endParaRPr lang="en-US" sz="2000">
              <a:solidFill>
                <a:schemeClr val="tx1"/>
              </a:solidFill>
            </a:endParaRPr>
          </a:p>
          <a:p>
            <a:pPr marL="457200" indent="-457200">
              <a:buFont typeface="+mj-lt"/>
              <a:buAutoNum type="arabicParenR" startAt="4"/>
              <a:defRPr/>
            </a:pPr>
            <a:r>
              <a:rPr lang="id-ID" sz="2000">
                <a:solidFill>
                  <a:schemeClr val="tx1"/>
                </a:solidFill>
              </a:rPr>
              <a:t>Program pembangunan kawasan perdesaan yang berasal dari Pemerintah ditetapkan oleh menteri yang menyelenggarakan urusan pemerintahan di bidang perencanaan pembangunan nasional.</a:t>
            </a:r>
            <a:endParaRPr lang="en-US" sz="2000">
              <a:solidFill>
                <a:schemeClr val="tx1"/>
              </a:solidFill>
            </a:endParaRPr>
          </a:p>
          <a:p>
            <a:pPr marL="457200" indent="-457200">
              <a:buFont typeface="+mj-lt"/>
              <a:buAutoNum type="arabicParenR" startAt="4"/>
              <a:defRPr/>
            </a:pPr>
            <a:r>
              <a:rPr lang="id-ID" sz="2000">
                <a:solidFill>
                  <a:schemeClr val="tx1"/>
                </a:solidFill>
              </a:rPr>
              <a:t>Program pembangunan kawasan perdesaan yang berasal dari pemerintah daerah Provinsi ditetapkan oleh  gubernur. </a:t>
            </a:r>
            <a:endParaRPr lang="en-US" sz="2000">
              <a:solidFill>
                <a:schemeClr val="tx1"/>
              </a:solidFill>
            </a:endParaRPr>
          </a:p>
          <a:p>
            <a:pPr marL="457200" indent="-457200">
              <a:buFont typeface="+mj-lt"/>
              <a:buAutoNum type="arabicParenR" startAt="4"/>
              <a:defRPr/>
            </a:pPr>
            <a:r>
              <a:rPr lang="id-ID" sz="2000">
                <a:solidFill>
                  <a:schemeClr val="tx1"/>
                </a:solidFill>
              </a:rPr>
              <a:t>Program pembangunan kawasan perdesaan yang berasal dari pemerintah daerah  kabupaten/kota ditetapkan oleh  bupati/walikota.</a:t>
            </a:r>
            <a:endParaRPr lang="en-US" sz="2000">
              <a:solidFill>
                <a:schemeClr val="tx1"/>
              </a:solidFill>
            </a:endParaRPr>
          </a:p>
          <a:p>
            <a:pPr marL="457200" indent="-457200">
              <a:buFont typeface="+mj-lt"/>
              <a:buAutoNum type="arabicParenR" startAt="4"/>
              <a:defRPr/>
            </a:pPr>
            <a:r>
              <a:rPr lang="id-ID" sz="2000">
                <a:solidFill>
                  <a:schemeClr val="tx1"/>
                </a:solidFill>
              </a:rPr>
              <a:t>Bupati/walikota melakukan sosialisasi program pembangunan kawasan perdesaan kepada Pemerintah Desa, Badan Permusyawaratan Desa, dan masyarakat.</a:t>
            </a:r>
            <a:endParaRPr lang="en-US" sz="2000">
              <a:solidFill>
                <a:schemeClr val="tx1"/>
              </a:solidFill>
            </a:endParaRPr>
          </a:p>
          <a:p>
            <a:pPr marL="457200" indent="-457200">
              <a:buFont typeface="+mj-lt"/>
              <a:buAutoNum type="arabicParenR" startAt="4"/>
              <a:defRPr/>
            </a:pPr>
            <a:r>
              <a:rPr lang="id-ID" sz="2000">
                <a:solidFill>
                  <a:schemeClr val="tx1"/>
                </a:solidFill>
              </a:rPr>
              <a:t>Pembangunan kawasan perdesaan yang berskala lokal Desa ditugaskan pelaksanaannya kepada Desa.</a:t>
            </a:r>
            <a:endParaRPr lang="en-US" sz="200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CC505F0-C5EA-40BF-AA9A-6AF6E2BC90D1}" type="slidenum">
              <a:rPr lang="en-GB" smtClean="0"/>
              <a:pPr>
                <a:defRPr/>
              </a:pPr>
              <a:t>27</a:t>
            </a:fld>
            <a:endParaRPr lang="en-GB"/>
          </a:p>
        </p:txBody>
      </p:sp>
      <p:sp>
        <p:nvSpPr>
          <p:cNvPr id="3"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400" b="1">
                <a:effectLst>
                  <a:outerShdw blurRad="38100" dist="38100" dir="2700000" algn="tl">
                    <a:srgbClr val="C0C0C0"/>
                  </a:outerShdw>
                </a:effectLst>
              </a:rPr>
              <a:t>PEMBANGUNAN KAWASAN PERDESAAN</a:t>
            </a:r>
          </a:p>
          <a:p>
            <a:pPr>
              <a:defRPr/>
            </a:pPr>
            <a:r>
              <a:rPr lang="en-US" sz="1400" b="1">
                <a:effectLst>
                  <a:outerShdw blurRad="38100" dist="38100" dir="2700000" algn="tl">
                    <a:srgbClr val="C0C0C0"/>
                  </a:outerShdw>
                </a:effectLst>
              </a:rPr>
              <a:t>PP NO 43/2014 TENTANG PERATURAN PELAKSANAAN UU NO.6 TAHUN 2014 TENTANG DESA</a:t>
            </a:r>
            <a:endParaRPr lang="en-US" sz="1400" b="1" dirty="0">
              <a:effectLst>
                <a:outerShdw blurRad="38100" dist="38100" dir="2700000" algn="tl">
                  <a:srgbClr val="C0C0C0"/>
                </a:outerShdw>
              </a:effectLst>
            </a:endParaRPr>
          </a:p>
        </p:txBody>
      </p:sp>
      <p:sp>
        <p:nvSpPr>
          <p:cNvPr id="7" name="Rectangle 6"/>
          <p:cNvSpPr/>
          <p:nvPr/>
        </p:nvSpPr>
        <p:spPr>
          <a:xfrm>
            <a:off x="0" y="692150"/>
            <a:ext cx="9144000" cy="616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defRPr/>
            </a:pPr>
            <a:r>
              <a:rPr lang="id-ID" sz="2000" b="1">
                <a:solidFill>
                  <a:schemeClr val="tx1"/>
                </a:solidFill>
              </a:rPr>
              <a:t>Pasal </a:t>
            </a:r>
            <a:r>
              <a:rPr lang="en-US" sz="2000" b="1">
                <a:solidFill>
                  <a:schemeClr val="tx1"/>
                </a:solidFill>
              </a:rPr>
              <a:t>125</a:t>
            </a:r>
          </a:p>
          <a:p>
            <a:pPr marL="457200" indent="-457200">
              <a:buFont typeface="+mj-lt"/>
              <a:buAutoNum type="arabicParenR"/>
              <a:defRPr/>
            </a:pPr>
            <a:r>
              <a:rPr lang="id-ID" sz="2400">
                <a:solidFill>
                  <a:schemeClr val="tx1"/>
                </a:solidFill>
              </a:rPr>
              <a:t>Perencanaan, </a:t>
            </a:r>
            <a:r>
              <a:rPr lang="es-ES" sz="2400">
                <a:solidFill>
                  <a:schemeClr val="tx1"/>
                </a:solidFill>
              </a:rPr>
              <a:t>pemanfaatan</a:t>
            </a:r>
            <a:r>
              <a:rPr lang="id-ID" sz="2400">
                <a:solidFill>
                  <a:schemeClr val="tx1"/>
                </a:solidFill>
              </a:rPr>
              <a:t>, dan pendayagunaan a</a:t>
            </a:r>
            <a:r>
              <a:rPr lang="es-ES" sz="2400">
                <a:solidFill>
                  <a:schemeClr val="tx1"/>
                </a:solidFill>
              </a:rPr>
              <a:t>set Desa </a:t>
            </a:r>
            <a:r>
              <a:rPr lang="id-ID" sz="2400">
                <a:solidFill>
                  <a:schemeClr val="tx1"/>
                </a:solidFill>
              </a:rPr>
              <a:t>dan tata ruang </a:t>
            </a:r>
            <a:r>
              <a:rPr lang="en-US" sz="2400">
                <a:solidFill>
                  <a:schemeClr val="tx1"/>
                </a:solidFill>
              </a:rPr>
              <a:t>dalam </a:t>
            </a:r>
            <a:r>
              <a:rPr lang="id-ID" sz="2400">
                <a:solidFill>
                  <a:schemeClr val="tx1"/>
                </a:solidFill>
              </a:rPr>
              <a:t>p</a:t>
            </a:r>
            <a:r>
              <a:rPr lang="en-US" sz="2400">
                <a:solidFill>
                  <a:schemeClr val="tx1"/>
                </a:solidFill>
              </a:rPr>
              <a:t>embangunan </a:t>
            </a:r>
            <a:r>
              <a:rPr lang="id-ID" sz="2400">
                <a:solidFill>
                  <a:schemeClr val="tx1"/>
                </a:solidFill>
              </a:rPr>
              <a:t>k</a:t>
            </a:r>
            <a:r>
              <a:rPr lang="en-US" sz="2400">
                <a:solidFill>
                  <a:schemeClr val="tx1"/>
                </a:solidFill>
              </a:rPr>
              <a:t>awasan </a:t>
            </a:r>
            <a:r>
              <a:rPr lang="id-ID" sz="2400">
                <a:solidFill>
                  <a:schemeClr val="tx1"/>
                </a:solidFill>
              </a:rPr>
              <a:t>p</a:t>
            </a:r>
            <a:r>
              <a:rPr lang="en-US" sz="2400">
                <a:solidFill>
                  <a:schemeClr val="tx1"/>
                </a:solidFill>
              </a:rPr>
              <a:t>erdesaan </a:t>
            </a:r>
            <a:r>
              <a:rPr lang="id-ID" sz="2400">
                <a:solidFill>
                  <a:schemeClr val="tx1"/>
                </a:solidFill>
              </a:rPr>
              <a:t>dilakukan berdasarkan hasil musyawarah D</a:t>
            </a:r>
            <a:r>
              <a:rPr lang="es-ES" sz="2400">
                <a:solidFill>
                  <a:schemeClr val="tx1"/>
                </a:solidFill>
              </a:rPr>
              <a:t>esa </a:t>
            </a:r>
            <a:r>
              <a:rPr lang="id-ID" sz="2400">
                <a:solidFill>
                  <a:schemeClr val="tx1"/>
                </a:solidFill>
              </a:rPr>
              <a:t>yang selanjutnya </a:t>
            </a:r>
            <a:r>
              <a:rPr lang="es-ES" sz="2400">
                <a:solidFill>
                  <a:schemeClr val="tx1"/>
                </a:solidFill>
              </a:rPr>
              <a:t>ditetapkan dengan peraturan Desa</a:t>
            </a:r>
            <a:r>
              <a:rPr lang="id-ID" sz="2400">
                <a:solidFill>
                  <a:schemeClr val="tx1"/>
                </a:solidFill>
              </a:rPr>
              <a:t>.</a:t>
            </a:r>
            <a:endParaRPr lang="en-US" sz="2400">
              <a:solidFill>
                <a:schemeClr val="tx1"/>
              </a:solidFill>
            </a:endParaRPr>
          </a:p>
          <a:p>
            <a:pPr marL="457200" indent="-457200">
              <a:buFont typeface="+mj-lt"/>
              <a:buAutoNum type="arabicParenR"/>
              <a:defRPr/>
            </a:pPr>
            <a:r>
              <a:rPr lang="id-ID" sz="2400">
                <a:solidFill>
                  <a:schemeClr val="tx1"/>
                </a:solidFill>
              </a:rPr>
              <a:t>P</a:t>
            </a:r>
            <a:r>
              <a:rPr lang="en-US" sz="2400">
                <a:solidFill>
                  <a:schemeClr val="tx1"/>
                </a:solidFill>
              </a:rPr>
              <a:t>embangunan </a:t>
            </a:r>
            <a:r>
              <a:rPr lang="id-ID" sz="2400">
                <a:solidFill>
                  <a:schemeClr val="tx1"/>
                </a:solidFill>
              </a:rPr>
              <a:t>k</a:t>
            </a:r>
            <a:r>
              <a:rPr lang="en-US" sz="2400">
                <a:solidFill>
                  <a:schemeClr val="tx1"/>
                </a:solidFill>
              </a:rPr>
              <a:t>awasan </a:t>
            </a:r>
            <a:r>
              <a:rPr lang="id-ID" sz="2400">
                <a:solidFill>
                  <a:schemeClr val="tx1"/>
                </a:solidFill>
              </a:rPr>
              <a:t>p</a:t>
            </a:r>
            <a:r>
              <a:rPr lang="en-US" sz="2400">
                <a:solidFill>
                  <a:schemeClr val="tx1"/>
                </a:solidFill>
              </a:rPr>
              <a:t>erdesaan </a:t>
            </a:r>
            <a:r>
              <a:rPr lang="id-ID" sz="2400">
                <a:solidFill>
                  <a:schemeClr val="tx1"/>
                </a:solidFill>
              </a:rPr>
              <a:t>yang </a:t>
            </a:r>
            <a:r>
              <a:rPr lang="es-ES" sz="2400">
                <a:solidFill>
                  <a:schemeClr val="tx1"/>
                </a:solidFill>
              </a:rPr>
              <a:t>memanfaatkan </a:t>
            </a:r>
            <a:r>
              <a:rPr lang="id-ID" sz="2400">
                <a:solidFill>
                  <a:schemeClr val="tx1"/>
                </a:solidFill>
              </a:rPr>
              <a:t>a</a:t>
            </a:r>
            <a:r>
              <a:rPr lang="es-ES" sz="2400">
                <a:solidFill>
                  <a:schemeClr val="tx1"/>
                </a:solidFill>
              </a:rPr>
              <a:t>set Desa </a:t>
            </a:r>
            <a:r>
              <a:rPr lang="id-ID" sz="2400">
                <a:solidFill>
                  <a:schemeClr val="tx1"/>
                </a:solidFill>
              </a:rPr>
              <a:t>dan tata ruang Desa </a:t>
            </a:r>
            <a:r>
              <a:rPr lang="en-US" sz="2400">
                <a:solidFill>
                  <a:schemeClr val="tx1"/>
                </a:solidFill>
              </a:rPr>
              <a:t>wajib melibatkan </a:t>
            </a:r>
            <a:r>
              <a:rPr lang="id-ID" sz="2400">
                <a:solidFill>
                  <a:schemeClr val="tx1"/>
                </a:solidFill>
              </a:rPr>
              <a:t>p</a:t>
            </a:r>
            <a:r>
              <a:rPr lang="en-US" sz="2400">
                <a:solidFill>
                  <a:schemeClr val="tx1"/>
                </a:solidFill>
              </a:rPr>
              <a:t>emerintah Desa</a:t>
            </a:r>
            <a:r>
              <a:rPr lang="id-ID" sz="2400">
                <a:solidFill>
                  <a:schemeClr val="tx1"/>
                </a:solidFill>
              </a:rPr>
              <a:t>.</a:t>
            </a:r>
            <a:endParaRPr lang="en-US" sz="2400">
              <a:solidFill>
                <a:schemeClr val="tx1"/>
              </a:solidFill>
            </a:endParaRPr>
          </a:p>
          <a:p>
            <a:pPr marL="457200" indent="-457200">
              <a:buFont typeface="+mj-lt"/>
              <a:buAutoNum type="arabicParenR"/>
              <a:defRPr/>
            </a:pPr>
            <a:r>
              <a:rPr lang="id-ID" sz="2400">
                <a:solidFill>
                  <a:schemeClr val="tx1"/>
                </a:solidFill>
              </a:rPr>
              <a:t>Pelibatan Pemerintah Desa sebagaimana dimaksud pada ayat (2) dalam hal</a:t>
            </a:r>
            <a:r>
              <a:rPr lang="en-US" sz="2400">
                <a:solidFill>
                  <a:schemeClr val="tx1"/>
                </a:solidFill>
              </a:rPr>
              <a:t>:</a:t>
            </a:r>
          </a:p>
          <a:p>
            <a:pPr marL="914400" lvl="1" indent="-457200">
              <a:buFont typeface="+mj-lt"/>
              <a:buAutoNum type="alphaLcPeriod"/>
              <a:defRPr/>
            </a:pPr>
            <a:r>
              <a:rPr lang="es-ES" sz="2400">
                <a:solidFill>
                  <a:schemeClr val="tx1"/>
                </a:solidFill>
              </a:rPr>
              <a:t>memberikan informasi </a:t>
            </a:r>
            <a:r>
              <a:rPr lang="id-ID" sz="2400">
                <a:solidFill>
                  <a:schemeClr val="tx1"/>
                </a:solidFill>
              </a:rPr>
              <a:t>mengenai</a:t>
            </a:r>
            <a:r>
              <a:rPr lang="es-ES" sz="2400">
                <a:solidFill>
                  <a:schemeClr val="tx1"/>
                </a:solidFill>
              </a:rPr>
              <a:t> rencana program dan kegiatan </a:t>
            </a:r>
            <a:r>
              <a:rPr lang="id-ID" sz="2400">
                <a:solidFill>
                  <a:schemeClr val="tx1"/>
                </a:solidFill>
              </a:rPr>
              <a:t>p</a:t>
            </a:r>
            <a:r>
              <a:rPr lang="es-ES" sz="2400">
                <a:solidFill>
                  <a:schemeClr val="tx1"/>
                </a:solidFill>
              </a:rPr>
              <a:t>embangunan kawasan perdesaan; </a:t>
            </a:r>
            <a:endParaRPr lang="en-US" sz="2400">
              <a:solidFill>
                <a:schemeClr val="tx1"/>
              </a:solidFill>
            </a:endParaRPr>
          </a:p>
          <a:p>
            <a:pPr marL="914400" lvl="1" indent="-457200">
              <a:buFont typeface="+mj-lt"/>
              <a:buAutoNum type="alphaLcPeriod"/>
              <a:defRPr/>
            </a:pPr>
            <a:r>
              <a:rPr lang="es-ES" sz="2400">
                <a:solidFill>
                  <a:schemeClr val="tx1"/>
                </a:solidFill>
              </a:rPr>
              <a:t>memfasilitasi  musyawarah Desa untuk membahas dan menyepakati pendayagunaan </a:t>
            </a:r>
            <a:r>
              <a:rPr lang="id-ID" sz="2400">
                <a:solidFill>
                  <a:schemeClr val="tx1"/>
                </a:solidFill>
              </a:rPr>
              <a:t>a</a:t>
            </a:r>
            <a:r>
              <a:rPr lang="es-ES" sz="2400">
                <a:solidFill>
                  <a:schemeClr val="tx1"/>
                </a:solidFill>
              </a:rPr>
              <a:t>set Desa dan tata ruang Desa;</a:t>
            </a:r>
            <a:r>
              <a:rPr lang="id-ID" sz="2400">
                <a:solidFill>
                  <a:schemeClr val="tx1"/>
                </a:solidFill>
              </a:rPr>
              <a:t> dan</a:t>
            </a:r>
            <a:endParaRPr lang="en-US" sz="2400">
              <a:solidFill>
                <a:schemeClr val="tx1"/>
              </a:solidFill>
            </a:endParaRPr>
          </a:p>
          <a:p>
            <a:pPr marL="914400" lvl="1" indent="-457200">
              <a:buFont typeface="+mj-lt"/>
              <a:buAutoNum type="alphaLcPeriod"/>
              <a:defRPr/>
            </a:pPr>
            <a:r>
              <a:rPr lang="es-ES" sz="2400">
                <a:solidFill>
                  <a:schemeClr val="tx1"/>
                </a:solidFill>
              </a:rPr>
              <a:t>mengembangkan mekanisme penanganan perselisihan sosial.</a:t>
            </a:r>
            <a:endParaRPr lang="en-US" sz="2400">
              <a:solidFill>
                <a:schemeClr val="tx1"/>
              </a:solidFill>
            </a:endParaRPr>
          </a:p>
          <a:p>
            <a:pPr>
              <a:defRPr/>
            </a:pPr>
            <a:r>
              <a:rPr lang="id-ID" sz="2000"/>
              <a:t> </a:t>
            </a:r>
            <a:endParaRPr lang="en-US" sz="20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B9126F2-B2EB-4125-80D2-DD9F74D440CB}" type="slidenum">
              <a:rPr lang="en-GB" smtClean="0"/>
              <a:pPr>
                <a:defRPr/>
              </a:pPr>
              <a:t>28</a:t>
            </a:fld>
            <a:endParaRPr lang="en-GB"/>
          </a:p>
        </p:txBody>
      </p:sp>
      <p:sp>
        <p:nvSpPr>
          <p:cNvPr id="4" name="Down Arrow Callout 3"/>
          <p:cNvSpPr/>
          <p:nvPr/>
        </p:nvSpPr>
        <p:spPr>
          <a:xfrm>
            <a:off x="4572000" y="1436688"/>
            <a:ext cx="4204855" cy="1322387"/>
          </a:xfrm>
          <a:prstGeom prst="downArrowCallout">
            <a:avLst/>
          </a:prstGeom>
        </p:spPr>
        <p:style>
          <a:lnRef idx="2">
            <a:schemeClr val="dk1"/>
          </a:lnRef>
          <a:fillRef idx="1">
            <a:schemeClr val="lt1"/>
          </a:fillRef>
          <a:effectRef idx="0">
            <a:schemeClr val="dk1"/>
          </a:effectRef>
          <a:fontRef idx="minor">
            <a:schemeClr val="dk1"/>
          </a:fontRef>
        </p:style>
        <p:txBody>
          <a:bodyPr anchor="ctr"/>
          <a:lstStyle/>
          <a:p>
            <a:pPr algn="ctr" fontAlgn="auto">
              <a:spcAft>
                <a:spcPts val="0"/>
              </a:spcAft>
              <a:defRPr/>
            </a:pPr>
            <a:r>
              <a:rPr lang="sv-SE" sz="2000" b="1" cap="all" dirty="0">
                <a:solidFill>
                  <a:schemeClr val="tx1"/>
                </a:solidFill>
              </a:rPr>
              <a:t>Satu desa satu </a:t>
            </a:r>
            <a:r>
              <a:rPr lang="sv-SE" sz="2000" b="1" cap="all" dirty="0" smtClean="0">
                <a:solidFill>
                  <a:schemeClr val="tx1"/>
                </a:solidFill>
              </a:rPr>
              <a:t>perencanaan,</a:t>
            </a:r>
            <a:endParaRPr lang="sv-SE" sz="2000" b="1" cap="all" dirty="0">
              <a:solidFill>
                <a:schemeClr val="tx1"/>
              </a:solidFill>
            </a:endParaRPr>
          </a:p>
          <a:p>
            <a:pPr algn="ctr" fontAlgn="auto">
              <a:spcAft>
                <a:spcPts val="0"/>
              </a:spcAft>
              <a:defRPr/>
            </a:pPr>
            <a:r>
              <a:rPr lang="sv-SE" sz="2000" b="1" cap="all" dirty="0">
                <a:solidFill>
                  <a:schemeClr val="tx1"/>
                </a:solidFill>
              </a:rPr>
              <a:t>Satu desa satu sistem anggaran</a:t>
            </a:r>
            <a:endParaRPr lang="sv-SE" sz="2000" b="1" cap="all" dirty="0"/>
          </a:p>
        </p:txBody>
      </p:sp>
      <p:sp>
        <p:nvSpPr>
          <p:cNvPr id="5" name="Down Arrow Callout 4"/>
          <p:cNvSpPr/>
          <p:nvPr/>
        </p:nvSpPr>
        <p:spPr>
          <a:xfrm>
            <a:off x="4419599" y="295130"/>
            <a:ext cx="4396653" cy="968375"/>
          </a:xfrm>
          <a:prstGeom prst="downArrowCallout">
            <a:avLst/>
          </a:prstGeom>
        </p:spPr>
        <p:style>
          <a:lnRef idx="2">
            <a:schemeClr val="dk1"/>
          </a:lnRef>
          <a:fillRef idx="1">
            <a:schemeClr val="lt1"/>
          </a:fillRef>
          <a:effectRef idx="0">
            <a:schemeClr val="dk1"/>
          </a:effectRef>
          <a:fontRef idx="minor">
            <a:schemeClr val="dk1"/>
          </a:fontRef>
        </p:style>
        <p:txBody>
          <a:bodyPr anchor="ctr"/>
          <a:lstStyle/>
          <a:p>
            <a:pPr algn="ctr" fontAlgn="auto">
              <a:spcAft>
                <a:spcPts val="0"/>
              </a:spcAft>
              <a:defRPr/>
            </a:pPr>
            <a:r>
              <a:rPr lang="sv-SE" sz="2000" b="1" cap="all" dirty="0">
                <a:solidFill>
                  <a:schemeClr val="tx1"/>
                </a:solidFill>
              </a:rPr>
              <a:t>KEUANGAN DAN ASET DESA, SDM, </a:t>
            </a:r>
            <a:endParaRPr lang="sv-SE" sz="2000" b="1" cap="all" dirty="0" smtClean="0">
              <a:solidFill>
                <a:schemeClr val="tx1"/>
              </a:solidFill>
            </a:endParaRPr>
          </a:p>
          <a:p>
            <a:pPr algn="ctr" fontAlgn="auto">
              <a:spcAft>
                <a:spcPts val="0"/>
              </a:spcAft>
              <a:defRPr/>
            </a:pPr>
            <a:r>
              <a:rPr lang="sv-SE" sz="2000" b="1" cap="all" dirty="0" smtClean="0">
                <a:solidFill>
                  <a:schemeClr val="tx1"/>
                </a:solidFill>
              </a:rPr>
              <a:t>TTG </a:t>
            </a:r>
            <a:r>
              <a:rPr lang="sv-SE" sz="2000" b="1" cap="all" dirty="0">
                <a:solidFill>
                  <a:schemeClr val="tx1"/>
                </a:solidFill>
              </a:rPr>
              <a:t>&amp; KEARIFAN LOKAL</a:t>
            </a:r>
            <a:endParaRPr lang="sv-SE" sz="2000" b="1" cap="all" dirty="0"/>
          </a:p>
        </p:txBody>
      </p:sp>
      <p:sp>
        <p:nvSpPr>
          <p:cNvPr id="6" name="Rectangle 5"/>
          <p:cNvSpPr/>
          <p:nvPr/>
        </p:nvSpPr>
        <p:spPr>
          <a:xfrm>
            <a:off x="228600" y="549275"/>
            <a:ext cx="3886200" cy="1268413"/>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800" b="1" dirty="0">
                <a:solidFill>
                  <a:schemeClr val="tx1"/>
                </a:solidFill>
              </a:rPr>
              <a:t>PEMBANGUNAN DESA TERPADU</a:t>
            </a:r>
          </a:p>
        </p:txBody>
      </p:sp>
      <p:sp>
        <p:nvSpPr>
          <p:cNvPr id="114694" name="Rectangle 5"/>
          <p:cNvSpPr>
            <a:spLocks noChangeArrowheads="1"/>
          </p:cNvSpPr>
          <p:nvPr/>
        </p:nvSpPr>
        <p:spPr bwMode="auto">
          <a:xfrm>
            <a:off x="0" y="2924175"/>
            <a:ext cx="9144000" cy="3933825"/>
          </a:xfrm>
          <a:prstGeom prst="rect">
            <a:avLst/>
          </a:prstGeom>
          <a:noFill/>
          <a:ln w="9525">
            <a:noFill/>
            <a:miter lim="800000"/>
            <a:headEnd/>
            <a:tailEnd/>
          </a:ln>
        </p:spPr>
        <p:txBody>
          <a:bodyPr/>
          <a:lstStyle/>
          <a:p>
            <a:pPr marL="609600" lvl="4" indent="-609600">
              <a:spcBef>
                <a:spcPct val="20000"/>
              </a:spcBef>
              <a:buFont typeface="Wingdings" pitchFamily="2" charset="2"/>
              <a:buChar char="Ø"/>
            </a:pPr>
            <a:r>
              <a:rPr lang="en-US" sz="2400"/>
              <a:t>Berkembangnya BUMDES dengan mengoptimalkan keuangan dan aset desa</a:t>
            </a:r>
          </a:p>
          <a:p>
            <a:pPr marL="609600" lvl="4" indent="-609600">
              <a:spcBef>
                <a:spcPct val="20000"/>
              </a:spcBef>
              <a:buFont typeface="Wingdings" pitchFamily="2" charset="2"/>
              <a:buChar char="Ø"/>
            </a:pPr>
            <a:r>
              <a:rPr lang="en-US" sz="2400"/>
              <a:t>Berkembangnya Kerjasama Antar Desa maupun Kerjasama Desa dengan Pihak Ketiga</a:t>
            </a:r>
          </a:p>
          <a:p>
            <a:pPr marL="609600" lvl="4" indent="-609600">
              <a:spcBef>
                <a:spcPct val="20000"/>
              </a:spcBef>
              <a:buFont typeface="Wingdings" pitchFamily="2" charset="2"/>
              <a:buChar char="Ø"/>
            </a:pPr>
            <a:r>
              <a:rPr lang="en-US" sz="2400"/>
              <a:t>Terintegrasinya Pembangunan Desa dengan Pembangunan Kawasan Perdesaan (</a:t>
            </a:r>
            <a:r>
              <a:rPr lang="en-US" sz="2400" i="1"/>
              <a:t>Bottom Up dan Top Down</a:t>
            </a:r>
            <a:r>
              <a:rPr lang="en-US" sz="2400"/>
              <a:t>)</a:t>
            </a:r>
          </a:p>
          <a:p>
            <a:pPr marL="609600" lvl="4" indent="-609600">
              <a:spcBef>
                <a:spcPct val="20000"/>
              </a:spcBef>
              <a:buFont typeface="Wingdings" pitchFamily="2" charset="2"/>
              <a:buChar char="Ø"/>
            </a:pPr>
            <a:r>
              <a:rPr lang="en-US" sz="2400"/>
              <a:t>Terwujudnya tata kelola desa yang demokratis melalui pembangunan desa secara partisipatif (hubungan timbal balik antara pembangunan desa dan pemberdayaan masyarakat)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E39C718-6605-4D21-9BFC-D30998A1F9A7}" type="slidenum">
              <a:rPr lang="en-GB" smtClean="0"/>
              <a:pPr>
                <a:defRPr/>
              </a:pPr>
              <a:t>3</a:t>
            </a:fld>
            <a:endParaRPr lang="en-GB"/>
          </a:p>
        </p:txBody>
      </p:sp>
      <p:sp>
        <p:nvSpPr>
          <p:cNvPr id="3" name="Rectangle 4"/>
          <p:cNvSpPr>
            <a:spLocks noChangeArrowheads="1"/>
          </p:cNvSpPr>
          <p:nvPr/>
        </p:nvSpPr>
        <p:spPr bwMode="auto">
          <a:xfrm>
            <a:off x="0" y="0"/>
            <a:ext cx="9144000" cy="620713"/>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defRPr/>
            </a:pPr>
            <a:r>
              <a:rPr lang="en-US" sz="2000" b="1"/>
              <a:t>WEWENANG KEPALA DESA</a:t>
            </a:r>
          </a:p>
          <a:p>
            <a:pPr>
              <a:defRPr/>
            </a:pPr>
            <a:r>
              <a:rPr lang="en-US" sz="2000" b="1">
                <a:effectLst>
                  <a:outerShdw blurRad="38100" dist="38100" dir="2700000" algn="tl">
                    <a:srgbClr val="C0C0C0"/>
                  </a:outerShdw>
                </a:effectLst>
              </a:rPr>
              <a:t>(TERKAIT PEMBANGUNAN DESA)</a:t>
            </a:r>
            <a:endParaRPr lang="en-US" sz="2000" b="1" dirty="0">
              <a:effectLst>
                <a:outerShdw blurRad="38100" dist="38100" dir="2700000" algn="tl">
                  <a:srgbClr val="C0C0C0"/>
                </a:outerShdw>
              </a:effectLst>
            </a:endParaRPr>
          </a:p>
        </p:txBody>
      </p:sp>
      <p:sp>
        <p:nvSpPr>
          <p:cNvPr id="7" name="Rectangle 1"/>
          <p:cNvSpPr>
            <a:spLocks noChangeArrowheads="1"/>
          </p:cNvSpPr>
          <p:nvPr/>
        </p:nvSpPr>
        <p:spPr bwMode="auto">
          <a:xfrm>
            <a:off x="0" y="695325"/>
            <a:ext cx="9144000" cy="5846763"/>
          </a:xfrm>
          <a:prstGeom prst="rect">
            <a:avLst/>
          </a:prstGeom>
          <a:noFill/>
          <a:ln w="9525">
            <a:noFill/>
            <a:miter lim="800000"/>
            <a:headEnd/>
            <a:tailEnd/>
          </a:ln>
          <a:effectLst>
            <a:prstShdw prst="shdw13" dist="53882" dir="13500000">
              <a:schemeClr val="bg2">
                <a:alpha val="50000"/>
              </a:schemeClr>
            </a:prstShdw>
          </a:effectLst>
        </p:spPr>
        <p:txBody>
          <a:bodyPr anchor="ctr">
            <a:spAutoFit/>
          </a:bodyPr>
          <a:lstStyle/>
          <a:p>
            <a:pPr>
              <a:defRPr/>
            </a:pPr>
            <a:r>
              <a:rPr lang="id-ID" sz="2200" b="1">
                <a:latin typeface="+mn-lt"/>
              </a:rPr>
              <a:t>Pasal </a:t>
            </a:r>
            <a:r>
              <a:rPr lang="fi-FI" sz="2200" b="1">
                <a:latin typeface="+mn-lt"/>
              </a:rPr>
              <a:t>2</a:t>
            </a:r>
            <a:r>
              <a:rPr lang="id-ID" sz="2200" b="1">
                <a:latin typeface="+mn-lt"/>
              </a:rPr>
              <a:t>6</a:t>
            </a:r>
            <a:endParaRPr lang="en-US" sz="2200" b="1">
              <a:latin typeface="+mn-lt"/>
            </a:endParaRPr>
          </a:p>
          <a:p>
            <a:pPr marL="514350" indent="-514350">
              <a:buFont typeface="+mj-lt"/>
              <a:buAutoNum type="arabicParenR"/>
              <a:defRPr/>
            </a:pPr>
            <a:r>
              <a:rPr lang="es-ES" sz="2200">
                <a:latin typeface="+mn-lt"/>
              </a:rPr>
              <a:t>Kepala Desa bertugas menyelenggarakan </a:t>
            </a:r>
            <a:r>
              <a:rPr lang="id-ID" sz="2200">
                <a:latin typeface="+mn-lt"/>
              </a:rPr>
              <a:t>Pemerintahan Desa, melaksanakan P</a:t>
            </a:r>
            <a:r>
              <a:rPr lang="x-none" sz="2200">
                <a:latin typeface="+mn-lt"/>
              </a:rPr>
              <a:t>embangunan Desa, pembinaan kemasyarakatan Desa, dan </a:t>
            </a:r>
            <a:r>
              <a:rPr lang="id-ID" sz="2200">
                <a:latin typeface="+mn-lt"/>
              </a:rPr>
              <a:t>p</a:t>
            </a:r>
            <a:r>
              <a:rPr lang="x-none" sz="2200">
                <a:latin typeface="+mn-lt"/>
              </a:rPr>
              <a:t>emberdayaan </a:t>
            </a:r>
            <a:r>
              <a:rPr lang="id-ID" sz="2200">
                <a:latin typeface="+mn-lt"/>
              </a:rPr>
              <a:t>m</a:t>
            </a:r>
            <a:r>
              <a:rPr lang="x-none" sz="2200">
                <a:latin typeface="+mn-lt"/>
              </a:rPr>
              <a:t>asyarakat Desa</a:t>
            </a:r>
            <a:r>
              <a:rPr lang="id-ID" sz="2200">
                <a:latin typeface="+mn-lt"/>
              </a:rPr>
              <a:t>.</a:t>
            </a:r>
            <a:endParaRPr lang="en-US" sz="2200">
              <a:latin typeface="+mn-lt"/>
            </a:endParaRPr>
          </a:p>
          <a:p>
            <a:pPr marL="514350" indent="-514350">
              <a:buFont typeface="+mj-lt"/>
              <a:buAutoNum type="arabicParenR"/>
              <a:defRPr/>
            </a:pPr>
            <a:r>
              <a:rPr lang="id-ID" sz="2200">
                <a:latin typeface="+mn-lt"/>
              </a:rPr>
              <a:t>Dalam melaksanakan tugas sebagaimana dimaksud pada ayat (1), Kepala </a:t>
            </a:r>
            <a:r>
              <a:rPr lang="es-ES" sz="2200">
                <a:latin typeface="+mn-lt"/>
              </a:rPr>
              <a:t>Desa berwenang:</a:t>
            </a:r>
            <a:endParaRPr lang="en-US" sz="2200">
              <a:latin typeface="+mn-lt"/>
            </a:endParaRPr>
          </a:p>
          <a:p>
            <a:pPr marL="800100" lvl="1" indent="-342900">
              <a:buFont typeface="Wingdings" pitchFamily="2" charset="2"/>
              <a:buChar char="ü"/>
              <a:defRPr/>
            </a:pPr>
            <a:r>
              <a:rPr lang="id-ID" sz="2200">
                <a:latin typeface="+mn-lt"/>
              </a:rPr>
              <a:t>memegang kekuasaan pengelolaan </a:t>
            </a:r>
            <a:r>
              <a:rPr lang="es-ES" sz="2200">
                <a:latin typeface="+mn-lt"/>
              </a:rPr>
              <a:t>Keuangan </a:t>
            </a:r>
            <a:r>
              <a:rPr lang="id-ID" sz="2200">
                <a:latin typeface="+mn-lt"/>
              </a:rPr>
              <a:t>dan </a:t>
            </a:r>
            <a:r>
              <a:rPr lang="fi-FI" sz="2200">
                <a:latin typeface="+mn-lt"/>
              </a:rPr>
              <a:t>A</a:t>
            </a:r>
            <a:r>
              <a:rPr lang="id-ID" sz="2200">
                <a:latin typeface="+mn-lt"/>
              </a:rPr>
              <a:t>set Desa;</a:t>
            </a:r>
            <a:r>
              <a:rPr lang="es-ES" sz="2200">
                <a:latin typeface="+mn-lt"/>
              </a:rPr>
              <a:t> </a:t>
            </a:r>
            <a:endParaRPr lang="en-US" sz="2200">
              <a:latin typeface="+mn-lt"/>
            </a:endParaRPr>
          </a:p>
          <a:p>
            <a:pPr marL="800100" lvl="1" indent="-342900">
              <a:buFont typeface="Wingdings" pitchFamily="2" charset="2"/>
              <a:buChar char="ü"/>
              <a:defRPr/>
            </a:pPr>
            <a:r>
              <a:rPr lang="es-ES" sz="2200">
                <a:latin typeface="+mn-lt"/>
              </a:rPr>
              <a:t>menetapkan Peraturan Desa</a:t>
            </a:r>
            <a:r>
              <a:rPr lang="id-ID" sz="2200">
                <a:latin typeface="+mn-lt"/>
              </a:rPr>
              <a:t>; </a:t>
            </a:r>
            <a:endParaRPr lang="en-US" sz="2200">
              <a:latin typeface="+mn-lt"/>
            </a:endParaRPr>
          </a:p>
          <a:p>
            <a:pPr marL="800100" lvl="1" indent="-342900">
              <a:buFont typeface="Wingdings" pitchFamily="2" charset="2"/>
              <a:buChar char="ü"/>
              <a:defRPr/>
            </a:pPr>
            <a:r>
              <a:rPr lang="id-ID" sz="2200">
                <a:latin typeface="+mn-lt"/>
              </a:rPr>
              <a:t>menetapkan </a:t>
            </a:r>
            <a:r>
              <a:rPr lang="es-ES" sz="2200">
                <a:latin typeface="+mn-lt"/>
              </a:rPr>
              <a:t>Anggaran Pendapatan dan Belanja Desa</a:t>
            </a:r>
            <a:r>
              <a:rPr lang="id-ID" sz="2200">
                <a:latin typeface="+mn-lt"/>
              </a:rPr>
              <a:t>; </a:t>
            </a:r>
            <a:endParaRPr lang="en-US" sz="2200">
              <a:latin typeface="+mn-lt"/>
            </a:endParaRPr>
          </a:p>
          <a:p>
            <a:pPr marL="800100" lvl="1" indent="-342900">
              <a:buFont typeface="Wingdings" pitchFamily="2" charset="2"/>
              <a:buChar char="ü"/>
              <a:defRPr/>
            </a:pPr>
            <a:r>
              <a:rPr lang="es-ES" sz="2200">
                <a:latin typeface="+mn-lt"/>
              </a:rPr>
              <a:t>membina dan meningkatkan perekonomian Desa serta mengintegrasikannya agar mencapai perekonomian skala produktif untuk sebesar-besarnya kemakmuran masyarakat Desa;</a:t>
            </a:r>
            <a:endParaRPr lang="en-US" sz="2200">
              <a:latin typeface="+mn-lt"/>
            </a:endParaRPr>
          </a:p>
          <a:p>
            <a:pPr marL="800100" lvl="1" indent="-342900">
              <a:buFont typeface="Wingdings" pitchFamily="2" charset="2"/>
              <a:buChar char="ü"/>
              <a:defRPr/>
            </a:pPr>
            <a:r>
              <a:rPr lang="es-ES" sz="2200">
                <a:latin typeface="+mn-lt"/>
              </a:rPr>
              <a:t>mengembangkan sumber pendapatan Desa;</a:t>
            </a:r>
            <a:endParaRPr lang="en-US" sz="2200">
              <a:latin typeface="+mn-lt"/>
            </a:endParaRPr>
          </a:p>
          <a:p>
            <a:pPr marL="800100" lvl="1" indent="-342900">
              <a:buFont typeface="Wingdings" pitchFamily="2" charset="2"/>
              <a:buChar char="ü"/>
              <a:defRPr/>
            </a:pPr>
            <a:r>
              <a:rPr lang="es-ES" sz="2200">
                <a:latin typeface="+mn-lt"/>
              </a:rPr>
              <a:t>mengusulkan dan menerima pelimpahan sebagian kekayaan negara guna meningkatkan kesejahteraan masyarakat Desa;</a:t>
            </a:r>
            <a:endParaRPr lang="en-US" sz="2200">
              <a:latin typeface="+mn-lt"/>
            </a:endParaRPr>
          </a:p>
          <a:p>
            <a:pPr marL="800100" lvl="1" indent="-342900">
              <a:buFont typeface="Wingdings" pitchFamily="2" charset="2"/>
              <a:buChar char="ü"/>
              <a:defRPr/>
            </a:pPr>
            <a:r>
              <a:rPr lang="es-ES" sz="2200">
                <a:latin typeface="+mn-lt"/>
              </a:rPr>
              <a:t>memanfaatkan teknologi tepat guna;</a:t>
            </a:r>
            <a:endParaRPr lang="en-US" sz="2200">
              <a:latin typeface="+mn-lt"/>
            </a:endParaRPr>
          </a:p>
          <a:p>
            <a:pPr marL="800100" lvl="1" indent="-342900">
              <a:buFont typeface="Wingdings" pitchFamily="2" charset="2"/>
              <a:buChar char="ü"/>
              <a:defRPr/>
            </a:pPr>
            <a:r>
              <a:rPr lang="es-ES" sz="2200">
                <a:latin typeface="+mn-lt"/>
              </a:rPr>
              <a:t>mengoordinasikan </a:t>
            </a:r>
            <a:r>
              <a:rPr lang="id-ID" sz="2200">
                <a:latin typeface="+mn-lt"/>
              </a:rPr>
              <a:t>P</a:t>
            </a:r>
            <a:r>
              <a:rPr lang="es-ES" sz="2200">
                <a:latin typeface="+mn-lt"/>
              </a:rPr>
              <a:t>embangunan Desa secara partisipatif;</a:t>
            </a:r>
            <a:endParaRPr lang="en-US" sz="2200" b="1">
              <a:latin typeface="+mn-lt"/>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30FB02F-EAC3-4288-9D85-213196EF7DF1}" type="slidenum">
              <a:rPr lang="en-GB" smtClean="0"/>
              <a:pPr>
                <a:defRPr/>
              </a:pPr>
              <a:t>4</a:t>
            </a:fld>
            <a:endParaRPr lang="en-GB"/>
          </a:p>
        </p:txBody>
      </p:sp>
      <p:sp>
        <p:nvSpPr>
          <p:cNvPr id="152577" name="Rectangle 1"/>
          <p:cNvSpPr>
            <a:spLocks noChangeArrowheads="1"/>
          </p:cNvSpPr>
          <p:nvPr/>
        </p:nvSpPr>
        <p:spPr bwMode="auto">
          <a:xfrm>
            <a:off x="0" y="2253327"/>
            <a:ext cx="9144000" cy="2554545"/>
          </a:xfrm>
          <a:prstGeom prst="rect">
            <a:avLst/>
          </a:prstGeom>
          <a:noFill/>
          <a:ln w="9525">
            <a:noFill/>
            <a:miter lim="800000"/>
            <a:headEnd/>
            <a:tailEnd/>
          </a:ln>
          <a:effectLst>
            <a:prstShdw prst="shdw13" dist="53882" dir="13500000">
              <a:schemeClr val="bg2">
                <a:alpha val="50000"/>
              </a:schemeClr>
            </a:prstShdw>
          </a:effectLst>
        </p:spPr>
        <p:txBody>
          <a:bodyPr anchor="ctr">
            <a:spAutoFit/>
          </a:bodyPr>
          <a:lstStyle/>
          <a:p>
            <a:pPr eaLnBrk="0" hangingPunct="0">
              <a:defRPr/>
            </a:pPr>
            <a:r>
              <a:rPr lang="id-ID" sz="4000" b="1" dirty="0">
                <a:ea typeface="Times New Roman" pitchFamily="18" charset="0"/>
                <a:cs typeface="Tahoma" pitchFamily="34" charset="0"/>
              </a:rPr>
              <a:t>Penyelenggaraan Pemerintahan Desa, </a:t>
            </a:r>
            <a:endParaRPr lang="en-US" sz="4000" b="1" dirty="0">
              <a:ea typeface="Times New Roman" pitchFamily="18" charset="0"/>
              <a:cs typeface="Tahoma" pitchFamily="34" charset="0"/>
            </a:endParaRPr>
          </a:p>
          <a:p>
            <a:pPr eaLnBrk="0" hangingPunct="0">
              <a:defRPr/>
            </a:pPr>
            <a:r>
              <a:rPr lang="en-US" sz="4000" b="1" dirty="0">
                <a:ea typeface="Times New Roman" pitchFamily="18" charset="0"/>
                <a:cs typeface="Tahoma" pitchFamily="34" charset="0"/>
              </a:rPr>
              <a:t>P</a:t>
            </a:r>
            <a:r>
              <a:rPr lang="id-ID" sz="4000" b="1" dirty="0" smtClean="0">
                <a:ea typeface="Times New Roman" pitchFamily="18" charset="0"/>
                <a:cs typeface="Tahoma" pitchFamily="34" charset="0"/>
              </a:rPr>
              <a:t>elaksanaan </a:t>
            </a:r>
            <a:r>
              <a:rPr lang="id-ID" sz="4000" b="1" dirty="0">
                <a:ea typeface="Times New Roman" pitchFamily="18" charset="0"/>
                <a:cs typeface="Tahoma" pitchFamily="34" charset="0"/>
              </a:rPr>
              <a:t>Pembangunan Desa, </a:t>
            </a:r>
            <a:endParaRPr lang="en-US" sz="4000" b="1" dirty="0">
              <a:ea typeface="Times New Roman" pitchFamily="18" charset="0"/>
              <a:cs typeface="Tahoma" pitchFamily="34" charset="0"/>
            </a:endParaRPr>
          </a:p>
          <a:p>
            <a:pPr eaLnBrk="0" hangingPunct="0">
              <a:defRPr/>
            </a:pPr>
            <a:r>
              <a:rPr lang="en-US" sz="4000" b="1" dirty="0">
                <a:ea typeface="Times New Roman" pitchFamily="18" charset="0"/>
                <a:cs typeface="Tahoma" pitchFamily="34" charset="0"/>
              </a:rPr>
              <a:t>P</a:t>
            </a:r>
            <a:r>
              <a:rPr lang="id-ID" sz="4000" b="1" dirty="0" smtClean="0">
                <a:ea typeface="Times New Roman" pitchFamily="18" charset="0"/>
                <a:cs typeface="Tahoma" pitchFamily="34" charset="0"/>
              </a:rPr>
              <a:t>embinaan </a:t>
            </a:r>
            <a:r>
              <a:rPr lang="en-US" sz="4000" b="1" dirty="0" smtClean="0">
                <a:ea typeface="Times New Roman" pitchFamily="18" charset="0"/>
                <a:cs typeface="Tahoma" pitchFamily="34" charset="0"/>
              </a:rPr>
              <a:t>K</a:t>
            </a:r>
            <a:r>
              <a:rPr lang="id-ID" sz="4000" b="1" dirty="0" smtClean="0">
                <a:ea typeface="Times New Roman" pitchFamily="18" charset="0"/>
                <a:cs typeface="Tahoma" pitchFamily="34" charset="0"/>
              </a:rPr>
              <a:t>emasyarakatan </a:t>
            </a:r>
            <a:r>
              <a:rPr lang="id-ID" sz="4000" b="1" dirty="0">
                <a:ea typeface="Times New Roman" pitchFamily="18" charset="0"/>
                <a:cs typeface="Tahoma" pitchFamily="34" charset="0"/>
              </a:rPr>
              <a:t>Desa, </a:t>
            </a:r>
            <a:r>
              <a:rPr lang="en-US" sz="4000" b="1" dirty="0" smtClean="0">
                <a:ea typeface="Times New Roman" pitchFamily="18" charset="0"/>
                <a:cs typeface="Tahoma" pitchFamily="34" charset="0"/>
              </a:rPr>
              <a:t>P</a:t>
            </a:r>
            <a:r>
              <a:rPr lang="id-ID" sz="4000" b="1" dirty="0" smtClean="0">
                <a:ea typeface="Times New Roman" pitchFamily="18" charset="0"/>
                <a:cs typeface="Tahoma" pitchFamily="34" charset="0"/>
              </a:rPr>
              <a:t>emberdayaan </a:t>
            </a:r>
            <a:r>
              <a:rPr lang="en-US" sz="4000" b="1" dirty="0" smtClean="0">
                <a:ea typeface="Times New Roman" pitchFamily="18" charset="0"/>
                <a:cs typeface="Tahoma" pitchFamily="34" charset="0"/>
              </a:rPr>
              <a:t>M</a:t>
            </a:r>
            <a:r>
              <a:rPr lang="id-ID" sz="4000" b="1" dirty="0" smtClean="0">
                <a:ea typeface="Times New Roman" pitchFamily="18" charset="0"/>
                <a:cs typeface="Tahoma" pitchFamily="34" charset="0"/>
              </a:rPr>
              <a:t>asyarakat </a:t>
            </a:r>
            <a:r>
              <a:rPr lang="id-ID" sz="4000" b="1" dirty="0">
                <a:ea typeface="Times New Roman" pitchFamily="18" charset="0"/>
                <a:cs typeface="Tahoma" pitchFamily="34" charset="0"/>
              </a:rPr>
              <a:t>Desa </a:t>
            </a:r>
            <a:endParaRPr lang="en-US" sz="4000" b="1" dirty="0">
              <a:ea typeface="Times New Roman" pitchFamily="18" charset="0"/>
              <a:cs typeface="Tahoma" pitchFamily="34" charset="0"/>
            </a:endParaRPr>
          </a:p>
        </p:txBody>
      </p:sp>
      <p:sp>
        <p:nvSpPr>
          <p:cNvPr id="6" name="Rectangle 2"/>
          <p:cNvSpPr txBox="1">
            <a:spLocks noChangeArrowheads="1"/>
          </p:cNvSpPr>
          <p:nvPr/>
        </p:nvSpPr>
        <p:spPr>
          <a:xfrm>
            <a:off x="0" y="533400"/>
            <a:ext cx="9144000" cy="1447800"/>
          </a:xfrm>
          <a:prstGeom prst="rect">
            <a:avLst/>
          </a:prstGeom>
          <a:noFill/>
        </p:spPr>
        <p:txBody>
          <a:bodyPr anchor="ctr">
            <a:normAutofit fontScale="85000" lnSpcReduction="20000"/>
          </a:bodyPr>
          <a:lstStyle/>
          <a:p>
            <a:pPr algn="ctr" fontAlgn="auto">
              <a:spcAft>
                <a:spcPts val="0"/>
              </a:spcAft>
              <a:defRPr/>
            </a:pPr>
            <a:r>
              <a:rPr lang="sv-SE" sz="4000" b="1" cap="all" dirty="0">
                <a:latin typeface="+mj-lt"/>
                <a:ea typeface="+mj-ea"/>
                <a:cs typeface="+mj-cs"/>
              </a:rPr>
              <a:t>Desa merupakan subyek hukum  </a:t>
            </a:r>
            <a:endParaRPr lang="sv-SE" sz="4000" b="1" cap="all" dirty="0" smtClean="0">
              <a:latin typeface="+mj-lt"/>
              <a:ea typeface="+mj-ea"/>
              <a:cs typeface="+mj-cs"/>
            </a:endParaRPr>
          </a:p>
          <a:p>
            <a:pPr algn="ctr" fontAlgn="auto">
              <a:spcAft>
                <a:spcPts val="0"/>
              </a:spcAft>
              <a:defRPr/>
            </a:pPr>
            <a:r>
              <a:rPr lang="sv-SE" sz="4000" b="1" cap="all" dirty="0" smtClean="0">
                <a:latin typeface="+mj-lt"/>
                <a:ea typeface="+mj-ea"/>
                <a:cs typeface="+mj-cs"/>
              </a:rPr>
              <a:t>(</a:t>
            </a:r>
            <a:r>
              <a:rPr lang="sv-SE" sz="4000" b="1" cap="all" dirty="0">
                <a:latin typeface="+mj-lt"/>
                <a:ea typeface="+mj-ea"/>
                <a:cs typeface="+mj-cs"/>
              </a:rPr>
              <a:t>pemegang hak dan kewajiban) </a:t>
            </a:r>
            <a:endParaRPr lang="sv-SE" sz="4000" b="1" cap="all" dirty="0" smtClean="0">
              <a:latin typeface="+mj-lt"/>
              <a:ea typeface="+mj-ea"/>
              <a:cs typeface="+mj-cs"/>
            </a:endParaRPr>
          </a:p>
          <a:p>
            <a:pPr algn="ctr" fontAlgn="auto">
              <a:spcAft>
                <a:spcPts val="0"/>
              </a:spcAft>
              <a:defRPr/>
            </a:pPr>
            <a:r>
              <a:rPr lang="sv-SE" sz="4000" b="1" cap="all" dirty="0" smtClean="0">
                <a:latin typeface="+mj-lt"/>
                <a:ea typeface="+mj-ea"/>
                <a:cs typeface="+mj-cs"/>
              </a:rPr>
              <a:t>dalam </a:t>
            </a:r>
            <a:r>
              <a:rPr lang="sv-SE" sz="4000" b="1" cap="all" dirty="0">
                <a:latin typeface="+mj-lt"/>
                <a:ea typeface="+mj-ea"/>
                <a:cs typeface="+mj-cs"/>
              </a:rPr>
              <a:t>urusan  :</a:t>
            </a:r>
            <a:endParaRPr lang="en-US" sz="4000" b="1" cap="all" dirty="0">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AA71E64-4A26-49DB-9AD2-D8737E7F1C44}" type="slidenum">
              <a:rPr lang="en-GB"/>
              <a:pPr>
                <a:defRPr/>
              </a:pPr>
              <a:t>5</a:t>
            </a:fld>
            <a:endParaRPr lang="en-GB"/>
          </a:p>
        </p:txBody>
      </p:sp>
      <p:sp>
        <p:nvSpPr>
          <p:cNvPr id="4" name="Rectangle 2"/>
          <p:cNvSpPr txBox="1">
            <a:spLocks noChangeArrowheads="1"/>
          </p:cNvSpPr>
          <p:nvPr/>
        </p:nvSpPr>
        <p:spPr>
          <a:xfrm>
            <a:off x="0" y="0"/>
            <a:ext cx="9144000" cy="1125538"/>
          </a:xfrm>
          <a:prstGeom prst="rect">
            <a:avLst/>
          </a:prstGeom>
          <a:noFill/>
        </p:spPr>
        <p:txBody>
          <a:bodyPr anchor="ctr"/>
          <a:lstStyle/>
          <a:p>
            <a:pPr algn="ctr" fontAlgn="auto">
              <a:spcAft>
                <a:spcPts val="0"/>
              </a:spcAft>
              <a:defRPr/>
            </a:pPr>
            <a:r>
              <a:rPr lang="sv-SE" sz="3600" b="1" cap="all">
                <a:latin typeface="+mj-lt"/>
                <a:ea typeface="+mj-ea"/>
                <a:cs typeface="+mj-cs"/>
              </a:rPr>
              <a:t>Implikasi uu desa:</a:t>
            </a:r>
          </a:p>
          <a:p>
            <a:pPr algn="ctr" fontAlgn="auto">
              <a:spcAft>
                <a:spcPts val="0"/>
              </a:spcAft>
              <a:defRPr/>
            </a:pPr>
            <a:r>
              <a:rPr lang="sv-SE" sz="2400" b="1" cap="all">
                <a:latin typeface="+mj-lt"/>
                <a:ea typeface="+mj-ea"/>
                <a:cs typeface="+mj-cs"/>
              </a:rPr>
              <a:t>TRANSFORMASI PARADIGMA PEMBERDAYAAN MASYARAKAT </a:t>
            </a:r>
            <a:endParaRPr lang="en-US" sz="2400" b="1" cap="all">
              <a:latin typeface="+mj-lt"/>
              <a:ea typeface="+mj-ea"/>
              <a:cs typeface="+mj-cs"/>
            </a:endParaRPr>
          </a:p>
        </p:txBody>
      </p:sp>
      <p:sp>
        <p:nvSpPr>
          <p:cNvPr id="76804" name="Rectangle 3"/>
          <p:cNvSpPr txBox="1">
            <a:spLocks noChangeArrowheads="1"/>
          </p:cNvSpPr>
          <p:nvPr/>
        </p:nvSpPr>
        <p:spPr bwMode="auto">
          <a:xfrm>
            <a:off x="0" y="1412875"/>
            <a:ext cx="9144000" cy="5805488"/>
          </a:xfrm>
          <a:prstGeom prst="rect">
            <a:avLst/>
          </a:prstGeom>
          <a:noFill/>
          <a:ln w="9525">
            <a:noFill/>
            <a:miter lim="800000"/>
            <a:headEnd/>
            <a:tailEnd/>
          </a:ln>
        </p:spPr>
        <p:txBody>
          <a:bodyPr/>
          <a:lstStyle/>
          <a:p>
            <a:pPr algn="just"/>
            <a:endParaRPr lang="en-US" sz="3400"/>
          </a:p>
        </p:txBody>
      </p:sp>
      <p:sp>
        <p:nvSpPr>
          <p:cNvPr id="76805" name="Rectangle 1"/>
          <p:cNvSpPr>
            <a:spLocks noChangeArrowheads="1"/>
          </p:cNvSpPr>
          <p:nvPr/>
        </p:nvSpPr>
        <p:spPr bwMode="auto">
          <a:xfrm>
            <a:off x="0" y="1341438"/>
            <a:ext cx="9144000" cy="2062162"/>
          </a:xfrm>
          <a:prstGeom prst="rect">
            <a:avLst/>
          </a:prstGeom>
          <a:noFill/>
          <a:ln w="9525">
            <a:noFill/>
            <a:miter lim="800000"/>
            <a:headEnd/>
            <a:tailEnd/>
          </a:ln>
          <a:effectLst>
            <a:prstShdw prst="shdw13" dist="53882" dir="13500000">
              <a:schemeClr val="bg2">
                <a:alpha val="50000"/>
              </a:schemeClr>
            </a:prstShdw>
          </a:effectLst>
        </p:spPr>
        <p:txBody>
          <a:bodyPr anchor="ctr">
            <a:spAutoFit/>
          </a:bodyPr>
          <a:lstStyle/>
          <a:p>
            <a:pPr algn="ctr" eaLnBrk="0" hangingPunct="0"/>
            <a:r>
              <a:rPr lang="en-US" sz="3200" b="1" dirty="0">
                <a:latin typeface="Bookman Old Style" pitchFamily="18" charset="0"/>
                <a:ea typeface="Calibri" pitchFamily="34" charset="0"/>
                <a:cs typeface="Tahoma" pitchFamily="34" charset="0"/>
              </a:rPr>
              <a:t>DARI</a:t>
            </a:r>
          </a:p>
          <a:p>
            <a:pPr algn="ctr" eaLnBrk="0" hangingPunct="0"/>
            <a:r>
              <a:rPr lang="en-US" sz="3200" b="1" i="1" dirty="0">
                <a:latin typeface="Bookman Old Style" pitchFamily="18" charset="0"/>
                <a:ea typeface="Calibri" pitchFamily="34" charset="0"/>
                <a:cs typeface="Tahoma" pitchFamily="34" charset="0"/>
              </a:rPr>
              <a:t>COMMUNITY DRIVEN DEVELOPMENT </a:t>
            </a:r>
          </a:p>
          <a:p>
            <a:pPr algn="ctr" eaLnBrk="0" hangingPunct="0"/>
            <a:r>
              <a:rPr lang="en-US" sz="3200" b="1" dirty="0">
                <a:latin typeface="Bookman Old Style" pitchFamily="18" charset="0"/>
                <a:ea typeface="Calibri" pitchFamily="34" charset="0"/>
                <a:cs typeface="Tahoma" pitchFamily="34" charset="0"/>
              </a:rPr>
              <a:t>MENJADI </a:t>
            </a:r>
          </a:p>
          <a:p>
            <a:pPr algn="ctr" eaLnBrk="0" hangingPunct="0"/>
            <a:r>
              <a:rPr lang="en-US" sz="3200" b="1" i="1" dirty="0">
                <a:latin typeface="Bookman Old Style" pitchFamily="18" charset="0"/>
                <a:ea typeface="Calibri" pitchFamily="34" charset="0"/>
                <a:cs typeface="Tahoma" pitchFamily="34" charset="0"/>
              </a:rPr>
              <a:t>VILLAGE DRIVEN DEVELOPMENT</a:t>
            </a:r>
            <a:endParaRPr lang="id-ID" sz="3200" b="1" i="1" dirty="0">
              <a:ea typeface="Calibri" pitchFamily="34" charset="0"/>
              <a:cs typeface="Tahoma" pitchFamily="34" charset="0"/>
            </a:endParaRPr>
          </a:p>
        </p:txBody>
      </p:sp>
      <p:sp>
        <p:nvSpPr>
          <p:cNvPr id="6" name="Rectangle 5"/>
          <p:cNvSpPr/>
          <p:nvPr/>
        </p:nvSpPr>
        <p:spPr>
          <a:xfrm>
            <a:off x="1116013" y="3898900"/>
            <a:ext cx="2232025" cy="12954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6000" b="1" dirty="0">
                <a:solidFill>
                  <a:schemeClr val="tx1"/>
                </a:solidFill>
              </a:rPr>
              <a:t>CDD</a:t>
            </a:r>
          </a:p>
        </p:txBody>
      </p:sp>
      <p:sp>
        <p:nvSpPr>
          <p:cNvPr id="7" name="Right Arrow 6"/>
          <p:cNvSpPr/>
          <p:nvPr/>
        </p:nvSpPr>
        <p:spPr>
          <a:xfrm>
            <a:off x="3635375" y="4402138"/>
            <a:ext cx="1512888" cy="504825"/>
          </a:xfrm>
          <a:prstGeom prst="rightArrow">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
        <p:nvSpPr>
          <p:cNvPr id="8" name="Rectangle 7"/>
          <p:cNvSpPr/>
          <p:nvPr/>
        </p:nvSpPr>
        <p:spPr>
          <a:xfrm>
            <a:off x="5364163" y="3898900"/>
            <a:ext cx="2232025" cy="12954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6000" b="1" dirty="0">
                <a:solidFill>
                  <a:schemeClr val="tx1"/>
                </a:solidFill>
              </a:rPr>
              <a:t>VDD</a:t>
            </a:r>
          </a:p>
        </p:txBody>
      </p:sp>
      <p:sp>
        <p:nvSpPr>
          <p:cNvPr id="10" name="Rectangle 9"/>
          <p:cNvSpPr/>
          <p:nvPr/>
        </p:nvSpPr>
        <p:spPr>
          <a:xfrm>
            <a:off x="395288" y="5516563"/>
            <a:ext cx="2952750" cy="5048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000" b="1" dirty="0">
                <a:solidFill>
                  <a:schemeClr val="tx1"/>
                </a:solidFill>
              </a:rPr>
              <a:t>BERSIFAT APOLITIS</a:t>
            </a:r>
          </a:p>
        </p:txBody>
      </p:sp>
      <p:sp>
        <p:nvSpPr>
          <p:cNvPr id="11" name="Rectangle 10"/>
          <p:cNvSpPr/>
          <p:nvPr/>
        </p:nvSpPr>
        <p:spPr>
          <a:xfrm>
            <a:off x="5364163" y="5516563"/>
            <a:ext cx="2952750" cy="5048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000" b="1" dirty="0">
                <a:solidFill>
                  <a:schemeClr val="tx1"/>
                </a:solidFill>
              </a:rPr>
              <a:t>BERSIFAT POLITIS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1825918-A72F-451C-A4DE-3CDFC8A05EF8}" type="slidenum">
              <a:rPr lang="en-GB" smtClean="0"/>
              <a:pPr>
                <a:defRPr/>
              </a:pPr>
              <a:t>6</a:t>
            </a:fld>
            <a:endParaRPr lang="en-GB"/>
          </a:p>
        </p:txBody>
      </p:sp>
      <p:sp>
        <p:nvSpPr>
          <p:cNvPr id="3" name="Rectangle 4"/>
          <p:cNvSpPr>
            <a:spLocks noChangeArrowheads="1"/>
          </p:cNvSpPr>
          <p:nvPr/>
        </p:nvSpPr>
        <p:spPr bwMode="auto">
          <a:xfrm>
            <a:off x="914400" y="228600"/>
            <a:ext cx="7543800" cy="76200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eaLnBrk="0" hangingPunct="0">
              <a:defRPr/>
            </a:pPr>
            <a:r>
              <a:rPr lang="en-US" sz="2400" b="1" dirty="0">
                <a:effectLst>
                  <a:outerShdw blurRad="38100" dist="38100" dir="2700000" algn="tl">
                    <a:srgbClr val="C0C0C0"/>
                  </a:outerShdw>
                </a:effectLst>
              </a:rPr>
              <a:t>DINAMIKA </a:t>
            </a:r>
            <a:r>
              <a:rPr lang="en-US" sz="2400" b="1" i="1" dirty="0">
                <a:latin typeface="Bookman Old Style" pitchFamily="18" charset="0"/>
                <a:ea typeface="Calibri" pitchFamily="34" charset="0"/>
                <a:cs typeface="Tahoma" pitchFamily="34" charset="0"/>
              </a:rPr>
              <a:t>VILLAGE DRIVEN DEVELOPMENT</a:t>
            </a:r>
            <a:endParaRPr lang="id-ID" sz="2400" b="1" i="1" dirty="0">
              <a:ea typeface="Calibri" pitchFamily="34" charset="0"/>
              <a:cs typeface="Tahoma" pitchFamily="34" charset="0"/>
            </a:endParaRPr>
          </a:p>
        </p:txBody>
      </p:sp>
      <p:sp>
        <p:nvSpPr>
          <p:cNvPr id="4" name="Oval 3"/>
          <p:cNvSpPr/>
          <p:nvPr/>
        </p:nvSpPr>
        <p:spPr>
          <a:xfrm>
            <a:off x="1187450" y="2563813"/>
            <a:ext cx="6985000" cy="33131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5"/>
          <p:cNvSpPr/>
          <p:nvPr/>
        </p:nvSpPr>
        <p:spPr>
          <a:xfrm>
            <a:off x="3563938" y="2635250"/>
            <a:ext cx="2160587" cy="720725"/>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400" b="1" dirty="0">
                <a:solidFill>
                  <a:schemeClr val="tx1"/>
                </a:solidFill>
              </a:rPr>
              <a:t>MUSDES</a:t>
            </a:r>
          </a:p>
        </p:txBody>
      </p:sp>
      <p:sp>
        <p:nvSpPr>
          <p:cNvPr id="12" name="Rectangle 11"/>
          <p:cNvSpPr/>
          <p:nvPr/>
        </p:nvSpPr>
        <p:spPr>
          <a:xfrm>
            <a:off x="2411413" y="1268413"/>
            <a:ext cx="4248150" cy="503237"/>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000" b="1" dirty="0">
                <a:solidFill>
                  <a:schemeClr val="tx1"/>
                </a:solidFill>
              </a:rPr>
              <a:t>DANA DESA/ALOKASI DANA DESA</a:t>
            </a:r>
          </a:p>
        </p:txBody>
      </p:sp>
      <p:sp>
        <p:nvSpPr>
          <p:cNvPr id="13" name="Down Arrow 12"/>
          <p:cNvSpPr/>
          <p:nvPr/>
        </p:nvSpPr>
        <p:spPr>
          <a:xfrm>
            <a:off x="4356100" y="1844675"/>
            <a:ext cx="647700" cy="719138"/>
          </a:xfrm>
          <a:prstGeom prst="downArrow">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
        <p:nvSpPr>
          <p:cNvPr id="14" name="Oval 13"/>
          <p:cNvSpPr/>
          <p:nvPr/>
        </p:nvSpPr>
        <p:spPr>
          <a:xfrm>
            <a:off x="1403350" y="3860800"/>
            <a:ext cx="2160588" cy="719138"/>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400" b="1" dirty="0">
                <a:solidFill>
                  <a:schemeClr val="tx1"/>
                </a:solidFill>
              </a:rPr>
              <a:t>PEMDES</a:t>
            </a:r>
          </a:p>
        </p:txBody>
      </p:sp>
      <p:sp>
        <p:nvSpPr>
          <p:cNvPr id="15" name="Oval 14"/>
          <p:cNvSpPr/>
          <p:nvPr/>
        </p:nvSpPr>
        <p:spPr>
          <a:xfrm>
            <a:off x="5752234" y="3787775"/>
            <a:ext cx="2160587" cy="720725"/>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400" b="1" dirty="0">
                <a:solidFill>
                  <a:schemeClr val="tx1"/>
                </a:solidFill>
              </a:rPr>
              <a:t>BPD</a:t>
            </a:r>
          </a:p>
        </p:txBody>
      </p:sp>
      <p:sp>
        <p:nvSpPr>
          <p:cNvPr id="16" name="Oval 15"/>
          <p:cNvSpPr/>
          <p:nvPr/>
        </p:nvSpPr>
        <p:spPr>
          <a:xfrm>
            <a:off x="3563938" y="4940300"/>
            <a:ext cx="2160587" cy="720725"/>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2400" b="1" dirty="0">
                <a:solidFill>
                  <a:schemeClr val="tx1"/>
                </a:solidFill>
              </a:rPr>
              <a:t>RAKYAT</a:t>
            </a:r>
          </a:p>
        </p:txBody>
      </p:sp>
      <p:sp>
        <p:nvSpPr>
          <p:cNvPr id="17" name="Quad Arrow Callout 16"/>
          <p:cNvSpPr/>
          <p:nvPr/>
        </p:nvSpPr>
        <p:spPr>
          <a:xfrm>
            <a:off x="3708400" y="3429000"/>
            <a:ext cx="1871663" cy="1368425"/>
          </a:xfrm>
          <a:prstGeom prst="quadArrowCallout">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solidFill>
                <a:srgbClr val="FFFF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0" y="0"/>
            <a:ext cx="9144000" cy="457200"/>
          </a:xfrm>
          <a:prstGeom prst="rect">
            <a:avLst/>
          </a:prstGeom>
          <a:noFill/>
          <a:ln w="9525">
            <a:noFill/>
            <a:miter lim="800000"/>
            <a:headEnd/>
            <a:tailEnd/>
          </a:ln>
        </p:spPr>
        <p:txBody>
          <a:bodyPr anchor="ctr"/>
          <a:lstStyle/>
          <a:p>
            <a:pPr algn="ctr"/>
            <a:r>
              <a:rPr lang="en-US" sz="2800" b="1"/>
              <a:t>DINAMIKA VDD BERKONTEKS OTONOMI DAERAH</a:t>
            </a:r>
          </a:p>
        </p:txBody>
      </p:sp>
      <p:grpSp>
        <p:nvGrpSpPr>
          <p:cNvPr id="2" name="Group 18"/>
          <p:cNvGrpSpPr>
            <a:grpSpLocks/>
          </p:cNvGrpSpPr>
          <p:nvPr/>
        </p:nvGrpSpPr>
        <p:grpSpPr bwMode="auto">
          <a:xfrm>
            <a:off x="152400" y="685800"/>
            <a:ext cx="8839200" cy="6019800"/>
            <a:chOff x="152400" y="533400"/>
            <a:chExt cx="8839200" cy="6019800"/>
          </a:xfrm>
        </p:grpSpPr>
        <p:sp>
          <p:nvSpPr>
            <p:cNvPr id="78852" name="Oval 3"/>
            <p:cNvSpPr>
              <a:spLocks noChangeArrowheads="1"/>
            </p:cNvSpPr>
            <p:nvPr/>
          </p:nvSpPr>
          <p:spPr bwMode="auto">
            <a:xfrm>
              <a:off x="5105400" y="1524000"/>
              <a:ext cx="3429000" cy="160020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b="1" dirty="0"/>
                <a:t>BIROKRASI :</a:t>
              </a:r>
            </a:p>
            <a:p>
              <a:pPr algn="ctr"/>
              <a:r>
                <a:rPr lang="en-US" b="1" dirty="0"/>
                <a:t>KEPUTUSAN TEKNOKRATIS</a:t>
              </a:r>
            </a:p>
          </p:txBody>
        </p:sp>
        <p:sp>
          <p:nvSpPr>
            <p:cNvPr id="78853" name="Oval 4"/>
            <p:cNvSpPr>
              <a:spLocks noChangeArrowheads="1"/>
            </p:cNvSpPr>
            <p:nvPr/>
          </p:nvSpPr>
          <p:spPr bwMode="auto">
            <a:xfrm>
              <a:off x="838200" y="1447800"/>
              <a:ext cx="3276600" cy="167640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b="1" dirty="0"/>
                <a:t>DPRD:</a:t>
              </a:r>
            </a:p>
            <a:p>
              <a:pPr algn="ctr"/>
              <a:r>
                <a:rPr lang="en-US" b="1" dirty="0"/>
                <a:t>KEPUTUSAN POLITIK</a:t>
              </a:r>
            </a:p>
          </p:txBody>
        </p:sp>
        <p:sp>
          <p:nvSpPr>
            <p:cNvPr id="78854" name="Oval 5"/>
            <p:cNvSpPr>
              <a:spLocks noChangeArrowheads="1"/>
            </p:cNvSpPr>
            <p:nvPr/>
          </p:nvSpPr>
          <p:spPr bwMode="auto">
            <a:xfrm>
              <a:off x="2590800" y="4419600"/>
              <a:ext cx="4191000" cy="190500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2400" b="1" dirty="0"/>
                <a:t>DESA</a:t>
              </a:r>
            </a:p>
            <a:p>
              <a:pPr algn="ctr"/>
              <a:r>
                <a:rPr lang="en-US" sz="2000" b="1" dirty="0"/>
                <a:t>KEPUTUSAN PARTISIPATIF</a:t>
              </a:r>
            </a:p>
            <a:p>
              <a:pPr algn="ctr"/>
              <a:r>
                <a:rPr lang="en-US" sz="2000" b="1" dirty="0"/>
                <a:t>KEPENTINGAN KOLEKTIF</a:t>
              </a:r>
            </a:p>
          </p:txBody>
        </p:sp>
        <p:cxnSp>
          <p:nvCxnSpPr>
            <p:cNvPr id="78855" name="AutoShape 6"/>
            <p:cNvCxnSpPr>
              <a:cxnSpLocks noChangeShapeType="1"/>
              <a:stCxn id="78852" idx="5"/>
              <a:endCxn id="78854" idx="6"/>
            </p:cNvCxnSpPr>
            <p:nvPr/>
          </p:nvCxnSpPr>
          <p:spPr bwMode="auto">
            <a:xfrm rot="5400000">
              <a:off x="6165850" y="3505200"/>
              <a:ext cx="2482850" cy="1250950"/>
            </a:xfrm>
            <a:prstGeom prst="curvedConnector2">
              <a:avLst/>
            </a:prstGeom>
            <a:noFill/>
            <a:ln w="76200">
              <a:solidFill>
                <a:schemeClr val="tx1"/>
              </a:solidFill>
              <a:prstDash val="dash"/>
              <a:round/>
              <a:headEnd type="triangle" w="med" len="med"/>
              <a:tailEnd type="triangle" w="med" len="med"/>
            </a:ln>
            <a:effectLst>
              <a:prstShdw prst="shdw13" dist="53882" dir="13500000">
                <a:schemeClr val="bg2">
                  <a:alpha val="50000"/>
                </a:schemeClr>
              </a:prstShdw>
            </a:effectLst>
          </p:spPr>
        </p:cxnSp>
        <p:sp>
          <p:nvSpPr>
            <p:cNvPr id="78856" name="Line 7"/>
            <p:cNvSpPr>
              <a:spLocks noChangeShapeType="1"/>
            </p:cNvSpPr>
            <p:nvPr/>
          </p:nvSpPr>
          <p:spPr bwMode="auto">
            <a:xfrm flipH="1">
              <a:off x="5105400" y="3048000"/>
              <a:ext cx="914400" cy="1371600"/>
            </a:xfrm>
            <a:prstGeom prst="line">
              <a:avLst/>
            </a:prstGeom>
            <a:noFill/>
            <a:ln w="57150">
              <a:solidFill>
                <a:schemeClr val="tx1"/>
              </a:solidFill>
              <a:round/>
              <a:headEnd/>
              <a:tailEnd type="triangle" w="med" len="med"/>
            </a:ln>
            <a:effectLst>
              <a:prstShdw prst="shdw13" dist="53882" dir="13500000">
                <a:schemeClr val="bg2">
                  <a:alpha val="50000"/>
                </a:schemeClr>
              </a:prstShdw>
            </a:effectLst>
          </p:spPr>
          <p:txBody>
            <a:bodyPr/>
            <a:lstStyle/>
            <a:p>
              <a:endParaRPr lang="en-US"/>
            </a:p>
          </p:txBody>
        </p:sp>
        <p:sp>
          <p:nvSpPr>
            <p:cNvPr id="78857" name="Line 8"/>
            <p:cNvSpPr>
              <a:spLocks noChangeShapeType="1"/>
            </p:cNvSpPr>
            <p:nvPr/>
          </p:nvSpPr>
          <p:spPr bwMode="auto">
            <a:xfrm>
              <a:off x="4038600" y="2286000"/>
              <a:ext cx="1066800" cy="0"/>
            </a:xfrm>
            <a:prstGeom prst="line">
              <a:avLst/>
            </a:prstGeom>
            <a:noFill/>
            <a:ln w="76200">
              <a:solidFill>
                <a:schemeClr val="tx1"/>
              </a:solidFill>
              <a:round/>
              <a:headEnd/>
              <a:tailEnd type="triangle" w="med" len="med"/>
            </a:ln>
            <a:effectLst>
              <a:prstShdw prst="shdw13" dist="53882" dir="13500000">
                <a:schemeClr val="bg2">
                  <a:alpha val="50000"/>
                </a:schemeClr>
              </a:prstShdw>
            </a:effectLst>
          </p:spPr>
          <p:txBody>
            <a:bodyPr/>
            <a:lstStyle/>
            <a:p>
              <a:endParaRPr lang="en-US"/>
            </a:p>
          </p:txBody>
        </p:sp>
        <p:cxnSp>
          <p:nvCxnSpPr>
            <p:cNvPr id="78858" name="AutoShape 9"/>
            <p:cNvCxnSpPr>
              <a:cxnSpLocks noChangeShapeType="1"/>
              <a:stCxn id="78854" idx="2"/>
              <a:endCxn id="78853" idx="3"/>
            </p:cNvCxnSpPr>
            <p:nvPr/>
          </p:nvCxnSpPr>
          <p:spPr bwMode="auto">
            <a:xfrm rot="10800000">
              <a:off x="1317625" y="2878138"/>
              <a:ext cx="1273175" cy="2493962"/>
            </a:xfrm>
            <a:prstGeom prst="curvedConnector2">
              <a:avLst/>
            </a:prstGeom>
            <a:noFill/>
            <a:ln w="76200">
              <a:solidFill>
                <a:schemeClr val="tx1"/>
              </a:solidFill>
              <a:prstDash val="dash"/>
              <a:round/>
              <a:headEnd/>
              <a:tailEnd type="triangle" w="med" len="med"/>
            </a:ln>
            <a:effectLst>
              <a:prstShdw prst="shdw13" dist="53882" dir="13500000">
                <a:schemeClr val="bg2">
                  <a:alpha val="50000"/>
                </a:schemeClr>
              </a:prstShdw>
            </a:effectLst>
          </p:spPr>
        </p:cxnSp>
        <p:sp>
          <p:nvSpPr>
            <p:cNvPr id="78859" name="Text Box 10"/>
            <p:cNvSpPr txBox="1">
              <a:spLocks noChangeArrowheads="1"/>
            </p:cNvSpPr>
            <p:nvPr/>
          </p:nvSpPr>
          <p:spPr bwMode="auto">
            <a:xfrm>
              <a:off x="2286000" y="3657600"/>
              <a:ext cx="2209800" cy="366713"/>
            </a:xfrm>
            <a:prstGeom prst="rect">
              <a:avLst/>
            </a:prstGeom>
            <a:noFill/>
            <a:ln w="9525">
              <a:noFill/>
              <a:miter lim="800000"/>
              <a:headEnd/>
              <a:tailEnd/>
            </a:ln>
            <a:effectLst>
              <a:prstShdw prst="shdw13" dist="53882" dir="13500000">
                <a:schemeClr val="bg2">
                  <a:alpha val="50000"/>
                </a:schemeClr>
              </a:prstShdw>
            </a:effectLst>
          </p:spPr>
          <p:txBody>
            <a:bodyPr>
              <a:spAutoFit/>
            </a:bodyPr>
            <a:lstStyle/>
            <a:p>
              <a:pPr>
                <a:spcBef>
                  <a:spcPct val="50000"/>
                </a:spcBef>
              </a:pPr>
              <a:r>
                <a:rPr lang="en-US" b="1"/>
                <a:t>JARING ASMARA</a:t>
              </a:r>
            </a:p>
          </p:txBody>
        </p:sp>
        <p:sp>
          <p:nvSpPr>
            <p:cNvPr id="78860" name="Text Box 11"/>
            <p:cNvSpPr txBox="1">
              <a:spLocks noChangeArrowheads="1"/>
            </p:cNvSpPr>
            <p:nvPr/>
          </p:nvSpPr>
          <p:spPr bwMode="auto">
            <a:xfrm>
              <a:off x="5486400" y="3657600"/>
              <a:ext cx="1600200" cy="646331"/>
            </a:xfrm>
            <a:prstGeom prst="rect">
              <a:avLst/>
            </a:prstGeom>
            <a:noFill/>
            <a:ln w="9525">
              <a:noFill/>
              <a:miter lim="800000"/>
              <a:headEnd/>
              <a:tailEnd/>
            </a:ln>
            <a:effectLst>
              <a:prstShdw prst="shdw13" dist="53882" dir="13500000">
                <a:schemeClr val="bg2">
                  <a:alpha val="50000"/>
                </a:schemeClr>
              </a:prstShdw>
            </a:effectLst>
          </p:spPr>
          <p:txBody>
            <a:bodyPr>
              <a:spAutoFit/>
            </a:bodyPr>
            <a:lstStyle/>
            <a:p>
              <a:pPr>
                <a:spcBef>
                  <a:spcPct val="50000"/>
                </a:spcBef>
              </a:pPr>
              <a:r>
                <a:rPr lang="en-US" b="1"/>
                <a:t>REGULASI / PROYEK</a:t>
              </a:r>
            </a:p>
          </p:txBody>
        </p:sp>
        <p:sp>
          <p:nvSpPr>
            <p:cNvPr id="78861" name="Text Box 12"/>
            <p:cNvSpPr txBox="1">
              <a:spLocks noChangeArrowheads="1"/>
            </p:cNvSpPr>
            <p:nvPr/>
          </p:nvSpPr>
          <p:spPr bwMode="auto">
            <a:xfrm>
              <a:off x="6477000" y="4267200"/>
              <a:ext cx="2438400" cy="457200"/>
            </a:xfrm>
            <a:prstGeom prst="rect">
              <a:avLst/>
            </a:prstGeom>
            <a:noFill/>
            <a:ln w="9525">
              <a:noFill/>
              <a:miter lim="800000"/>
              <a:headEnd/>
              <a:tailEnd/>
            </a:ln>
            <a:effectLst>
              <a:prstShdw prst="shdw13" dist="53882" dir="13500000">
                <a:schemeClr val="bg2">
                  <a:alpha val="50000"/>
                </a:schemeClr>
              </a:prstShdw>
            </a:effectLst>
          </p:spPr>
          <p:txBody>
            <a:bodyPr>
              <a:spAutoFit/>
            </a:bodyPr>
            <a:lstStyle/>
            <a:p>
              <a:pPr>
                <a:spcBef>
                  <a:spcPct val="50000"/>
                </a:spcBef>
              </a:pPr>
              <a:r>
                <a:rPr lang="en-US" sz="2400" b="1" dirty="0"/>
                <a:t>MUSRENBANG</a:t>
              </a:r>
            </a:p>
          </p:txBody>
        </p:sp>
        <p:sp>
          <p:nvSpPr>
            <p:cNvPr id="78862" name="Line 13"/>
            <p:cNvSpPr>
              <a:spLocks noChangeShapeType="1"/>
            </p:cNvSpPr>
            <p:nvPr/>
          </p:nvSpPr>
          <p:spPr bwMode="auto">
            <a:xfrm flipH="1" flipV="1">
              <a:off x="2667000" y="3124200"/>
              <a:ext cx="990600" cy="1447800"/>
            </a:xfrm>
            <a:prstGeom prst="line">
              <a:avLst/>
            </a:prstGeom>
            <a:noFill/>
            <a:ln w="57150">
              <a:solidFill>
                <a:schemeClr val="tx1"/>
              </a:solidFill>
              <a:round/>
              <a:headEnd type="triangle" w="med" len="med"/>
              <a:tailEnd/>
            </a:ln>
            <a:effectLst>
              <a:prstShdw prst="shdw13" dist="53882" dir="13500000">
                <a:schemeClr val="bg2">
                  <a:alpha val="50000"/>
                </a:schemeClr>
              </a:prstShdw>
            </a:effectLst>
          </p:spPr>
          <p:txBody>
            <a:bodyPr/>
            <a:lstStyle/>
            <a:p>
              <a:endParaRPr lang="en-US"/>
            </a:p>
          </p:txBody>
        </p:sp>
        <p:sp>
          <p:nvSpPr>
            <p:cNvPr id="78863" name="Text Box 14"/>
            <p:cNvSpPr txBox="1">
              <a:spLocks noChangeArrowheads="1"/>
            </p:cNvSpPr>
            <p:nvPr/>
          </p:nvSpPr>
          <p:spPr bwMode="auto">
            <a:xfrm>
              <a:off x="1066800" y="4267200"/>
              <a:ext cx="1828800" cy="461665"/>
            </a:xfrm>
            <a:prstGeom prst="rect">
              <a:avLst/>
            </a:prstGeom>
            <a:noFill/>
            <a:ln w="9525">
              <a:noFill/>
              <a:miter lim="800000"/>
              <a:headEnd/>
              <a:tailEnd/>
            </a:ln>
            <a:effectLst>
              <a:prstShdw prst="shdw13" dist="53882" dir="13500000">
                <a:schemeClr val="bg2">
                  <a:alpha val="50000"/>
                </a:schemeClr>
              </a:prstShdw>
            </a:effectLst>
          </p:spPr>
          <p:txBody>
            <a:bodyPr>
              <a:spAutoFit/>
            </a:bodyPr>
            <a:lstStyle/>
            <a:p>
              <a:pPr>
                <a:spcBef>
                  <a:spcPct val="50000"/>
                </a:spcBef>
              </a:pPr>
              <a:r>
                <a:rPr lang="en-US" sz="2400" b="1" dirty="0"/>
                <a:t>HEARING</a:t>
              </a:r>
            </a:p>
          </p:txBody>
        </p:sp>
        <p:sp>
          <p:nvSpPr>
            <p:cNvPr id="78864" name="Text Box 15"/>
            <p:cNvSpPr txBox="1">
              <a:spLocks noChangeArrowheads="1"/>
            </p:cNvSpPr>
            <p:nvPr/>
          </p:nvSpPr>
          <p:spPr bwMode="auto">
            <a:xfrm>
              <a:off x="3707904" y="1332384"/>
              <a:ext cx="1842120" cy="400110"/>
            </a:xfrm>
            <a:prstGeom prst="rect">
              <a:avLst/>
            </a:prstGeom>
            <a:noFill/>
            <a:ln w="9525">
              <a:noFill/>
              <a:miter lim="800000"/>
              <a:headEnd/>
              <a:tailEnd/>
            </a:ln>
            <a:effectLst>
              <a:prstShdw prst="shdw13" dist="53882" dir="13500000">
                <a:schemeClr val="bg2">
                  <a:alpha val="50000"/>
                </a:schemeClr>
              </a:prstShdw>
            </a:effectLst>
          </p:spPr>
          <p:txBody>
            <a:bodyPr>
              <a:spAutoFit/>
            </a:bodyPr>
            <a:lstStyle/>
            <a:p>
              <a:pPr>
                <a:spcBef>
                  <a:spcPct val="50000"/>
                </a:spcBef>
              </a:pPr>
              <a:r>
                <a:rPr lang="en-US" sz="2000" b="1"/>
                <a:t>LEGISLASI</a:t>
              </a:r>
            </a:p>
          </p:txBody>
        </p:sp>
        <p:sp>
          <p:nvSpPr>
            <p:cNvPr id="78865" name="Oval 17"/>
            <p:cNvSpPr>
              <a:spLocks noChangeArrowheads="1"/>
            </p:cNvSpPr>
            <p:nvPr/>
          </p:nvSpPr>
          <p:spPr bwMode="auto">
            <a:xfrm>
              <a:off x="152400" y="533400"/>
              <a:ext cx="8839200" cy="6019800"/>
            </a:xfrm>
            <a:prstGeom prst="ellipse">
              <a:avLst/>
            </a:prstGeom>
            <a:noFill/>
            <a:ln w="76200" algn="ctr">
              <a:solidFill>
                <a:schemeClr val="tx1"/>
              </a:solidFill>
              <a:prstDash val="sysDot"/>
              <a:round/>
              <a:headEnd/>
              <a:tailEnd/>
            </a:ln>
            <a:effectLst>
              <a:prstShdw prst="shdw13" dist="53882" dir="13500000">
                <a:schemeClr val="bg2">
                  <a:alpha val="50000"/>
                </a:schemeClr>
              </a:prstShdw>
            </a:effectLst>
          </p:spPr>
          <p:txBody>
            <a:bodyPr wrap="none" anchor="ctr"/>
            <a:lstStyle/>
            <a:p>
              <a:endParaRPr lang="en-US"/>
            </a:p>
          </p:txBody>
        </p:sp>
        <p:sp>
          <p:nvSpPr>
            <p:cNvPr id="78866" name="Text Box 18"/>
            <p:cNvSpPr txBox="1">
              <a:spLocks noChangeArrowheads="1"/>
            </p:cNvSpPr>
            <p:nvPr/>
          </p:nvSpPr>
          <p:spPr bwMode="auto">
            <a:xfrm>
              <a:off x="3048000" y="609600"/>
              <a:ext cx="3276600" cy="519113"/>
            </a:xfrm>
            <a:prstGeom prst="rect">
              <a:avLst/>
            </a:prstGeom>
            <a:noFill/>
            <a:ln w="9525" algn="ctr">
              <a:noFill/>
              <a:miter lim="800000"/>
              <a:headEnd/>
              <a:tailEnd/>
            </a:ln>
            <a:effectLst>
              <a:prstShdw prst="shdw13" dist="53882" dir="13500000">
                <a:schemeClr val="bg2">
                  <a:alpha val="50000"/>
                </a:schemeClr>
              </a:prstShdw>
            </a:effectLst>
          </p:spPr>
          <p:txBody>
            <a:bodyPr>
              <a:spAutoFit/>
            </a:bodyPr>
            <a:lstStyle/>
            <a:p>
              <a:pPr algn="ctr">
                <a:spcBef>
                  <a:spcPct val="50000"/>
                </a:spcBef>
              </a:pPr>
              <a:r>
                <a:rPr lang="en-US" sz="2800" b="1"/>
                <a:t>RUANG PUBLIK</a:t>
              </a:r>
            </a:p>
          </p:txBody>
        </p:sp>
        <p:sp>
          <p:nvSpPr>
            <p:cNvPr id="78867" name="Oval 16"/>
            <p:cNvSpPr>
              <a:spLocks noChangeArrowheads="1"/>
            </p:cNvSpPr>
            <p:nvPr/>
          </p:nvSpPr>
          <p:spPr bwMode="auto">
            <a:xfrm>
              <a:off x="2895600" y="2895600"/>
              <a:ext cx="2819400" cy="83820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sz="3200" b="1"/>
                <a:t>BKAD</a:t>
              </a:r>
            </a:p>
          </p:txBody>
        </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ChangeArrowheads="1"/>
          </p:cNvSpPr>
          <p:nvPr/>
        </p:nvSpPr>
        <p:spPr bwMode="auto">
          <a:xfrm>
            <a:off x="0" y="0"/>
            <a:ext cx="9144000" cy="981075"/>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a:effectLst>
                  <a:outerShdw blurRad="38100" dist="38100" dir="2700000" algn="tl">
                    <a:srgbClr val="C0C0C0"/>
                  </a:outerShdw>
                </a:effectLst>
              </a:rPr>
              <a:t>UU Desa Pasal 78</a:t>
            </a:r>
          </a:p>
          <a:p>
            <a:pPr algn="ctr">
              <a:defRPr/>
            </a:pPr>
            <a:r>
              <a:rPr lang="en-US" sz="2400" b="1">
                <a:effectLst>
                  <a:outerShdw blurRad="38100" dist="38100" dir="2700000" algn="tl">
                    <a:srgbClr val="C0C0C0"/>
                  </a:outerShdw>
                </a:effectLst>
              </a:rPr>
              <a:t>PEMBANGUNAN DESA</a:t>
            </a:r>
          </a:p>
        </p:txBody>
      </p:sp>
      <p:sp>
        <p:nvSpPr>
          <p:cNvPr id="79875" name="Rectangle 5"/>
          <p:cNvSpPr>
            <a:spLocks noChangeArrowheads="1"/>
          </p:cNvSpPr>
          <p:nvPr/>
        </p:nvSpPr>
        <p:spPr bwMode="auto">
          <a:xfrm>
            <a:off x="0" y="1052513"/>
            <a:ext cx="8839200" cy="4392612"/>
          </a:xfrm>
          <a:prstGeom prst="rect">
            <a:avLst/>
          </a:prstGeom>
          <a:noFill/>
          <a:ln w="9525">
            <a:noFill/>
            <a:miter lim="800000"/>
            <a:headEnd/>
            <a:tailEnd/>
          </a:ln>
        </p:spPr>
        <p:txBody>
          <a:bodyPr/>
          <a:lstStyle/>
          <a:p>
            <a:pPr marL="609600" indent="-609600">
              <a:spcBef>
                <a:spcPct val="20000"/>
              </a:spcBef>
              <a:buFont typeface="Wingdings" pitchFamily="2" charset="2"/>
              <a:buChar char="ü"/>
            </a:pPr>
            <a:r>
              <a:rPr lang="id-ID" sz="2400" dirty="0"/>
              <a:t>Pembangunan Desa bertujuan meningkatkan kesejahteraan masyarakat Desa dan kualitas hidup manusia serta penanggulangan kemiskinan melalui pemenuhan kebutuhan dasar, pembangunan sarana dan prasarana Desa, pengembangan potensi ekonomi lokal, serta pemanfaatan sumber daya alam dan lingkungan secara berkelanjutan. </a:t>
            </a:r>
            <a:endParaRPr lang="en-US" sz="2400" dirty="0"/>
          </a:p>
          <a:p>
            <a:pPr marL="609600" indent="-609600">
              <a:spcBef>
                <a:spcPct val="20000"/>
              </a:spcBef>
              <a:buFont typeface="Wingdings" pitchFamily="2" charset="2"/>
              <a:buChar char="ü"/>
            </a:pPr>
            <a:r>
              <a:rPr lang="fi-FI" sz="2400" dirty="0"/>
              <a:t>Pembangunan Desa meliputi tahap perencanaan, pelaksanaan, dan pengawasan.</a:t>
            </a:r>
          </a:p>
          <a:p>
            <a:pPr marL="609600" indent="-609600">
              <a:spcBef>
                <a:spcPct val="20000"/>
              </a:spcBef>
              <a:buFont typeface="Wingdings" pitchFamily="2" charset="2"/>
              <a:buChar char="ü"/>
            </a:pPr>
            <a:r>
              <a:rPr lang="id-ID" sz="2400" dirty="0"/>
              <a:t>Pembangunan Desa mengedepankan kebersamaan, kekeluargaan, dan kegotongroyongan guna mewujudkan pengarusutamaan perdamaian dan keadilan sosial.</a:t>
            </a:r>
            <a:endParaRPr lang="en-US" sz="24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a:effectLst>
                  <a:outerShdw blurRad="38100" dist="38100" dir="2700000" algn="tl">
                    <a:srgbClr val="C0C0C0"/>
                  </a:outerShdw>
                </a:effectLst>
              </a:rPr>
              <a:t>UU Desa Pasal 79</a:t>
            </a:r>
          </a:p>
          <a:p>
            <a:pPr algn="ctr">
              <a:defRPr/>
            </a:pPr>
            <a:r>
              <a:rPr lang="en-US" sz="2400" b="1">
                <a:effectLst>
                  <a:outerShdw blurRad="38100" dist="38100" dir="2700000" algn="tl">
                    <a:srgbClr val="C0C0C0"/>
                  </a:outerShdw>
                </a:effectLst>
              </a:rPr>
              <a:t>PERENCANAAN PEMBANGUNAN DESA</a:t>
            </a:r>
          </a:p>
        </p:txBody>
      </p:sp>
      <p:sp>
        <p:nvSpPr>
          <p:cNvPr id="80899" name="Rectangle 5"/>
          <p:cNvSpPr>
            <a:spLocks noChangeArrowheads="1"/>
          </p:cNvSpPr>
          <p:nvPr/>
        </p:nvSpPr>
        <p:spPr bwMode="auto">
          <a:xfrm>
            <a:off x="0" y="692150"/>
            <a:ext cx="9144000" cy="1223963"/>
          </a:xfrm>
          <a:prstGeom prst="rect">
            <a:avLst/>
          </a:prstGeom>
          <a:noFill/>
          <a:ln w="9525">
            <a:noFill/>
            <a:miter lim="800000"/>
            <a:headEnd/>
            <a:tailEnd/>
          </a:ln>
        </p:spPr>
        <p:txBody>
          <a:bodyPr/>
          <a:lstStyle/>
          <a:p>
            <a:pPr marL="609600" indent="-609600">
              <a:spcBef>
                <a:spcPct val="20000"/>
              </a:spcBef>
              <a:buFont typeface="Wingdings" pitchFamily="2" charset="2"/>
              <a:buChar char="ü"/>
            </a:pPr>
            <a:r>
              <a:rPr lang="en-US" sz="2400"/>
              <a:t>P</a:t>
            </a:r>
            <a:r>
              <a:rPr lang="id-ID" sz="2400"/>
              <a:t>erencanaan Pembangunan Desa mengacu pada perencanaan p</a:t>
            </a:r>
            <a:r>
              <a:rPr lang="en-US" sz="2400"/>
              <a:t>embangunan </a:t>
            </a:r>
            <a:r>
              <a:rPr lang="id-ID" sz="2400"/>
              <a:t>kabupaten/kota.</a:t>
            </a:r>
            <a:endParaRPr lang="en-US" sz="2400"/>
          </a:p>
          <a:p>
            <a:pPr marL="609600" indent="-609600">
              <a:spcBef>
                <a:spcPct val="20000"/>
              </a:spcBef>
              <a:buFont typeface="Wingdings" pitchFamily="2" charset="2"/>
              <a:buChar char="ü"/>
            </a:pPr>
            <a:r>
              <a:rPr lang="id-ID" sz="2400"/>
              <a:t>Perencanaan Pembangunan Desa meliputi: </a:t>
            </a:r>
            <a:endParaRPr lang="en-US" sz="2400"/>
          </a:p>
        </p:txBody>
      </p:sp>
      <p:sp>
        <p:nvSpPr>
          <p:cNvPr id="80900" name="Rectangle 5"/>
          <p:cNvSpPr>
            <a:spLocks noChangeArrowheads="1"/>
          </p:cNvSpPr>
          <p:nvPr/>
        </p:nvSpPr>
        <p:spPr bwMode="auto">
          <a:xfrm>
            <a:off x="684213" y="1916113"/>
            <a:ext cx="8459787" cy="1728787"/>
          </a:xfrm>
          <a:prstGeom prst="rect">
            <a:avLst/>
          </a:prstGeom>
          <a:noFill/>
          <a:ln w="9525">
            <a:noFill/>
            <a:miter lim="800000"/>
            <a:headEnd/>
            <a:tailEnd/>
          </a:ln>
        </p:spPr>
        <p:txBody>
          <a:bodyPr/>
          <a:lstStyle/>
          <a:p>
            <a:pPr marL="609600" lvl="4" indent="-609600">
              <a:spcBef>
                <a:spcPct val="20000"/>
              </a:spcBef>
              <a:buFont typeface="Wingdings" pitchFamily="2" charset="2"/>
              <a:buChar char="Ø"/>
            </a:pPr>
            <a:r>
              <a:rPr lang="id-ID" sz="2400"/>
              <a:t>Rencana Pembangunan Jangka Menengah Desa</a:t>
            </a:r>
            <a:r>
              <a:rPr lang="en-US" sz="2400"/>
              <a:t> (RPJMDes) untuk jangka waktu </a:t>
            </a:r>
            <a:r>
              <a:rPr lang="id-ID" sz="2400"/>
              <a:t>6</a:t>
            </a:r>
            <a:r>
              <a:rPr lang="en-US" sz="2400"/>
              <a:t> (</a:t>
            </a:r>
            <a:r>
              <a:rPr lang="id-ID" sz="2400"/>
              <a:t>enam</a:t>
            </a:r>
            <a:r>
              <a:rPr lang="en-US" sz="2400"/>
              <a:t>) tahun</a:t>
            </a:r>
            <a:r>
              <a:rPr lang="id-ID" sz="2400"/>
              <a:t>; </a:t>
            </a:r>
            <a:endParaRPr lang="en-US" sz="2400"/>
          </a:p>
          <a:p>
            <a:pPr marL="609600" lvl="4" indent="-609600">
              <a:spcBef>
                <a:spcPct val="20000"/>
              </a:spcBef>
              <a:buFont typeface="Wingdings" pitchFamily="2" charset="2"/>
              <a:buChar char="Ø"/>
            </a:pPr>
            <a:r>
              <a:rPr lang="id-ID" sz="2400"/>
              <a:t>R</a:t>
            </a:r>
            <a:r>
              <a:rPr lang="en-US" sz="2400"/>
              <a:t>encana Pembangunan Tahunan Desa (RKPDes) jangka waktu 1 (satu) tahun</a:t>
            </a:r>
            <a:r>
              <a:rPr lang="es-ES" sz="2400"/>
              <a:t>.</a:t>
            </a:r>
            <a:endParaRPr lang="en-US" sz="2400"/>
          </a:p>
        </p:txBody>
      </p:sp>
      <p:sp>
        <p:nvSpPr>
          <p:cNvPr id="80901" name="Rectangle 5"/>
          <p:cNvSpPr>
            <a:spLocks noChangeArrowheads="1"/>
          </p:cNvSpPr>
          <p:nvPr/>
        </p:nvSpPr>
        <p:spPr bwMode="auto">
          <a:xfrm>
            <a:off x="0" y="3644900"/>
            <a:ext cx="9144000" cy="3213100"/>
          </a:xfrm>
          <a:prstGeom prst="rect">
            <a:avLst/>
          </a:prstGeom>
          <a:noFill/>
          <a:ln w="9525">
            <a:noFill/>
            <a:miter lim="800000"/>
            <a:headEnd/>
            <a:tailEnd/>
          </a:ln>
        </p:spPr>
        <p:txBody>
          <a:bodyPr/>
          <a:lstStyle/>
          <a:p>
            <a:pPr marL="609600" indent="-609600">
              <a:spcBef>
                <a:spcPct val="20000"/>
              </a:spcBef>
              <a:buFont typeface="Wingdings" pitchFamily="2" charset="2"/>
              <a:buChar char="ü"/>
            </a:pPr>
            <a:r>
              <a:rPr lang="en-US" sz="2400"/>
              <a:t>RPJMDes dan RKPDes </a:t>
            </a:r>
            <a:r>
              <a:rPr lang="id-ID" sz="2400"/>
              <a:t>ditetapkan dengan Peraturan Desa</a:t>
            </a:r>
            <a:r>
              <a:rPr lang="en-US" sz="2400"/>
              <a:t>, dan menjadi satu-satunya dokumen perencanaan di Desa. </a:t>
            </a:r>
          </a:p>
          <a:p>
            <a:pPr marL="609600" indent="-609600">
              <a:spcBef>
                <a:spcPct val="20000"/>
              </a:spcBef>
              <a:buFont typeface="Wingdings" pitchFamily="2" charset="2"/>
              <a:buChar char="ü"/>
            </a:pPr>
            <a:r>
              <a:rPr lang="id-ID" sz="2400"/>
              <a:t>Program Pemerintah dan/atau Pemerintah Daerah yang berskala lokal Desa dikoordinasikan dan/atau didelegasikan pelaksanaannya kepada Desa.</a:t>
            </a:r>
            <a:endParaRPr lang="en-US" sz="2400"/>
          </a:p>
          <a:p>
            <a:pPr marL="609600" indent="-609600">
              <a:spcBef>
                <a:spcPct val="20000"/>
              </a:spcBef>
              <a:buFont typeface="Wingdings" pitchFamily="2" charset="2"/>
              <a:buChar char="ü"/>
            </a:pPr>
            <a:r>
              <a:rPr lang="en-US" sz="2400"/>
              <a:t>Perencanaan </a:t>
            </a:r>
            <a:r>
              <a:rPr lang="id-ID" sz="2400"/>
              <a:t>P</a:t>
            </a:r>
            <a:r>
              <a:rPr lang="en-US" sz="2400"/>
              <a:t>embangunan</a:t>
            </a:r>
            <a:r>
              <a:rPr lang="id-ID" sz="2400"/>
              <a:t> Desa merupakan</a:t>
            </a:r>
            <a:r>
              <a:rPr lang="en-US" sz="2400"/>
              <a:t> salah satu </a:t>
            </a:r>
            <a:r>
              <a:rPr lang="id-ID" sz="2400"/>
              <a:t>sumber </a:t>
            </a:r>
            <a:r>
              <a:rPr lang="en-US" sz="2400"/>
              <a:t>masukan dalam perencanaan pembangunan </a:t>
            </a:r>
            <a:r>
              <a:rPr lang="id-ID" sz="2400"/>
              <a:t>k</a:t>
            </a:r>
            <a:r>
              <a:rPr lang="en-US" sz="2400"/>
              <a:t>abupaten/kota.</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2419</Words>
  <Application>Microsoft Office PowerPoint</Application>
  <PresentationFormat>On-screen Show (4:3)</PresentationFormat>
  <Paragraphs>251</Paragraphs>
  <Slides>28</Slides>
  <Notes>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TATA KELOLA PEMBANGUNAN DESA DAN RPJMDES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Pembangunan Kawasan Perdesaan  (Pasal 83 sd 85)</vt:lpstr>
      <vt:lpstr>Pembangunan Kawasan Perdesaan  (Pasal 83 sd 85)</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SUPARDAL</dc:creator>
  <cp:lastModifiedBy>PAK OELIN</cp:lastModifiedBy>
  <cp:revision>18</cp:revision>
  <dcterms:created xsi:type="dcterms:W3CDTF">2014-08-18T06:50:13Z</dcterms:created>
  <dcterms:modified xsi:type="dcterms:W3CDTF">2019-03-12T00:48:32Z</dcterms:modified>
</cp:coreProperties>
</file>