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703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326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408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610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443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938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615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310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771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291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783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3F484-E71B-4A6A-B05D-B7FA53165BF1}" type="datetimeFigureOut">
              <a:rPr lang="id-ID" smtClean="0"/>
              <a:t>28/11/2019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F59A8-362A-41AF-95C4-5FE64D26C2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432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DIMENSI ORGANISASI (1)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Pertemuan tanggal 28 November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90469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Desain PROYEK sangat bersifat fleksibel dan tidak permanen.</a:t>
            </a:r>
          </a:p>
          <a:p>
            <a:r>
              <a:rPr lang="id-ID" dirty="0" smtClean="0"/>
              <a:t>Struktur ini bertahan selama dibutuhkan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57761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Matriks</a:t>
            </a: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4005064"/>
            <a:ext cx="8075240" cy="2121099"/>
          </a:xfrm>
        </p:spPr>
        <p:txBody>
          <a:bodyPr/>
          <a:lstStyle/>
          <a:p>
            <a:r>
              <a:rPr lang="id-ID" dirty="0" smtClean="0"/>
              <a:t>Setiap individu akan diberi otoritas dan tanggung jawab proyek, tetapi dalam divisinya.</a:t>
            </a:r>
          </a:p>
          <a:p>
            <a:endParaRPr lang="id-ID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182394"/>
              </p:ext>
            </p:extLst>
          </p:nvPr>
        </p:nvGraphicFramePr>
        <p:xfrm>
          <a:off x="755576" y="1412776"/>
          <a:ext cx="7920881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7"/>
                <a:gridCol w="1339046"/>
                <a:gridCol w="1737910"/>
                <a:gridCol w="1738355"/>
                <a:gridCol w="1521393"/>
              </a:tblGrid>
              <a:tr h="355064">
                <a:tc rowSpan="2">
                  <a:txBody>
                    <a:bodyPr/>
                    <a:lstStyle/>
                    <a:p>
                      <a:r>
                        <a:rPr lang="id-ID" dirty="0" smtClean="0"/>
                        <a:t>PROGRAM</a:t>
                      </a:r>
                      <a:endParaRPr lang="id-ID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DEPARTEMEN/DIVISI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KEUANGAN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KEPEGAWAIAN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ADMINISTRASI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KERJASAMA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Prog Studi</a:t>
                      </a:r>
                      <a:r>
                        <a:rPr lang="id-ID" baseline="0" dirty="0" smtClean="0"/>
                        <a:t> S1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Prog Studi</a:t>
                      </a:r>
                      <a:r>
                        <a:rPr lang="id-ID" baseline="0" dirty="0" smtClean="0"/>
                        <a:t> S2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Prog Studi</a:t>
                      </a:r>
                      <a:r>
                        <a:rPr lang="id-ID" baseline="0" dirty="0" smtClean="0"/>
                        <a:t> S3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Prog lain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303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BERSAMBUNG,...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595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DEFINSI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Organisasi </a:t>
            </a:r>
            <a:r>
              <a:rPr lang="id-ID" dirty="0" smtClean="0">
                <a:sym typeface="Wingdings" pitchFamily="2" charset="2"/>
              </a:rPr>
              <a:t>suatu kelompok orang yang bekerja sama untuk mencapai tujuan tertentu. (Safritz dan Russel, 1997:201)</a:t>
            </a:r>
          </a:p>
          <a:p>
            <a:r>
              <a:rPr lang="id-ID" dirty="0" smtClean="0">
                <a:sym typeface="Wingdings" pitchFamily="2" charset="2"/>
              </a:rPr>
              <a:t>Pengelompokan orang-orang tersebut didasarkan kepada prinsip pembagian kerja, peranan dan fungsi, hubungan, prosedur, aturan, standar kerja, tanggung jawab, dan otoritas tertentu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22463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Organisasi</a:t>
            </a:r>
            <a:r>
              <a:rPr lang="id-ID" dirty="0" smtClean="0">
                <a:sym typeface="Wingdings" pitchFamily="2" charset="2"/>
              </a:rPr>
              <a:t> </a:t>
            </a:r>
            <a:r>
              <a:rPr lang="id-ID" dirty="0" smtClean="0"/>
              <a:t>sistem sosial- karena orang-orang  yang berada di dalamnya harus taat terhadap berbagai norma yang telah disepakati agar nilai yang dikejar bersama dapat tercapai.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0970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Perubahan Paradigma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Paradigma Klasik (</a:t>
            </a:r>
            <a:r>
              <a:rPr lang="id-ID" i="1" dirty="0" smtClean="0"/>
              <a:t>first blueprint</a:t>
            </a:r>
            <a:r>
              <a:rPr lang="id-ID" dirty="0" smtClean="0"/>
              <a:t>)</a:t>
            </a:r>
          </a:p>
          <a:p>
            <a:pPr marL="354013" indent="0">
              <a:buNone/>
            </a:pPr>
            <a:r>
              <a:rPr lang="id-ID" i="1" dirty="0" smtClean="0"/>
              <a:t>Kata kunci: efisiensi tinggi dan hirarkis</a:t>
            </a:r>
          </a:p>
          <a:p>
            <a:r>
              <a:rPr lang="id-ID" dirty="0" smtClean="0"/>
              <a:t>Paradigma human (</a:t>
            </a:r>
            <a:r>
              <a:rPr lang="id-ID" i="1" dirty="0" smtClean="0"/>
              <a:t>second blueprint</a:t>
            </a:r>
            <a:r>
              <a:rPr lang="id-ID" dirty="0" smtClean="0"/>
              <a:t>)</a:t>
            </a:r>
          </a:p>
          <a:p>
            <a:pPr marL="354013" indent="0">
              <a:buNone/>
            </a:pPr>
            <a:r>
              <a:rPr lang="id-ID" i="1" dirty="0" smtClean="0"/>
              <a:t>Kata kunci: pandangan manusia dalam organisasi</a:t>
            </a:r>
          </a:p>
          <a:p>
            <a:r>
              <a:rPr lang="id-ID" dirty="0" smtClean="0"/>
              <a:t>Paradigma sistem (</a:t>
            </a:r>
            <a:r>
              <a:rPr lang="id-ID" i="1" dirty="0" smtClean="0"/>
              <a:t>third blueprint</a:t>
            </a:r>
            <a:r>
              <a:rPr lang="id-ID" dirty="0" smtClean="0"/>
              <a:t>)</a:t>
            </a:r>
          </a:p>
          <a:p>
            <a:pPr marL="354013" indent="0">
              <a:buNone/>
            </a:pPr>
            <a:r>
              <a:rPr lang="id-ID" dirty="0" smtClean="0"/>
              <a:t>Kata kunci: sistem-mekanik dan organik</a:t>
            </a:r>
          </a:p>
          <a:p>
            <a:r>
              <a:rPr lang="id-ID" dirty="0" smtClean="0"/>
              <a:t>Paradigma kolaborasi (</a:t>
            </a:r>
            <a:r>
              <a:rPr lang="id-ID" i="1" dirty="0" smtClean="0"/>
              <a:t>forth blueprint</a:t>
            </a:r>
            <a:r>
              <a:rPr lang="id-ID" dirty="0" smtClean="0"/>
              <a:t>)</a:t>
            </a:r>
          </a:p>
          <a:p>
            <a:pPr marL="354013" indent="0">
              <a:buNone/>
            </a:pPr>
            <a:r>
              <a:rPr lang="id-ID" dirty="0" smtClean="0"/>
              <a:t>Kata kunci: configuration dan contingency (memiliki karakteristik yang beragam)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20880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Desain Struktur Organisasi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/>
          <a:lstStyle/>
          <a:p>
            <a:r>
              <a:rPr lang="id-ID" dirty="0" smtClean="0"/>
              <a:t>Birokratik</a:t>
            </a:r>
            <a:endParaRPr lang="id-ID" dirty="0"/>
          </a:p>
        </p:txBody>
      </p:sp>
      <p:grpSp>
        <p:nvGrpSpPr>
          <p:cNvPr id="39" name="Group 38"/>
          <p:cNvGrpSpPr/>
          <p:nvPr/>
        </p:nvGrpSpPr>
        <p:grpSpPr>
          <a:xfrm>
            <a:off x="1072208" y="1588012"/>
            <a:ext cx="6452120" cy="4317869"/>
            <a:chOff x="1072208" y="2564904"/>
            <a:chExt cx="6452120" cy="4317869"/>
          </a:xfrm>
        </p:grpSpPr>
        <p:sp>
          <p:nvSpPr>
            <p:cNvPr id="4" name="Rectangle 3"/>
            <p:cNvSpPr/>
            <p:nvPr/>
          </p:nvSpPr>
          <p:spPr>
            <a:xfrm>
              <a:off x="3275856" y="2564904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KEPALA</a:t>
              </a:r>
              <a:endParaRPr lang="id-ID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508104" y="4727316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BAGIAN C</a:t>
              </a:r>
              <a:endParaRPr lang="id-ID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275856" y="4725144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BAGIAN B</a:t>
              </a:r>
              <a:endParaRPr lang="id-ID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72208" y="4725144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BAGIAN A</a:t>
              </a:r>
              <a:endParaRPr lang="id-ID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52120" y="3284984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STAFF</a:t>
              </a:r>
              <a:endParaRPr lang="id-ID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079104" y="6128473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SUB BAGIAN B1</a:t>
              </a:r>
              <a:endParaRPr lang="id-ID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299703" y="6162693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SUB BAGIAN B2</a:t>
              </a:r>
              <a:endParaRPr lang="id-ID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08104" y="6137920"/>
              <a:ext cx="1872208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SUB BAGIAN B3</a:t>
              </a:r>
              <a:endParaRPr lang="id-ID" dirty="0"/>
            </a:p>
          </p:txBody>
        </p:sp>
        <p:cxnSp>
          <p:nvCxnSpPr>
            <p:cNvPr id="13" name="Straight Connector 12"/>
            <p:cNvCxnSpPr>
              <a:stCxn id="4" idx="2"/>
              <a:endCxn id="6" idx="0"/>
            </p:cNvCxnSpPr>
            <p:nvPr/>
          </p:nvCxnSpPr>
          <p:spPr>
            <a:xfrm>
              <a:off x="4211960" y="3284984"/>
              <a:ext cx="0" cy="14401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endCxn id="8" idx="1"/>
            </p:cNvCxnSpPr>
            <p:nvPr/>
          </p:nvCxnSpPr>
          <p:spPr>
            <a:xfrm>
              <a:off x="4211960" y="3645024"/>
              <a:ext cx="1440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008312" y="4365104"/>
              <a:ext cx="44358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7" idx="0"/>
            </p:cNvCxnSpPr>
            <p:nvPr/>
          </p:nvCxnSpPr>
          <p:spPr>
            <a:xfrm>
              <a:off x="2008312" y="4365104"/>
              <a:ext cx="0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5" idx="0"/>
            </p:cNvCxnSpPr>
            <p:nvPr/>
          </p:nvCxnSpPr>
          <p:spPr>
            <a:xfrm>
              <a:off x="6444208" y="4365104"/>
              <a:ext cx="0" cy="3622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10" idx="0"/>
            </p:cNvCxnSpPr>
            <p:nvPr/>
          </p:nvCxnSpPr>
          <p:spPr>
            <a:xfrm>
              <a:off x="4211960" y="5445224"/>
              <a:ext cx="23847" cy="717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15208" y="5803958"/>
              <a:ext cx="4429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9" idx="0"/>
            </p:cNvCxnSpPr>
            <p:nvPr/>
          </p:nvCxnSpPr>
          <p:spPr>
            <a:xfrm>
              <a:off x="2015208" y="5803958"/>
              <a:ext cx="0" cy="3245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endCxn id="11" idx="0"/>
            </p:cNvCxnSpPr>
            <p:nvPr/>
          </p:nvCxnSpPr>
          <p:spPr>
            <a:xfrm>
              <a:off x="6444208" y="5803958"/>
              <a:ext cx="0" cy="3339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4199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Kelemahan: lamban dalam merespon pengaruh yang datang dari luar, efisiensi kurang, aturan sebagai tujuan</a:t>
            </a:r>
          </a:p>
          <a:p>
            <a:r>
              <a:rPr lang="id-ID" dirty="0" smtClean="0"/>
              <a:t>Kelebihan: adanya spesialisasi, tugas pokok, garis komando yang jelas, tegas, mudah dipahami.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1443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088730" y="1268760"/>
            <a:ext cx="6768752" cy="29523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Linking Pin</a:t>
            </a:r>
            <a:endParaRPr lang="id-ID" dirty="0"/>
          </a:p>
        </p:txBody>
      </p:sp>
      <p:sp>
        <p:nvSpPr>
          <p:cNvPr id="6" name="Isosceles Triangle 5"/>
          <p:cNvSpPr/>
          <p:nvPr/>
        </p:nvSpPr>
        <p:spPr>
          <a:xfrm>
            <a:off x="3491880" y="3645024"/>
            <a:ext cx="1519064" cy="15121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Isosceles Triangle 4"/>
          <p:cNvSpPr/>
          <p:nvPr/>
        </p:nvSpPr>
        <p:spPr>
          <a:xfrm>
            <a:off x="1331640" y="3645024"/>
            <a:ext cx="1519064" cy="15121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Isosceles Triangle 6"/>
          <p:cNvSpPr/>
          <p:nvPr/>
        </p:nvSpPr>
        <p:spPr>
          <a:xfrm>
            <a:off x="5724128" y="3665433"/>
            <a:ext cx="1519064" cy="15121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Isosceles Triangle 7"/>
          <p:cNvSpPr/>
          <p:nvPr/>
        </p:nvSpPr>
        <p:spPr>
          <a:xfrm>
            <a:off x="971600" y="4797152"/>
            <a:ext cx="1519064" cy="1512168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Isosceles Triangle 8"/>
          <p:cNvSpPr/>
          <p:nvPr/>
        </p:nvSpPr>
        <p:spPr>
          <a:xfrm>
            <a:off x="3186489" y="4821048"/>
            <a:ext cx="1519064" cy="1512168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Isosceles Triangle 9"/>
          <p:cNvSpPr/>
          <p:nvPr/>
        </p:nvSpPr>
        <p:spPr>
          <a:xfrm>
            <a:off x="5436096" y="4836255"/>
            <a:ext cx="1519064" cy="1512168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Oval 10"/>
          <p:cNvSpPr/>
          <p:nvPr/>
        </p:nvSpPr>
        <p:spPr>
          <a:xfrm>
            <a:off x="2035442" y="3848043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Oval 11"/>
          <p:cNvSpPr/>
          <p:nvPr/>
        </p:nvSpPr>
        <p:spPr>
          <a:xfrm>
            <a:off x="4195682" y="395605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27930" y="395605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Oval 13"/>
          <p:cNvSpPr/>
          <p:nvPr/>
        </p:nvSpPr>
        <p:spPr>
          <a:xfrm>
            <a:off x="1675402" y="492007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Oval 14"/>
          <p:cNvSpPr/>
          <p:nvPr/>
        </p:nvSpPr>
        <p:spPr>
          <a:xfrm>
            <a:off x="2063451" y="483625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Oval 15"/>
          <p:cNvSpPr/>
          <p:nvPr/>
        </p:nvSpPr>
        <p:spPr>
          <a:xfrm>
            <a:off x="2434934" y="4848319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Oval 16"/>
          <p:cNvSpPr/>
          <p:nvPr/>
        </p:nvSpPr>
        <p:spPr>
          <a:xfrm>
            <a:off x="3890291" y="492007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Oval 17"/>
          <p:cNvSpPr/>
          <p:nvPr/>
        </p:nvSpPr>
        <p:spPr>
          <a:xfrm>
            <a:off x="4251412" y="4856722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9" name="Oval 18"/>
          <p:cNvSpPr/>
          <p:nvPr/>
        </p:nvSpPr>
        <p:spPr>
          <a:xfrm>
            <a:off x="4649823" y="483625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Oval 19"/>
          <p:cNvSpPr/>
          <p:nvPr/>
        </p:nvSpPr>
        <p:spPr>
          <a:xfrm>
            <a:off x="6139898" y="4935238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1" name="Oval 20"/>
          <p:cNvSpPr/>
          <p:nvPr/>
        </p:nvSpPr>
        <p:spPr>
          <a:xfrm>
            <a:off x="6493698" y="4898982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Oval 21"/>
          <p:cNvSpPr/>
          <p:nvPr/>
        </p:nvSpPr>
        <p:spPr>
          <a:xfrm>
            <a:off x="6827033" y="4899854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Oval 22"/>
          <p:cNvSpPr/>
          <p:nvPr/>
        </p:nvSpPr>
        <p:spPr>
          <a:xfrm>
            <a:off x="1220180" y="5877272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" name="Oval 23"/>
          <p:cNvSpPr/>
          <p:nvPr/>
        </p:nvSpPr>
        <p:spPr>
          <a:xfrm>
            <a:off x="1619672" y="5877272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Oval 24"/>
          <p:cNvSpPr/>
          <p:nvPr/>
        </p:nvSpPr>
        <p:spPr>
          <a:xfrm>
            <a:off x="1979712" y="588567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Oval 25"/>
          <p:cNvSpPr/>
          <p:nvPr/>
        </p:nvSpPr>
        <p:spPr>
          <a:xfrm>
            <a:off x="3491880" y="5993687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Oval 26"/>
          <p:cNvSpPr/>
          <p:nvPr/>
        </p:nvSpPr>
        <p:spPr>
          <a:xfrm>
            <a:off x="3890291" y="5978939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Oval 27"/>
          <p:cNvSpPr/>
          <p:nvPr/>
        </p:nvSpPr>
        <p:spPr>
          <a:xfrm>
            <a:off x="4294211" y="5991973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Oval 28"/>
          <p:cNvSpPr/>
          <p:nvPr/>
        </p:nvSpPr>
        <p:spPr>
          <a:xfrm>
            <a:off x="5711197" y="606571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Oval 29"/>
          <p:cNvSpPr/>
          <p:nvPr/>
        </p:nvSpPr>
        <p:spPr>
          <a:xfrm>
            <a:off x="6084168" y="606571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Oval 30"/>
          <p:cNvSpPr/>
          <p:nvPr/>
        </p:nvSpPr>
        <p:spPr>
          <a:xfrm>
            <a:off x="6507000" y="6065715"/>
            <a:ext cx="111460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445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Memungkinkan anggota berpartisipasi pada semua tingkatan.</a:t>
            </a:r>
          </a:p>
          <a:p>
            <a:r>
              <a:rPr lang="id-ID" dirty="0" smtClean="0"/>
              <a:t>Prasyarat: </a:t>
            </a:r>
          </a:p>
          <a:p>
            <a:pPr marL="914400" lvl="1" indent="-514350">
              <a:buFont typeface="+mj-lt"/>
              <a:buAutoNum type="arabicPeriod"/>
            </a:pPr>
            <a:r>
              <a:rPr lang="id-ID" dirty="0" smtClean="0"/>
              <a:t>Tugas pokok yang ditangani membutuhkan interaksi yang intensif antar anggota</a:t>
            </a:r>
          </a:p>
          <a:p>
            <a:pPr marL="914400" lvl="1" indent="-514350">
              <a:buFont typeface="+mj-lt"/>
              <a:buAutoNum type="arabicPeriod"/>
            </a:pPr>
            <a:r>
              <a:rPr lang="id-ID" dirty="0" smtClean="0"/>
              <a:t>Memiliki kemampuan , keterampilan dalam pengambilan keputusan</a:t>
            </a:r>
          </a:p>
          <a:p>
            <a:pPr marL="914400" lvl="1" indent="-514350">
              <a:buFont typeface="+mj-lt"/>
              <a:buAutoNum type="arabicPeriod"/>
            </a:pPr>
            <a:r>
              <a:rPr lang="id-ID" dirty="0" smtClean="0"/>
              <a:t>Mampu merespon tuntutan organisasi secara bertanggung jawab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6100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Proyek</a:t>
            </a:r>
            <a:endParaRPr lang="id-ID" dirty="0"/>
          </a:p>
        </p:txBody>
      </p:sp>
      <p:cxnSp>
        <p:nvCxnSpPr>
          <p:cNvPr id="30" name="Straight Connector 29"/>
          <p:cNvCxnSpPr>
            <a:stCxn id="7" idx="2"/>
            <a:endCxn id="9" idx="0"/>
          </p:cNvCxnSpPr>
          <p:nvPr/>
        </p:nvCxnSpPr>
        <p:spPr>
          <a:xfrm>
            <a:off x="7632340" y="3613192"/>
            <a:ext cx="0" cy="823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2" idx="3"/>
          </p:cNvCxnSpPr>
          <p:nvPr/>
        </p:nvCxnSpPr>
        <p:spPr>
          <a:xfrm flipH="1">
            <a:off x="7046791" y="6203867"/>
            <a:ext cx="757185" cy="254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95536" y="1484784"/>
            <a:ext cx="8064896" cy="5079123"/>
            <a:chOff x="395536" y="1484784"/>
            <a:chExt cx="8064896" cy="5079123"/>
          </a:xfrm>
        </p:grpSpPr>
        <p:sp>
          <p:nvSpPr>
            <p:cNvPr id="4" name="Rectangle 3"/>
            <p:cNvSpPr/>
            <p:nvPr/>
          </p:nvSpPr>
          <p:spPr>
            <a:xfrm>
              <a:off x="3635896" y="1484784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KEPALA DINAS</a:t>
              </a:r>
              <a:endParaRPr lang="id-ID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431690" y="2796371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SUBDIN B</a:t>
              </a:r>
              <a:endParaRPr lang="id-ID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564636" y="2796371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SUBDIN C</a:t>
              </a:r>
              <a:endParaRPr lang="id-ID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804248" y="2821104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MANAJEMEN PROYEK</a:t>
              </a:r>
              <a:endParaRPr lang="id-ID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95536" y="2796371"/>
              <a:ext cx="1656184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SUBDIN A</a:t>
              </a:r>
              <a:endParaRPr lang="id-ID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6804248" y="4437112"/>
              <a:ext cx="1656184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PROJECT 1</a:t>
              </a:r>
              <a:endParaRPr lang="id-ID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6804248" y="5843827"/>
              <a:ext cx="1656184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PROJECT 2</a:t>
              </a:r>
              <a:endParaRPr lang="id-ID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827584" y="2564904"/>
              <a:ext cx="712879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27584" y="2564904"/>
              <a:ext cx="0" cy="23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5" idx="0"/>
            </p:cNvCxnSpPr>
            <p:nvPr/>
          </p:nvCxnSpPr>
          <p:spPr>
            <a:xfrm>
              <a:off x="3259782" y="2564904"/>
              <a:ext cx="0" cy="23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endCxn id="6" idx="0"/>
            </p:cNvCxnSpPr>
            <p:nvPr/>
          </p:nvCxnSpPr>
          <p:spPr>
            <a:xfrm>
              <a:off x="5392728" y="2564904"/>
              <a:ext cx="0" cy="23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956376" y="2564904"/>
              <a:ext cx="0" cy="23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</p:cNvCxnSpPr>
            <p:nvPr/>
          </p:nvCxnSpPr>
          <p:spPr>
            <a:xfrm>
              <a:off x="4463988" y="2276872"/>
              <a:ext cx="0" cy="2880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9" idx="4"/>
              <a:endCxn id="12" idx="0"/>
            </p:cNvCxnSpPr>
            <p:nvPr/>
          </p:nvCxnSpPr>
          <p:spPr>
            <a:xfrm>
              <a:off x="7632340" y="5157192"/>
              <a:ext cx="0" cy="6866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827584" y="3588459"/>
              <a:ext cx="0" cy="261540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12" idx="2"/>
            </p:cNvCxnSpPr>
            <p:nvPr/>
          </p:nvCxnSpPr>
          <p:spPr>
            <a:xfrm>
              <a:off x="827584" y="6203867"/>
              <a:ext cx="597666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5" idx="2"/>
            </p:cNvCxnSpPr>
            <p:nvPr/>
          </p:nvCxnSpPr>
          <p:spPr>
            <a:xfrm>
              <a:off x="3259782" y="3588459"/>
              <a:ext cx="0" cy="261540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6" idx="2"/>
            </p:cNvCxnSpPr>
            <p:nvPr/>
          </p:nvCxnSpPr>
          <p:spPr>
            <a:xfrm>
              <a:off x="5392728" y="3588459"/>
              <a:ext cx="0" cy="261540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9" idx="2"/>
            </p:cNvCxnSpPr>
            <p:nvPr/>
          </p:nvCxnSpPr>
          <p:spPr>
            <a:xfrm flipH="1" flipV="1">
              <a:off x="827584" y="4725144"/>
              <a:ext cx="5976664" cy="7200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118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297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DIMENSI ORGANISASI (1)</vt:lpstr>
      <vt:lpstr>DEFINSI</vt:lpstr>
      <vt:lpstr>PowerPoint Presentation</vt:lpstr>
      <vt:lpstr>Perubahan Paradigma</vt:lpstr>
      <vt:lpstr>Desain Struktur Organisasi</vt:lpstr>
      <vt:lpstr>PowerPoint Presentation</vt:lpstr>
      <vt:lpstr>Linking Pin</vt:lpstr>
      <vt:lpstr>PowerPoint Presentation</vt:lpstr>
      <vt:lpstr>Proyek</vt:lpstr>
      <vt:lpstr>PowerPoint Presentation</vt:lpstr>
      <vt:lpstr>Matriks</vt:lpstr>
      <vt:lpstr>BERSAMBUNG,...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 ORGANISASI (1)</dc:title>
  <dc:creator>perpus14</dc:creator>
  <cp:lastModifiedBy>perpus14</cp:lastModifiedBy>
  <cp:revision>8</cp:revision>
  <dcterms:created xsi:type="dcterms:W3CDTF">2019-11-28T04:26:36Z</dcterms:created>
  <dcterms:modified xsi:type="dcterms:W3CDTF">2019-11-28T06:17:42Z</dcterms:modified>
</cp:coreProperties>
</file>