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4"/>
  </p:notesMasterIdLst>
  <p:handoutMasterIdLst>
    <p:handoutMasterId r:id="rId65"/>
  </p:handoutMasterIdLst>
  <p:sldIdLst>
    <p:sldId id="256" r:id="rId2"/>
    <p:sldId id="307" r:id="rId3"/>
    <p:sldId id="258" r:id="rId4"/>
    <p:sldId id="330" r:id="rId5"/>
    <p:sldId id="257" r:id="rId6"/>
    <p:sldId id="308" r:id="rId7"/>
    <p:sldId id="315" r:id="rId8"/>
    <p:sldId id="316" r:id="rId9"/>
    <p:sldId id="309" r:id="rId10"/>
    <p:sldId id="310" r:id="rId11"/>
    <p:sldId id="260" r:id="rId12"/>
    <p:sldId id="323" r:id="rId13"/>
    <p:sldId id="263" r:id="rId14"/>
    <p:sldId id="324" r:id="rId15"/>
    <p:sldId id="264" r:id="rId16"/>
    <p:sldId id="266" r:id="rId17"/>
    <p:sldId id="267" r:id="rId18"/>
    <p:sldId id="331" r:id="rId19"/>
    <p:sldId id="269" r:id="rId20"/>
    <p:sldId id="286" r:id="rId21"/>
    <p:sldId id="271" r:id="rId22"/>
    <p:sldId id="272" r:id="rId23"/>
    <p:sldId id="273" r:id="rId24"/>
    <p:sldId id="274" r:id="rId25"/>
    <p:sldId id="287" r:id="rId26"/>
    <p:sldId id="275" r:id="rId27"/>
    <p:sldId id="288" r:id="rId28"/>
    <p:sldId id="276" r:id="rId29"/>
    <p:sldId id="277" r:id="rId30"/>
    <p:sldId id="278" r:id="rId31"/>
    <p:sldId id="326" r:id="rId32"/>
    <p:sldId id="327" r:id="rId33"/>
    <p:sldId id="328" r:id="rId34"/>
    <p:sldId id="329" r:id="rId35"/>
    <p:sldId id="280" r:id="rId36"/>
    <p:sldId id="281" r:id="rId37"/>
    <p:sldId id="285" r:id="rId38"/>
    <p:sldId id="282" r:id="rId39"/>
    <p:sldId id="283" r:id="rId40"/>
    <p:sldId id="284" r:id="rId41"/>
    <p:sldId id="291" r:id="rId42"/>
    <p:sldId id="292" r:id="rId43"/>
    <p:sldId id="293" r:id="rId44"/>
    <p:sldId id="294" r:id="rId45"/>
    <p:sldId id="295" r:id="rId46"/>
    <p:sldId id="296" r:id="rId47"/>
    <p:sldId id="297" r:id="rId48"/>
    <p:sldId id="298" r:id="rId49"/>
    <p:sldId id="299" r:id="rId50"/>
    <p:sldId id="311" r:id="rId51"/>
    <p:sldId id="312" r:id="rId52"/>
    <p:sldId id="300" r:id="rId53"/>
    <p:sldId id="302" r:id="rId54"/>
    <p:sldId id="318" r:id="rId55"/>
    <p:sldId id="319" r:id="rId56"/>
    <p:sldId id="301" r:id="rId57"/>
    <p:sldId id="304" r:id="rId58"/>
    <p:sldId id="320" r:id="rId59"/>
    <p:sldId id="313" r:id="rId60"/>
    <p:sldId id="321" r:id="rId61"/>
    <p:sldId id="317" r:id="rId62"/>
    <p:sldId id="314" r:id="rId63"/>
  </p:sldIdLst>
  <p:sldSz cx="9144000" cy="6858000" type="screen4x3"/>
  <p:notesSz cx="6858000" cy="99456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504" y="118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notesMaster" Target="notesMasters/notesMaster1.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728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97284"/>
          </a:xfrm>
          <a:prstGeom prst="rect">
            <a:avLst/>
          </a:prstGeom>
        </p:spPr>
        <p:txBody>
          <a:bodyPr vert="horz" lIns="91440" tIns="45720" rIns="91440" bIns="45720" rtlCol="0"/>
          <a:lstStyle>
            <a:lvl1pPr algn="r">
              <a:defRPr sz="1200"/>
            </a:lvl1pPr>
          </a:lstStyle>
          <a:p>
            <a:fld id="{5354633F-62B9-4F06-A334-5642932DB1BF}" type="datetimeFigureOut">
              <a:rPr lang="en-US" smtClean="0"/>
              <a:pPr/>
              <a:t>4/5/2021</a:t>
            </a:fld>
            <a:endParaRPr lang="en-US"/>
          </a:p>
        </p:txBody>
      </p:sp>
      <p:sp>
        <p:nvSpPr>
          <p:cNvPr id="4" name="Footer Placeholder 3"/>
          <p:cNvSpPr>
            <a:spLocks noGrp="1"/>
          </p:cNvSpPr>
          <p:nvPr>
            <p:ph type="ftr" sz="quarter" idx="2"/>
          </p:nvPr>
        </p:nvSpPr>
        <p:spPr>
          <a:xfrm>
            <a:off x="0" y="9446678"/>
            <a:ext cx="2971800" cy="497284"/>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9446678"/>
            <a:ext cx="2971800" cy="497284"/>
          </a:xfrm>
          <a:prstGeom prst="rect">
            <a:avLst/>
          </a:prstGeom>
        </p:spPr>
        <p:txBody>
          <a:bodyPr vert="horz" lIns="91440" tIns="45720" rIns="91440" bIns="45720" rtlCol="0" anchor="b"/>
          <a:lstStyle>
            <a:lvl1pPr algn="r">
              <a:defRPr sz="1200"/>
            </a:lvl1pPr>
          </a:lstStyle>
          <a:p>
            <a:fld id="{AC587687-6E4D-4E2D-8515-D070D677EECD}" type="slidenum">
              <a:rPr lang="en-US" smtClean="0"/>
              <a:pPr/>
              <a:t>‹#›</a:t>
            </a:fld>
            <a:endParaRPr lang="en-US"/>
          </a:p>
        </p:txBody>
      </p:sp>
    </p:spTree>
    <p:extLst>
      <p:ext uri="{BB962C8B-B14F-4D97-AF65-F5344CB8AC3E}">
        <p14:creationId xmlns:p14="http://schemas.microsoft.com/office/powerpoint/2010/main" val="29032462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728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97284"/>
          </a:xfrm>
          <a:prstGeom prst="rect">
            <a:avLst/>
          </a:prstGeom>
        </p:spPr>
        <p:txBody>
          <a:bodyPr vert="horz" lIns="91440" tIns="45720" rIns="91440" bIns="45720" rtlCol="0"/>
          <a:lstStyle>
            <a:lvl1pPr algn="r">
              <a:defRPr sz="1200"/>
            </a:lvl1pPr>
          </a:lstStyle>
          <a:p>
            <a:fld id="{5486F5CA-2DBA-448E-93B9-8D7D68DB40A2}" type="datetimeFigureOut">
              <a:rPr lang="en-US" smtClean="0"/>
              <a:pPr/>
              <a:t>4/5/2021</a:t>
            </a:fld>
            <a:endParaRPr lang="en-US"/>
          </a:p>
        </p:txBody>
      </p:sp>
      <p:sp>
        <p:nvSpPr>
          <p:cNvPr id="4" name="Slide Image Placeholder 3"/>
          <p:cNvSpPr>
            <a:spLocks noGrp="1" noRot="1" noChangeAspect="1"/>
          </p:cNvSpPr>
          <p:nvPr>
            <p:ph type="sldImg" idx="2"/>
          </p:nvPr>
        </p:nvSpPr>
        <p:spPr>
          <a:xfrm>
            <a:off x="942975" y="746125"/>
            <a:ext cx="4972050" cy="372903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724202"/>
            <a:ext cx="5486400" cy="447556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46678"/>
            <a:ext cx="2971800" cy="49728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9446678"/>
            <a:ext cx="2971800" cy="497284"/>
          </a:xfrm>
          <a:prstGeom prst="rect">
            <a:avLst/>
          </a:prstGeom>
        </p:spPr>
        <p:txBody>
          <a:bodyPr vert="horz" lIns="91440" tIns="45720" rIns="91440" bIns="45720" rtlCol="0" anchor="b"/>
          <a:lstStyle>
            <a:lvl1pPr algn="r">
              <a:defRPr sz="1200"/>
            </a:lvl1pPr>
          </a:lstStyle>
          <a:p>
            <a:fld id="{D6342445-6B7B-49D1-A05B-441657BF8222}" type="slidenum">
              <a:rPr lang="en-US" smtClean="0"/>
              <a:pPr/>
              <a:t>‹#›</a:t>
            </a:fld>
            <a:endParaRPr lang="en-US"/>
          </a:p>
        </p:txBody>
      </p:sp>
    </p:spTree>
    <p:extLst>
      <p:ext uri="{BB962C8B-B14F-4D97-AF65-F5344CB8AC3E}">
        <p14:creationId xmlns:p14="http://schemas.microsoft.com/office/powerpoint/2010/main" val="30276391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6342445-6B7B-49D1-A05B-441657BF8222}" type="slidenum">
              <a:rPr lang="en-US" smtClean="0"/>
              <a:pPr/>
              <a:t>47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4/5/2021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00200"/>
            <a:ext cx="7772400" cy="1470025"/>
          </a:xfrm>
        </p:spPr>
        <p:txBody>
          <a:bodyPr/>
          <a:lstStyle/>
          <a:p>
            <a:r>
              <a:rPr lang="en-US" b="1" dirty="0" smtClean="0"/>
              <a:t>M</a:t>
            </a:r>
            <a:r>
              <a:rPr lang="id-ID" b="1" dirty="0" smtClean="0"/>
              <a:t>ASALAH</a:t>
            </a:r>
            <a:r>
              <a:rPr lang="en-US" b="1" dirty="0" smtClean="0"/>
              <a:t> SOSIAL</a:t>
            </a:r>
            <a:endParaRPr lang="en-US" b="1" dirty="0"/>
          </a:p>
        </p:txBody>
      </p:sp>
      <p:sp>
        <p:nvSpPr>
          <p:cNvPr id="4" name="Subtitle 3"/>
          <p:cNvSpPr>
            <a:spLocks noGrp="1"/>
          </p:cNvSpPr>
          <p:nvPr>
            <p:ph type="subTitle" idx="1"/>
          </p:nvPr>
        </p:nvSpPr>
        <p:spPr>
          <a:xfrm>
            <a:off x="1524000" y="4191000"/>
            <a:ext cx="6400800" cy="1752600"/>
          </a:xfrm>
        </p:spPr>
        <p:txBody>
          <a:bodyPr/>
          <a:lstStyle/>
          <a:p>
            <a:r>
              <a:rPr lang="en-US" dirty="0" smtClean="0"/>
              <a:t>OLEH</a:t>
            </a:r>
          </a:p>
          <a:p>
            <a:r>
              <a:rPr lang="en-US" dirty="0" smtClean="0"/>
              <a:t>DRA. ANASTASIA </a:t>
            </a:r>
            <a:r>
              <a:rPr lang="en-US" dirty="0" smtClean="0"/>
              <a:t>ADIWIRAHAYU</a:t>
            </a:r>
            <a:r>
              <a:rPr lang="id-ID"/>
              <a:t> </a:t>
            </a:r>
            <a:r>
              <a:rPr lang="en-US" smtClean="0"/>
              <a:t>M.Si</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4000" b="1" dirty="0" smtClean="0"/>
              <a:t>3. Keresahan Umum</a:t>
            </a:r>
            <a:endParaRPr lang="id-ID" sz="4000" b="1" dirty="0"/>
          </a:p>
        </p:txBody>
      </p:sp>
      <p:sp>
        <p:nvSpPr>
          <p:cNvPr id="3" name="Content Placeholder 2"/>
          <p:cNvSpPr>
            <a:spLocks noGrp="1"/>
          </p:cNvSpPr>
          <p:nvPr>
            <p:ph idx="1"/>
          </p:nvPr>
        </p:nvSpPr>
        <p:spPr>
          <a:xfrm>
            <a:off x="457200" y="1524000"/>
            <a:ext cx="8229600" cy="4525963"/>
          </a:xfrm>
        </p:spPr>
        <p:txBody>
          <a:bodyPr/>
          <a:lstStyle/>
          <a:p>
            <a:pPr algn="just"/>
            <a:r>
              <a:rPr lang="id-ID" dirty="0" smtClean="0"/>
              <a:t>Masalah personal dapat menimbulkan keresahan individu, keluarga ,kelompok yang lebih luas ( keresahan umum/</a:t>
            </a:r>
            <a:r>
              <a:rPr lang="id-ID" i="1" dirty="0" smtClean="0"/>
              <a:t>public Issues</a:t>
            </a:r>
            <a:r>
              <a:rPr lang="id-ID" dirty="0" smtClean="0"/>
              <a:t>)</a:t>
            </a:r>
          </a:p>
          <a:p>
            <a:pPr algn="just"/>
            <a:r>
              <a:rPr lang="id-ID" dirty="0" smtClean="0"/>
              <a:t>Keresahan umum : jika masalah telah berpengaruh luas dan menjadi perdebatan umum.</a:t>
            </a:r>
          </a:p>
          <a:p>
            <a:pPr algn="just"/>
            <a:r>
              <a:rPr lang="id-ID" dirty="0" smtClean="0"/>
              <a:t>Keresahan umum memperlihatkan dimensi sosial dari masalah sosial</a:t>
            </a:r>
          </a:p>
          <a:p>
            <a:pPr algn="just"/>
            <a:endParaRPr lang="id-ID"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b="1" dirty="0" smtClean="0"/>
              <a:t>4.</a:t>
            </a:r>
            <a:r>
              <a:rPr lang="en-US" sz="3200" b="1" dirty="0" smtClean="0"/>
              <a:t> MASALAH SOSIAL</a:t>
            </a:r>
            <a:endParaRPr lang="en-US" sz="3200" b="1" dirty="0"/>
          </a:p>
        </p:txBody>
      </p:sp>
      <p:sp>
        <p:nvSpPr>
          <p:cNvPr id="3" name="Content Placeholder 2"/>
          <p:cNvSpPr>
            <a:spLocks noGrp="1"/>
          </p:cNvSpPr>
          <p:nvPr>
            <p:ph idx="1"/>
          </p:nvPr>
        </p:nvSpPr>
        <p:spPr>
          <a:xfrm>
            <a:off x="381000" y="1143000"/>
            <a:ext cx="8229600" cy="4525963"/>
          </a:xfrm>
        </p:spPr>
        <p:txBody>
          <a:bodyPr>
            <a:noAutofit/>
          </a:bodyPr>
          <a:lstStyle/>
          <a:p>
            <a:pPr algn="just">
              <a:buNone/>
            </a:pPr>
            <a:r>
              <a:rPr lang="id-ID" sz="2600" dirty="0" smtClean="0"/>
              <a:t>Pembedaan antara perilaku personal dan keresahan umum memperlihatkan dimensi yang  ciri khas untuk menyebut kondisi sebagai masalah sosial.</a:t>
            </a:r>
          </a:p>
          <a:p>
            <a:pPr algn="just">
              <a:buNone/>
            </a:pPr>
            <a:r>
              <a:rPr lang="id-ID" sz="2600" dirty="0" smtClean="0"/>
              <a:t>Dimensi itu adalah:</a:t>
            </a:r>
          </a:p>
          <a:p>
            <a:pPr marL="457200" indent="-457200" algn="just">
              <a:buFont typeface="+mj-lt"/>
              <a:buAutoNum type="arabicPeriod"/>
            </a:pPr>
            <a:r>
              <a:rPr lang="id-ID" sz="2600" dirty="0" smtClean="0"/>
              <a:t>Keresahan cermin bahwa masalah  terkait  dengan kesadaran moral anggota masyarakat</a:t>
            </a:r>
          </a:p>
          <a:p>
            <a:pPr marL="457200" indent="-457200" algn="just">
              <a:buFont typeface="+mj-lt"/>
              <a:buAutoNum type="arabicPeriod"/>
            </a:pPr>
            <a:r>
              <a:rPr lang="id-ID" sz="2600" dirty="0" smtClean="0"/>
              <a:t>Keresahan umum menunjukkan adanya persamaan persepsi terhadap ancaman adanya masalah</a:t>
            </a:r>
          </a:p>
          <a:p>
            <a:pPr marL="457200" indent="-457200" algn="just">
              <a:buFont typeface="+mj-lt"/>
              <a:buAutoNum type="arabicPeriod"/>
            </a:pPr>
            <a:r>
              <a:rPr lang="id-ID" sz="2600" dirty="0" smtClean="0"/>
              <a:t>Berkembangnya kesadaran masyarakat bahwa masalah  tidak bisa diatasi sendiri tetapi harus adanya kerja sama  anggota masyarakat yang mengalami</a:t>
            </a:r>
            <a:endParaRPr lang="en-US" sz="2600" dirty="0" smtClean="0"/>
          </a:p>
          <a:p>
            <a:pPr marL="514350" indent="-514350" algn="just">
              <a:buNone/>
            </a:pPr>
            <a:endParaRPr lang="en-US" sz="2800" dirty="0" smtClean="0"/>
          </a:p>
          <a:p>
            <a:pPr algn="just">
              <a:buNone/>
            </a:pPr>
            <a:endParaRPr lang="en-US" sz="2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KONSEPSI MASALAH SOSIAL</a:t>
            </a:r>
            <a:endParaRPr lang="id-ID" b="1" dirty="0"/>
          </a:p>
        </p:txBody>
      </p:sp>
      <p:sp>
        <p:nvSpPr>
          <p:cNvPr id="3" name="Content Placeholder 2"/>
          <p:cNvSpPr>
            <a:spLocks noGrp="1"/>
          </p:cNvSpPr>
          <p:nvPr>
            <p:ph idx="1"/>
          </p:nvPr>
        </p:nvSpPr>
        <p:spPr>
          <a:xfrm>
            <a:off x="457200" y="1371600"/>
            <a:ext cx="8229600" cy="4525963"/>
          </a:xfrm>
        </p:spPr>
        <p:txBody>
          <a:bodyPr>
            <a:normAutofit fontScale="92500" lnSpcReduction="20000"/>
          </a:bodyPr>
          <a:lstStyle/>
          <a:p>
            <a:pPr marL="514350" indent="-514350">
              <a:buAutoNum type="arabicPeriod"/>
            </a:pPr>
            <a:r>
              <a:rPr lang="id-ID" b="1" dirty="0" smtClean="0"/>
              <a:t>Pengertian Masalah Sosial</a:t>
            </a:r>
          </a:p>
          <a:p>
            <a:pPr marL="914400" lvl="1" indent="-514350" algn="just">
              <a:buFont typeface="+mj-lt"/>
              <a:buAutoNum type="alphaLcPeriod"/>
            </a:pPr>
            <a:r>
              <a:rPr lang="id-ID" sz="3000" dirty="0" smtClean="0"/>
              <a:t>Sebagai suatu kondisi yang dinyatakan tidak sesuai dengan nilai yang dianut dan sebagian besar warga sepakat untuk melakukan kegiatan bersama untuk merubah kondisi tsb ( Earl Rubington &amp; Martin S. Weinberg)</a:t>
            </a:r>
          </a:p>
          <a:p>
            <a:pPr marL="914400" lvl="1" indent="-514350" algn="just">
              <a:buNone/>
            </a:pPr>
            <a:r>
              <a:rPr lang="id-ID" sz="3000" dirty="0" smtClean="0"/>
              <a:t>Butir penting masalah sosial :</a:t>
            </a:r>
          </a:p>
          <a:p>
            <a:pPr marL="914400" lvl="1" indent="-514350" algn="just">
              <a:buFont typeface="+mj-lt"/>
              <a:buAutoNum type="arabicPeriod"/>
            </a:pPr>
            <a:r>
              <a:rPr lang="id-ID" sz="3000" dirty="0" smtClean="0"/>
              <a:t>Suatu kondisi yang dinyatakan</a:t>
            </a:r>
          </a:p>
          <a:p>
            <a:pPr marL="914400" lvl="1" indent="-514350" algn="just">
              <a:buFont typeface="+mj-lt"/>
              <a:buAutoNum type="arabicPeriod"/>
            </a:pPr>
            <a:r>
              <a:rPr lang="id-ID" sz="3000" dirty="0" smtClean="0"/>
              <a:t>Tidak sesuai dengan nilai – nilai</a:t>
            </a:r>
          </a:p>
          <a:p>
            <a:pPr marL="914400" lvl="1" indent="-514350" algn="just">
              <a:buFont typeface="+mj-lt"/>
              <a:buAutoNum type="arabicPeriod"/>
            </a:pPr>
            <a:r>
              <a:rPr lang="id-ID" sz="3000" dirty="0" smtClean="0"/>
              <a:t>Sebagian berarti warga</a:t>
            </a:r>
          </a:p>
          <a:p>
            <a:pPr marL="914400" lvl="1" indent="-514350" algn="just">
              <a:buFont typeface="+mj-lt"/>
              <a:buAutoNum type="arabicPeriod"/>
            </a:pPr>
            <a:r>
              <a:rPr lang="id-ID" sz="3000" dirty="0" smtClean="0"/>
              <a:t>Suatu kegiatan bersama untuk merubah situasi</a:t>
            </a:r>
            <a:endParaRPr lang="id-ID" sz="30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381000"/>
            <a:ext cx="8229600" cy="4525963"/>
          </a:xfrm>
        </p:spPr>
        <p:txBody>
          <a:bodyPr>
            <a:noAutofit/>
          </a:bodyPr>
          <a:lstStyle/>
          <a:p>
            <a:pPr algn="just">
              <a:buNone/>
            </a:pPr>
            <a:r>
              <a:rPr lang="id-ID" b="1" dirty="0" smtClean="0"/>
              <a:t>b</a:t>
            </a:r>
            <a:r>
              <a:rPr lang="en-US" b="1" dirty="0" smtClean="0"/>
              <a:t>.</a:t>
            </a:r>
            <a:r>
              <a:rPr lang="en-US" b="1" dirty="0" err="1" smtClean="0"/>
              <a:t>Parillo</a:t>
            </a:r>
            <a:r>
              <a:rPr lang="en-US" b="1" dirty="0" smtClean="0"/>
              <a:t> </a:t>
            </a:r>
            <a:r>
              <a:rPr lang="en-US" dirty="0" err="1" smtClean="0"/>
              <a:t>mengatakan</a:t>
            </a:r>
            <a:r>
              <a:rPr lang="en-US" dirty="0" smtClean="0"/>
              <a:t> </a:t>
            </a:r>
            <a:r>
              <a:rPr lang="en-US" dirty="0" err="1" smtClean="0"/>
              <a:t>suatu</a:t>
            </a:r>
            <a:r>
              <a:rPr lang="en-US" dirty="0" smtClean="0"/>
              <a:t> </a:t>
            </a:r>
            <a:r>
              <a:rPr lang="en-US" dirty="0" err="1" smtClean="0"/>
              <a:t>kondisi</a:t>
            </a:r>
            <a:r>
              <a:rPr lang="en-US" dirty="0" smtClean="0"/>
              <a:t> </a:t>
            </a:r>
            <a:r>
              <a:rPr lang="en-US" dirty="0" err="1" smtClean="0"/>
              <a:t>dikatakan</a:t>
            </a:r>
            <a:r>
              <a:rPr lang="en-US" dirty="0" smtClean="0"/>
              <a:t> </a:t>
            </a:r>
            <a:r>
              <a:rPr lang="en-US" dirty="0" err="1" smtClean="0"/>
              <a:t>sebagai</a:t>
            </a:r>
            <a:r>
              <a:rPr lang="en-US" dirty="0" smtClean="0"/>
              <a:t> </a:t>
            </a:r>
            <a:r>
              <a:rPr lang="en-US" dirty="0" err="1" smtClean="0"/>
              <a:t>masalah</a:t>
            </a:r>
            <a:r>
              <a:rPr lang="en-US" dirty="0" smtClean="0"/>
              <a:t> </a:t>
            </a:r>
            <a:r>
              <a:rPr lang="en-US" dirty="0" err="1" smtClean="0"/>
              <a:t>sosial</a:t>
            </a:r>
            <a:r>
              <a:rPr lang="en-US" dirty="0" smtClean="0"/>
              <a:t> </a:t>
            </a:r>
            <a:r>
              <a:rPr lang="en-US" dirty="0" err="1" smtClean="0"/>
              <a:t>mengandung</a:t>
            </a:r>
            <a:r>
              <a:rPr lang="en-US" dirty="0" smtClean="0"/>
              <a:t> 4 </a:t>
            </a:r>
            <a:r>
              <a:rPr lang="en-US" dirty="0" err="1" smtClean="0"/>
              <a:t>komponen</a:t>
            </a:r>
            <a:r>
              <a:rPr lang="en-US" dirty="0" smtClean="0"/>
              <a:t> :</a:t>
            </a:r>
          </a:p>
          <a:p>
            <a:pPr marL="514350" indent="-514350" algn="just">
              <a:buAutoNum type="arabicPeriod"/>
            </a:pPr>
            <a:r>
              <a:rPr lang="en-US" dirty="0" err="1" smtClean="0"/>
              <a:t>Masalah</a:t>
            </a:r>
            <a:r>
              <a:rPr lang="en-US" dirty="0" smtClean="0"/>
              <a:t> </a:t>
            </a:r>
            <a:r>
              <a:rPr lang="en-US" dirty="0" err="1" smtClean="0"/>
              <a:t>tsb</a:t>
            </a:r>
            <a:r>
              <a:rPr lang="en-US" dirty="0" smtClean="0"/>
              <a:t> </a:t>
            </a:r>
            <a:r>
              <a:rPr lang="en-US" dirty="0" err="1" smtClean="0"/>
              <a:t>bertahan</a:t>
            </a:r>
            <a:r>
              <a:rPr lang="en-US" dirty="0" smtClean="0"/>
              <a:t> </a:t>
            </a:r>
            <a:r>
              <a:rPr lang="en-US" dirty="0" err="1" smtClean="0"/>
              <a:t>untuk</a:t>
            </a:r>
            <a:r>
              <a:rPr lang="en-US" dirty="0" smtClean="0"/>
              <a:t> </a:t>
            </a:r>
            <a:r>
              <a:rPr lang="en-US" dirty="0" err="1" smtClean="0"/>
              <a:t>periode</a:t>
            </a:r>
            <a:r>
              <a:rPr lang="en-US" dirty="0" smtClean="0"/>
              <a:t> </a:t>
            </a:r>
            <a:r>
              <a:rPr lang="en-US" dirty="0" err="1" smtClean="0"/>
              <a:t>tertentu</a:t>
            </a:r>
            <a:endParaRPr lang="en-US" dirty="0" smtClean="0"/>
          </a:p>
          <a:p>
            <a:pPr marL="514350" indent="-514350" algn="just">
              <a:buAutoNum type="arabicPeriod"/>
            </a:pPr>
            <a:r>
              <a:rPr lang="en-US" dirty="0" err="1" smtClean="0"/>
              <a:t>Dirasakan</a:t>
            </a:r>
            <a:r>
              <a:rPr lang="en-US" dirty="0" smtClean="0"/>
              <a:t> </a:t>
            </a:r>
            <a:r>
              <a:rPr lang="en-US" dirty="0" err="1" smtClean="0"/>
              <a:t>menimbulkan</a:t>
            </a:r>
            <a:r>
              <a:rPr lang="en-US" dirty="0" smtClean="0"/>
              <a:t> </a:t>
            </a:r>
            <a:r>
              <a:rPr lang="en-US" dirty="0" err="1" smtClean="0"/>
              <a:t>keru</a:t>
            </a:r>
            <a:r>
              <a:rPr lang="id-ID" dirty="0" smtClean="0"/>
              <a:t>g</a:t>
            </a:r>
            <a:r>
              <a:rPr lang="en-US" dirty="0" err="1" smtClean="0"/>
              <a:t>ian</a:t>
            </a:r>
            <a:r>
              <a:rPr lang="en-US" dirty="0" smtClean="0"/>
              <a:t> </a:t>
            </a:r>
            <a:r>
              <a:rPr lang="en-US" dirty="0" err="1" smtClean="0"/>
              <a:t>fisik</a:t>
            </a:r>
            <a:r>
              <a:rPr lang="en-US" dirty="0" smtClean="0"/>
              <a:t> ,mental b</a:t>
            </a:r>
            <a:r>
              <a:rPr lang="id-ID" dirty="0" smtClean="0"/>
              <a:t>a</a:t>
            </a:r>
            <a:r>
              <a:rPr lang="en-US" dirty="0" err="1" smtClean="0"/>
              <a:t>gi</a:t>
            </a:r>
            <a:r>
              <a:rPr lang="en-US" dirty="0" smtClean="0"/>
              <a:t> </a:t>
            </a:r>
            <a:r>
              <a:rPr lang="en-US" dirty="0" err="1" smtClean="0"/>
              <a:t>individu</a:t>
            </a:r>
            <a:r>
              <a:rPr lang="en-US" dirty="0" smtClean="0"/>
              <a:t> /</a:t>
            </a:r>
            <a:r>
              <a:rPr lang="en-US" dirty="0" err="1" smtClean="0"/>
              <a:t>masyarakat</a:t>
            </a:r>
            <a:endParaRPr lang="en-US" dirty="0" smtClean="0"/>
          </a:p>
          <a:p>
            <a:pPr marL="514350" indent="-514350" algn="just">
              <a:buAutoNum type="arabicPeriod"/>
            </a:pPr>
            <a:r>
              <a:rPr lang="en-US" dirty="0" err="1" smtClean="0"/>
              <a:t>Merupakan</a:t>
            </a:r>
            <a:r>
              <a:rPr lang="en-US" dirty="0" smtClean="0"/>
              <a:t> </a:t>
            </a:r>
            <a:r>
              <a:rPr lang="en-US" dirty="0" err="1" smtClean="0"/>
              <a:t>pelanggaran</a:t>
            </a:r>
            <a:r>
              <a:rPr lang="en-US" dirty="0" smtClean="0"/>
              <a:t> </a:t>
            </a:r>
            <a:r>
              <a:rPr lang="en-US" dirty="0" err="1" smtClean="0"/>
              <a:t>terhadap</a:t>
            </a:r>
            <a:r>
              <a:rPr lang="en-US" dirty="0" smtClean="0"/>
              <a:t> </a:t>
            </a:r>
            <a:r>
              <a:rPr lang="en-US" dirty="0" err="1" smtClean="0"/>
              <a:t>standar</a:t>
            </a:r>
            <a:r>
              <a:rPr lang="en-US" dirty="0" smtClean="0"/>
              <a:t> </a:t>
            </a:r>
            <a:r>
              <a:rPr lang="en-US" dirty="0" err="1" smtClean="0"/>
              <a:t>norma</a:t>
            </a:r>
            <a:r>
              <a:rPr lang="en-US" dirty="0" smtClean="0"/>
              <a:t> , </a:t>
            </a:r>
            <a:r>
              <a:rPr lang="en-US" dirty="0" err="1" smtClean="0"/>
              <a:t>nilai</a:t>
            </a:r>
            <a:r>
              <a:rPr lang="en-US" dirty="0" smtClean="0"/>
              <a:t> </a:t>
            </a:r>
            <a:r>
              <a:rPr lang="en-US" dirty="0" err="1" smtClean="0"/>
              <a:t>dalam</a:t>
            </a:r>
            <a:r>
              <a:rPr lang="en-US" dirty="0" smtClean="0"/>
              <a:t> </a:t>
            </a:r>
            <a:r>
              <a:rPr lang="en-US" dirty="0" err="1" smtClean="0"/>
              <a:t>masyarakat</a:t>
            </a:r>
            <a:endParaRPr lang="en-US" dirty="0" smtClean="0"/>
          </a:p>
          <a:p>
            <a:pPr marL="514350" indent="-514350" algn="just">
              <a:buAutoNum type="arabicPeriod"/>
            </a:pPr>
            <a:r>
              <a:rPr lang="en-US" dirty="0" err="1" smtClean="0"/>
              <a:t>Menimbulkan</a:t>
            </a:r>
            <a:r>
              <a:rPr lang="en-US" dirty="0" smtClean="0"/>
              <a:t> </a:t>
            </a:r>
            <a:r>
              <a:rPr lang="en-US" dirty="0" err="1" smtClean="0"/>
              <a:t>kebutuhan</a:t>
            </a:r>
            <a:r>
              <a:rPr lang="en-US" dirty="0" smtClean="0"/>
              <a:t> </a:t>
            </a:r>
            <a:r>
              <a:rPr lang="en-US" dirty="0" err="1" smtClean="0"/>
              <a:t>akan</a:t>
            </a:r>
            <a:r>
              <a:rPr lang="en-US" dirty="0" smtClean="0"/>
              <a:t> </a:t>
            </a:r>
            <a:r>
              <a:rPr lang="en-US" dirty="0" err="1" smtClean="0"/>
              <a:t>pemecahan</a:t>
            </a:r>
            <a:r>
              <a:rPr lang="en-US" dirty="0" smtClean="0"/>
              <a:t>,</a:t>
            </a:r>
          </a:p>
          <a:p>
            <a:pPr algn="just">
              <a:buNone/>
            </a:pPr>
            <a:endParaRPr lang="en-US" dirty="0" smtClean="0"/>
          </a:p>
          <a:p>
            <a:pPr>
              <a:buNone/>
            </a:pPr>
            <a:endParaRPr lang="en-US" sz="2400"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dirty="0"/>
          </a:p>
        </p:txBody>
      </p:sp>
      <p:sp>
        <p:nvSpPr>
          <p:cNvPr id="3" name="Content Placeholder 2"/>
          <p:cNvSpPr>
            <a:spLocks noGrp="1"/>
          </p:cNvSpPr>
          <p:nvPr>
            <p:ph idx="1"/>
          </p:nvPr>
        </p:nvSpPr>
        <p:spPr>
          <a:xfrm>
            <a:off x="533400" y="1143000"/>
            <a:ext cx="8229600" cy="4525963"/>
          </a:xfrm>
        </p:spPr>
        <p:txBody>
          <a:bodyPr>
            <a:normAutofit fontScale="92500"/>
          </a:bodyPr>
          <a:lstStyle/>
          <a:p>
            <a:pPr algn="just">
              <a:buNone/>
            </a:pPr>
            <a:r>
              <a:rPr lang="id-ID" dirty="0" smtClean="0"/>
              <a:t>c.Tidak semua masalah dalam kehidupan masyarakat bisa dikatakan sebagai masalah sosial </a:t>
            </a:r>
            <a:r>
              <a:rPr lang="id-ID" b="1" dirty="0" smtClean="0"/>
              <a:t>( Raab &amp; Zelnick) </a:t>
            </a:r>
            <a:r>
              <a:rPr lang="id-ID" dirty="0" smtClean="0"/>
              <a:t>. </a:t>
            </a:r>
          </a:p>
          <a:p>
            <a:pPr algn="just">
              <a:buNone/>
            </a:pPr>
            <a:r>
              <a:rPr lang="id-ID" dirty="0" smtClean="0"/>
              <a:t>	Kondisi dikatakan sebagai masalah sosial jika sudah menyangkut hubungan antara warga yang  mengakibatkan hambatan dalam pencapaian tujuan dan organisasi sosial dalam masyarakat menghadapi ancaman oleh ketidakmampuan untuk mengatur hubungan antar warga</a:t>
            </a:r>
            <a:endParaRPr lang="id-ID"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609600"/>
            <a:ext cx="8229600" cy="4525963"/>
          </a:xfrm>
        </p:spPr>
        <p:txBody>
          <a:bodyPr>
            <a:normAutofit fontScale="25000" lnSpcReduction="20000"/>
          </a:bodyPr>
          <a:lstStyle/>
          <a:p>
            <a:pPr>
              <a:buNone/>
            </a:pPr>
            <a:endParaRPr lang="id-ID" sz="3800" dirty="0" smtClean="0"/>
          </a:p>
          <a:p>
            <a:pPr>
              <a:buNone/>
            </a:pPr>
            <a:endParaRPr lang="id-ID" sz="3800" b="1" dirty="0" smtClean="0"/>
          </a:p>
          <a:p>
            <a:pPr>
              <a:buNone/>
            </a:pPr>
            <a:r>
              <a:rPr lang="en-US" sz="11200" b="1" dirty="0" smtClean="0"/>
              <a:t>2. </a:t>
            </a:r>
            <a:r>
              <a:rPr lang="id-ID" sz="11200" b="1" dirty="0"/>
              <a:t> </a:t>
            </a:r>
            <a:r>
              <a:rPr lang="id-ID" sz="11200" b="1" dirty="0" smtClean="0"/>
              <a:t>SIFAT -SIFAT</a:t>
            </a:r>
            <a:r>
              <a:rPr lang="en-US" sz="11200" b="1" dirty="0" smtClean="0"/>
              <a:t> MASALAH SOSIAL :</a:t>
            </a:r>
            <a:endParaRPr lang="id-ID" sz="11200" b="1" dirty="0" smtClean="0"/>
          </a:p>
          <a:p>
            <a:pPr>
              <a:buNone/>
            </a:pPr>
            <a:endParaRPr lang="id-ID" sz="11200" b="1" dirty="0" smtClean="0"/>
          </a:p>
          <a:p>
            <a:pPr>
              <a:lnSpc>
                <a:spcPct val="120000"/>
              </a:lnSpc>
            </a:pPr>
            <a:r>
              <a:rPr lang="id-ID" sz="11200" dirty="0" smtClean="0"/>
              <a:t>Bersifat relatif.</a:t>
            </a:r>
          </a:p>
          <a:p>
            <a:pPr>
              <a:lnSpc>
                <a:spcPct val="120000"/>
              </a:lnSpc>
            </a:pPr>
            <a:r>
              <a:rPr lang="id-ID" sz="11200" dirty="0" smtClean="0"/>
              <a:t>Saling berhubungan satu dengan yang lain.</a:t>
            </a:r>
          </a:p>
          <a:p>
            <a:pPr>
              <a:lnSpc>
                <a:spcPct val="120000"/>
              </a:lnSpc>
            </a:pPr>
            <a:r>
              <a:rPr lang="id-ID" sz="11200" dirty="0" smtClean="0"/>
              <a:t>Selalu kompleks sifatnya</a:t>
            </a:r>
          </a:p>
          <a:p>
            <a:pPr>
              <a:lnSpc>
                <a:spcPct val="120000"/>
              </a:lnSpc>
            </a:pPr>
            <a:r>
              <a:rPr lang="id-ID" sz="11200" dirty="0" smtClean="0"/>
              <a:t>Selalu berbeda sepanjang rentang kehidupan</a:t>
            </a:r>
          </a:p>
          <a:p>
            <a:pPr>
              <a:lnSpc>
                <a:spcPct val="120000"/>
              </a:lnSpc>
            </a:pPr>
            <a:r>
              <a:rPr lang="id-ID" sz="11200" dirty="0" smtClean="0"/>
              <a:t>Masalah sosial dapat dikelompokkan</a:t>
            </a:r>
          </a:p>
          <a:p>
            <a:pPr>
              <a:lnSpc>
                <a:spcPct val="120000"/>
              </a:lnSpc>
            </a:pPr>
            <a:r>
              <a:rPr lang="id-ID" sz="11200" dirty="0" smtClean="0"/>
              <a:t>Dapat berdampak normal dalam pelaksanaan nilai –nilai sosial</a:t>
            </a:r>
            <a:endParaRPr lang="en-US" sz="11200" dirty="0" smtClean="0"/>
          </a:p>
          <a:p>
            <a:pPr lvl="1"/>
            <a:endParaRPr lang="en-US" sz="11200" b="1"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457200"/>
            <a:ext cx="8458200" cy="5867400"/>
          </a:xfrm>
        </p:spPr>
        <p:txBody>
          <a:bodyPr>
            <a:noAutofit/>
          </a:bodyPr>
          <a:lstStyle/>
          <a:p>
            <a:pPr algn="just">
              <a:buNone/>
            </a:pPr>
            <a:r>
              <a:rPr lang="id-ID" sz="2800" b="1" dirty="0" smtClean="0"/>
              <a:t>3</a:t>
            </a:r>
            <a:r>
              <a:rPr lang="en-US" sz="2800" b="1" dirty="0" smtClean="0"/>
              <a:t>. KESALAH PAHAMAN TENTANG MASALAH SOSIAL:</a:t>
            </a:r>
          </a:p>
          <a:p>
            <a:pPr algn="just"/>
            <a:r>
              <a:rPr lang="en-US" sz="2800" dirty="0" err="1" smtClean="0"/>
              <a:t>Masyarakat</a:t>
            </a:r>
            <a:r>
              <a:rPr lang="en-US" sz="2800" dirty="0" smtClean="0"/>
              <a:t> </a:t>
            </a:r>
            <a:r>
              <a:rPr lang="en-US" sz="2800" dirty="0" err="1" smtClean="0"/>
              <a:t>menyetujui</a:t>
            </a:r>
            <a:r>
              <a:rPr lang="en-US" sz="2800" dirty="0" smtClean="0"/>
              <a:t> </a:t>
            </a:r>
            <a:r>
              <a:rPr lang="en-US" sz="2800" dirty="0" err="1" smtClean="0"/>
              <a:t>masalah</a:t>
            </a:r>
            <a:r>
              <a:rPr lang="en-US" sz="2800" dirty="0" smtClean="0"/>
              <a:t> </a:t>
            </a:r>
            <a:r>
              <a:rPr lang="en-US" sz="2800" dirty="0" err="1" smtClean="0"/>
              <a:t>sosial</a:t>
            </a:r>
            <a:r>
              <a:rPr lang="en-US" sz="2800" dirty="0" smtClean="0"/>
              <a:t> </a:t>
            </a:r>
            <a:r>
              <a:rPr lang="en-US" sz="2800" dirty="0" err="1" smtClean="0"/>
              <a:t>sebagaimana</a:t>
            </a:r>
            <a:r>
              <a:rPr lang="en-US" sz="2800" dirty="0" smtClean="0"/>
              <a:t> </a:t>
            </a:r>
            <a:r>
              <a:rPr lang="en-US" sz="2800" dirty="0" err="1" smtClean="0"/>
              <a:t>mestinya</a:t>
            </a:r>
            <a:r>
              <a:rPr lang="en-US" sz="2800" dirty="0" smtClean="0"/>
              <a:t>.</a:t>
            </a:r>
          </a:p>
          <a:p>
            <a:pPr algn="just"/>
            <a:r>
              <a:rPr lang="en-US" sz="2800" dirty="0" err="1" smtClean="0"/>
              <a:t>Masalah</a:t>
            </a:r>
            <a:r>
              <a:rPr lang="en-US" sz="2800" dirty="0" smtClean="0"/>
              <a:t> </a:t>
            </a:r>
            <a:r>
              <a:rPr lang="en-US" sz="2800" dirty="0" err="1" smtClean="0"/>
              <a:t>sosial</a:t>
            </a:r>
            <a:r>
              <a:rPr lang="en-US" sz="2800" dirty="0" smtClean="0"/>
              <a:t> </a:t>
            </a:r>
            <a:r>
              <a:rPr lang="en-US" sz="2800" dirty="0" err="1" smtClean="0"/>
              <a:t>bersifat</a:t>
            </a:r>
            <a:r>
              <a:rPr lang="en-US" sz="2800" dirty="0" smtClean="0"/>
              <a:t> </a:t>
            </a:r>
            <a:r>
              <a:rPr lang="en-US" sz="2800" dirty="0" err="1" smtClean="0"/>
              <a:t>alamiah</a:t>
            </a:r>
            <a:r>
              <a:rPr lang="en-US" sz="2800" dirty="0" smtClean="0"/>
              <a:t> </a:t>
            </a:r>
            <a:r>
              <a:rPr lang="en-US" sz="2800" dirty="0" err="1" smtClean="0"/>
              <a:t>dan</a:t>
            </a:r>
            <a:r>
              <a:rPr lang="en-US" sz="2800" dirty="0" smtClean="0"/>
              <a:t> </a:t>
            </a:r>
            <a:r>
              <a:rPr lang="en-US" sz="2800" dirty="0" err="1" smtClean="0"/>
              <a:t>tidak</a:t>
            </a:r>
            <a:r>
              <a:rPr lang="en-US" sz="2800" dirty="0" smtClean="0"/>
              <a:t> </a:t>
            </a:r>
            <a:r>
              <a:rPr lang="en-US" sz="2800" dirty="0" err="1" smtClean="0"/>
              <a:t>dapat</a:t>
            </a:r>
            <a:r>
              <a:rPr lang="en-US" sz="2800" dirty="0" smtClean="0"/>
              <a:t> </a:t>
            </a:r>
            <a:r>
              <a:rPr lang="en-US" sz="2800" dirty="0" err="1" smtClean="0"/>
              <a:t>dihindari</a:t>
            </a:r>
            <a:r>
              <a:rPr lang="en-US" sz="2800" dirty="0" smtClean="0"/>
              <a:t>.</a:t>
            </a:r>
          </a:p>
          <a:p>
            <a:pPr algn="just"/>
            <a:r>
              <a:rPr lang="en-US" sz="2800" dirty="0" err="1" smtClean="0"/>
              <a:t>Masalah</a:t>
            </a:r>
            <a:r>
              <a:rPr lang="en-US" sz="2800" dirty="0" smtClean="0"/>
              <a:t> </a:t>
            </a:r>
            <a:r>
              <a:rPr lang="en-US" sz="2800" dirty="0" err="1" smtClean="0"/>
              <a:t>sosial</a:t>
            </a:r>
            <a:r>
              <a:rPr lang="en-US" sz="2800" dirty="0" smtClean="0"/>
              <a:t> </a:t>
            </a:r>
            <a:r>
              <a:rPr lang="en-US" sz="2800" dirty="0" err="1" smtClean="0"/>
              <a:t>bersifat</a:t>
            </a:r>
            <a:r>
              <a:rPr lang="en-US" sz="2800" dirty="0" smtClean="0"/>
              <a:t> abnormal.</a:t>
            </a:r>
          </a:p>
          <a:p>
            <a:pPr algn="just"/>
            <a:r>
              <a:rPr lang="en-US" sz="2800" dirty="0" err="1" smtClean="0"/>
              <a:t>Masalah</a:t>
            </a:r>
            <a:r>
              <a:rPr lang="en-US" sz="2800" dirty="0" smtClean="0"/>
              <a:t> </a:t>
            </a:r>
            <a:r>
              <a:rPr lang="en-US" sz="2800" dirty="0" err="1" smtClean="0"/>
              <a:t>sosial</a:t>
            </a:r>
            <a:r>
              <a:rPr lang="en-US" sz="2800" dirty="0" smtClean="0"/>
              <a:t> </a:t>
            </a:r>
            <a:r>
              <a:rPr lang="en-US" sz="2800" dirty="0" err="1" smtClean="0"/>
              <a:t>disebabkan</a:t>
            </a:r>
            <a:r>
              <a:rPr lang="en-US" sz="2800" dirty="0" smtClean="0"/>
              <a:t> </a:t>
            </a:r>
            <a:r>
              <a:rPr lang="en-US" sz="2800" dirty="0" err="1" smtClean="0"/>
              <a:t>oleh</a:t>
            </a:r>
            <a:r>
              <a:rPr lang="en-US" sz="2800" dirty="0" smtClean="0"/>
              <a:t> </a:t>
            </a:r>
            <a:r>
              <a:rPr lang="en-US" sz="2800" dirty="0" err="1" smtClean="0"/>
              <a:t>orang</a:t>
            </a:r>
            <a:r>
              <a:rPr lang="en-US" sz="2800" dirty="0" smtClean="0"/>
              <a:t> </a:t>
            </a:r>
            <a:r>
              <a:rPr lang="en-US" sz="2800" dirty="0" err="1" smtClean="0"/>
              <a:t>jahat</a:t>
            </a:r>
            <a:r>
              <a:rPr lang="en-US" sz="2800" dirty="0" smtClean="0"/>
              <a:t>.</a:t>
            </a:r>
          </a:p>
          <a:p>
            <a:pPr algn="just"/>
            <a:r>
              <a:rPr lang="en-US" sz="2800" dirty="0" err="1" smtClean="0"/>
              <a:t>Masalah</a:t>
            </a:r>
            <a:r>
              <a:rPr lang="en-US" sz="2800" dirty="0" smtClean="0"/>
              <a:t> </a:t>
            </a:r>
            <a:r>
              <a:rPr lang="en-US" sz="2800" dirty="0" err="1" smtClean="0"/>
              <a:t>sosial</a:t>
            </a:r>
            <a:r>
              <a:rPr lang="en-US" sz="2800" dirty="0" smtClean="0"/>
              <a:t> </a:t>
            </a:r>
            <a:r>
              <a:rPr lang="en-US" sz="2800" dirty="0" err="1" smtClean="0"/>
              <a:t>berkembang</a:t>
            </a:r>
            <a:r>
              <a:rPr lang="en-US" sz="2800" dirty="0" smtClean="0"/>
              <a:t> </a:t>
            </a:r>
            <a:r>
              <a:rPr lang="en-US" sz="2800" dirty="0" err="1" smtClean="0"/>
              <a:t>akibat</a:t>
            </a:r>
            <a:r>
              <a:rPr lang="en-US" sz="2800" dirty="0" smtClean="0"/>
              <a:t> </a:t>
            </a:r>
            <a:r>
              <a:rPr lang="en-US" sz="2800" dirty="0" err="1" smtClean="0"/>
              <a:t>pemberitaan</a:t>
            </a:r>
            <a:r>
              <a:rPr lang="en-US" sz="2800" dirty="0" smtClean="0"/>
              <a:t>.</a:t>
            </a:r>
          </a:p>
          <a:p>
            <a:pPr algn="just"/>
            <a:r>
              <a:rPr lang="en-US" sz="2800" dirty="0" err="1" smtClean="0"/>
              <a:t>Semua</a:t>
            </a:r>
            <a:r>
              <a:rPr lang="en-US" sz="2800" dirty="0" smtClean="0"/>
              <a:t> </a:t>
            </a:r>
            <a:r>
              <a:rPr lang="en-US" sz="2800" dirty="0" err="1" smtClean="0"/>
              <a:t>orang</a:t>
            </a:r>
            <a:r>
              <a:rPr lang="en-US" sz="2800" dirty="0" smtClean="0"/>
              <a:t> </a:t>
            </a:r>
            <a:r>
              <a:rPr lang="en-US" sz="2800" dirty="0" err="1" smtClean="0"/>
              <a:t>menghendaki</a:t>
            </a:r>
            <a:r>
              <a:rPr lang="en-US" sz="2800" dirty="0" smtClean="0"/>
              <a:t> </a:t>
            </a:r>
            <a:r>
              <a:rPr lang="en-US" sz="2800" dirty="0" err="1" smtClean="0"/>
              <a:t>masalah</a:t>
            </a:r>
            <a:r>
              <a:rPr lang="en-US" sz="2800" dirty="0" smtClean="0"/>
              <a:t> </a:t>
            </a:r>
            <a:r>
              <a:rPr lang="en-US" sz="2800" dirty="0" err="1" smtClean="0"/>
              <a:t>sosial</a:t>
            </a:r>
            <a:r>
              <a:rPr lang="en-US" sz="2800" dirty="0" smtClean="0"/>
              <a:t> </a:t>
            </a:r>
            <a:r>
              <a:rPr lang="en-US" sz="2800" dirty="0" err="1" smtClean="0"/>
              <a:t>ditanggulangi</a:t>
            </a:r>
            <a:r>
              <a:rPr lang="en-US" sz="2800" dirty="0" smtClean="0"/>
              <a:t>.</a:t>
            </a:r>
          </a:p>
          <a:p>
            <a:pPr algn="just"/>
            <a:r>
              <a:rPr lang="en-US" sz="2800" dirty="0" err="1" smtClean="0"/>
              <a:t>Masalah</a:t>
            </a:r>
            <a:r>
              <a:rPr lang="en-US" sz="2800" dirty="0" smtClean="0"/>
              <a:t> </a:t>
            </a:r>
            <a:r>
              <a:rPr lang="en-US" sz="2800" dirty="0" err="1" smtClean="0"/>
              <a:t>sosial</a:t>
            </a:r>
            <a:r>
              <a:rPr lang="en-US" sz="2800" dirty="0" smtClean="0"/>
              <a:t> </a:t>
            </a:r>
            <a:r>
              <a:rPr lang="en-US" sz="2800" dirty="0" err="1" smtClean="0"/>
              <a:t>akan</a:t>
            </a:r>
            <a:r>
              <a:rPr lang="en-US" sz="2800" dirty="0" smtClean="0"/>
              <a:t> </a:t>
            </a:r>
            <a:r>
              <a:rPr lang="en-US" sz="2800" dirty="0" err="1" smtClean="0"/>
              <a:t>berhenti</a:t>
            </a:r>
            <a:r>
              <a:rPr lang="en-US" sz="2800" dirty="0" smtClean="0"/>
              <a:t> </a:t>
            </a:r>
            <a:r>
              <a:rPr lang="en-US" sz="2800" dirty="0" err="1" smtClean="0"/>
              <a:t>dengan</a:t>
            </a:r>
            <a:r>
              <a:rPr lang="en-US" sz="2800" dirty="0" smtClean="0"/>
              <a:t> </a:t>
            </a:r>
            <a:r>
              <a:rPr lang="en-US" sz="2800" dirty="0" err="1" smtClean="0"/>
              <a:t>sendirinya</a:t>
            </a:r>
            <a:endParaRPr lang="en-US" sz="2800" dirty="0" smtClean="0"/>
          </a:p>
          <a:p>
            <a:pPr algn="just"/>
            <a:r>
              <a:rPr lang="en-US" sz="2800" dirty="0" err="1" smtClean="0"/>
              <a:t>Masalah</a:t>
            </a:r>
            <a:r>
              <a:rPr lang="en-US" sz="2800" dirty="0" smtClean="0"/>
              <a:t> </a:t>
            </a:r>
            <a:r>
              <a:rPr lang="en-US" sz="2800" dirty="0" err="1" smtClean="0"/>
              <a:t>sosial</a:t>
            </a:r>
            <a:r>
              <a:rPr lang="en-US" sz="2800" dirty="0" smtClean="0"/>
              <a:t> </a:t>
            </a:r>
            <a:r>
              <a:rPr lang="en-US" sz="2800" dirty="0" err="1" smtClean="0"/>
              <a:t>dapat</a:t>
            </a:r>
            <a:r>
              <a:rPr lang="en-US" sz="2800" dirty="0" smtClean="0"/>
              <a:t> </a:t>
            </a:r>
            <a:r>
              <a:rPr lang="en-US" sz="2800" dirty="0" err="1" smtClean="0"/>
              <a:t>diselesaikan</a:t>
            </a:r>
            <a:r>
              <a:rPr lang="en-US" sz="2800" dirty="0" smtClean="0"/>
              <a:t> </a:t>
            </a:r>
            <a:r>
              <a:rPr lang="en-US" sz="2800" dirty="0" err="1" smtClean="0"/>
              <a:t>tanpa</a:t>
            </a:r>
            <a:r>
              <a:rPr lang="en-US" sz="2800" dirty="0" smtClean="0"/>
              <a:t> </a:t>
            </a:r>
            <a:r>
              <a:rPr lang="en-US" sz="2800" dirty="0" err="1" smtClean="0"/>
              <a:t>perubahan</a:t>
            </a:r>
            <a:r>
              <a:rPr lang="id-ID" sz="2800" dirty="0" smtClean="0"/>
              <a:t> kelembagaan</a:t>
            </a:r>
            <a:endParaRPr lang="en-US" sz="28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70000" lnSpcReduction="20000"/>
          </a:bodyPr>
          <a:lstStyle/>
          <a:p>
            <a:pPr>
              <a:buNone/>
            </a:pPr>
            <a:r>
              <a:rPr lang="id-ID" b="1" dirty="0" smtClean="0"/>
              <a:t>4</a:t>
            </a:r>
            <a:r>
              <a:rPr lang="en-US" b="1" dirty="0" smtClean="0"/>
              <a:t>. PENYEBAB MASALAH SOSIAL</a:t>
            </a:r>
            <a:endParaRPr lang="id-ID" b="1" dirty="0" smtClean="0"/>
          </a:p>
          <a:p>
            <a:pPr algn="just">
              <a:buNone/>
            </a:pPr>
            <a:r>
              <a:rPr lang="id-ID" b="1" dirty="0" smtClean="0"/>
              <a:t>	</a:t>
            </a:r>
            <a:r>
              <a:rPr lang="id-ID" dirty="0" smtClean="0"/>
              <a:t>Untuk melihat penyebab dan gejala masalah sosial  perlu memahami berbagai pandangan tentang penyebab masalah sosial :</a:t>
            </a:r>
            <a:endParaRPr lang="en-US" dirty="0" smtClean="0"/>
          </a:p>
          <a:p>
            <a:pPr>
              <a:buNone/>
            </a:pPr>
            <a:endParaRPr lang="en-US" b="1" dirty="0" smtClean="0"/>
          </a:p>
          <a:p>
            <a:pPr marL="514350" indent="-514350">
              <a:buAutoNum type="alphaUcPeriod"/>
            </a:pPr>
            <a:r>
              <a:rPr lang="en-US" b="1" dirty="0" smtClean="0"/>
              <a:t>PANDANGAN SULLIVAN DAN THOMPSON:</a:t>
            </a:r>
          </a:p>
          <a:p>
            <a:pPr marL="514350" indent="-514350">
              <a:buFont typeface="+mj-lt"/>
              <a:buAutoNum type="arabicPeriod"/>
            </a:pPr>
            <a:r>
              <a:rPr lang="en-US" dirty="0" err="1" smtClean="0"/>
              <a:t>Penyimpangan</a:t>
            </a:r>
            <a:r>
              <a:rPr lang="en-US" dirty="0" smtClean="0"/>
              <a:t> </a:t>
            </a:r>
            <a:r>
              <a:rPr lang="en-US" dirty="0" err="1" smtClean="0"/>
              <a:t>dari</a:t>
            </a:r>
            <a:r>
              <a:rPr lang="en-US" dirty="0" smtClean="0"/>
              <a:t> </a:t>
            </a:r>
            <a:r>
              <a:rPr lang="en-US" dirty="0" err="1" smtClean="0"/>
              <a:t>nilai</a:t>
            </a:r>
            <a:r>
              <a:rPr lang="en-US" dirty="0" smtClean="0"/>
              <a:t> </a:t>
            </a:r>
            <a:r>
              <a:rPr lang="en-US" dirty="0" err="1" smtClean="0"/>
              <a:t>dan</a:t>
            </a:r>
            <a:r>
              <a:rPr lang="en-US" dirty="0" smtClean="0"/>
              <a:t> </a:t>
            </a:r>
            <a:r>
              <a:rPr lang="en-US" dirty="0" err="1" smtClean="0"/>
              <a:t>norma</a:t>
            </a:r>
            <a:r>
              <a:rPr lang="en-US" dirty="0" smtClean="0"/>
              <a:t> </a:t>
            </a:r>
            <a:r>
              <a:rPr lang="en-US" dirty="0" err="1" smtClean="0"/>
              <a:t>kelompok</a:t>
            </a:r>
            <a:r>
              <a:rPr lang="en-US" dirty="0" smtClean="0"/>
              <a:t>.</a:t>
            </a:r>
          </a:p>
          <a:p>
            <a:pPr marL="514350" indent="-514350">
              <a:buFont typeface="+mj-lt"/>
              <a:buAutoNum type="arabicPeriod"/>
            </a:pPr>
            <a:r>
              <a:rPr lang="en-US" dirty="0" err="1" smtClean="0"/>
              <a:t>Merosotnya</a:t>
            </a:r>
            <a:r>
              <a:rPr lang="en-US" dirty="0" smtClean="0"/>
              <a:t> </a:t>
            </a:r>
            <a:r>
              <a:rPr lang="en-US" dirty="0" err="1" smtClean="0"/>
              <a:t>efektifitas</a:t>
            </a:r>
            <a:r>
              <a:rPr lang="en-US" dirty="0" smtClean="0"/>
              <a:t> </a:t>
            </a:r>
            <a:r>
              <a:rPr lang="en-US" dirty="0" err="1" smtClean="0"/>
              <a:t>lembaga</a:t>
            </a:r>
            <a:r>
              <a:rPr lang="en-US" dirty="0" smtClean="0"/>
              <a:t>.</a:t>
            </a:r>
          </a:p>
          <a:p>
            <a:pPr marL="514350" indent="-514350">
              <a:buFont typeface="+mj-lt"/>
              <a:buAutoNum type="arabicPeriod"/>
            </a:pPr>
            <a:r>
              <a:rPr lang="en-US" dirty="0" err="1" smtClean="0"/>
              <a:t>Melebarnya</a:t>
            </a:r>
            <a:r>
              <a:rPr lang="en-US" dirty="0" smtClean="0"/>
              <a:t> </a:t>
            </a:r>
            <a:r>
              <a:rPr lang="en-US" dirty="0" err="1" smtClean="0"/>
              <a:t>perbedaan</a:t>
            </a:r>
            <a:r>
              <a:rPr lang="en-US" dirty="0" smtClean="0"/>
              <a:t> </a:t>
            </a:r>
            <a:r>
              <a:rPr lang="en-US" dirty="0" err="1" smtClean="0"/>
              <a:t>sosial</a:t>
            </a:r>
            <a:r>
              <a:rPr lang="en-US" dirty="0" smtClean="0"/>
              <a:t> </a:t>
            </a:r>
            <a:r>
              <a:rPr lang="en-US" dirty="0" err="1" smtClean="0"/>
              <a:t>dan</a:t>
            </a:r>
            <a:r>
              <a:rPr lang="en-US" dirty="0" smtClean="0"/>
              <a:t> </a:t>
            </a:r>
            <a:r>
              <a:rPr lang="en-US" dirty="0" err="1" smtClean="0"/>
              <a:t>budaya</a:t>
            </a:r>
            <a:endParaRPr lang="en-US" dirty="0" smtClean="0"/>
          </a:p>
          <a:p>
            <a:pPr marL="514350" indent="-514350">
              <a:buFont typeface="+mj-lt"/>
              <a:buAutoNum type="arabicPeriod"/>
            </a:pPr>
            <a:r>
              <a:rPr lang="en-US" dirty="0" err="1" smtClean="0"/>
              <a:t>Penggunaan</a:t>
            </a:r>
            <a:r>
              <a:rPr lang="en-US" dirty="0" smtClean="0"/>
              <a:t> </a:t>
            </a:r>
            <a:r>
              <a:rPr lang="en-US" dirty="0" err="1" smtClean="0"/>
              <a:t>kekuasaan</a:t>
            </a:r>
            <a:r>
              <a:rPr lang="en-US" dirty="0" smtClean="0"/>
              <a:t>.</a:t>
            </a:r>
          </a:p>
          <a:p>
            <a:pPr marL="514350" indent="-514350">
              <a:buFont typeface="+mj-lt"/>
              <a:buAutoNum type="arabicPeriod"/>
            </a:pPr>
            <a:endParaRPr lang="en-US" dirty="0" smtClean="0"/>
          </a:p>
          <a:p>
            <a:pPr marL="514350" indent="-514350">
              <a:buNone/>
            </a:pPr>
            <a:r>
              <a:rPr lang="en-US" b="1" dirty="0" smtClean="0"/>
              <a:t>B. PANDANGAN MERTON DAN NISBET :</a:t>
            </a:r>
          </a:p>
          <a:p>
            <a:pPr marL="514350" indent="-514350">
              <a:buFont typeface="+mj-lt"/>
              <a:buAutoNum type="arabicPeriod"/>
            </a:pPr>
            <a:r>
              <a:rPr lang="en-US" dirty="0" err="1" smtClean="0"/>
              <a:t>Konflik</a:t>
            </a:r>
            <a:r>
              <a:rPr lang="en-US" dirty="0" smtClean="0"/>
              <a:t> </a:t>
            </a:r>
            <a:r>
              <a:rPr lang="en-US" dirty="0" err="1" smtClean="0"/>
              <a:t>antar</a:t>
            </a:r>
            <a:r>
              <a:rPr lang="en-US" dirty="0" smtClean="0"/>
              <a:t> </a:t>
            </a:r>
            <a:r>
              <a:rPr lang="en-US" dirty="0" err="1" smtClean="0"/>
              <a:t>lembaga</a:t>
            </a:r>
            <a:r>
              <a:rPr lang="en-US" dirty="0" smtClean="0"/>
              <a:t>.</a:t>
            </a:r>
          </a:p>
          <a:p>
            <a:pPr marL="514350" indent="-514350">
              <a:buFont typeface="+mj-lt"/>
              <a:buAutoNum type="arabicPeriod"/>
            </a:pPr>
            <a:r>
              <a:rPr lang="en-US" dirty="0" err="1" smtClean="0"/>
              <a:t>Mobilitas</a:t>
            </a:r>
            <a:r>
              <a:rPr lang="en-US" dirty="0" smtClean="0"/>
              <a:t> </a:t>
            </a:r>
            <a:r>
              <a:rPr lang="en-US" dirty="0" err="1" smtClean="0"/>
              <a:t>sosial</a:t>
            </a:r>
            <a:endParaRPr lang="en-US" dirty="0" smtClean="0"/>
          </a:p>
          <a:p>
            <a:pPr marL="514350" indent="-514350">
              <a:buFont typeface="+mj-lt"/>
              <a:buAutoNum type="arabicPeriod"/>
            </a:pPr>
            <a:r>
              <a:rPr lang="en-US" dirty="0" err="1" smtClean="0"/>
              <a:t>Individualisasi</a:t>
            </a:r>
            <a:endParaRPr lang="en-US" dirty="0" smtClean="0"/>
          </a:p>
          <a:p>
            <a:pPr marL="514350" indent="-514350">
              <a:buFont typeface="+mj-lt"/>
              <a:buAutoNum type="arabicPeriod"/>
            </a:pPr>
            <a:r>
              <a:rPr lang="en-US" dirty="0" smtClean="0"/>
              <a:t>Anomie.</a:t>
            </a:r>
          </a:p>
          <a:p>
            <a:pPr marL="514350" indent="-514350">
              <a:buFont typeface="+mj-lt"/>
              <a:buAutoNum type="arabicPeriod"/>
            </a:pPr>
            <a:endParaRPr lang="en-US" dirty="0" smtClean="0"/>
          </a:p>
          <a:p>
            <a:pPr marL="514350" indent="-514350">
              <a:buNone/>
            </a:pP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229600" cy="1143000"/>
          </a:xfrm>
        </p:spPr>
        <p:txBody>
          <a:bodyPr>
            <a:normAutofit/>
          </a:bodyPr>
          <a:lstStyle/>
          <a:p>
            <a:pPr algn="l"/>
            <a:r>
              <a:rPr lang="id-ID" sz="3200" b="1" dirty="0" smtClean="0">
                <a:latin typeface="Arial" pitchFamily="34" charset="0"/>
                <a:cs typeface="Arial" pitchFamily="34" charset="0"/>
              </a:rPr>
              <a:t>Gejala Masalah Sosial</a:t>
            </a:r>
            <a:endParaRPr lang="id-ID" sz="3200" b="1" dirty="0">
              <a:latin typeface="Arial" pitchFamily="34" charset="0"/>
              <a:cs typeface="Arial" pitchFamily="34" charset="0"/>
            </a:endParaRPr>
          </a:p>
        </p:txBody>
      </p:sp>
      <p:sp>
        <p:nvSpPr>
          <p:cNvPr id="3" name="Content Placeholder 2"/>
          <p:cNvSpPr>
            <a:spLocks noGrp="1"/>
          </p:cNvSpPr>
          <p:nvPr>
            <p:ph idx="1"/>
          </p:nvPr>
        </p:nvSpPr>
        <p:spPr>
          <a:xfrm>
            <a:off x="457200" y="1295400"/>
            <a:ext cx="8229600" cy="4525963"/>
          </a:xfrm>
        </p:spPr>
        <p:txBody>
          <a:bodyPr>
            <a:normAutofit fontScale="92500" lnSpcReduction="10000"/>
          </a:bodyPr>
          <a:lstStyle/>
          <a:p>
            <a:pPr marL="0" indent="0">
              <a:buNone/>
            </a:pPr>
            <a:r>
              <a:rPr lang="id-ID" sz="2800" dirty="0" smtClean="0">
                <a:cs typeface="Times New Roman" pitchFamily="18" charset="0"/>
              </a:rPr>
              <a:t>Untuk memahami masalah sosial dan menentukan ada tidaknya masalah sosial perlu mengkaitkan dengan 6 pertanyaan ( Merton dan Nisbet ) yaitu :</a:t>
            </a:r>
          </a:p>
          <a:p>
            <a:pPr marL="514350" indent="-514350">
              <a:buFont typeface="+mj-lt"/>
              <a:buAutoNum type="arabicPeriod"/>
            </a:pPr>
            <a:r>
              <a:rPr lang="id-ID" sz="2800" dirty="0" smtClean="0">
                <a:cs typeface="Times New Roman" pitchFamily="18" charset="0"/>
              </a:rPr>
              <a:t>Ada tidak perbedaan antara standar sosial dan kenyataan sosial?</a:t>
            </a:r>
          </a:p>
          <a:p>
            <a:pPr marL="514350" indent="-514350">
              <a:buFont typeface="+mj-lt"/>
              <a:buAutoNum type="arabicPeriod"/>
            </a:pPr>
            <a:r>
              <a:rPr lang="id-ID" sz="2800" dirty="0" smtClean="0">
                <a:cs typeface="Times New Roman" pitchFamily="18" charset="0"/>
              </a:rPr>
              <a:t>Apa yang dianggap masalah sosial ?</a:t>
            </a:r>
          </a:p>
          <a:p>
            <a:pPr marL="514350" indent="-514350">
              <a:buFont typeface="+mj-lt"/>
              <a:buAutoNum type="arabicPeriod"/>
            </a:pPr>
            <a:r>
              <a:rPr lang="id-ID" sz="2800" dirty="0" smtClean="0">
                <a:cs typeface="Times New Roman" pitchFamily="18" charset="0"/>
              </a:rPr>
              <a:t>Siapa penentu masalah sosial ?</a:t>
            </a:r>
          </a:p>
          <a:p>
            <a:pPr marL="514350" indent="-514350">
              <a:buFont typeface="+mj-lt"/>
              <a:buAutoNum type="arabicPeriod"/>
            </a:pPr>
            <a:r>
              <a:rPr lang="id-ID" sz="2800" dirty="0" smtClean="0">
                <a:cs typeface="Times New Roman" pitchFamily="18" charset="0"/>
              </a:rPr>
              <a:t>Apakah masalah sosial itu bersifat laten atau manifest?</a:t>
            </a:r>
          </a:p>
          <a:p>
            <a:pPr marL="514350" indent="-514350">
              <a:buFont typeface="+mj-lt"/>
              <a:buAutoNum type="arabicPeriod"/>
            </a:pPr>
            <a:r>
              <a:rPr lang="id-ID" sz="2800" dirty="0" smtClean="0">
                <a:cs typeface="Times New Roman" pitchFamily="18" charset="0"/>
              </a:rPr>
              <a:t>Bagaimanakah persepsi tentang masalah sosial?</a:t>
            </a:r>
          </a:p>
          <a:p>
            <a:pPr marL="514350" indent="-514350">
              <a:buFont typeface="+mj-lt"/>
              <a:buAutoNum type="arabicPeriod"/>
            </a:pPr>
            <a:r>
              <a:rPr lang="id-ID" sz="2800" dirty="0" smtClean="0">
                <a:cs typeface="Times New Roman" pitchFamily="18" charset="0"/>
              </a:rPr>
              <a:t>Bagaimanakah sistem nilai dan kemungkinan untuk mengatasi masalah sosial ?</a:t>
            </a:r>
            <a:endParaRPr lang="id-ID" sz="2800" dirty="0">
              <a:cs typeface="Times New Roman" pitchFamily="18" charset="0"/>
            </a:endParaRPr>
          </a:p>
        </p:txBody>
      </p:sp>
    </p:spTree>
    <p:extLst>
      <p:ext uri="{BB962C8B-B14F-4D97-AF65-F5344CB8AC3E}">
        <p14:creationId xmlns:p14="http://schemas.microsoft.com/office/powerpoint/2010/main" val="402068827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685800"/>
            <a:ext cx="8229600" cy="4525963"/>
          </a:xfrm>
        </p:spPr>
        <p:txBody>
          <a:bodyPr>
            <a:noAutofit/>
          </a:bodyPr>
          <a:lstStyle/>
          <a:p>
            <a:pPr>
              <a:buNone/>
            </a:pPr>
            <a:r>
              <a:rPr lang="id-ID" b="1" dirty="0" smtClean="0"/>
              <a:t>5. INDIKATOR MASALAH SOSIAL</a:t>
            </a:r>
          </a:p>
          <a:p>
            <a:pPr>
              <a:buNone/>
            </a:pPr>
            <a:r>
              <a:rPr lang="id-ID" sz="2400" dirty="0" smtClean="0"/>
              <a:t>I</a:t>
            </a:r>
            <a:r>
              <a:rPr lang="en-US" sz="2400" dirty="0" err="1" smtClean="0"/>
              <a:t>ndikator</a:t>
            </a:r>
            <a:r>
              <a:rPr lang="en-US" sz="2400" dirty="0" smtClean="0"/>
              <a:t> –</a:t>
            </a:r>
            <a:r>
              <a:rPr lang="en-US" sz="2400" dirty="0" err="1" smtClean="0"/>
              <a:t>indikator</a:t>
            </a:r>
            <a:r>
              <a:rPr lang="en-US" sz="2400" dirty="0" smtClean="0"/>
              <a:t> yang </a:t>
            </a:r>
            <a:r>
              <a:rPr lang="en-US" sz="2400" dirty="0" err="1" smtClean="0"/>
              <a:t>digunakan</a:t>
            </a:r>
            <a:r>
              <a:rPr lang="en-US" sz="2400" dirty="0" smtClean="0"/>
              <a:t> </a:t>
            </a:r>
            <a:r>
              <a:rPr lang="en-US" sz="2400" dirty="0" err="1" smtClean="0"/>
              <a:t>yaitu</a:t>
            </a:r>
            <a:r>
              <a:rPr lang="en-US" sz="2400" dirty="0" smtClean="0"/>
              <a:t>:</a:t>
            </a:r>
          </a:p>
          <a:p>
            <a:pPr marL="514350" indent="-514350">
              <a:buFont typeface="+mj-lt"/>
              <a:buAutoNum type="arabicPeriod"/>
            </a:pPr>
            <a:r>
              <a:rPr lang="en-US" sz="2400" dirty="0" err="1" smtClean="0"/>
              <a:t>Indikator</a:t>
            </a:r>
            <a:r>
              <a:rPr lang="en-US" sz="2400" dirty="0" smtClean="0"/>
              <a:t> </a:t>
            </a:r>
            <a:r>
              <a:rPr lang="en-US" sz="2400" dirty="0" err="1" smtClean="0"/>
              <a:t>sederhana</a:t>
            </a:r>
            <a:r>
              <a:rPr lang="en-US" sz="2400" dirty="0" smtClean="0"/>
              <a:t> (data ,</a:t>
            </a:r>
            <a:r>
              <a:rPr lang="en-US" sz="2400" dirty="0" err="1" smtClean="0"/>
              <a:t>angka</a:t>
            </a:r>
            <a:r>
              <a:rPr lang="en-US" sz="2400" dirty="0" smtClean="0"/>
              <a:t> )</a:t>
            </a:r>
          </a:p>
          <a:p>
            <a:pPr marL="514350" indent="-514350">
              <a:buFont typeface="+mj-lt"/>
              <a:buAutoNum type="arabicPeriod"/>
            </a:pPr>
            <a:r>
              <a:rPr lang="en-US" sz="2400" dirty="0" err="1" smtClean="0"/>
              <a:t>Indikator</a:t>
            </a:r>
            <a:r>
              <a:rPr lang="en-US" sz="2400" dirty="0" smtClean="0"/>
              <a:t> </a:t>
            </a:r>
            <a:r>
              <a:rPr lang="en-US" sz="2400" dirty="0" err="1" smtClean="0"/>
              <a:t>berganda</a:t>
            </a:r>
            <a:r>
              <a:rPr lang="en-US" sz="2400" dirty="0" smtClean="0"/>
              <a:t>(</a:t>
            </a:r>
            <a:r>
              <a:rPr lang="en-US" sz="2400" dirty="0" err="1" smtClean="0"/>
              <a:t>mengkaitkan</a:t>
            </a:r>
            <a:r>
              <a:rPr lang="en-US" sz="2400" dirty="0" smtClean="0"/>
              <a:t> </a:t>
            </a:r>
            <a:r>
              <a:rPr lang="en-US" sz="2400" dirty="0" err="1" smtClean="0"/>
              <a:t>fenomena</a:t>
            </a:r>
            <a:r>
              <a:rPr lang="en-US" sz="2400" dirty="0" smtClean="0"/>
              <a:t> </a:t>
            </a:r>
            <a:r>
              <a:rPr lang="en-US" sz="2400" dirty="0" err="1" smtClean="0"/>
              <a:t>satu</a:t>
            </a:r>
            <a:r>
              <a:rPr lang="en-US" sz="2400" dirty="0" smtClean="0"/>
              <a:t> </a:t>
            </a:r>
            <a:r>
              <a:rPr lang="en-US" sz="2400" dirty="0" err="1" smtClean="0"/>
              <a:t>dengan</a:t>
            </a:r>
            <a:r>
              <a:rPr lang="en-US" sz="2400" dirty="0" smtClean="0"/>
              <a:t> yang lain)</a:t>
            </a:r>
          </a:p>
          <a:p>
            <a:pPr marL="514350" indent="-514350">
              <a:buFont typeface="+mj-lt"/>
              <a:buAutoNum type="arabicPeriod"/>
            </a:pPr>
            <a:r>
              <a:rPr lang="en-US" sz="2400" dirty="0" err="1" smtClean="0"/>
              <a:t>Indikator</a:t>
            </a:r>
            <a:r>
              <a:rPr lang="en-US" sz="2400" dirty="0" smtClean="0"/>
              <a:t> </a:t>
            </a:r>
            <a:r>
              <a:rPr lang="en-US" sz="2400" dirty="0" err="1" smtClean="0"/>
              <a:t>komposisi</a:t>
            </a:r>
            <a:r>
              <a:rPr lang="en-US" sz="2400" dirty="0" smtClean="0"/>
              <a:t> </a:t>
            </a:r>
            <a:r>
              <a:rPr lang="en-US" sz="2400" dirty="0" err="1" smtClean="0"/>
              <a:t>penduduk</a:t>
            </a:r>
            <a:r>
              <a:rPr lang="en-US" sz="2400" dirty="0" smtClean="0"/>
              <a:t> (data  </a:t>
            </a:r>
            <a:r>
              <a:rPr lang="en-US" sz="2400" dirty="0" err="1" smtClean="0"/>
              <a:t>kependudukan</a:t>
            </a:r>
            <a:r>
              <a:rPr lang="en-US" sz="2400" dirty="0" smtClean="0"/>
              <a:t> yang </a:t>
            </a:r>
            <a:r>
              <a:rPr lang="en-US" sz="2400" dirty="0" err="1" smtClean="0"/>
              <a:t>tidak</a:t>
            </a:r>
            <a:r>
              <a:rPr lang="en-US" sz="2400" dirty="0" smtClean="0"/>
              <a:t> </a:t>
            </a:r>
            <a:r>
              <a:rPr lang="en-US" sz="2400" dirty="0" err="1" smtClean="0"/>
              <a:t>seimbang</a:t>
            </a:r>
            <a:r>
              <a:rPr lang="en-US" sz="2400" dirty="0" smtClean="0"/>
              <a:t> )</a:t>
            </a:r>
          </a:p>
          <a:p>
            <a:pPr marL="514350" indent="-514350">
              <a:buFont typeface="+mj-lt"/>
              <a:buAutoNum type="arabicPeriod"/>
            </a:pPr>
            <a:r>
              <a:rPr lang="en-US" sz="2400" dirty="0" err="1" smtClean="0"/>
              <a:t>Indikator</a:t>
            </a:r>
            <a:r>
              <a:rPr lang="en-US" sz="2400" dirty="0" smtClean="0"/>
              <a:t> </a:t>
            </a:r>
            <a:r>
              <a:rPr lang="en-US" sz="2400" dirty="0" err="1" smtClean="0"/>
              <a:t>jarak</a:t>
            </a:r>
            <a:r>
              <a:rPr lang="en-US" sz="2400" dirty="0" smtClean="0"/>
              <a:t> </a:t>
            </a:r>
            <a:r>
              <a:rPr lang="en-US" sz="2400" dirty="0" err="1" smtClean="0"/>
              <a:t>sosial</a:t>
            </a:r>
            <a:r>
              <a:rPr lang="en-US" sz="2400" dirty="0" smtClean="0"/>
              <a:t> ( </a:t>
            </a:r>
            <a:r>
              <a:rPr lang="en-US" sz="2400" dirty="0" err="1" smtClean="0"/>
              <a:t>Bogardus</a:t>
            </a:r>
            <a:r>
              <a:rPr lang="en-US" sz="2400" dirty="0" smtClean="0"/>
              <a:t>  ) </a:t>
            </a:r>
            <a:r>
              <a:rPr lang="en-US" sz="2400" dirty="0" err="1" smtClean="0"/>
              <a:t>hubungan</a:t>
            </a:r>
            <a:r>
              <a:rPr lang="en-US" sz="2400" dirty="0" smtClean="0"/>
              <a:t>  </a:t>
            </a:r>
            <a:r>
              <a:rPr lang="en-US" sz="2400" dirty="0" err="1" smtClean="0"/>
              <a:t>sosial</a:t>
            </a:r>
            <a:r>
              <a:rPr lang="en-US" sz="2400" dirty="0" smtClean="0"/>
              <a:t> yang </a:t>
            </a:r>
            <a:r>
              <a:rPr lang="en-US" sz="2400" dirty="0" err="1" smtClean="0"/>
              <a:t>merenggang</a:t>
            </a:r>
            <a:endParaRPr lang="en-US" sz="2400" dirty="0" smtClean="0"/>
          </a:p>
          <a:p>
            <a:pPr marL="514350" indent="-514350">
              <a:buFont typeface="+mj-lt"/>
              <a:buAutoNum type="arabicPeriod"/>
            </a:pPr>
            <a:r>
              <a:rPr lang="en-US" sz="2400" dirty="0" err="1" smtClean="0"/>
              <a:t>Indikator</a:t>
            </a:r>
            <a:r>
              <a:rPr lang="en-US" sz="2400" dirty="0" smtClean="0"/>
              <a:t> </a:t>
            </a:r>
            <a:r>
              <a:rPr lang="en-US" sz="2400" dirty="0" err="1" smtClean="0"/>
              <a:t>partisipasi</a:t>
            </a:r>
            <a:r>
              <a:rPr lang="en-US" sz="2400" dirty="0" smtClean="0"/>
              <a:t> </a:t>
            </a:r>
            <a:r>
              <a:rPr lang="en-US" sz="2400" dirty="0" err="1" smtClean="0"/>
              <a:t>sosial</a:t>
            </a:r>
            <a:r>
              <a:rPr lang="en-US" sz="2400" dirty="0" smtClean="0"/>
              <a:t> ( </a:t>
            </a:r>
            <a:r>
              <a:rPr lang="en-US" sz="2400" dirty="0" err="1" smtClean="0"/>
              <a:t>Quenn</a:t>
            </a:r>
            <a:r>
              <a:rPr lang="en-US" sz="2400" dirty="0" smtClean="0"/>
              <a:t> &amp; </a:t>
            </a:r>
            <a:r>
              <a:rPr lang="en-US" sz="2400" dirty="0" err="1" smtClean="0"/>
              <a:t>Quenner</a:t>
            </a:r>
            <a:r>
              <a:rPr lang="en-US" sz="2400" dirty="0" smtClean="0"/>
              <a:t>) </a:t>
            </a:r>
            <a:r>
              <a:rPr lang="en-US" sz="2400" dirty="0" err="1" smtClean="0"/>
              <a:t>adanya</a:t>
            </a:r>
            <a:r>
              <a:rPr lang="en-US" sz="2400" dirty="0" smtClean="0"/>
              <a:t> </a:t>
            </a:r>
            <a:r>
              <a:rPr lang="en-US" sz="2400" dirty="0" err="1" smtClean="0"/>
              <a:t>hambatan</a:t>
            </a:r>
            <a:r>
              <a:rPr lang="en-US" sz="2400" dirty="0" smtClean="0"/>
              <a:t> </a:t>
            </a:r>
            <a:r>
              <a:rPr lang="en-US" sz="2400" dirty="0" err="1" smtClean="0"/>
              <a:t>dalam</a:t>
            </a:r>
            <a:r>
              <a:rPr lang="en-US" sz="2400" dirty="0" smtClean="0"/>
              <a:t> </a:t>
            </a:r>
            <a:r>
              <a:rPr lang="en-US" sz="2400" dirty="0" err="1" smtClean="0"/>
              <a:t>menjalankan</a:t>
            </a:r>
            <a:r>
              <a:rPr lang="en-US" sz="2400" dirty="0" smtClean="0"/>
              <a:t> </a:t>
            </a:r>
            <a:r>
              <a:rPr lang="en-US" sz="2400" dirty="0" err="1" smtClean="0"/>
              <a:t>partisipasi</a:t>
            </a:r>
            <a:r>
              <a:rPr lang="en-US" sz="2400" dirty="0" smtClean="0"/>
              <a:t> </a:t>
            </a:r>
            <a:r>
              <a:rPr lang="en-US" sz="2400" dirty="0" err="1" smtClean="0"/>
              <a:t>sosial</a:t>
            </a:r>
            <a:r>
              <a:rPr lang="en-US" sz="2400" dirty="0" smtClean="0"/>
              <a:t>.</a:t>
            </a:r>
          </a:p>
          <a:p>
            <a:pPr marL="514350" indent="-514350">
              <a:buNone/>
            </a:pPr>
            <a:r>
              <a:rPr lang="en-US" sz="2400" dirty="0" err="1" smtClean="0"/>
              <a:t>Indikator</a:t>
            </a:r>
            <a:r>
              <a:rPr lang="en-US" sz="2400" dirty="0" smtClean="0"/>
              <a:t> I, 2 </a:t>
            </a:r>
            <a:r>
              <a:rPr lang="en-US" sz="2400" dirty="0" err="1" smtClean="0"/>
              <a:t>dan</a:t>
            </a:r>
            <a:r>
              <a:rPr lang="en-US" sz="2400" dirty="0" smtClean="0"/>
              <a:t> 3 </a:t>
            </a:r>
            <a:r>
              <a:rPr lang="en-US" sz="2400" dirty="0" err="1" smtClean="0"/>
              <a:t>menggunakan</a:t>
            </a:r>
            <a:r>
              <a:rPr lang="en-US" sz="2400" dirty="0" smtClean="0"/>
              <a:t> data </a:t>
            </a:r>
            <a:r>
              <a:rPr lang="en-US" sz="2400" dirty="0" err="1" smtClean="0"/>
              <a:t>kuantitatif</a:t>
            </a:r>
            <a:r>
              <a:rPr lang="en-US" sz="2400" dirty="0" smtClean="0"/>
              <a:t> </a:t>
            </a:r>
            <a:r>
              <a:rPr lang="en-US" sz="2400" dirty="0" err="1" smtClean="0"/>
              <a:t>dan</a:t>
            </a:r>
            <a:r>
              <a:rPr lang="en-US" sz="2400" dirty="0" smtClean="0"/>
              <a:t>  </a:t>
            </a:r>
            <a:r>
              <a:rPr lang="en-US" sz="2400" dirty="0" err="1" smtClean="0"/>
              <a:t>indikator</a:t>
            </a:r>
            <a:r>
              <a:rPr lang="en-US" sz="2400" dirty="0" smtClean="0"/>
              <a:t> 4 </a:t>
            </a:r>
            <a:r>
              <a:rPr lang="en-US" sz="2400" dirty="0" err="1" smtClean="0"/>
              <a:t>dan</a:t>
            </a:r>
            <a:r>
              <a:rPr lang="en-US" sz="2400" dirty="0" smtClean="0"/>
              <a:t> 5 </a:t>
            </a:r>
            <a:r>
              <a:rPr lang="en-US" sz="2400" dirty="0" err="1" smtClean="0"/>
              <a:t>menggunakan</a:t>
            </a:r>
            <a:r>
              <a:rPr lang="en-US" sz="2400" dirty="0" smtClean="0"/>
              <a:t> data </a:t>
            </a:r>
            <a:r>
              <a:rPr lang="en-US" sz="2400" dirty="0" err="1" smtClean="0"/>
              <a:t>kualitatif</a:t>
            </a:r>
            <a:r>
              <a:rPr lang="en-US" sz="2400" dirty="0" smtClean="0"/>
              <a:t>.</a:t>
            </a:r>
          </a:p>
          <a:p>
            <a:pPr marL="514350" indent="-514350">
              <a:buFont typeface="+mj-lt"/>
              <a:buAutoNum type="arabicPeriod"/>
            </a:pPr>
            <a:endParaRPr lang="en-US" sz="2400" dirty="0" smtClean="0"/>
          </a:p>
          <a:p>
            <a:pPr marL="514350" indent="-514350">
              <a:buFont typeface="+mj-lt"/>
              <a:buAutoNum type="arabicPeriod"/>
            </a:pPr>
            <a:endParaRPr lang="en-US" sz="2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600" b="1" dirty="0" smtClean="0"/>
              <a:t>Kompetensi yang Diharapkan</a:t>
            </a:r>
            <a:endParaRPr lang="id-ID" sz="3600" b="1" dirty="0"/>
          </a:p>
        </p:txBody>
      </p:sp>
      <p:sp>
        <p:nvSpPr>
          <p:cNvPr id="3" name="Content Placeholder 2"/>
          <p:cNvSpPr>
            <a:spLocks noGrp="1"/>
          </p:cNvSpPr>
          <p:nvPr>
            <p:ph idx="1"/>
          </p:nvPr>
        </p:nvSpPr>
        <p:spPr>
          <a:xfrm>
            <a:off x="533400" y="1447800"/>
            <a:ext cx="8229600" cy="4525963"/>
          </a:xfrm>
        </p:spPr>
        <p:txBody>
          <a:bodyPr>
            <a:noAutofit/>
          </a:bodyPr>
          <a:lstStyle/>
          <a:p>
            <a:pPr marL="514350" indent="-514350" algn="just"/>
            <a:r>
              <a:rPr lang="id-ID" sz="2800" dirty="0" smtClean="0"/>
              <a:t>Mampu memperdalam dan memahami konsep dan fenomena masalah masalah sosial</a:t>
            </a:r>
          </a:p>
          <a:p>
            <a:pPr marL="514350" indent="-514350" algn="just"/>
            <a:r>
              <a:rPr lang="id-ID" sz="2800" dirty="0" smtClean="0"/>
              <a:t>Mempunyai kemampuan dalam melakukan analisis mengenai fenomena dan realitas sosial yang terjadi dalam kehidupan masyarakat.</a:t>
            </a:r>
          </a:p>
          <a:p>
            <a:pPr marL="514350" indent="-514350" algn="just"/>
            <a:r>
              <a:rPr lang="id-ID" sz="2800" dirty="0" smtClean="0"/>
              <a:t>Mampu mengidentifikasi masalah sosial dan merumuskan kebijakan terkait dengan penanganan masalah sosial yang ada.</a:t>
            </a:r>
            <a:endParaRPr lang="id-ID" sz="28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447800"/>
            <a:ext cx="8229600" cy="4525963"/>
          </a:xfrm>
        </p:spPr>
        <p:txBody>
          <a:bodyPr/>
          <a:lstStyle/>
          <a:p>
            <a:pPr algn="just">
              <a:buNone/>
            </a:pPr>
            <a:r>
              <a:rPr lang="en-US" dirty="0" err="1" smtClean="0"/>
              <a:t>Untuk</a:t>
            </a:r>
            <a:r>
              <a:rPr lang="en-US" dirty="0" smtClean="0"/>
              <a:t> </a:t>
            </a:r>
            <a:r>
              <a:rPr lang="en-US" dirty="0" err="1" smtClean="0"/>
              <a:t>semakin</a:t>
            </a:r>
            <a:r>
              <a:rPr lang="en-US" dirty="0" smtClean="0"/>
              <a:t> </a:t>
            </a:r>
            <a:r>
              <a:rPr lang="en-US" dirty="0" err="1" smtClean="0"/>
              <a:t>peka</a:t>
            </a:r>
            <a:r>
              <a:rPr lang="en-US" dirty="0" smtClean="0"/>
              <a:t> (</a:t>
            </a:r>
            <a:r>
              <a:rPr lang="en-US" dirty="0" err="1" smtClean="0"/>
              <a:t>urgen</a:t>
            </a:r>
            <a:r>
              <a:rPr lang="en-US" dirty="0" smtClean="0"/>
              <a:t> ) </a:t>
            </a:r>
            <a:r>
              <a:rPr lang="en-US" dirty="0" err="1" smtClean="0"/>
              <a:t>melihat</a:t>
            </a:r>
            <a:r>
              <a:rPr lang="en-US" dirty="0" smtClean="0"/>
              <a:t> </a:t>
            </a:r>
            <a:r>
              <a:rPr lang="id-ID" dirty="0" smtClean="0"/>
              <a:t>gejala </a:t>
            </a:r>
            <a:r>
              <a:rPr lang="en-US" dirty="0" err="1" smtClean="0"/>
              <a:t>masalah</a:t>
            </a:r>
            <a:r>
              <a:rPr lang="en-US" dirty="0" smtClean="0"/>
              <a:t> </a:t>
            </a:r>
            <a:r>
              <a:rPr lang="en-US" dirty="0" err="1" smtClean="0"/>
              <a:t>sosial</a:t>
            </a:r>
            <a:r>
              <a:rPr lang="en-US" dirty="0" smtClean="0"/>
              <a:t> </a:t>
            </a:r>
            <a:r>
              <a:rPr lang="en-US" dirty="0" err="1" smtClean="0"/>
              <a:t>mengkaitkan</a:t>
            </a:r>
            <a:r>
              <a:rPr lang="en-US" dirty="0" smtClean="0"/>
              <a:t> </a:t>
            </a:r>
            <a:r>
              <a:rPr lang="en-US" dirty="0" err="1" smtClean="0"/>
              <a:t>indikator</a:t>
            </a:r>
            <a:r>
              <a:rPr lang="en-US" dirty="0" smtClean="0"/>
              <a:t> </a:t>
            </a:r>
            <a:r>
              <a:rPr lang="en-US" dirty="0" err="1" smtClean="0"/>
              <a:t>dengan</a:t>
            </a:r>
            <a:r>
              <a:rPr lang="en-US" dirty="0" smtClean="0"/>
              <a:t> :</a:t>
            </a:r>
          </a:p>
          <a:p>
            <a:pPr marL="514350" indent="-514350" algn="just">
              <a:buFont typeface="+mj-lt"/>
              <a:buAutoNum type="arabicPeriod"/>
            </a:pPr>
            <a:r>
              <a:rPr lang="en-US" dirty="0" err="1" smtClean="0"/>
              <a:t>Prevelance</a:t>
            </a:r>
            <a:r>
              <a:rPr lang="en-US" dirty="0" smtClean="0"/>
              <a:t> ( </a:t>
            </a:r>
            <a:r>
              <a:rPr lang="en-US" dirty="0" err="1" smtClean="0"/>
              <a:t>penyebaran</a:t>
            </a:r>
            <a:r>
              <a:rPr lang="en-US" dirty="0" smtClean="0"/>
              <a:t> )</a:t>
            </a:r>
          </a:p>
          <a:p>
            <a:pPr marL="514350" indent="-514350" algn="just">
              <a:buFont typeface="+mj-lt"/>
              <a:buAutoNum type="arabicPeriod"/>
            </a:pPr>
            <a:r>
              <a:rPr lang="en-US" dirty="0" smtClean="0"/>
              <a:t>Trend ( </a:t>
            </a:r>
            <a:r>
              <a:rPr lang="en-US" dirty="0" err="1" smtClean="0"/>
              <a:t>kecenderungan</a:t>
            </a:r>
            <a:r>
              <a:rPr lang="en-US" dirty="0" smtClean="0"/>
              <a:t> )</a:t>
            </a:r>
          </a:p>
          <a:p>
            <a:pPr marL="514350" indent="-514350" algn="just">
              <a:buFont typeface="+mj-lt"/>
              <a:buAutoNum type="arabicPeriod"/>
            </a:pPr>
            <a:r>
              <a:rPr lang="en-US" dirty="0" err="1" smtClean="0"/>
              <a:t>Insidence</a:t>
            </a:r>
            <a:r>
              <a:rPr lang="en-US" dirty="0" smtClean="0"/>
              <a:t> (</a:t>
            </a:r>
            <a:r>
              <a:rPr lang="en-US" dirty="0" err="1" smtClean="0"/>
              <a:t>kejadian</a:t>
            </a:r>
            <a:r>
              <a:rPr lang="en-US" dirty="0" smtClean="0"/>
              <a:t>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457200"/>
            <a:ext cx="8229600" cy="4525963"/>
          </a:xfrm>
        </p:spPr>
        <p:txBody>
          <a:bodyPr>
            <a:noAutofit/>
          </a:bodyPr>
          <a:lstStyle/>
          <a:p>
            <a:pPr>
              <a:buNone/>
            </a:pPr>
            <a:r>
              <a:rPr lang="id-ID" sz="2800" b="1" dirty="0" smtClean="0"/>
              <a:t>6</a:t>
            </a:r>
            <a:r>
              <a:rPr lang="en-US" sz="2800" b="1" dirty="0" smtClean="0"/>
              <a:t>. </a:t>
            </a:r>
            <a:r>
              <a:rPr lang="en-US" sz="2800" b="1" dirty="0" err="1" smtClean="0"/>
              <a:t>Upaya</a:t>
            </a:r>
            <a:r>
              <a:rPr lang="en-US" sz="2800" b="1" dirty="0" smtClean="0"/>
              <a:t> </a:t>
            </a:r>
            <a:r>
              <a:rPr lang="en-US" sz="2800" b="1" dirty="0" err="1" smtClean="0"/>
              <a:t>Memahami</a:t>
            </a:r>
            <a:r>
              <a:rPr lang="en-US" sz="2800" b="1" dirty="0" smtClean="0"/>
              <a:t> </a:t>
            </a:r>
            <a:r>
              <a:rPr lang="en-US" sz="2800" b="1" dirty="0" err="1" smtClean="0"/>
              <a:t>Masalah</a:t>
            </a:r>
            <a:r>
              <a:rPr lang="en-US" sz="2800" b="1" dirty="0" smtClean="0"/>
              <a:t> </a:t>
            </a:r>
            <a:r>
              <a:rPr lang="en-US" sz="2800" b="1" dirty="0" err="1" smtClean="0"/>
              <a:t>Sosial</a:t>
            </a:r>
            <a:r>
              <a:rPr lang="en-US" sz="2800" b="1" dirty="0" smtClean="0"/>
              <a:t> :</a:t>
            </a:r>
          </a:p>
          <a:p>
            <a:pPr marL="514350" indent="-514350" algn="just"/>
            <a:r>
              <a:rPr lang="en-US" sz="2800" dirty="0" err="1" smtClean="0"/>
              <a:t>Pendekatan</a:t>
            </a:r>
            <a:r>
              <a:rPr lang="en-US" sz="2800" dirty="0" smtClean="0"/>
              <a:t> </a:t>
            </a:r>
            <a:r>
              <a:rPr lang="en-US" sz="2800" dirty="0" err="1" smtClean="0"/>
              <a:t>metafisik</a:t>
            </a:r>
            <a:r>
              <a:rPr lang="en-US" sz="2800" dirty="0" smtClean="0"/>
              <a:t>  (</a:t>
            </a:r>
            <a:r>
              <a:rPr lang="en-US" sz="2800" dirty="0" err="1" smtClean="0"/>
              <a:t>sebagai</a:t>
            </a:r>
            <a:r>
              <a:rPr lang="en-US" sz="2800" dirty="0" smtClean="0"/>
              <a:t> </a:t>
            </a:r>
            <a:r>
              <a:rPr lang="en-US" sz="2800" dirty="0" err="1" smtClean="0"/>
              <a:t>takdir</a:t>
            </a:r>
            <a:r>
              <a:rPr lang="en-US" sz="2800" dirty="0" smtClean="0"/>
              <a:t>, </a:t>
            </a:r>
            <a:r>
              <a:rPr lang="en-US" sz="2800" dirty="0" err="1" smtClean="0"/>
              <a:t>kekuatan</a:t>
            </a:r>
            <a:r>
              <a:rPr lang="en-US" sz="2800" dirty="0" smtClean="0"/>
              <a:t>  </a:t>
            </a:r>
            <a:r>
              <a:rPr lang="en-US" sz="2800" dirty="0" err="1" smtClean="0"/>
              <a:t>gaib</a:t>
            </a:r>
            <a:r>
              <a:rPr lang="en-US" sz="2800" dirty="0" smtClean="0"/>
              <a:t> ).</a:t>
            </a:r>
          </a:p>
          <a:p>
            <a:pPr marL="514350" indent="-514350" algn="just"/>
            <a:r>
              <a:rPr lang="en-US" sz="2800" dirty="0" err="1" smtClean="0"/>
              <a:t>Pendekatan</a:t>
            </a:r>
            <a:r>
              <a:rPr lang="en-US" sz="2800" dirty="0" smtClean="0"/>
              <a:t> </a:t>
            </a:r>
            <a:r>
              <a:rPr lang="en-US" sz="2800" dirty="0" err="1" smtClean="0"/>
              <a:t>keagamaan</a:t>
            </a:r>
            <a:r>
              <a:rPr lang="en-US" sz="2800" dirty="0" smtClean="0"/>
              <a:t> (</a:t>
            </a:r>
            <a:r>
              <a:rPr lang="en-US" sz="2800" dirty="0" err="1" smtClean="0"/>
              <a:t>nasib</a:t>
            </a:r>
            <a:r>
              <a:rPr lang="en-US" sz="2800" dirty="0" smtClean="0"/>
              <a:t> </a:t>
            </a:r>
            <a:r>
              <a:rPr lang="en-US" sz="2800" dirty="0" err="1" smtClean="0"/>
              <a:t>buruk</a:t>
            </a:r>
            <a:r>
              <a:rPr lang="en-US" sz="2800" dirty="0" smtClean="0"/>
              <a:t> /</a:t>
            </a:r>
            <a:r>
              <a:rPr lang="en-US" sz="2800" dirty="0" err="1" smtClean="0"/>
              <a:t>kemalangan</a:t>
            </a:r>
            <a:r>
              <a:rPr lang="en-US" sz="2800" dirty="0" smtClean="0"/>
              <a:t> </a:t>
            </a:r>
            <a:r>
              <a:rPr lang="en-US" sz="2800" dirty="0" err="1" smtClean="0"/>
              <a:t>merupakan</a:t>
            </a:r>
            <a:r>
              <a:rPr lang="en-US" sz="2800" dirty="0" smtClean="0"/>
              <a:t> </a:t>
            </a:r>
            <a:r>
              <a:rPr lang="en-US" sz="2800" dirty="0" err="1" smtClean="0"/>
              <a:t>kehendak</a:t>
            </a:r>
            <a:r>
              <a:rPr lang="en-US" sz="2800" dirty="0" smtClean="0"/>
              <a:t> </a:t>
            </a:r>
            <a:r>
              <a:rPr lang="en-US" sz="2800" dirty="0" err="1" smtClean="0"/>
              <a:t>Tuhan</a:t>
            </a:r>
            <a:r>
              <a:rPr lang="en-US" sz="2800" dirty="0" smtClean="0"/>
              <a:t> </a:t>
            </a:r>
            <a:r>
              <a:rPr lang="en-US" sz="2800" dirty="0" err="1" smtClean="0"/>
              <a:t>dan</a:t>
            </a:r>
            <a:r>
              <a:rPr lang="en-US" sz="2800" dirty="0" smtClean="0"/>
              <a:t> dianggap </a:t>
            </a:r>
            <a:r>
              <a:rPr lang="en-US" sz="2800" dirty="0" err="1" smtClean="0"/>
              <a:t>sebagai</a:t>
            </a:r>
            <a:r>
              <a:rPr lang="en-US" sz="2800" dirty="0" smtClean="0"/>
              <a:t> </a:t>
            </a:r>
            <a:r>
              <a:rPr lang="en-US" sz="2800" dirty="0" err="1" smtClean="0"/>
              <a:t>ujian</a:t>
            </a:r>
            <a:r>
              <a:rPr lang="en-US" sz="2800" dirty="0" smtClean="0"/>
              <a:t> </a:t>
            </a:r>
            <a:r>
              <a:rPr lang="en-US" sz="2800" dirty="0" err="1" smtClean="0"/>
              <a:t>hidup</a:t>
            </a:r>
            <a:r>
              <a:rPr lang="en-US" sz="2800" dirty="0" smtClean="0"/>
              <a:t>).</a:t>
            </a:r>
          </a:p>
          <a:p>
            <a:pPr marL="514350" indent="-514350" algn="just"/>
            <a:r>
              <a:rPr lang="en-US" sz="2800" dirty="0" err="1" smtClean="0"/>
              <a:t>Pendekatan</a:t>
            </a:r>
            <a:r>
              <a:rPr lang="en-US" sz="2800" dirty="0" smtClean="0"/>
              <a:t> </a:t>
            </a:r>
            <a:r>
              <a:rPr lang="en-US" sz="2800" dirty="0" err="1" smtClean="0"/>
              <a:t>literasi</a:t>
            </a:r>
            <a:r>
              <a:rPr lang="en-US" sz="2800" dirty="0" smtClean="0"/>
              <a:t> /</a:t>
            </a:r>
            <a:r>
              <a:rPr lang="en-US" sz="2800" dirty="0" err="1" smtClean="0"/>
              <a:t>jurnalistik</a:t>
            </a:r>
            <a:r>
              <a:rPr lang="en-US" sz="2800" dirty="0" smtClean="0"/>
              <a:t> ( </a:t>
            </a:r>
            <a:r>
              <a:rPr lang="en-US" sz="2800" dirty="0" err="1" smtClean="0"/>
              <a:t>digunakan</a:t>
            </a:r>
            <a:r>
              <a:rPr lang="en-US" sz="2800" dirty="0" smtClean="0"/>
              <a:t> </a:t>
            </a:r>
            <a:r>
              <a:rPr lang="en-US" sz="2800" dirty="0" err="1" smtClean="0"/>
              <a:t>oleh</a:t>
            </a:r>
            <a:r>
              <a:rPr lang="en-US" sz="2800" dirty="0" smtClean="0"/>
              <a:t> </a:t>
            </a:r>
            <a:r>
              <a:rPr lang="en-US" sz="2800" dirty="0" err="1" smtClean="0"/>
              <a:t>sastrawan</a:t>
            </a:r>
            <a:r>
              <a:rPr lang="en-US" sz="2800" dirty="0" smtClean="0"/>
              <a:t> </a:t>
            </a:r>
            <a:r>
              <a:rPr lang="en-US" sz="2800" dirty="0" err="1" smtClean="0"/>
              <a:t>dengan</a:t>
            </a:r>
            <a:r>
              <a:rPr lang="en-US" sz="2800" dirty="0" smtClean="0"/>
              <a:t> </a:t>
            </a:r>
            <a:r>
              <a:rPr lang="en-US" sz="2800" dirty="0" err="1" smtClean="0"/>
              <a:t>mengungkapkan</a:t>
            </a:r>
            <a:r>
              <a:rPr lang="en-US" sz="2800" dirty="0" smtClean="0"/>
              <a:t> </a:t>
            </a:r>
            <a:r>
              <a:rPr lang="en-US" sz="2800" dirty="0" err="1" smtClean="0"/>
              <a:t>permasalahan</a:t>
            </a:r>
            <a:r>
              <a:rPr lang="en-US" sz="2800" dirty="0" smtClean="0"/>
              <a:t> </a:t>
            </a:r>
            <a:r>
              <a:rPr lang="en-US" sz="2800" dirty="0" err="1" smtClean="0"/>
              <a:t>melalui</a:t>
            </a:r>
            <a:r>
              <a:rPr lang="en-US" sz="2800" dirty="0" smtClean="0"/>
              <a:t> </a:t>
            </a:r>
            <a:r>
              <a:rPr lang="en-US" sz="2800" dirty="0" err="1" smtClean="0"/>
              <a:t>imajinasi</a:t>
            </a:r>
            <a:r>
              <a:rPr lang="en-US" sz="2800" dirty="0" smtClean="0"/>
              <a:t> yang </a:t>
            </a:r>
            <a:r>
              <a:rPr lang="en-US" sz="2800" dirty="0" err="1" smtClean="0"/>
              <a:t>kuat</a:t>
            </a:r>
            <a:r>
              <a:rPr lang="en-US" sz="2800" dirty="0" smtClean="0"/>
              <a:t> ).</a:t>
            </a:r>
          </a:p>
          <a:p>
            <a:pPr marL="514350" indent="-514350" algn="just"/>
            <a:r>
              <a:rPr lang="en-US" sz="2800" dirty="0" err="1" smtClean="0"/>
              <a:t>Pendekatan</a:t>
            </a:r>
            <a:r>
              <a:rPr lang="en-US" sz="2800" dirty="0" smtClean="0"/>
              <a:t> </a:t>
            </a:r>
            <a:r>
              <a:rPr lang="en-US" sz="2800" dirty="0" err="1" smtClean="0"/>
              <a:t>ilmiah</a:t>
            </a:r>
            <a:r>
              <a:rPr lang="en-US" sz="2800" dirty="0" smtClean="0"/>
              <a:t> ( </a:t>
            </a:r>
            <a:r>
              <a:rPr lang="en-US" sz="2800" dirty="0" err="1" smtClean="0"/>
              <a:t>obyektif</a:t>
            </a:r>
            <a:r>
              <a:rPr lang="en-US" sz="2800" dirty="0" smtClean="0"/>
              <a:t> /</a:t>
            </a:r>
            <a:r>
              <a:rPr lang="en-US" sz="2800" dirty="0" err="1" smtClean="0"/>
              <a:t>netral</a:t>
            </a:r>
            <a:r>
              <a:rPr lang="en-US" sz="2800" dirty="0" smtClean="0"/>
              <a:t> </a:t>
            </a:r>
            <a:r>
              <a:rPr lang="en-US" sz="2800" dirty="0" err="1" smtClean="0"/>
              <a:t>dengan</a:t>
            </a:r>
            <a:r>
              <a:rPr lang="en-US" sz="2800" dirty="0" smtClean="0"/>
              <a:t> </a:t>
            </a:r>
            <a:r>
              <a:rPr lang="en-US" sz="2800" dirty="0" err="1" smtClean="0"/>
              <a:t>melihat</a:t>
            </a:r>
            <a:r>
              <a:rPr lang="en-US" sz="2800" dirty="0" smtClean="0"/>
              <a:t> </a:t>
            </a:r>
            <a:r>
              <a:rPr lang="en-US" sz="2800" dirty="0" err="1" smtClean="0"/>
              <a:t>masalah</a:t>
            </a:r>
            <a:r>
              <a:rPr lang="en-US" sz="2800" dirty="0" smtClean="0"/>
              <a:t> </a:t>
            </a:r>
            <a:r>
              <a:rPr lang="en-US" sz="2800" dirty="0" err="1" smtClean="0"/>
              <a:t>sosial</a:t>
            </a:r>
            <a:r>
              <a:rPr lang="en-US" sz="2800" dirty="0" smtClean="0"/>
              <a:t> </a:t>
            </a:r>
            <a:r>
              <a:rPr lang="en-US" sz="2800" dirty="0" err="1" smtClean="0"/>
              <a:t>dengan</a:t>
            </a:r>
            <a:r>
              <a:rPr lang="en-US" sz="2800" dirty="0" smtClean="0"/>
              <a:t> </a:t>
            </a:r>
            <a:r>
              <a:rPr lang="en-US" sz="2800" dirty="0" err="1" smtClean="0"/>
              <a:t>kehidupan</a:t>
            </a:r>
            <a:r>
              <a:rPr lang="en-US" sz="2800" dirty="0" smtClean="0"/>
              <a:t> yang normal </a:t>
            </a:r>
            <a:r>
              <a:rPr lang="en-US" sz="2800" dirty="0" err="1" smtClean="0"/>
              <a:t>sama</a:t>
            </a:r>
            <a:r>
              <a:rPr lang="en-US" sz="2800" dirty="0" smtClean="0"/>
              <a:t> </a:t>
            </a:r>
            <a:r>
              <a:rPr lang="en-US" sz="2800" dirty="0" err="1" smtClean="0"/>
              <a:t>dan</a:t>
            </a:r>
            <a:r>
              <a:rPr lang="en-US" sz="2800" dirty="0" smtClean="0"/>
              <a:t> </a:t>
            </a:r>
            <a:r>
              <a:rPr lang="en-US" sz="2800" dirty="0" err="1" smtClean="0"/>
              <a:t>memecahkannya</a:t>
            </a:r>
            <a:r>
              <a:rPr lang="en-US" sz="2800" dirty="0" smtClean="0"/>
              <a:t> </a:t>
            </a:r>
            <a:r>
              <a:rPr lang="en-US" sz="2800" dirty="0" err="1" smtClean="0"/>
              <a:t>dengan</a:t>
            </a:r>
            <a:r>
              <a:rPr lang="en-US" sz="2800" dirty="0" smtClean="0"/>
              <a:t> </a:t>
            </a:r>
            <a:r>
              <a:rPr lang="en-US" sz="2800" dirty="0" err="1" smtClean="0"/>
              <a:t>standar</a:t>
            </a:r>
            <a:r>
              <a:rPr lang="en-US" sz="2800" dirty="0" smtClean="0"/>
              <a:t> yang </a:t>
            </a:r>
            <a:r>
              <a:rPr lang="en-US" sz="2800" dirty="0" err="1" smtClean="0"/>
              <a:t>baku</a:t>
            </a:r>
            <a:r>
              <a:rPr lang="en-US" sz="2800" dirty="0" smtClean="0"/>
              <a:t> )</a:t>
            </a:r>
            <a:endParaRPr lang="en-US" sz="28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8229600" cy="868362"/>
          </a:xfrm>
        </p:spPr>
        <p:txBody>
          <a:bodyPr>
            <a:normAutofit/>
          </a:bodyPr>
          <a:lstStyle/>
          <a:p>
            <a:r>
              <a:rPr lang="en-US" sz="3200" b="1" dirty="0" err="1" smtClean="0"/>
              <a:t>Masalah</a:t>
            </a:r>
            <a:r>
              <a:rPr lang="en-US" sz="3200" b="1" dirty="0" smtClean="0"/>
              <a:t> </a:t>
            </a:r>
            <a:r>
              <a:rPr lang="en-US" sz="3200" b="1" dirty="0" err="1" smtClean="0"/>
              <a:t>Sosial</a:t>
            </a:r>
            <a:r>
              <a:rPr lang="en-US" sz="3200" b="1" dirty="0" smtClean="0"/>
              <a:t> </a:t>
            </a:r>
            <a:r>
              <a:rPr lang="id-ID" sz="3200" b="1" dirty="0" smtClean="0"/>
              <a:t>Dalam</a:t>
            </a:r>
            <a:r>
              <a:rPr lang="en-US" sz="3200" b="1" dirty="0" smtClean="0"/>
              <a:t> </a:t>
            </a:r>
            <a:r>
              <a:rPr lang="en-US" sz="3200" b="1" dirty="0" err="1" smtClean="0"/>
              <a:t>Berbagai</a:t>
            </a:r>
            <a:r>
              <a:rPr lang="en-US" sz="3200" b="1" dirty="0" smtClean="0"/>
              <a:t> </a:t>
            </a:r>
            <a:r>
              <a:rPr lang="en-US" sz="3200" b="1" dirty="0" err="1" smtClean="0"/>
              <a:t>Perspektif</a:t>
            </a:r>
            <a:endParaRPr lang="en-US" sz="3200" b="1" dirty="0"/>
          </a:p>
        </p:txBody>
      </p:sp>
      <p:sp>
        <p:nvSpPr>
          <p:cNvPr id="3" name="Content Placeholder 2"/>
          <p:cNvSpPr>
            <a:spLocks noGrp="1"/>
          </p:cNvSpPr>
          <p:nvPr>
            <p:ph idx="1"/>
          </p:nvPr>
        </p:nvSpPr>
        <p:spPr>
          <a:xfrm>
            <a:off x="228600" y="838200"/>
            <a:ext cx="8534400" cy="5791200"/>
          </a:xfrm>
        </p:spPr>
        <p:txBody>
          <a:bodyPr>
            <a:normAutofit fontScale="25000" lnSpcReduction="20000"/>
          </a:bodyPr>
          <a:lstStyle/>
          <a:p>
            <a:pPr marL="2686050" lvl="5" indent="-514350" algn="just">
              <a:buNone/>
            </a:pPr>
            <a:endParaRPr lang="en-US" sz="3200" dirty="0" smtClean="0"/>
          </a:p>
          <a:p>
            <a:pPr marL="514350" indent="-514350" algn="just"/>
            <a:r>
              <a:rPr lang="en-US" sz="9600" dirty="0" err="1" smtClean="0"/>
              <a:t>Dalam</a:t>
            </a:r>
            <a:r>
              <a:rPr lang="en-US" sz="9600" dirty="0" smtClean="0"/>
              <a:t>  </a:t>
            </a:r>
            <a:r>
              <a:rPr lang="en-US" sz="9600" dirty="0" err="1" smtClean="0"/>
              <a:t>teori</a:t>
            </a:r>
            <a:r>
              <a:rPr lang="en-US" sz="9600" dirty="0" smtClean="0"/>
              <a:t> </a:t>
            </a:r>
            <a:r>
              <a:rPr lang="en-US" sz="9600" dirty="0" err="1" smtClean="0"/>
              <a:t>masalah</a:t>
            </a:r>
            <a:r>
              <a:rPr lang="en-US" sz="9600" dirty="0" smtClean="0"/>
              <a:t> </a:t>
            </a:r>
            <a:r>
              <a:rPr lang="en-US" sz="9600" dirty="0" err="1" smtClean="0"/>
              <a:t>sosial</a:t>
            </a:r>
            <a:r>
              <a:rPr lang="en-US" sz="9600" dirty="0" smtClean="0"/>
              <a:t> </a:t>
            </a:r>
            <a:r>
              <a:rPr lang="en-US" sz="9600" dirty="0" err="1" smtClean="0"/>
              <a:t>terdapat</a:t>
            </a:r>
            <a:r>
              <a:rPr lang="en-US" sz="9600" dirty="0" smtClean="0"/>
              <a:t> </a:t>
            </a:r>
            <a:r>
              <a:rPr lang="en-US" sz="9600" dirty="0" err="1" smtClean="0"/>
              <a:t>berbagai</a:t>
            </a:r>
            <a:r>
              <a:rPr lang="en-US" sz="9600" dirty="0" smtClean="0"/>
              <a:t> </a:t>
            </a:r>
            <a:r>
              <a:rPr lang="en-US" sz="9600" dirty="0" err="1" smtClean="0"/>
              <a:t>pendekatan</a:t>
            </a:r>
            <a:r>
              <a:rPr lang="en-US" sz="9600" dirty="0" smtClean="0"/>
              <a:t> yang </a:t>
            </a:r>
            <a:r>
              <a:rPr lang="en-US" sz="9600" dirty="0" err="1" smtClean="0"/>
              <a:t>ditawarkan</a:t>
            </a:r>
            <a:r>
              <a:rPr lang="en-US" sz="9600" dirty="0" smtClean="0"/>
              <a:t>.</a:t>
            </a:r>
          </a:p>
          <a:p>
            <a:pPr marL="514350" indent="-514350" algn="just"/>
            <a:r>
              <a:rPr lang="en-US" sz="9600" dirty="0" err="1" smtClean="0"/>
              <a:t>Untuk</a:t>
            </a:r>
            <a:r>
              <a:rPr lang="en-US" sz="9600" dirty="0" smtClean="0"/>
              <a:t> </a:t>
            </a:r>
            <a:r>
              <a:rPr lang="en-US" sz="9600" dirty="0" err="1" smtClean="0"/>
              <a:t>menggunakan</a:t>
            </a:r>
            <a:r>
              <a:rPr lang="en-US" sz="9600" dirty="0" smtClean="0"/>
              <a:t> </a:t>
            </a:r>
            <a:r>
              <a:rPr lang="en-US" sz="9600" dirty="0" err="1" smtClean="0"/>
              <a:t>pendekatan</a:t>
            </a:r>
            <a:r>
              <a:rPr lang="en-US" sz="9600" dirty="0" smtClean="0"/>
              <a:t> yang </a:t>
            </a:r>
            <a:r>
              <a:rPr lang="en-US" sz="9600" dirty="0" err="1" smtClean="0"/>
              <a:t>akan</a:t>
            </a:r>
            <a:r>
              <a:rPr lang="en-US" sz="9600" dirty="0" smtClean="0"/>
              <a:t> </a:t>
            </a:r>
            <a:r>
              <a:rPr lang="en-US" sz="9600" dirty="0" err="1" smtClean="0"/>
              <a:t>dipilih</a:t>
            </a:r>
            <a:r>
              <a:rPr lang="en-US" sz="9600" dirty="0" smtClean="0"/>
              <a:t> </a:t>
            </a:r>
            <a:r>
              <a:rPr lang="en-US" sz="9600" dirty="0" err="1" smtClean="0"/>
              <a:t>perlu</a:t>
            </a:r>
            <a:r>
              <a:rPr lang="en-US" sz="9600" dirty="0" smtClean="0"/>
              <a:t> </a:t>
            </a:r>
            <a:r>
              <a:rPr lang="en-US" sz="9600" dirty="0" err="1" smtClean="0"/>
              <a:t>memahami</a:t>
            </a:r>
            <a:r>
              <a:rPr lang="en-US" sz="9600" dirty="0" smtClean="0"/>
              <a:t> </a:t>
            </a:r>
            <a:r>
              <a:rPr lang="en-US" sz="9600" dirty="0" err="1" smtClean="0"/>
              <a:t>paradigma</a:t>
            </a:r>
            <a:r>
              <a:rPr lang="en-US" sz="9600" dirty="0" smtClean="0"/>
              <a:t> yang </a:t>
            </a:r>
            <a:r>
              <a:rPr lang="en-US" sz="9600" dirty="0" err="1" smtClean="0"/>
              <a:t>digunakan</a:t>
            </a:r>
            <a:r>
              <a:rPr lang="en-US" sz="9600" dirty="0" smtClean="0"/>
              <a:t> ( </a:t>
            </a:r>
            <a:r>
              <a:rPr lang="en-US" sz="9600" dirty="0" err="1" smtClean="0"/>
              <a:t>suatu</a:t>
            </a:r>
            <a:r>
              <a:rPr lang="en-US" sz="9600" dirty="0" smtClean="0"/>
              <a:t> </a:t>
            </a:r>
            <a:r>
              <a:rPr lang="en-US" sz="9600" dirty="0" err="1" smtClean="0"/>
              <a:t>pandangan</a:t>
            </a:r>
            <a:r>
              <a:rPr lang="en-US" sz="9600" dirty="0" smtClean="0"/>
              <a:t> yang </a:t>
            </a:r>
            <a:r>
              <a:rPr lang="en-US" sz="9600" dirty="0" err="1" smtClean="0"/>
              <a:t>mendasar</a:t>
            </a:r>
            <a:r>
              <a:rPr lang="en-US" sz="9600" dirty="0" smtClean="0"/>
              <a:t> </a:t>
            </a:r>
            <a:r>
              <a:rPr lang="en-US" sz="9600" dirty="0" err="1" smtClean="0"/>
              <a:t>dari</a:t>
            </a:r>
            <a:r>
              <a:rPr lang="en-US" sz="9600" dirty="0" smtClean="0"/>
              <a:t> </a:t>
            </a:r>
            <a:r>
              <a:rPr lang="en-US" sz="9600" dirty="0" err="1" smtClean="0"/>
              <a:t>suatu</a:t>
            </a:r>
            <a:r>
              <a:rPr lang="en-US" sz="9600" dirty="0" smtClean="0"/>
              <a:t> </a:t>
            </a:r>
            <a:r>
              <a:rPr lang="en-US" sz="9600" dirty="0" err="1" smtClean="0"/>
              <a:t>disiplin</a:t>
            </a:r>
            <a:r>
              <a:rPr lang="en-US" sz="9600" dirty="0" smtClean="0"/>
              <a:t> </a:t>
            </a:r>
            <a:r>
              <a:rPr lang="en-US" sz="9600" dirty="0" err="1" smtClean="0"/>
              <a:t>ilmu</a:t>
            </a:r>
            <a:r>
              <a:rPr lang="en-US" sz="9600" dirty="0" smtClean="0"/>
              <a:t> </a:t>
            </a:r>
            <a:r>
              <a:rPr lang="en-US" sz="9600" dirty="0" err="1" smtClean="0"/>
              <a:t>tetang</a:t>
            </a:r>
            <a:r>
              <a:rPr lang="en-US" sz="9600" dirty="0" smtClean="0"/>
              <a:t> </a:t>
            </a:r>
            <a:r>
              <a:rPr lang="en-US" sz="9600" dirty="0" err="1" smtClean="0"/>
              <a:t>pokok</a:t>
            </a:r>
            <a:r>
              <a:rPr lang="en-US" sz="9600" dirty="0" smtClean="0"/>
              <a:t> </a:t>
            </a:r>
            <a:r>
              <a:rPr lang="en-US" sz="9600" dirty="0" err="1" smtClean="0"/>
              <a:t>persoalan</a:t>
            </a:r>
            <a:r>
              <a:rPr lang="en-US" sz="9600" dirty="0" smtClean="0"/>
              <a:t> </a:t>
            </a:r>
            <a:r>
              <a:rPr lang="en-US" sz="9600" dirty="0" err="1" smtClean="0"/>
              <a:t>semestinya</a:t>
            </a:r>
            <a:r>
              <a:rPr lang="en-US" sz="9600" dirty="0" smtClean="0"/>
              <a:t> yang </a:t>
            </a:r>
            <a:r>
              <a:rPr lang="en-US" sz="9600" dirty="0" err="1" smtClean="0"/>
              <a:t>dipelajari</a:t>
            </a:r>
            <a:r>
              <a:rPr lang="en-US" sz="9600" dirty="0" smtClean="0"/>
              <a:t>)</a:t>
            </a:r>
            <a:r>
              <a:rPr lang="id-ID" sz="9600" dirty="0" smtClean="0"/>
              <a:t> </a:t>
            </a:r>
            <a:r>
              <a:rPr lang="en-US" sz="9600" dirty="0" smtClean="0">
                <a:sym typeface="Wingdings" pitchFamily="2" charset="2"/>
              </a:rPr>
              <a:t></a:t>
            </a:r>
            <a:r>
              <a:rPr lang="id-ID" sz="9600" dirty="0" smtClean="0">
                <a:sym typeface="Wingdings" pitchFamily="2" charset="2"/>
              </a:rPr>
              <a:t> </a:t>
            </a:r>
            <a:r>
              <a:rPr lang="en-US" sz="9600" dirty="0" err="1" smtClean="0">
                <a:sym typeface="Wingdings" pitchFamily="2" charset="2"/>
              </a:rPr>
              <a:t>kesamaan</a:t>
            </a:r>
            <a:r>
              <a:rPr lang="en-US" sz="9600" dirty="0" smtClean="0">
                <a:sym typeface="Wingdings" pitchFamily="2" charset="2"/>
              </a:rPr>
              <a:t> </a:t>
            </a:r>
            <a:r>
              <a:rPr lang="en-US" sz="9600" dirty="0" err="1" smtClean="0">
                <a:sym typeface="Wingdings" pitchFamily="2" charset="2"/>
              </a:rPr>
              <a:t>pandangan</a:t>
            </a:r>
            <a:r>
              <a:rPr lang="en-US" sz="9600" dirty="0" smtClean="0">
                <a:sym typeface="Wingdings" pitchFamily="2" charset="2"/>
              </a:rPr>
              <a:t>, </a:t>
            </a:r>
            <a:r>
              <a:rPr lang="en-US" sz="9600" dirty="0" err="1" smtClean="0">
                <a:sym typeface="Wingdings" pitchFamily="2" charset="2"/>
              </a:rPr>
              <a:t>metode,instrumen</a:t>
            </a:r>
            <a:r>
              <a:rPr lang="en-US" sz="9600" dirty="0" smtClean="0">
                <a:sym typeface="Wingdings" pitchFamily="2" charset="2"/>
              </a:rPr>
              <a:t> yang </a:t>
            </a:r>
            <a:r>
              <a:rPr lang="en-US" sz="9600" dirty="0" err="1" smtClean="0">
                <a:sym typeface="Wingdings" pitchFamily="2" charset="2"/>
              </a:rPr>
              <a:t>digunakan</a:t>
            </a:r>
            <a:r>
              <a:rPr lang="en-US" sz="9600" dirty="0" smtClean="0">
                <a:sym typeface="Wingdings" pitchFamily="2" charset="2"/>
              </a:rPr>
              <a:t> </a:t>
            </a:r>
            <a:r>
              <a:rPr lang="en-US" sz="9600" dirty="0" err="1" smtClean="0">
                <a:sym typeface="Wingdings" pitchFamily="2" charset="2"/>
              </a:rPr>
              <a:t>untuk</a:t>
            </a:r>
            <a:r>
              <a:rPr lang="en-US" sz="9600" dirty="0" smtClean="0">
                <a:sym typeface="Wingdings" pitchFamily="2" charset="2"/>
              </a:rPr>
              <a:t> </a:t>
            </a:r>
            <a:r>
              <a:rPr lang="en-US" sz="9600" dirty="0" err="1" smtClean="0">
                <a:sym typeface="Wingdings" pitchFamily="2" charset="2"/>
              </a:rPr>
              <a:t>menganalisis</a:t>
            </a:r>
            <a:r>
              <a:rPr lang="en-US" sz="9600" dirty="0" smtClean="0">
                <a:sym typeface="Wingdings" pitchFamily="2" charset="2"/>
              </a:rPr>
              <a:t> </a:t>
            </a:r>
            <a:r>
              <a:rPr lang="en-US" sz="9600" dirty="0" err="1" smtClean="0">
                <a:sym typeface="Wingdings" pitchFamily="2" charset="2"/>
              </a:rPr>
              <a:t>persoalan</a:t>
            </a:r>
            <a:r>
              <a:rPr lang="en-US" sz="9600" dirty="0" smtClean="0"/>
              <a:t> .</a:t>
            </a:r>
          </a:p>
          <a:p>
            <a:pPr marL="514350" indent="-514350" algn="just"/>
            <a:r>
              <a:rPr lang="en-US" sz="9600" dirty="0" err="1" smtClean="0"/>
              <a:t>Dalam</a:t>
            </a:r>
            <a:r>
              <a:rPr lang="en-US" sz="9600" dirty="0" smtClean="0"/>
              <a:t> </a:t>
            </a:r>
            <a:r>
              <a:rPr lang="en-US" sz="9600" dirty="0" err="1" smtClean="0"/>
              <a:t>paradigma</a:t>
            </a:r>
            <a:r>
              <a:rPr lang="en-US" sz="9600" dirty="0" smtClean="0"/>
              <a:t> </a:t>
            </a:r>
            <a:r>
              <a:rPr lang="en-US" sz="9600" dirty="0" err="1" smtClean="0"/>
              <a:t>terdapat</a:t>
            </a:r>
            <a:r>
              <a:rPr lang="en-US" sz="9600" dirty="0" smtClean="0"/>
              <a:t> sub </a:t>
            </a:r>
            <a:r>
              <a:rPr lang="en-US" sz="9600" dirty="0" err="1" smtClean="0"/>
              <a:t>paradigma</a:t>
            </a:r>
            <a:r>
              <a:rPr lang="en-US" sz="9600" dirty="0" smtClean="0"/>
              <a:t>/</a:t>
            </a:r>
            <a:r>
              <a:rPr lang="en-US" sz="9600" dirty="0" err="1" smtClean="0"/>
              <a:t>perspektif</a:t>
            </a:r>
            <a:r>
              <a:rPr lang="en-US" sz="9600" dirty="0" smtClean="0"/>
              <a:t> (</a:t>
            </a:r>
            <a:r>
              <a:rPr lang="en-US" sz="9600" dirty="0" err="1" smtClean="0"/>
              <a:t>pemandu</a:t>
            </a:r>
            <a:r>
              <a:rPr lang="en-US" sz="9600" dirty="0" smtClean="0"/>
              <a:t> </a:t>
            </a:r>
            <a:r>
              <a:rPr lang="en-US" sz="9600" dirty="0" err="1" smtClean="0"/>
              <a:t>untuk</a:t>
            </a:r>
            <a:r>
              <a:rPr lang="en-US" sz="9600" dirty="0" smtClean="0"/>
              <a:t> </a:t>
            </a:r>
            <a:r>
              <a:rPr lang="en-US" sz="9600" dirty="0" err="1" smtClean="0"/>
              <a:t>melihat</a:t>
            </a:r>
            <a:r>
              <a:rPr lang="en-US" sz="9600" dirty="0" smtClean="0"/>
              <a:t> </a:t>
            </a:r>
            <a:r>
              <a:rPr lang="en-US" sz="9600" dirty="0" err="1" smtClean="0"/>
              <a:t>sesuatu</a:t>
            </a:r>
            <a:r>
              <a:rPr lang="en-US" sz="9600" dirty="0" smtClean="0"/>
              <a:t> ) yang </a:t>
            </a:r>
            <a:r>
              <a:rPr lang="en-US" sz="9600" dirty="0" err="1" smtClean="0"/>
              <a:t>berpengaruh</a:t>
            </a:r>
            <a:r>
              <a:rPr lang="en-US" sz="9600" dirty="0" smtClean="0"/>
              <a:t> </a:t>
            </a:r>
            <a:r>
              <a:rPr lang="en-US" sz="9600" dirty="0" err="1" smtClean="0"/>
              <a:t>terhadap</a:t>
            </a:r>
            <a:r>
              <a:rPr lang="id-ID" sz="9600" dirty="0" smtClean="0"/>
              <a:t> </a:t>
            </a:r>
            <a:r>
              <a:rPr lang="en-US" sz="9600" dirty="0" err="1" smtClean="0"/>
              <a:t>apa</a:t>
            </a:r>
            <a:r>
              <a:rPr lang="en-US" sz="9600" dirty="0" smtClean="0"/>
              <a:t> yang </a:t>
            </a:r>
            <a:r>
              <a:rPr lang="en-US" sz="9600" dirty="0" err="1" smtClean="0"/>
              <a:t>kita</a:t>
            </a:r>
            <a:r>
              <a:rPr lang="en-US" sz="9600" dirty="0" smtClean="0"/>
              <a:t> </a:t>
            </a:r>
            <a:r>
              <a:rPr lang="en-US" sz="9600" dirty="0" err="1" smtClean="0"/>
              <a:t>lihat</a:t>
            </a:r>
            <a:r>
              <a:rPr lang="en-US" sz="9600" dirty="0" smtClean="0"/>
              <a:t> </a:t>
            </a:r>
            <a:r>
              <a:rPr lang="en-US" sz="9600" dirty="0" err="1" smtClean="0"/>
              <a:t>dan</a:t>
            </a:r>
            <a:r>
              <a:rPr lang="en-US" sz="9600" dirty="0" smtClean="0"/>
              <a:t> </a:t>
            </a:r>
            <a:r>
              <a:rPr lang="en-US" sz="9600" dirty="0" err="1" smtClean="0"/>
              <a:t>menafsirkan</a:t>
            </a:r>
            <a:r>
              <a:rPr lang="en-US" sz="9600" dirty="0" smtClean="0"/>
              <a:t> ).</a:t>
            </a:r>
          </a:p>
          <a:p>
            <a:pPr marL="514350" indent="-514350" algn="just"/>
            <a:r>
              <a:rPr lang="en-US" sz="9600" dirty="0" err="1" smtClean="0"/>
              <a:t>Dalam</a:t>
            </a:r>
            <a:r>
              <a:rPr lang="en-US" sz="9600" dirty="0" smtClean="0"/>
              <a:t> </a:t>
            </a:r>
            <a:r>
              <a:rPr lang="en-US" sz="9600" dirty="0" err="1" smtClean="0"/>
              <a:t>keilmuan</a:t>
            </a:r>
            <a:r>
              <a:rPr lang="en-US" sz="9600" dirty="0" smtClean="0"/>
              <a:t> </a:t>
            </a:r>
            <a:r>
              <a:rPr lang="en-US" sz="9600" dirty="0" err="1" smtClean="0"/>
              <a:t>terdapat</a:t>
            </a:r>
            <a:r>
              <a:rPr lang="en-US" sz="9600" dirty="0" smtClean="0"/>
              <a:t> 2 </a:t>
            </a:r>
            <a:r>
              <a:rPr lang="en-US" sz="9600" dirty="0" err="1" smtClean="0"/>
              <a:t>paradigma</a:t>
            </a:r>
            <a:r>
              <a:rPr lang="en-US" sz="9600" dirty="0" smtClean="0"/>
              <a:t> </a:t>
            </a:r>
            <a:r>
              <a:rPr lang="en-US" sz="9600" dirty="0" err="1" smtClean="0"/>
              <a:t>besar</a:t>
            </a:r>
            <a:r>
              <a:rPr lang="en-US" sz="9600" dirty="0" smtClean="0"/>
              <a:t>  </a:t>
            </a:r>
            <a:r>
              <a:rPr lang="en-US" sz="9600" dirty="0" err="1" smtClean="0"/>
              <a:t>yaitu</a:t>
            </a:r>
            <a:r>
              <a:rPr lang="en-US" sz="9600" dirty="0" smtClean="0"/>
              <a:t> </a:t>
            </a:r>
            <a:r>
              <a:rPr lang="en-US" sz="9600" dirty="0" err="1" smtClean="0"/>
              <a:t>ilmu</a:t>
            </a:r>
            <a:r>
              <a:rPr lang="en-US" sz="9600" dirty="0" smtClean="0"/>
              <a:t> </a:t>
            </a:r>
            <a:r>
              <a:rPr lang="en-US" sz="9600" dirty="0" err="1" smtClean="0"/>
              <a:t>sosial</a:t>
            </a:r>
            <a:r>
              <a:rPr lang="en-US" sz="9600" dirty="0" smtClean="0"/>
              <a:t> </a:t>
            </a:r>
            <a:r>
              <a:rPr lang="en-US" sz="9600" dirty="0" err="1" smtClean="0"/>
              <a:t>dan</a:t>
            </a:r>
            <a:r>
              <a:rPr lang="en-US" sz="9600" dirty="0" smtClean="0"/>
              <a:t> </a:t>
            </a:r>
            <a:r>
              <a:rPr lang="en-US" sz="9600" dirty="0" err="1" smtClean="0"/>
              <a:t>ilmu</a:t>
            </a:r>
            <a:r>
              <a:rPr lang="en-US" sz="9600" dirty="0" smtClean="0"/>
              <a:t> </a:t>
            </a:r>
            <a:r>
              <a:rPr lang="en-US" sz="9600" dirty="0" err="1" smtClean="0"/>
              <a:t>alam</a:t>
            </a:r>
            <a:r>
              <a:rPr lang="en-US" sz="9600" dirty="0" smtClean="0"/>
              <a:t>. Kita </a:t>
            </a:r>
            <a:r>
              <a:rPr lang="en-US" sz="9600" dirty="0" err="1" smtClean="0"/>
              <a:t>menggunakan</a:t>
            </a:r>
            <a:r>
              <a:rPr lang="en-US" sz="9600" dirty="0" smtClean="0"/>
              <a:t> </a:t>
            </a:r>
            <a:r>
              <a:rPr lang="en-US" sz="9600" dirty="0" err="1" smtClean="0"/>
              <a:t>paradigma</a:t>
            </a:r>
            <a:r>
              <a:rPr lang="en-US" sz="9600" dirty="0" smtClean="0"/>
              <a:t> </a:t>
            </a:r>
            <a:r>
              <a:rPr lang="en-US" sz="9600" dirty="0" err="1" smtClean="0"/>
              <a:t>ilmu</a:t>
            </a:r>
            <a:r>
              <a:rPr lang="en-US" sz="9600" dirty="0" smtClean="0"/>
              <a:t> </a:t>
            </a:r>
            <a:r>
              <a:rPr lang="en-US" sz="9600" dirty="0" err="1" smtClean="0"/>
              <a:t>sosial</a:t>
            </a:r>
            <a:r>
              <a:rPr lang="en-US" sz="9600" dirty="0" smtClean="0"/>
              <a:t>  </a:t>
            </a:r>
            <a:r>
              <a:rPr lang="en-US" sz="9600" dirty="0" err="1" smtClean="0"/>
              <a:t>khususnya</a:t>
            </a:r>
            <a:r>
              <a:rPr lang="en-US" sz="9600" dirty="0" smtClean="0"/>
              <a:t> </a:t>
            </a:r>
            <a:r>
              <a:rPr lang="en-US" sz="9600" dirty="0" err="1" smtClean="0"/>
              <a:t>ilmu</a:t>
            </a:r>
            <a:r>
              <a:rPr lang="en-US" sz="9600" dirty="0" smtClean="0"/>
              <a:t> </a:t>
            </a:r>
            <a:r>
              <a:rPr lang="en-US" sz="9600" dirty="0" err="1" smtClean="0"/>
              <a:t>sosiologi</a:t>
            </a:r>
            <a:r>
              <a:rPr lang="en-US" sz="9600" dirty="0" smtClean="0"/>
              <a:t> ( yang </a:t>
            </a:r>
            <a:r>
              <a:rPr lang="en-US" sz="9600" dirty="0" err="1" smtClean="0"/>
              <a:t>mempelajari</a:t>
            </a:r>
            <a:r>
              <a:rPr lang="en-US" sz="9600" dirty="0" smtClean="0"/>
              <a:t> </a:t>
            </a:r>
            <a:r>
              <a:rPr lang="en-US" sz="9600" dirty="0" err="1" smtClean="0"/>
              <a:t>kehidupan</a:t>
            </a:r>
            <a:r>
              <a:rPr lang="en-US" sz="9600" dirty="0" smtClean="0"/>
              <a:t> </a:t>
            </a:r>
            <a:r>
              <a:rPr lang="en-US" sz="9600" dirty="0" err="1" smtClean="0"/>
              <a:t>masyarakat</a:t>
            </a:r>
            <a:r>
              <a:rPr lang="en-US" sz="9600" dirty="0" smtClean="0"/>
              <a:t> ).</a:t>
            </a:r>
          </a:p>
          <a:p>
            <a:pPr marL="514350" indent="-514350" algn="just">
              <a:buAutoNum type="arabicPeriod"/>
            </a:pPr>
            <a:endParaRPr lang="en-US" sz="9600" dirty="0" smtClean="0"/>
          </a:p>
          <a:p>
            <a:pPr marL="514350" indent="-514350">
              <a:buAutoNum type="arabicPeriod"/>
            </a:pP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685800"/>
            <a:ext cx="8229600" cy="4525963"/>
          </a:xfrm>
        </p:spPr>
        <p:txBody>
          <a:bodyPr>
            <a:normAutofit fontScale="70000" lnSpcReduction="20000"/>
          </a:bodyPr>
          <a:lstStyle/>
          <a:p>
            <a:pPr algn="just">
              <a:buNone/>
            </a:pPr>
            <a:r>
              <a:rPr lang="en-US" sz="4100" b="1" dirty="0" smtClean="0"/>
              <a:t>1.Perspektif </a:t>
            </a:r>
            <a:r>
              <a:rPr lang="en-US" sz="4100" b="1" dirty="0" err="1" smtClean="0"/>
              <a:t>Berdasarkan</a:t>
            </a:r>
            <a:r>
              <a:rPr lang="en-US" sz="4100" b="1" dirty="0" smtClean="0"/>
              <a:t> </a:t>
            </a:r>
            <a:r>
              <a:rPr lang="en-US" sz="4100" b="1" dirty="0" err="1" smtClean="0"/>
              <a:t>Teori</a:t>
            </a:r>
            <a:r>
              <a:rPr lang="en-US" sz="4100" b="1" dirty="0" smtClean="0"/>
              <a:t> </a:t>
            </a:r>
            <a:r>
              <a:rPr lang="en-US" sz="4100" b="1" dirty="0" err="1" smtClean="0"/>
              <a:t>Fungsional</a:t>
            </a:r>
            <a:r>
              <a:rPr lang="en-US" sz="4100" b="1" dirty="0" smtClean="0"/>
              <a:t> </a:t>
            </a:r>
            <a:r>
              <a:rPr lang="en-US" sz="4100" b="1" dirty="0" err="1" smtClean="0"/>
              <a:t>Struktural</a:t>
            </a:r>
            <a:r>
              <a:rPr lang="en-US" dirty="0" smtClean="0"/>
              <a:t>.</a:t>
            </a:r>
          </a:p>
          <a:p>
            <a:pPr algn="just"/>
            <a:r>
              <a:rPr lang="en-US" sz="4000" dirty="0" err="1" smtClean="0"/>
              <a:t>Teori</a:t>
            </a:r>
            <a:r>
              <a:rPr lang="en-US" sz="4000" dirty="0" smtClean="0"/>
              <a:t> </a:t>
            </a:r>
            <a:r>
              <a:rPr lang="en-US" sz="4000" dirty="0" err="1" smtClean="0"/>
              <a:t>ini</a:t>
            </a:r>
            <a:r>
              <a:rPr lang="en-US" sz="4000" dirty="0" smtClean="0"/>
              <a:t> </a:t>
            </a:r>
            <a:r>
              <a:rPr lang="en-US" sz="4000" dirty="0" err="1" smtClean="0"/>
              <a:t>dikembangkan</a:t>
            </a:r>
            <a:r>
              <a:rPr lang="en-US" sz="4000" dirty="0" smtClean="0"/>
              <a:t> </a:t>
            </a:r>
            <a:r>
              <a:rPr lang="en-US" sz="4000" dirty="0" err="1" smtClean="0"/>
              <a:t>dari</a:t>
            </a:r>
            <a:r>
              <a:rPr lang="en-US" sz="4000" dirty="0" smtClean="0"/>
              <a:t> </a:t>
            </a:r>
            <a:r>
              <a:rPr lang="en-US" sz="4000" dirty="0" err="1" smtClean="0"/>
              <a:t>paradigma</a:t>
            </a:r>
            <a:r>
              <a:rPr lang="en-US" sz="4000" dirty="0" smtClean="0"/>
              <a:t> </a:t>
            </a:r>
            <a:r>
              <a:rPr lang="en-US" sz="4000" dirty="0" err="1" smtClean="0"/>
              <a:t>fakta</a:t>
            </a:r>
            <a:r>
              <a:rPr lang="en-US" sz="4000" dirty="0" smtClean="0"/>
              <a:t> </a:t>
            </a:r>
            <a:r>
              <a:rPr lang="en-US" sz="4000" dirty="0" err="1" smtClean="0"/>
              <a:t>sosial</a:t>
            </a:r>
            <a:r>
              <a:rPr lang="en-US" sz="4000" dirty="0" smtClean="0"/>
              <a:t>.</a:t>
            </a:r>
          </a:p>
          <a:p>
            <a:pPr algn="just"/>
            <a:r>
              <a:rPr lang="en-US" sz="4000" dirty="0" err="1" smtClean="0"/>
              <a:t>Dalam</a:t>
            </a:r>
            <a:r>
              <a:rPr lang="en-US" sz="4000" dirty="0" smtClean="0"/>
              <a:t> </a:t>
            </a:r>
            <a:r>
              <a:rPr lang="en-US" sz="4000" dirty="0" err="1" smtClean="0"/>
              <a:t>teori</a:t>
            </a:r>
            <a:r>
              <a:rPr lang="en-US" sz="4000" dirty="0" smtClean="0"/>
              <a:t> </a:t>
            </a:r>
            <a:r>
              <a:rPr lang="en-US" sz="4000" dirty="0" err="1" smtClean="0"/>
              <a:t>ini</a:t>
            </a:r>
            <a:r>
              <a:rPr lang="en-US" sz="4000" dirty="0" smtClean="0"/>
              <a:t> </a:t>
            </a:r>
            <a:r>
              <a:rPr lang="en-US" sz="4000" dirty="0" err="1" smtClean="0"/>
              <a:t>menekankan</a:t>
            </a:r>
            <a:r>
              <a:rPr lang="en-US" sz="4000" dirty="0" smtClean="0"/>
              <a:t> </a:t>
            </a:r>
            <a:r>
              <a:rPr lang="en-US" sz="4000" dirty="0" err="1" smtClean="0"/>
              <a:t>adanya</a:t>
            </a:r>
            <a:r>
              <a:rPr lang="en-US" sz="4000" dirty="0" smtClean="0"/>
              <a:t> </a:t>
            </a:r>
            <a:r>
              <a:rPr lang="en-US" sz="4000" dirty="0" err="1" smtClean="0"/>
              <a:t>suatu</a:t>
            </a:r>
            <a:r>
              <a:rPr lang="en-US" sz="4000" dirty="0" smtClean="0"/>
              <a:t> </a:t>
            </a:r>
            <a:r>
              <a:rPr lang="en-US" sz="4000" dirty="0" err="1" smtClean="0"/>
              <a:t>pranata</a:t>
            </a:r>
            <a:r>
              <a:rPr lang="en-US" sz="4000" dirty="0" smtClean="0"/>
              <a:t> </a:t>
            </a:r>
            <a:r>
              <a:rPr lang="en-US" sz="4000" dirty="0" err="1" smtClean="0"/>
              <a:t>sosial</a:t>
            </a:r>
            <a:r>
              <a:rPr lang="en-US" sz="4000" dirty="0" smtClean="0"/>
              <a:t> </a:t>
            </a:r>
            <a:r>
              <a:rPr lang="en-US" sz="4000" dirty="0" err="1" smtClean="0"/>
              <a:t>dan</a:t>
            </a:r>
            <a:r>
              <a:rPr lang="en-US" sz="4000" dirty="0" smtClean="0"/>
              <a:t> </a:t>
            </a:r>
            <a:r>
              <a:rPr lang="en-US" sz="4000" dirty="0" err="1" smtClean="0"/>
              <a:t>struktur</a:t>
            </a:r>
            <a:r>
              <a:rPr lang="en-US" sz="4000" dirty="0" smtClean="0"/>
              <a:t> </a:t>
            </a:r>
            <a:r>
              <a:rPr lang="en-US" sz="4000" dirty="0" err="1" smtClean="0"/>
              <a:t>sosial</a:t>
            </a:r>
            <a:r>
              <a:rPr lang="en-US" sz="4000" dirty="0" smtClean="0"/>
              <a:t> </a:t>
            </a:r>
            <a:r>
              <a:rPr lang="en-US" sz="4000" dirty="0" err="1" smtClean="0"/>
              <a:t>yan</a:t>
            </a:r>
            <a:r>
              <a:rPr lang="id-ID" sz="4000" dirty="0" smtClean="0"/>
              <a:t>g</a:t>
            </a:r>
            <a:r>
              <a:rPr lang="en-US" sz="4000" dirty="0" smtClean="0"/>
              <a:t> </a:t>
            </a:r>
            <a:r>
              <a:rPr lang="en-US" sz="4000" dirty="0" err="1" smtClean="0"/>
              <a:t>berada</a:t>
            </a:r>
            <a:r>
              <a:rPr lang="en-US" sz="4000" dirty="0" smtClean="0"/>
              <a:t> </a:t>
            </a:r>
            <a:r>
              <a:rPr lang="en-US" sz="4000" dirty="0" err="1" smtClean="0"/>
              <a:t>dalam</a:t>
            </a:r>
            <a:r>
              <a:rPr lang="en-US" sz="4000" dirty="0" smtClean="0"/>
              <a:t> </a:t>
            </a:r>
            <a:r>
              <a:rPr lang="en-US" sz="4000" dirty="0" err="1" smtClean="0"/>
              <a:t>keseimbangan</a:t>
            </a:r>
            <a:r>
              <a:rPr lang="en-US" sz="4000" dirty="0" smtClean="0"/>
              <a:t> ( </a:t>
            </a:r>
            <a:r>
              <a:rPr lang="en-US" sz="4000" dirty="0" err="1" smtClean="0"/>
              <a:t>menekankan</a:t>
            </a:r>
            <a:r>
              <a:rPr lang="en-US" sz="4000" dirty="0" smtClean="0"/>
              <a:t> </a:t>
            </a:r>
            <a:r>
              <a:rPr lang="en-US" sz="4000" dirty="0" err="1" smtClean="0"/>
              <a:t>adanya</a:t>
            </a:r>
            <a:r>
              <a:rPr lang="en-US" sz="4000" dirty="0" smtClean="0"/>
              <a:t> </a:t>
            </a:r>
            <a:r>
              <a:rPr lang="en-US" sz="4000" dirty="0" err="1" smtClean="0"/>
              <a:t>keteraturan</a:t>
            </a:r>
            <a:r>
              <a:rPr lang="en-US" sz="4000" dirty="0" smtClean="0"/>
              <a:t> </a:t>
            </a:r>
            <a:r>
              <a:rPr lang="en-US" sz="4000" dirty="0" err="1" smtClean="0"/>
              <a:t>dan</a:t>
            </a:r>
            <a:r>
              <a:rPr lang="en-US" sz="4000" dirty="0" smtClean="0"/>
              <a:t> </a:t>
            </a:r>
            <a:r>
              <a:rPr lang="en-US" sz="4000" dirty="0" err="1" smtClean="0"/>
              <a:t>mengabaikan</a:t>
            </a:r>
            <a:r>
              <a:rPr lang="en-US" sz="4000" dirty="0" smtClean="0"/>
              <a:t> </a:t>
            </a:r>
            <a:r>
              <a:rPr lang="en-US" sz="4000" dirty="0" err="1" smtClean="0"/>
              <a:t>adanya</a:t>
            </a:r>
            <a:r>
              <a:rPr lang="en-US" sz="4000" dirty="0" smtClean="0"/>
              <a:t> </a:t>
            </a:r>
            <a:r>
              <a:rPr lang="en-US" sz="4000" dirty="0" err="1" smtClean="0"/>
              <a:t>konflik</a:t>
            </a:r>
            <a:r>
              <a:rPr lang="en-US" sz="4000" dirty="0" smtClean="0"/>
              <a:t> </a:t>
            </a:r>
            <a:r>
              <a:rPr lang="en-US" sz="4000" smtClean="0"/>
              <a:t>didalam</a:t>
            </a:r>
            <a:r>
              <a:rPr lang="en-US" sz="4000" dirty="0" smtClean="0"/>
              <a:t> </a:t>
            </a:r>
            <a:r>
              <a:rPr lang="en-US" sz="4000" dirty="0" err="1" smtClean="0"/>
              <a:t>kehidupan</a:t>
            </a:r>
            <a:r>
              <a:rPr lang="en-US" sz="4000" dirty="0" smtClean="0"/>
              <a:t> </a:t>
            </a:r>
            <a:r>
              <a:rPr lang="en-US" sz="4000" dirty="0" err="1" smtClean="0"/>
              <a:t>masyarakat</a:t>
            </a:r>
            <a:r>
              <a:rPr lang="en-US" sz="4000" dirty="0" smtClean="0"/>
              <a:t>).</a:t>
            </a:r>
          </a:p>
          <a:p>
            <a:pPr algn="just"/>
            <a:r>
              <a:rPr lang="en-US" sz="4000" dirty="0" err="1" smtClean="0"/>
              <a:t>Asumsi</a:t>
            </a:r>
            <a:r>
              <a:rPr lang="en-US" sz="4000" dirty="0" smtClean="0"/>
              <a:t> </a:t>
            </a:r>
            <a:r>
              <a:rPr lang="en-US" sz="4000" dirty="0" err="1" smtClean="0"/>
              <a:t>dalam</a:t>
            </a:r>
            <a:r>
              <a:rPr lang="en-US" sz="4000" dirty="0" smtClean="0"/>
              <a:t> </a:t>
            </a:r>
            <a:r>
              <a:rPr lang="en-US" sz="4000" dirty="0" err="1" smtClean="0"/>
              <a:t>teori</a:t>
            </a:r>
            <a:r>
              <a:rPr lang="en-US" sz="4000" dirty="0" smtClean="0"/>
              <a:t> </a:t>
            </a:r>
            <a:r>
              <a:rPr lang="en-US" sz="4000" dirty="0" err="1" smtClean="0"/>
              <a:t>ini</a:t>
            </a:r>
            <a:r>
              <a:rPr lang="en-US" sz="4000" dirty="0" smtClean="0"/>
              <a:t> </a:t>
            </a:r>
            <a:r>
              <a:rPr lang="en-US" sz="4000" dirty="0" err="1" smtClean="0"/>
              <a:t>setiap</a:t>
            </a:r>
            <a:r>
              <a:rPr lang="en-US" sz="4000" dirty="0" smtClean="0"/>
              <a:t> </a:t>
            </a:r>
            <a:r>
              <a:rPr lang="en-US" sz="4000" dirty="0" err="1" smtClean="0"/>
              <a:t>struktur</a:t>
            </a:r>
            <a:r>
              <a:rPr lang="en-US" sz="4000" dirty="0" smtClean="0"/>
              <a:t> </a:t>
            </a:r>
            <a:r>
              <a:rPr lang="en-US" sz="4000" dirty="0" err="1" smtClean="0"/>
              <a:t>sosial</a:t>
            </a:r>
            <a:r>
              <a:rPr lang="en-US" sz="4000" dirty="0" smtClean="0"/>
              <a:t> </a:t>
            </a:r>
            <a:r>
              <a:rPr lang="en-US" sz="4000" dirty="0" err="1" smtClean="0"/>
              <a:t>dalam</a:t>
            </a:r>
            <a:r>
              <a:rPr lang="en-US" sz="4000" dirty="0" smtClean="0"/>
              <a:t> </a:t>
            </a:r>
            <a:r>
              <a:rPr lang="en-US" sz="4000" dirty="0" err="1" smtClean="0"/>
              <a:t>sistem</a:t>
            </a:r>
            <a:r>
              <a:rPr lang="en-US" sz="4000" dirty="0" smtClean="0"/>
              <a:t> </a:t>
            </a:r>
            <a:r>
              <a:rPr lang="en-US" sz="4000" dirty="0" err="1" smtClean="0"/>
              <a:t>sosial</a:t>
            </a:r>
            <a:r>
              <a:rPr lang="en-US" sz="4000" dirty="0" smtClean="0"/>
              <a:t> </a:t>
            </a:r>
            <a:r>
              <a:rPr lang="en-US" sz="4000" dirty="0" err="1" smtClean="0"/>
              <a:t>fungsional</a:t>
            </a:r>
            <a:r>
              <a:rPr lang="en-US" sz="4000" dirty="0" smtClean="0"/>
              <a:t> </a:t>
            </a:r>
            <a:r>
              <a:rPr lang="en-US" sz="4000" dirty="0" err="1" smtClean="0"/>
              <a:t>terhadap</a:t>
            </a:r>
            <a:r>
              <a:rPr lang="en-US" sz="4000" dirty="0" smtClean="0"/>
              <a:t> yang lain ,</a:t>
            </a:r>
            <a:r>
              <a:rPr lang="en-US" sz="4000" dirty="0" err="1" smtClean="0"/>
              <a:t>jika</a:t>
            </a:r>
            <a:r>
              <a:rPr lang="en-US" sz="4000" dirty="0" smtClean="0"/>
              <a:t> </a:t>
            </a:r>
            <a:r>
              <a:rPr lang="en-US" sz="4000" dirty="0" err="1" smtClean="0"/>
              <a:t>tidak</a:t>
            </a:r>
            <a:r>
              <a:rPr lang="en-US" sz="4000" dirty="0" smtClean="0"/>
              <a:t> </a:t>
            </a:r>
            <a:r>
              <a:rPr lang="en-US" sz="4000" dirty="0" err="1" smtClean="0"/>
              <a:t>fungsional</a:t>
            </a:r>
            <a:r>
              <a:rPr lang="en-US" sz="4000" dirty="0" smtClean="0"/>
              <a:t> </a:t>
            </a:r>
            <a:r>
              <a:rPr lang="en-US" sz="4000" dirty="0" err="1" smtClean="0"/>
              <a:t>struktur</a:t>
            </a:r>
            <a:r>
              <a:rPr lang="en-US" sz="4000" dirty="0" smtClean="0"/>
              <a:t> </a:t>
            </a:r>
            <a:r>
              <a:rPr lang="en-US" sz="4000" dirty="0" err="1" smtClean="0"/>
              <a:t>sosial</a:t>
            </a:r>
            <a:r>
              <a:rPr lang="en-US" sz="4000" dirty="0" smtClean="0"/>
              <a:t> </a:t>
            </a:r>
            <a:r>
              <a:rPr lang="en-US" sz="4000" dirty="0" err="1" smtClean="0"/>
              <a:t>ini</a:t>
            </a:r>
            <a:r>
              <a:rPr lang="en-US" sz="4000" dirty="0" smtClean="0"/>
              <a:t> </a:t>
            </a:r>
            <a:r>
              <a:rPr lang="en-US" sz="4000" dirty="0" err="1" smtClean="0"/>
              <a:t>akan</a:t>
            </a:r>
            <a:r>
              <a:rPr lang="en-US" sz="4000" dirty="0" smtClean="0"/>
              <a:t> </a:t>
            </a:r>
            <a:r>
              <a:rPr lang="en-US" sz="4000" dirty="0" err="1" smtClean="0"/>
              <a:t>hilang</a:t>
            </a:r>
            <a:r>
              <a:rPr lang="en-US" sz="4000" dirty="0" smtClean="0"/>
              <a:t> </a:t>
            </a:r>
            <a:r>
              <a:rPr lang="en-US" sz="4000" dirty="0" err="1" smtClean="0"/>
              <a:t>dengan</a:t>
            </a:r>
            <a:r>
              <a:rPr lang="en-US" sz="4000" dirty="0" smtClean="0"/>
              <a:t> </a:t>
            </a:r>
            <a:r>
              <a:rPr lang="en-US" sz="4000" dirty="0" err="1" smtClean="0"/>
              <a:t>sendirinya</a:t>
            </a:r>
            <a:r>
              <a:rPr lang="en-US" sz="4000" dirty="0" smtClean="0"/>
              <a:t>.</a:t>
            </a:r>
          </a:p>
          <a:p>
            <a:pPr algn="just"/>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52400"/>
            <a:ext cx="8229600" cy="1143000"/>
          </a:xfrm>
        </p:spPr>
        <p:txBody>
          <a:bodyPr>
            <a:normAutofit fontScale="90000"/>
          </a:bodyPr>
          <a:lstStyle/>
          <a:p>
            <a:pPr algn="just"/>
            <a:r>
              <a:rPr lang="en-US" dirty="0" smtClean="0"/>
              <a:t/>
            </a:r>
            <a:br>
              <a:rPr lang="en-US" dirty="0" smtClean="0"/>
            </a:br>
            <a:r>
              <a:rPr lang="en-US" sz="3600" b="1" dirty="0" err="1" smtClean="0"/>
              <a:t>a.Perspektif</a:t>
            </a:r>
            <a:r>
              <a:rPr lang="en-US" b="1" dirty="0" smtClean="0"/>
              <a:t> </a:t>
            </a:r>
            <a:r>
              <a:rPr lang="en-US" sz="3600" b="1" dirty="0" err="1" smtClean="0"/>
              <a:t>Pathologi</a:t>
            </a:r>
            <a:r>
              <a:rPr lang="en-US" sz="3600" b="1" dirty="0" smtClean="0"/>
              <a:t> </a:t>
            </a:r>
            <a:r>
              <a:rPr lang="en-US" sz="3600" b="1" dirty="0" err="1" smtClean="0"/>
              <a:t>Sosial</a:t>
            </a:r>
            <a:endParaRPr lang="en-US" sz="3600" b="1" dirty="0"/>
          </a:p>
        </p:txBody>
      </p:sp>
      <p:sp>
        <p:nvSpPr>
          <p:cNvPr id="3" name="Content Placeholder 2"/>
          <p:cNvSpPr>
            <a:spLocks noGrp="1"/>
          </p:cNvSpPr>
          <p:nvPr>
            <p:ph idx="1"/>
          </p:nvPr>
        </p:nvSpPr>
        <p:spPr>
          <a:xfrm>
            <a:off x="457200" y="1295400"/>
            <a:ext cx="8229600" cy="4525963"/>
          </a:xfrm>
        </p:spPr>
        <p:txBody>
          <a:bodyPr>
            <a:noAutofit/>
          </a:bodyPr>
          <a:lstStyle/>
          <a:p>
            <a:pPr marL="514350" indent="-514350" algn="just">
              <a:buNone/>
            </a:pPr>
            <a:r>
              <a:rPr lang="en-US" sz="2400" dirty="0" err="1" smtClean="0"/>
              <a:t>Perspektif</a:t>
            </a:r>
            <a:r>
              <a:rPr lang="en-US" sz="2400" dirty="0" smtClean="0"/>
              <a:t> paling </a:t>
            </a:r>
            <a:r>
              <a:rPr lang="en-US" sz="2400" dirty="0" err="1" smtClean="0"/>
              <a:t>awal</a:t>
            </a:r>
            <a:r>
              <a:rPr lang="id-ID" sz="2400" dirty="0" smtClean="0"/>
              <a:t> </a:t>
            </a:r>
            <a:r>
              <a:rPr lang="en-US" sz="2400" dirty="0" err="1" smtClean="0"/>
              <a:t>untuk</a:t>
            </a:r>
            <a:r>
              <a:rPr lang="en-US" sz="2400" dirty="0" smtClean="0"/>
              <a:t> </a:t>
            </a:r>
            <a:r>
              <a:rPr lang="en-US" sz="2400" dirty="0" err="1" smtClean="0"/>
              <a:t>memahami</a:t>
            </a:r>
            <a:r>
              <a:rPr lang="en-US" sz="2400" dirty="0" smtClean="0"/>
              <a:t> </a:t>
            </a:r>
            <a:r>
              <a:rPr lang="en-US" sz="2400" dirty="0" err="1" smtClean="0"/>
              <a:t>masalah</a:t>
            </a:r>
            <a:r>
              <a:rPr lang="en-US" sz="2400" dirty="0" smtClean="0"/>
              <a:t> </a:t>
            </a:r>
            <a:r>
              <a:rPr lang="en-US" sz="2400" dirty="0" err="1" smtClean="0"/>
              <a:t>sosial</a:t>
            </a:r>
            <a:r>
              <a:rPr lang="en-US" sz="2400" dirty="0" smtClean="0"/>
              <a:t>.</a:t>
            </a:r>
            <a:r>
              <a:rPr lang="id-ID" sz="2400" dirty="0" smtClean="0"/>
              <a:t> Dengan m</a:t>
            </a:r>
            <a:r>
              <a:rPr lang="en-US" sz="2400" dirty="0" err="1" smtClean="0"/>
              <a:t>enganalogikan</a:t>
            </a:r>
            <a:r>
              <a:rPr lang="en-US" sz="2400" dirty="0" smtClean="0"/>
              <a:t> </a:t>
            </a:r>
            <a:r>
              <a:rPr lang="en-US" sz="2400" dirty="0" err="1" smtClean="0"/>
              <a:t>masyarakat</a:t>
            </a:r>
            <a:r>
              <a:rPr lang="en-US" sz="2400" dirty="0" smtClean="0"/>
              <a:t> </a:t>
            </a:r>
            <a:r>
              <a:rPr lang="en-US" sz="2400" dirty="0" err="1" smtClean="0"/>
              <a:t>sebagai</a:t>
            </a:r>
            <a:r>
              <a:rPr lang="en-US" sz="2400" dirty="0" smtClean="0"/>
              <a:t> </a:t>
            </a:r>
            <a:r>
              <a:rPr lang="en-US" sz="2400" dirty="0" err="1" smtClean="0"/>
              <a:t>organisme</a:t>
            </a:r>
            <a:r>
              <a:rPr lang="en-US" sz="2400" dirty="0" smtClean="0"/>
              <a:t> </a:t>
            </a:r>
            <a:r>
              <a:rPr lang="en-US" sz="2400" dirty="0" err="1" smtClean="0"/>
              <a:t>hidup</a:t>
            </a:r>
            <a:r>
              <a:rPr lang="en-US" sz="2400" dirty="0" smtClean="0"/>
              <a:t> </a:t>
            </a:r>
            <a:r>
              <a:rPr lang="en-US" sz="2400" dirty="0" err="1" smtClean="0"/>
              <a:t>yaitu</a:t>
            </a:r>
            <a:r>
              <a:rPr lang="en-US" sz="2400" dirty="0" smtClean="0"/>
              <a:t> :</a:t>
            </a:r>
          </a:p>
          <a:p>
            <a:pPr marL="514350" indent="-514350" algn="just"/>
            <a:r>
              <a:rPr lang="en-US" sz="2400" dirty="0" err="1" smtClean="0"/>
              <a:t>sama</a:t>
            </a:r>
            <a:r>
              <a:rPr lang="en-US" sz="2400" dirty="0" smtClean="0"/>
              <a:t> –</a:t>
            </a:r>
            <a:r>
              <a:rPr lang="en-US" sz="2400" dirty="0" err="1" smtClean="0"/>
              <a:t>sama</a:t>
            </a:r>
            <a:r>
              <a:rPr lang="en-US" sz="2400" dirty="0" smtClean="0"/>
              <a:t> </a:t>
            </a:r>
            <a:r>
              <a:rPr lang="en-US" sz="2400" dirty="0" err="1" smtClean="0"/>
              <a:t>mengalami</a:t>
            </a:r>
            <a:r>
              <a:rPr lang="en-US" sz="2400" dirty="0" smtClean="0"/>
              <a:t> </a:t>
            </a:r>
            <a:r>
              <a:rPr lang="en-US" sz="2400" dirty="0" err="1" smtClean="0"/>
              <a:t>pertumbuhan</a:t>
            </a:r>
            <a:r>
              <a:rPr lang="en-US" sz="2400" dirty="0" smtClean="0"/>
              <a:t>.</a:t>
            </a:r>
          </a:p>
          <a:p>
            <a:pPr marL="514350" indent="-514350" algn="just"/>
            <a:r>
              <a:rPr lang="en-US" sz="2400" dirty="0" err="1" smtClean="0"/>
              <a:t>sama</a:t>
            </a:r>
            <a:r>
              <a:rPr lang="en-US" sz="2400" dirty="0" smtClean="0"/>
              <a:t> –</a:t>
            </a:r>
            <a:r>
              <a:rPr lang="en-US" sz="2400" dirty="0" err="1" smtClean="0"/>
              <a:t>sama</a:t>
            </a:r>
            <a:r>
              <a:rPr lang="en-US" sz="2400" dirty="0" smtClean="0"/>
              <a:t> </a:t>
            </a:r>
            <a:r>
              <a:rPr lang="en-US" sz="2400" dirty="0" err="1" smtClean="0"/>
              <a:t>mengalami</a:t>
            </a:r>
            <a:r>
              <a:rPr lang="en-US" sz="2400" dirty="0" smtClean="0"/>
              <a:t> </a:t>
            </a:r>
            <a:r>
              <a:rPr lang="en-US" sz="2400" dirty="0" err="1" smtClean="0"/>
              <a:t>pertambahan</a:t>
            </a:r>
            <a:endParaRPr lang="en-US" sz="2400" dirty="0" smtClean="0"/>
          </a:p>
          <a:p>
            <a:pPr marL="514350" indent="-514350" algn="just"/>
            <a:r>
              <a:rPr lang="en-US" sz="2400" dirty="0" err="1" smtClean="0"/>
              <a:t>tiap</a:t>
            </a:r>
            <a:r>
              <a:rPr lang="en-US" sz="2400" dirty="0" smtClean="0"/>
              <a:t> </a:t>
            </a:r>
            <a:r>
              <a:rPr lang="en-US" sz="2400" dirty="0" err="1" smtClean="0"/>
              <a:t>bagian</a:t>
            </a:r>
            <a:r>
              <a:rPr lang="en-US" sz="2400" dirty="0" smtClean="0"/>
              <a:t> </a:t>
            </a:r>
            <a:r>
              <a:rPr lang="en-US" sz="2400" dirty="0" err="1" smtClean="0"/>
              <a:t>mempunyai</a:t>
            </a:r>
            <a:r>
              <a:rPr lang="en-US" sz="2400" dirty="0" smtClean="0"/>
              <a:t> </a:t>
            </a:r>
            <a:r>
              <a:rPr lang="en-US" sz="2400" dirty="0" err="1" smtClean="0"/>
              <a:t>fungsi</a:t>
            </a:r>
            <a:r>
              <a:rPr lang="en-US" sz="2400" dirty="0" smtClean="0"/>
              <a:t> </a:t>
            </a:r>
            <a:r>
              <a:rPr lang="en-US" sz="2400" dirty="0" err="1" smtClean="0"/>
              <a:t>dan</a:t>
            </a:r>
            <a:r>
              <a:rPr lang="en-US" sz="2400" dirty="0" smtClean="0"/>
              <a:t> </a:t>
            </a:r>
            <a:r>
              <a:rPr lang="en-US" sz="2400" dirty="0" err="1" smtClean="0"/>
              <a:t>tujuan</a:t>
            </a:r>
            <a:r>
              <a:rPr lang="en-US" sz="2400" dirty="0" smtClean="0"/>
              <a:t> </a:t>
            </a:r>
          </a:p>
          <a:p>
            <a:pPr marL="514350" indent="-514350" algn="just"/>
            <a:r>
              <a:rPr lang="en-US" sz="2400" dirty="0" err="1" smtClean="0"/>
              <a:t>terjadi</a:t>
            </a:r>
            <a:r>
              <a:rPr lang="en-US" sz="2400" dirty="0" smtClean="0"/>
              <a:t> </a:t>
            </a:r>
            <a:r>
              <a:rPr lang="en-US" sz="2400" dirty="0" err="1" smtClean="0"/>
              <a:t>perubahan</a:t>
            </a:r>
            <a:r>
              <a:rPr lang="en-US" sz="2400" dirty="0" smtClean="0"/>
              <a:t> </a:t>
            </a:r>
            <a:r>
              <a:rPr lang="en-US" sz="2400" dirty="0" err="1" smtClean="0"/>
              <a:t>pada</a:t>
            </a:r>
            <a:r>
              <a:rPr lang="en-US" sz="2400" dirty="0" smtClean="0"/>
              <a:t> </a:t>
            </a:r>
            <a:r>
              <a:rPr lang="en-US" sz="2400" dirty="0" err="1" smtClean="0"/>
              <a:t>satu</a:t>
            </a:r>
            <a:r>
              <a:rPr lang="en-US" sz="2400" dirty="0" smtClean="0"/>
              <a:t> </a:t>
            </a:r>
            <a:r>
              <a:rPr lang="en-US" sz="2400" dirty="0" err="1" smtClean="0"/>
              <a:t>bagian</a:t>
            </a:r>
            <a:r>
              <a:rPr lang="en-US" sz="2400" dirty="0" smtClean="0"/>
              <a:t> </a:t>
            </a:r>
            <a:r>
              <a:rPr lang="en-US" sz="2400" dirty="0" err="1" smtClean="0"/>
              <a:t>dan</a:t>
            </a:r>
            <a:r>
              <a:rPr lang="en-US" sz="2400" dirty="0" smtClean="0"/>
              <a:t>  </a:t>
            </a:r>
            <a:r>
              <a:rPr lang="en-US" sz="2400" dirty="0" err="1" smtClean="0"/>
              <a:t>mengakibatkan</a:t>
            </a:r>
            <a:r>
              <a:rPr lang="en-US" sz="2400" dirty="0" smtClean="0"/>
              <a:t> </a:t>
            </a:r>
            <a:r>
              <a:rPr lang="en-US" sz="2400" dirty="0" err="1" smtClean="0"/>
              <a:t>perubahan</a:t>
            </a:r>
            <a:r>
              <a:rPr lang="en-US" sz="2400" dirty="0" smtClean="0"/>
              <a:t> </a:t>
            </a:r>
            <a:r>
              <a:rPr lang="en-US" sz="2400" dirty="0" err="1" smtClean="0"/>
              <a:t>pada</a:t>
            </a:r>
            <a:r>
              <a:rPr lang="en-US" sz="2400" dirty="0" smtClean="0"/>
              <a:t> </a:t>
            </a:r>
            <a:r>
              <a:rPr lang="en-US" sz="2400" dirty="0" err="1" smtClean="0"/>
              <a:t>bagian</a:t>
            </a:r>
            <a:r>
              <a:rPr lang="en-US" sz="2400" dirty="0" smtClean="0"/>
              <a:t> yang lain </a:t>
            </a:r>
            <a:r>
              <a:rPr lang="en-US" sz="2400" dirty="0" err="1" smtClean="0"/>
              <a:t>dan</a:t>
            </a:r>
            <a:r>
              <a:rPr lang="en-US" sz="2400" dirty="0" smtClean="0"/>
              <a:t> </a:t>
            </a:r>
            <a:r>
              <a:rPr lang="en-US" sz="2400" dirty="0" err="1" smtClean="0"/>
              <a:t>berpengaruh</a:t>
            </a:r>
            <a:r>
              <a:rPr lang="en-US" sz="2400" dirty="0" smtClean="0"/>
              <a:t> </a:t>
            </a:r>
            <a:r>
              <a:rPr lang="en-US" sz="2400" dirty="0" err="1" smtClean="0"/>
              <a:t>pada</a:t>
            </a:r>
            <a:r>
              <a:rPr lang="en-US" sz="2400" dirty="0" smtClean="0"/>
              <a:t> </a:t>
            </a:r>
            <a:r>
              <a:rPr lang="en-US" sz="2400" dirty="0" err="1" smtClean="0"/>
              <a:t>sistem</a:t>
            </a:r>
            <a:r>
              <a:rPr lang="en-US" sz="2400" dirty="0" smtClean="0"/>
              <a:t> </a:t>
            </a:r>
            <a:r>
              <a:rPr lang="en-US" sz="2400" dirty="0" err="1" smtClean="0"/>
              <a:t>secara</a:t>
            </a:r>
            <a:r>
              <a:rPr lang="en-US" sz="2400" dirty="0" smtClean="0"/>
              <a:t> </a:t>
            </a:r>
            <a:r>
              <a:rPr lang="en-US" sz="2400" dirty="0" err="1" smtClean="0"/>
              <a:t>keseluruhan</a:t>
            </a:r>
            <a:r>
              <a:rPr lang="en-US" sz="2400" dirty="0" smtClean="0"/>
              <a:t>.</a:t>
            </a:r>
          </a:p>
          <a:p>
            <a:pPr marL="514350" indent="-514350" algn="just"/>
            <a:r>
              <a:rPr lang="en-US" sz="2400" dirty="0" err="1" smtClean="0"/>
              <a:t>bagian</a:t>
            </a:r>
            <a:r>
              <a:rPr lang="en-US" sz="2400" dirty="0" smtClean="0"/>
              <a:t> –</a:t>
            </a:r>
            <a:r>
              <a:rPr lang="en-US" sz="2400" dirty="0" err="1" smtClean="0"/>
              <a:t>bagian</a:t>
            </a:r>
            <a:r>
              <a:rPr lang="en-US" sz="2400" dirty="0" smtClean="0"/>
              <a:t> </a:t>
            </a:r>
            <a:r>
              <a:rPr lang="en-US" sz="2400" dirty="0" err="1" smtClean="0"/>
              <a:t>itu</a:t>
            </a:r>
            <a:r>
              <a:rPr lang="en-US" sz="2400" dirty="0" smtClean="0"/>
              <a:t> </a:t>
            </a:r>
            <a:r>
              <a:rPr lang="en-US" sz="2400" dirty="0" err="1" smtClean="0"/>
              <a:t>saling</a:t>
            </a:r>
            <a:r>
              <a:rPr lang="en-US" sz="2400" dirty="0" smtClean="0"/>
              <a:t> </a:t>
            </a:r>
            <a:r>
              <a:rPr lang="en-US" sz="2400" dirty="0" err="1" smtClean="0"/>
              <a:t>berkaitan</a:t>
            </a:r>
            <a:r>
              <a:rPr lang="en-US" sz="2400" dirty="0" smtClean="0"/>
              <a:t> </a:t>
            </a:r>
            <a:r>
              <a:rPr lang="en-US" sz="2400" dirty="0" err="1" smtClean="0"/>
              <a:t>tetapi</a:t>
            </a:r>
            <a:r>
              <a:rPr lang="en-US" sz="2400" dirty="0" smtClean="0"/>
              <a:t> </a:t>
            </a:r>
            <a:r>
              <a:rPr lang="en-US" sz="2400" dirty="0" err="1" smtClean="0"/>
              <a:t>dapat</a:t>
            </a:r>
            <a:r>
              <a:rPr lang="en-US" sz="2400" dirty="0" smtClean="0"/>
              <a:t> </a:t>
            </a:r>
            <a:r>
              <a:rPr lang="en-US" sz="2400" dirty="0" err="1" smtClean="0"/>
              <a:t>dipelajari</a:t>
            </a:r>
            <a:r>
              <a:rPr lang="en-US" sz="2400" dirty="0" smtClean="0"/>
              <a:t> </a:t>
            </a:r>
            <a:r>
              <a:rPr lang="en-US" sz="2400" dirty="0" err="1" smtClean="0"/>
              <a:t>secara</a:t>
            </a:r>
            <a:r>
              <a:rPr lang="en-US" sz="2400" dirty="0" smtClean="0"/>
              <a:t>  </a:t>
            </a:r>
            <a:r>
              <a:rPr lang="en-US" sz="2400" dirty="0" err="1" smtClean="0"/>
              <a:t>terpisah</a:t>
            </a:r>
            <a:r>
              <a:rPr lang="en-US" sz="2400" dirty="0" smtClean="0"/>
              <a:t>.</a:t>
            </a:r>
          </a:p>
          <a:p>
            <a:pPr marL="514350" indent="-514350" algn="just">
              <a:buNone/>
            </a:pPr>
            <a:r>
              <a:rPr lang="en-US" sz="2400" dirty="0" smtClean="0"/>
              <a:t> </a:t>
            </a:r>
          </a:p>
          <a:p>
            <a:pPr marL="514350" indent="-514350" algn="just">
              <a:buNone/>
            </a:pPr>
            <a:r>
              <a:rPr lang="en-US" sz="2400" dirty="0" smtClean="0"/>
              <a:t>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09600" y="533400"/>
            <a:ext cx="7924800" cy="5940088"/>
          </a:xfrm>
          <a:prstGeom prst="rect">
            <a:avLst/>
          </a:prstGeom>
          <a:noFill/>
        </p:spPr>
        <p:txBody>
          <a:bodyPr wrap="square" rtlCol="0">
            <a:spAutoFit/>
          </a:bodyPr>
          <a:lstStyle/>
          <a:p>
            <a:endParaRPr lang="en-US" sz="2800" dirty="0" smtClean="0"/>
          </a:p>
          <a:p>
            <a:pPr algn="just"/>
            <a:r>
              <a:rPr lang="id-ID" sz="3200" dirty="0" smtClean="0"/>
              <a:t>A</a:t>
            </a:r>
            <a:r>
              <a:rPr lang="en-US" sz="3200" dirty="0" err="1" smtClean="0"/>
              <a:t>nalogi</a:t>
            </a:r>
            <a:r>
              <a:rPr lang="en-US" sz="3200" dirty="0" smtClean="0"/>
              <a:t> </a:t>
            </a:r>
            <a:r>
              <a:rPr lang="en-US" sz="3200" dirty="0" err="1" smtClean="0"/>
              <a:t>tsb</a:t>
            </a:r>
            <a:r>
              <a:rPr lang="en-US" sz="3200" dirty="0" smtClean="0"/>
              <a:t> </a:t>
            </a:r>
            <a:r>
              <a:rPr lang="en-US" sz="3200" dirty="0" err="1" smtClean="0"/>
              <a:t>berpengaruh</a:t>
            </a:r>
            <a:r>
              <a:rPr lang="en-US" sz="3200" dirty="0" smtClean="0"/>
              <a:t> </a:t>
            </a:r>
            <a:r>
              <a:rPr lang="en-US" sz="3200" dirty="0" err="1" smtClean="0"/>
              <a:t>dalam</a:t>
            </a:r>
            <a:r>
              <a:rPr lang="en-US" sz="3200" dirty="0" smtClean="0"/>
              <a:t> </a:t>
            </a:r>
            <a:r>
              <a:rPr lang="en-US" sz="3200" dirty="0" err="1" smtClean="0"/>
              <a:t>menjelaskan</a:t>
            </a:r>
            <a:r>
              <a:rPr lang="en-US" sz="3200" dirty="0" smtClean="0"/>
              <a:t> </a:t>
            </a:r>
            <a:r>
              <a:rPr lang="en-US" sz="3200" dirty="0" err="1" smtClean="0"/>
              <a:t>masalah</a:t>
            </a:r>
            <a:r>
              <a:rPr lang="en-US" sz="3200" dirty="0" smtClean="0"/>
              <a:t> </a:t>
            </a:r>
            <a:r>
              <a:rPr lang="en-US" sz="3200" dirty="0" err="1" smtClean="0"/>
              <a:t>sosial</a:t>
            </a:r>
            <a:r>
              <a:rPr lang="en-US" sz="3200" dirty="0" smtClean="0"/>
              <a:t> </a:t>
            </a:r>
            <a:r>
              <a:rPr lang="en-US" sz="3200" dirty="0" err="1" smtClean="0"/>
              <a:t>yaitu</a:t>
            </a:r>
            <a:r>
              <a:rPr lang="en-US" sz="3200" dirty="0" smtClean="0"/>
              <a:t> :</a:t>
            </a:r>
            <a:endParaRPr lang="id-ID" sz="3200" dirty="0" smtClean="0"/>
          </a:p>
          <a:p>
            <a:endParaRPr lang="id-ID" sz="3200" dirty="0" smtClean="0"/>
          </a:p>
          <a:p>
            <a:pPr marL="514350" indent="-514350" algn="just">
              <a:buFont typeface="+mj-lt"/>
              <a:buAutoNum type="arabicPeriod"/>
            </a:pPr>
            <a:r>
              <a:rPr lang="en-US" sz="3200" dirty="0" err="1" smtClean="0"/>
              <a:t>masalah</a:t>
            </a:r>
            <a:r>
              <a:rPr lang="en-US" sz="3200" dirty="0" smtClean="0"/>
              <a:t> </a:t>
            </a:r>
            <a:r>
              <a:rPr lang="en-US" sz="3200" dirty="0" err="1" smtClean="0"/>
              <a:t>sosial</a:t>
            </a:r>
            <a:r>
              <a:rPr lang="en-US" sz="3200" dirty="0" smtClean="0"/>
              <a:t> </a:t>
            </a:r>
            <a:r>
              <a:rPr lang="en-US" sz="3200" dirty="0" err="1" smtClean="0"/>
              <a:t>itu</a:t>
            </a:r>
            <a:r>
              <a:rPr lang="en-US" sz="3200" dirty="0" smtClean="0"/>
              <a:t> </a:t>
            </a:r>
            <a:r>
              <a:rPr lang="en-US" sz="3200" dirty="0" err="1" smtClean="0"/>
              <a:t>terjadi</a:t>
            </a:r>
            <a:r>
              <a:rPr lang="en-US" sz="3200" dirty="0" smtClean="0"/>
              <a:t> </a:t>
            </a:r>
            <a:r>
              <a:rPr lang="en-US" sz="3200" dirty="0" err="1" smtClean="0"/>
              <a:t>apabila</a:t>
            </a:r>
            <a:r>
              <a:rPr lang="en-US" sz="3200" dirty="0" smtClean="0"/>
              <a:t>  </a:t>
            </a:r>
            <a:r>
              <a:rPr lang="en-US" sz="3200" dirty="0" err="1" smtClean="0"/>
              <a:t>individu</a:t>
            </a:r>
            <a:r>
              <a:rPr lang="en-US" sz="3200" dirty="0" smtClean="0"/>
              <a:t> /</a:t>
            </a:r>
            <a:r>
              <a:rPr lang="en-US" sz="3200" dirty="0" err="1" smtClean="0"/>
              <a:t>institusi</a:t>
            </a:r>
            <a:r>
              <a:rPr lang="en-US" sz="3200" dirty="0" smtClean="0"/>
              <a:t> </a:t>
            </a:r>
            <a:r>
              <a:rPr lang="en-US" sz="3200" dirty="0" err="1" smtClean="0"/>
              <a:t>sosial</a:t>
            </a:r>
            <a:r>
              <a:rPr lang="en-US" sz="3200" dirty="0" smtClean="0"/>
              <a:t> </a:t>
            </a:r>
            <a:r>
              <a:rPr lang="en-US" sz="3200" dirty="0" err="1" smtClean="0"/>
              <a:t>tidak</a:t>
            </a:r>
            <a:r>
              <a:rPr lang="en-US" sz="3200" dirty="0" smtClean="0"/>
              <a:t> </a:t>
            </a:r>
            <a:r>
              <a:rPr lang="en-US" sz="3200" dirty="0" err="1" smtClean="0"/>
              <a:t>bisa</a:t>
            </a:r>
            <a:r>
              <a:rPr lang="en-US" sz="3200" dirty="0" smtClean="0"/>
              <a:t> </a:t>
            </a:r>
            <a:r>
              <a:rPr lang="en-US" sz="3200" dirty="0" err="1" smtClean="0"/>
              <a:t>mengatur</a:t>
            </a:r>
            <a:r>
              <a:rPr lang="en-US" sz="3200" dirty="0" smtClean="0"/>
              <a:t> </a:t>
            </a:r>
            <a:r>
              <a:rPr lang="en-US" sz="3200" dirty="0" err="1" smtClean="0"/>
              <a:t>dan</a:t>
            </a:r>
            <a:r>
              <a:rPr lang="en-US" sz="3200" dirty="0" smtClean="0"/>
              <a:t> </a:t>
            </a:r>
            <a:r>
              <a:rPr lang="en-US" sz="3200" dirty="0" err="1" smtClean="0"/>
              <a:t>menyesuaikan</a:t>
            </a:r>
            <a:r>
              <a:rPr lang="en-US" sz="3200" dirty="0" smtClean="0"/>
              <a:t> </a:t>
            </a:r>
            <a:r>
              <a:rPr lang="en-US" sz="3200" dirty="0" err="1" smtClean="0"/>
              <a:t>dengan</a:t>
            </a:r>
            <a:r>
              <a:rPr lang="en-US" sz="3200" dirty="0" smtClean="0"/>
              <a:t> </a:t>
            </a:r>
            <a:r>
              <a:rPr lang="en-US" sz="3200" dirty="0" err="1" smtClean="0"/>
              <a:t>perubahan</a:t>
            </a:r>
            <a:r>
              <a:rPr lang="en-US" sz="3200" dirty="0" smtClean="0"/>
              <a:t> yang </a:t>
            </a:r>
            <a:r>
              <a:rPr lang="en-US" sz="3200" dirty="0" err="1" smtClean="0"/>
              <a:t>terjadi</a:t>
            </a:r>
            <a:r>
              <a:rPr lang="en-US" sz="3200" dirty="0" smtClean="0"/>
              <a:t> </a:t>
            </a:r>
            <a:endParaRPr lang="id-ID" sz="3200" dirty="0" smtClean="0"/>
          </a:p>
          <a:p>
            <a:pPr marL="514350" indent="-514350" algn="just">
              <a:buFont typeface="+mj-lt"/>
              <a:buAutoNum type="arabicPeriod"/>
            </a:pPr>
            <a:r>
              <a:rPr lang="en-US" sz="3200" dirty="0" err="1" smtClean="0"/>
              <a:t>menyebabkan</a:t>
            </a:r>
            <a:r>
              <a:rPr lang="en-US" sz="3200" dirty="0" smtClean="0"/>
              <a:t> </a:t>
            </a:r>
            <a:r>
              <a:rPr lang="en-US" sz="3200" dirty="0" err="1" smtClean="0"/>
              <a:t>individu</a:t>
            </a:r>
            <a:r>
              <a:rPr lang="en-US" sz="3200" dirty="0" smtClean="0"/>
              <a:t> </a:t>
            </a:r>
            <a:r>
              <a:rPr lang="en-US" sz="3200" dirty="0" err="1" smtClean="0"/>
              <a:t>atau</a:t>
            </a:r>
            <a:r>
              <a:rPr lang="en-US" sz="3200" dirty="0" smtClean="0"/>
              <a:t> </a:t>
            </a:r>
            <a:r>
              <a:rPr lang="en-US" sz="3200" dirty="0" err="1" smtClean="0"/>
              <a:t>organisme</a:t>
            </a:r>
            <a:r>
              <a:rPr lang="en-US" sz="3200" dirty="0" smtClean="0"/>
              <a:t> </a:t>
            </a:r>
            <a:r>
              <a:rPr lang="en-US" sz="3200" dirty="0" err="1" smtClean="0"/>
              <a:t>sosial</a:t>
            </a:r>
            <a:r>
              <a:rPr lang="en-US" sz="3200" dirty="0" smtClean="0"/>
              <a:t> </a:t>
            </a:r>
            <a:r>
              <a:rPr lang="en-US" sz="3200" dirty="0" err="1" smtClean="0"/>
              <a:t>bisa</a:t>
            </a:r>
            <a:r>
              <a:rPr lang="en-US" sz="3200" dirty="0" smtClean="0"/>
              <a:t> </a:t>
            </a:r>
            <a:r>
              <a:rPr lang="en-US" sz="3200" dirty="0" err="1" smtClean="0"/>
              <a:t>mengalami</a:t>
            </a:r>
            <a:r>
              <a:rPr lang="en-US" sz="3200" dirty="0" smtClean="0"/>
              <a:t> </a:t>
            </a:r>
            <a:r>
              <a:rPr lang="en-US" sz="3200" dirty="0" err="1" smtClean="0"/>
              <a:t>sakit</a:t>
            </a:r>
            <a:r>
              <a:rPr lang="en-US" sz="3200" dirty="0" smtClean="0"/>
              <a:t> </a:t>
            </a:r>
            <a:r>
              <a:rPr lang="en-US" sz="3200" dirty="0" err="1" smtClean="0"/>
              <a:t>atau</a:t>
            </a:r>
            <a:r>
              <a:rPr lang="en-US" sz="3200" dirty="0" smtClean="0"/>
              <a:t> </a:t>
            </a:r>
            <a:r>
              <a:rPr lang="en-US" sz="3200" dirty="0" err="1" smtClean="0"/>
              <a:t>disebut</a:t>
            </a:r>
            <a:r>
              <a:rPr lang="en-US" sz="3200" dirty="0" smtClean="0"/>
              <a:t> </a:t>
            </a:r>
            <a:r>
              <a:rPr lang="en-US" sz="3200" dirty="0" err="1" smtClean="0"/>
              <a:t>mengalami</a:t>
            </a:r>
            <a:r>
              <a:rPr lang="en-US" sz="3200" dirty="0" smtClean="0"/>
              <a:t> </a:t>
            </a:r>
            <a:r>
              <a:rPr lang="en-US" sz="3200" dirty="0" err="1" smtClean="0"/>
              <a:t>pathologi</a:t>
            </a:r>
            <a:r>
              <a:rPr lang="en-US" sz="3200" dirty="0" smtClean="0"/>
              <a:t>.</a:t>
            </a:r>
          </a:p>
          <a:p>
            <a:endParaRPr lang="en-US" sz="32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229600" cy="4525963"/>
          </a:xfrm>
        </p:spPr>
        <p:txBody>
          <a:bodyPr>
            <a:noAutofit/>
          </a:bodyPr>
          <a:lstStyle/>
          <a:p>
            <a:pPr algn="just">
              <a:buNone/>
            </a:pPr>
            <a:endParaRPr lang="en-US" sz="2400" dirty="0" smtClean="0"/>
          </a:p>
          <a:p>
            <a:pPr marL="514350" indent="-514350" algn="just">
              <a:buFont typeface="+mj-lt"/>
              <a:buAutoNum type="arabicPeriod"/>
            </a:pPr>
            <a:r>
              <a:rPr lang="id-ID" sz="2800" dirty="0" smtClean="0"/>
              <a:t>Penanganan masalah sosial menggunakan medical model dengan tahapan identifikasi,diagnosis dan treatment</a:t>
            </a:r>
          </a:p>
          <a:p>
            <a:pPr marL="514350" indent="-514350" algn="just">
              <a:buFont typeface="+mj-lt"/>
              <a:buAutoNum type="arabicPeriod"/>
            </a:pPr>
            <a:r>
              <a:rPr lang="en-US" sz="2800" dirty="0" err="1" smtClean="0"/>
              <a:t>Masalah</a:t>
            </a:r>
            <a:r>
              <a:rPr lang="en-US" sz="2800" dirty="0" smtClean="0"/>
              <a:t> </a:t>
            </a:r>
            <a:r>
              <a:rPr lang="en-US" sz="2800" dirty="0" err="1" smtClean="0"/>
              <a:t>sosial</a:t>
            </a:r>
            <a:r>
              <a:rPr lang="en-US" sz="2800" dirty="0" smtClean="0"/>
              <a:t> </a:t>
            </a:r>
            <a:r>
              <a:rPr lang="en-US" sz="2800" dirty="0" err="1" smtClean="0"/>
              <a:t>muncul</a:t>
            </a:r>
            <a:r>
              <a:rPr lang="en-US" sz="2800" dirty="0" smtClean="0"/>
              <a:t> </a:t>
            </a:r>
            <a:r>
              <a:rPr lang="en-US" sz="2800" dirty="0" err="1" smtClean="0"/>
              <a:t>karena</a:t>
            </a:r>
            <a:r>
              <a:rPr lang="en-US" sz="2800" dirty="0" smtClean="0"/>
              <a:t> </a:t>
            </a:r>
            <a:r>
              <a:rPr lang="en-US" sz="2800" dirty="0" err="1" smtClean="0"/>
              <a:t>individu</a:t>
            </a:r>
            <a:r>
              <a:rPr lang="en-US" sz="2800" dirty="0" smtClean="0"/>
              <a:t> </a:t>
            </a:r>
            <a:r>
              <a:rPr lang="en-US" sz="2800" dirty="0" err="1" smtClean="0"/>
              <a:t>gagal</a:t>
            </a:r>
            <a:r>
              <a:rPr lang="en-US" sz="2800" dirty="0" smtClean="0"/>
              <a:t> </a:t>
            </a:r>
            <a:r>
              <a:rPr lang="en-US" sz="2800" dirty="0" err="1" smtClean="0"/>
              <a:t>dalam</a:t>
            </a:r>
            <a:r>
              <a:rPr lang="en-US" sz="2800" dirty="0" smtClean="0"/>
              <a:t> </a:t>
            </a:r>
            <a:r>
              <a:rPr lang="en-US" sz="2800" dirty="0" err="1" smtClean="0"/>
              <a:t>proses</a:t>
            </a:r>
            <a:r>
              <a:rPr lang="en-US" sz="2800" dirty="0" smtClean="0"/>
              <a:t> </a:t>
            </a:r>
            <a:r>
              <a:rPr lang="en-US" sz="2800" dirty="0" err="1" smtClean="0"/>
              <a:t>sosialisasi</a:t>
            </a:r>
            <a:r>
              <a:rPr lang="en-US" sz="2800" dirty="0" smtClean="0"/>
              <a:t>, </a:t>
            </a:r>
            <a:r>
              <a:rPr lang="en-US" sz="2800" dirty="0" err="1" smtClean="0"/>
              <a:t>cacat</a:t>
            </a:r>
            <a:r>
              <a:rPr lang="en-US" sz="2800" dirty="0" smtClean="0"/>
              <a:t> yang </a:t>
            </a:r>
            <a:r>
              <a:rPr lang="en-US" sz="2800" dirty="0" err="1" smtClean="0"/>
              <a:t>dimiliki</a:t>
            </a:r>
            <a:r>
              <a:rPr lang="en-US" sz="2800" dirty="0" smtClean="0"/>
              <a:t>, </a:t>
            </a:r>
            <a:r>
              <a:rPr lang="en-US" sz="2800" dirty="0" err="1" smtClean="0"/>
              <a:t>berperilaku</a:t>
            </a:r>
            <a:r>
              <a:rPr lang="en-US" sz="2800" dirty="0" smtClean="0"/>
              <a:t> </a:t>
            </a:r>
            <a:r>
              <a:rPr lang="en-US" sz="2800" dirty="0" err="1" smtClean="0"/>
              <a:t>tidak</a:t>
            </a:r>
            <a:r>
              <a:rPr lang="en-US" sz="2800" dirty="0" smtClean="0"/>
              <a:t> </a:t>
            </a:r>
            <a:r>
              <a:rPr lang="en-US" sz="2800" dirty="0" err="1" smtClean="0"/>
              <a:t>sesuai</a:t>
            </a:r>
            <a:r>
              <a:rPr lang="en-US" sz="2800" dirty="0" smtClean="0"/>
              <a:t> </a:t>
            </a:r>
            <a:r>
              <a:rPr lang="en-US" sz="2800" dirty="0" err="1" smtClean="0"/>
              <a:t>dengan</a:t>
            </a:r>
            <a:r>
              <a:rPr lang="en-US" sz="2800" dirty="0" smtClean="0"/>
              <a:t> </a:t>
            </a:r>
            <a:r>
              <a:rPr lang="en-US" sz="2800" dirty="0" err="1" smtClean="0"/>
              <a:t>standar</a:t>
            </a:r>
            <a:r>
              <a:rPr lang="en-US" sz="2800" dirty="0" smtClean="0"/>
              <a:t> </a:t>
            </a:r>
            <a:r>
              <a:rPr lang="en-US" sz="2800" dirty="0" err="1" smtClean="0"/>
              <a:t>kehidupan</a:t>
            </a:r>
            <a:r>
              <a:rPr lang="en-US" sz="2800" dirty="0" smtClean="0"/>
              <a:t> yang </a:t>
            </a:r>
            <a:r>
              <a:rPr lang="en-US" sz="2800" dirty="0" err="1" smtClean="0"/>
              <a:t>ada</a:t>
            </a:r>
            <a:r>
              <a:rPr lang="en-US" sz="2800" dirty="0" smtClean="0"/>
              <a:t> </a:t>
            </a:r>
            <a:r>
              <a:rPr lang="en-US" sz="2800" dirty="0" err="1" smtClean="0"/>
              <a:t>dalam</a:t>
            </a:r>
            <a:r>
              <a:rPr lang="en-US" sz="2800" dirty="0" smtClean="0"/>
              <a:t> </a:t>
            </a:r>
            <a:r>
              <a:rPr lang="en-US" sz="2800" dirty="0" err="1" smtClean="0"/>
              <a:t>masyarakat</a:t>
            </a:r>
            <a:r>
              <a:rPr lang="en-US" sz="2800" dirty="0" smtClean="0"/>
              <a:t>.</a:t>
            </a:r>
          </a:p>
          <a:p>
            <a:pPr marL="514350" indent="-514350" algn="just">
              <a:buFont typeface="+mj-lt"/>
              <a:buAutoNum type="arabicPeriod"/>
            </a:pPr>
            <a:r>
              <a:rPr lang="en-US" sz="2800" dirty="0" err="1" smtClean="0"/>
              <a:t>Untuk</a:t>
            </a:r>
            <a:r>
              <a:rPr lang="en-US" sz="2800" dirty="0" smtClean="0"/>
              <a:t> </a:t>
            </a:r>
            <a:r>
              <a:rPr lang="en-US" sz="2800" dirty="0" err="1" smtClean="0"/>
              <a:t>pemecahan</a:t>
            </a:r>
            <a:r>
              <a:rPr lang="en-US" sz="2800" dirty="0" smtClean="0"/>
              <a:t> </a:t>
            </a:r>
            <a:r>
              <a:rPr lang="en-US" sz="2800" dirty="0" err="1" smtClean="0"/>
              <a:t>masalah</a:t>
            </a:r>
            <a:r>
              <a:rPr lang="en-US" sz="2800" dirty="0" smtClean="0"/>
              <a:t> </a:t>
            </a:r>
            <a:r>
              <a:rPr lang="en-US" sz="2800" dirty="0" err="1" smtClean="0"/>
              <a:t>direkomendasikan</a:t>
            </a:r>
            <a:r>
              <a:rPr lang="en-US" sz="2800" dirty="0" smtClean="0"/>
              <a:t> agar </a:t>
            </a:r>
            <a:r>
              <a:rPr lang="en-US" sz="2800" dirty="0" err="1" smtClean="0"/>
              <a:t>tidak</a:t>
            </a:r>
            <a:r>
              <a:rPr lang="en-US" sz="2800" dirty="0" smtClean="0"/>
              <a:t> </a:t>
            </a:r>
            <a:r>
              <a:rPr lang="en-US" sz="2800" dirty="0" err="1" smtClean="0"/>
              <a:t>terjadi</a:t>
            </a:r>
            <a:r>
              <a:rPr lang="en-US" sz="2800" dirty="0" smtClean="0"/>
              <a:t> </a:t>
            </a:r>
            <a:r>
              <a:rPr lang="en-US" sz="2800" dirty="0" err="1" smtClean="0"/>
              <a:t>proses</a:t>
            </a:r>
            <a:r>
              <a:rPr lang="en-US" sz="2800" dirty="0" smtClean="0"/>
              <a:t> </a:t>
            </a:r>
            <a:r>
              <a:rPr lang="en-US" sz="2800" dirty="0" err="1" smtClean="0"/>
              <a:t>pewarisan</a:t>
            </a:r>
            <a:r>
              <a:rPr lang="en-US" sz="2800" dirty="0" smtClean="0"/>
              <a:t> </a:t>
            </a:r>
            <a:r>
              <a:rPr lang="en-US" sz="2800" dirty="0" err="1" smtClean="0"/>
              <a:t>dari</a:t>
            </a:r>
            <a:r>
              <a:rPr lang="en-US" sz="2800" dirty="0" smtClean="0"/>
              <a:t> </a:t>
            </a:r>
            <a:r>
              <a:rPr lang="en-US" sz="2800" dirty="0" err="1" smtClean="0"/>
              <a:t>generasi</a:t>
            </a:r>
            <a:r>
              <a:rPr lang="en-US" sz="2800" dirty="0" smtClean="0"/>
              <a:t> </a:t>
            </a:r>
            <a:r>
              <a:rPr lang="en-US" sz="2800" dirty="0" err="1" smtClean="0"/>
              <a:t>ke</a:t>
            </a:r>
            <a:r>
              <a:rPr lang="en-US" sz="2800" dirty="0" smtClean="0"/>
              <a:t> </a:t>
            </a:r>
            <a:r>
              <a:rPr lang="en-US" sz="2800" dirty="0" err="1" smtClean="0"/>
              <a:t>generasi</a:t>
            </a:r>
            <a:r>
              <a:rPr lang="en-US" sz="2800" dirty="0" smtClean="0"/>
              <a:t>.</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228600" y="914400"/>
            <a:ext cx="8229600" cy="5257800"/>
          </a:xfrm>
        </p:spPr>
        <p:txBody>
          <a:bodyPr>
            <a:noAutofit/>
          </a:bodyPr>
          <a:lstStyle/>
          <a:p>
            <a:pPr algn="just"/>
            <a:r>
              <a:rPr lang="en-US" sz="2400" dirty="0" err="1" smtClean="0"/>
              <a:t>Untuk</a:t>
            </a:r>
            <a:r>
              <a:rPr lang="en-US" sz="2400" dirty="0" smtClean="0"/>
              <a:t> </a:t>
            </a:r>
            <a:r>
              <a:rPr lang="en-US" sz="2400" dirty="0" err="1" smtClean="0"/>
              <a:t>upaya</a:t>
            </a:r>
            <a:r>
              <a:rPr lang="en-US" sz="2400" dirty="0" smtClean="0"/>
              <a:t> </a:t>
            </a:r>
            <a:r>
              <a:rPr lang="en-US" sz="2400" dirty="0" err="1" smtClean="0"/>
              <a:t>represif</a:t>
            </a:r>
            <a:r>
              <a:rPr lang="en-US" sz="2400" dirty="0" smtClean="0"/>
              <a:t> </a:t>
            </a:r>
            <a:r>
              <a:rPr lang="en-US" sz="2400" dirty="0" err="1" smtClean="0"/>
              <a:t>dengan</a:t>
            </a:r>
            <a:r>
              <a:rPr lang="en-US" sz="2400" dirty="0" smtClean="0"/>
              <a:t> </a:t>
            </a:r>
            <a:r>
              <a:rPr lang="en-US" sz="2400" dirty="0" err="1" smtClean="0"/>
              <a:t>memisahkan</a:t>
            </a:r>
            <a:r>
              <a:rPr lang="en-US" sz="2400" dirty="0" smtClean="0"/>
              <a:t> /</a:t>
            </a:r>
            <a:r>
              <a:rPr lang="en-US" sz="2400" dirty="0" err="1" smtClean="0"/>
              <a:t>mengisolir</a:t>
            </a:r>
            <a:r>
              <a:rPr lang="en-US" sz="2400" dirty="0" smtClean="0"/>
              <a:t> </a:t>
            </a:r>
            <a:r>
              <a:rPr lang="en-US" sz="2400" dirty="0" err="1" smtClean="0"/>
              <a:t>individu</a:t>
            </a:r>
            <a:r>
              <a:rPr lang="en-US" sz="2400" dirty="0" smtClean="0"/>
              <a:t> yang </a:t>
            </a:r>
            <a:r>
              <a:rPr lang="en-US" sz="2400" dirty="0" err="1" smtClean="0"/>
              <a:t>menyebabkan</a:t>
            </a:r>
            <a:r>
              <a:rPr lang="en-US" sz="2400" dirty="0" smtClean="0"/>
              <a:t> </a:t>
            </a:r>
            <a:r>
              <a:rPr lang="en-US" sz="2400" dirty="0" err="1" smtClean="0"/>
              <a:t>masalah</a:t>
            </a:r>
            <a:r>
              <a:rPr lang="en-US" sz="2400" dirty="0" smtClean="0"/>
              <a:t> </a:t>
            </a:r>
            <a:r>
              <a:rPr lang="en-US" sz="2400" dirty="0" err="1" smtClean="0"/>
              <a:t>sosial</a:t>
            </a:r>
            <a:r>
              <a:rPr lang="en-US" sz="2400" dirty="0" smtClean="0"/>
              <a:t> </a:t>
            </a:r>
            <a:r>
              <a:rPr lang="en-US" sz="2400" dirty="0" err="1" smtClean="0"/>
              <a:t>dari</a:t>
            </a:r>
            <a:r>
              <a:rPr lang="en-US" sz="2400" dirty="0" smtClean="0"/>
              <a:t> </a:t>
            </a:r>
            <a:r>
              <a:rPr lang="en-US" sz="2400" dirty="0" err="1" smtClean="0"/>
              <a:t>lingkungan</a:t>
            </a:r>
            <a:r>
              <a:rPr lang="en-US" sz="2400" dirty="0" smtClean="0"/>
              <a:t> </a:t>
            </a:r>
            <a:r>
              <a:rPr lang="en-US" sz="2400" dirty="0" err="1" smtClean="0"/>
              <a:t>sosial</a:t>
            </a:r>
            <a:r>
              <a:rPr lang="en-US" sz="2400" dirty="0" smtClean="0"/>
              <a:t> </a:t>
            </a:r>
            <a:r>
              <a:rPr lang="en-US" sz="2400" dirty="0" err="1" smtClean="0"/>
              <a:t>dengan</a:t>
            </a:r>
            <a:r>
              <a:rPr lang="en-US" sz="2400" dirty="0" smtClean="0"/>
              <a:t> </a:t>
            </a:r>
            <a:r>
              <a:rPr lang="en-US" sz="2400" dirty="0" err="1" smtClean="0"/>
              <a:t>cara</a:t>
            </a:r>
            <a:r>
              <a:rPr lang="en-US" sz="2400" dirty="0" smtClean="0"/>
              <a:t> </a:t>
            </a:r>
            <a:r>
              <a:rPr lang="en-US" sz="2400" dirty="0" err="1" smtClean="0"/>
              <a:t>resosialisasi</a:t>
            </a:r>
            <a:r>
              <a:rPr lang="en-US" sz="2400" dirty="0" smtClean="0"/>
              <a:t> </a:t>
            </a:r>
            <a:r>
              <a:rPr lang="en-US" sz="2400" dirty="0" err="1" smtClean="0"/>
              <a:t>maupun</a:t>
            </a:r>
            <a:r>
              <a:rPr lang="en-US" sz="2400" dirty="0" smtClean="0"/>
              <a:t> </a:t>
            </a:r>
            <a:r>
              <a:rPr lang="en-US" sz="2400" dirty="0" err="1" smtClean="0"/>
              <a:t>kontrol</a:t>
            </a:r>
            <a:r>
              <a:rPr lang="en-US" sz="2400" dirty="0" smtClean="0"/>
              <a:t> </a:t>
            </a:r>
            <a:r>
              <a:rPr lang="en-US" sz="2400" dirty="0" err="1" smtClean="0"/>
              <a:t>sosial</a:t>
            </a:r>
            <a:r>
              <a:rPr lang="en-US" sz="2400" dirty="0" smtClean="0"/>
              <a:t>.</a:t>
            </a:r>
          </a:p>
          <a:p>
            <a:pPr algn="just"/>
            <a:r>
              <a:rPr lang="en-US" sz="2400" dirty="0" err="1" smtClean="0"/>
              <a:t>Dalam</a:t>
            </a:r>
            <a:r>
              <a:rPr lang="en-US" sz="2400" dirty="0" smtClean="0"/>
              <a:t> </a:t>
            </a:r>
            <a:r>
              <a:rPr lang="en-US" sz="2400" dirty="0" err="1" smtClean="0"/>
              <a:t>perkembangan</a:t>
            </a:r>
            <a:r>
              <a:rPr lang="en-US" sz="2400" dirty="0" smtClean="0"/>
              <a:t> </a:t>
            </a:r>
            <a:r>
              <a:rPr lang="en-US" sz="2400" dirty="0" err="1" smtClean="0"/>
              <a:t>selanjutnya</a:t>
            </a:r>
            <a:r>
              <a:rPr lang="en-US" sz="2400" dirty="0" smtClean="0"/>
              <a:t> </a:t>
            </a:r>
            <a:r>
              <a:rPr lang="en-US" sz="2400" dirty="0" err="1" smtClean="0"/>
              <a:t>muncul</a:t>
            </a:r>
            <a:r>
              <a:rPr lang="en-US" sz="2400" dirty="0" smtClean="0"/>
              <a:t> </a:t>
            </a:r>
            <a:r>
              <a:rPr lang="en-US" sz="2400" dirty="0" err="1" smtClean="0"/>
              <a:t>pandangan</a:t>
            </a:r>
            <a:r>
              <a:rPr lang="en-US" sz="2400" dirty="0" smtClean="0"/>
              <a:t> </a:t>
            </a:r>
            <a:r>
              <a:rPr lang="en-US" sz="2400" dirty="0" err="1" smtClean="0"/>
              <a:t>baru</a:t>
            </a:r>
            <a:r>
              <a:rPr lang="en-US" sz="2400" dirty="0" smtClean="0"/>
              <a:t> </a:t>
            </a:r>
            <a:r>
              <a:rPr lang="en-US" sz="2400" dirty="0" err="1" smtClean="0"/>
              <a:t>bahwa</a:t>
            </a:r>
            <a:r>
              <a:rPr lang="en-US" sz="2400" dirty="0" smtClean="0"/>
              <a:t> </a:t>
            </a:r>
            <a:r>
              <a:rPr lang="en-US" sz="2400" dirty="0" err="1" smtClean="0"/>
              <a:t>untuk</a:t>
            </a:r>
            <a:r>
              <a:rPr lang="en-US" sz="2400" dirty="0" smtClean="0"/>
              <a:t> </a:t>
            </a:r>
            <a:r>
              <a:rPr lang="en-US" sz="2400" dirty="0" err="1" smtClean="0"/>
              <a:t>mendiagnosis</a:t>
            </a:r>
            <a:r>
              <a:rPr lang="en-US" sz="2400" dirty="0" smtClean="0"/>
              <a:t> </a:t>
            </a:r>
            <a:r>
              <a:rPr lang="en-US" sz="2400" dirty="0" err="1" smtClean="0"/>
              <a:t>masalah</a:t>
            </a:r>
            <a:r>
              <a:rPr lang="en-US" sz="2400" dirty="0" smtClean="0"/>
              <a:t> </a:t>
            </a:r>
            <a:r>
              <a:rPr lang="en-US" sz="2400" dirty="0" err="1" smtClean="0"/>
              <a:t>sosial</a:t>
            </a:r>
            <a:r>
              <a:rPr lang="en-US" sz="2400" dirty="0" smtClean="0"/>
              <a:t> </a:t>
            </a:r>
            <a:r>
              <a:rPr lang="en-US" sz="2400" dirty="0" err="1" smtClean="0"/>
              <a:t>tidak</a:t>
            </a:r>
            <a:r>
              <a:rPr lang="en-US" sz="2400" dirty="0" smtClean="0"/>
              <a:t> </a:t>
            </a:r>
            <a:r>
              <a:rPr lang="en-US" sz="2400" dirty="0" err="1" smtClean="0"/>
              <a:t>hanya</a:t>
            </a:r>
            <a:r>
              <a:rPr lang="en-US" sz="2400" dirty="0" smtClean="0"/>
              <a:t> </a:t>
            </a:r>
            <a:r>
              <a:rPr lang="en-US" sz="2400" dirty="0" err="1" smtClean="0"/>
              <a:t>pada</a:t>
            </a:r>
            <a:r>
              <a:rPr lang="en-US" sz="2400" dirty="0" smtClean="0"/>
              <a:t> </a:t>
            </a:r>
            <a:r>
              <a:rPr lang="en-US" sz="2400" dirty="0" err="1" smtClean="0"/>
              <a:t>individu</a:t>
            </a:r>
            <a:r>
              <a:rPr lang="en-US" sz="2400" dirty="0" smtClean="0"/>
              <a:t> </a:t>
            </a:r>
            <a:r>
              <a:rPr lang="en-US" sz="2400" dirty="0" err="1" smtClean="0"/>
              <a:t>tetapi</a:t>
            </a:r>
            <a:r>
              <a:rPr lang="en-US" sz="2400" dirty="0" smtClean="0"/>
              <a:t> </a:t>
            </a:r>
            <a:r>
              <a:rPr lang="id-ID" sz="2400" dirty="0" smtClean="0"/>
              <a:t> </a:t>
            </a:r>
            <a:r>
              <a:rPr lang="en-US" sz="2400" dirty="0" err="1" smtClean="0"/>
              <a:t>juga</a:t>
            </a:r>
            <a:r>
              <a:rPr lang="en-US" sz="2400" dirty="0" smtClean="0"/>
              <a:t> </a:t>
            </a:r>
            <a:r>
              <a:rPr lang="en-US" sz="2400" dirty="0" err="1" smtClean="0"/>
              <a:t>pada</a:t>
            </a:r>
            <a:r>
              <a:rPr lang="en-US" sz="2400" dirty="0" smtClean="0"/>
              <a:t> </a:t>
            </a:r>
            <a:r>
              <a:rPr lang="en-US" sz="2400" dirty="0" err="1" smtClean="0"/>
              <a:t>lingkungan</a:t>
            </a:r>
            <a:r>
              <a:rPr lang="en-US" sz="2400" dirty="0" smtClean="0"/>
              <a:t> </a:t>
            </a:r>
            <a:r>
              <a:rPr lang="en-US" sz="2400" dirty="0" err="1" smtClean="0"/>
              <a:t>sosial</a:t>
            </a:r>
            <a:r>
              <a:rPr lang="en-US" sz="2400" dirty="0" smtClean="0"/>
              <a:t> (</a:t>
            </a:r>
            <a:r>
              <a:rPr lang="en-US" sz="2400" dirty="0" err="1" smtClean="0"/>
              <a:t>ikut</a:t>
            </a:r>
            <a:r>
              <a:rPr lang="en-US" sz="2400" dirty="0" smtClean="0"/>
              <a:t> </a:t>
            </a:r>
            <a:r>
              <a:rPr lang="en-US" sz="2400" dirty="0" err="1" smtClean="0"/>
              <a:t>berpengaruh</a:t>
            </a:r>
            <a:r>
              <a:rPr lang="en-US" sz="2400" dirty="0" smtClean="0"/>
              <a:t> </a:t>
            </a:r>
            <a:r>
              <a:rPr lang="en-US" sz="2400" dirty="0" err="1" smtClean="0"/>
              <a:t>terhadap</a:t>
            </a:r>
            <a:r>
              <a:rPr lang="en-US" sz="2400" dirty="0" smtClean="0"/>
              <a:t> </a:t>
            </a:r>
            <a:r>
              <a:rPr lang="en-US" sz="2400" dirty="0" err="1" smtClean="0"/>
              <a:t>munculnya</a:t>
            </a:r>
            <a:r>
              <a:rPr lang="en-US" sz="2400" dirty="0" smtClean="0"/>
              <a:t> </a:t>
            </a:r>
            <a:r>
              <a:rPr lang="en-US" sz="2400" dirty="0" err="1" smtClean="0"/>
              <a:t>masalah</a:t>
            </a:r>
            <a:r>
              <a:rPr lang="en-US" sz="2400" dirty="0" smtClean="0"/>
              <a:t> </a:t>
            </a:r>
            <a:r>
              <a:rPr lang="id-ID" sz="2400" dirty="0" smtClean="0"/>
              <a:t> </a:t>
            </a:r>
            <a:r>
              <a:rPr lang="en-US" sz="2400" dirty="0" err="1" smtClean="0"/>
              <a:t>sosial</a:t>
            </a:r>
            <a:r>
              <a:rPr lang="en-US" sz="2400" dirty="0" smtClean="0"/>
              <a:t>).</a:t>
            </a:r>
          </a:p>
          <a:p>
            <a:pPr algn="just"/>
            <a:r>
              <a:rPr lang="en-US" sz="2400" dirty="0" err="1" smtClean="0"/>
              <a:t>Untuk</a:t>
            </a:r>
            <a:r>
              <a:rPr lang="en-US" sz="2400" dirty="0" smtClean="0"/>
              <a:t> </a:t>
            </a:r>
            <a:r>
              <a:rPr lang="en-US" sz="2400" dirty="0" err="1" smtClean="0"/>
              <a:t>melakukan</a:t>
            </a:r>
            <a:r>
              <a:rPr lang="en-US" sz="2400" dirty="0" smtClean="0"/>
              <a:t> diagnosis </a:t>
            </a:r>
            <a:r>
              <a:rPr lang="en-US" sz="2400" dirty="0" err="1" smtClean="0"/>
              <a:t>dimulai</a:t>
            </a:r>
            <a:r>
              <a:rPr lang="en-US" sz="2400" dirty="0" smtClean="0"/>
              <a:t> </a:t>
            </a:r>
            <a:r>
              <a:rPr lang="en-US" sz="2400" dirty="0" err="1" smtClean="0"/>
              <a:t>dengan</a:t>
            </a:r>
            <a:r>
              <a:rPr lang="en-US" sz="2400" dirty="0" smtClean="0"/>
              <a:t> </a:t>
            </a:r>
            <a:r>
              <a:rPr lang="en-US" sz="2400" dirty="0" err="1" smtClean="0"/>
              <a:t>menilai</a:t>
            </a:r>
            <a:r>
              <a:rPr lang="en-US" sz="2400" dirty="0" smtClean="0"/>
              <a:t> </a:t>
            </a:r>
            <a:r>
              <a:rPr lang="en-US" sz="2400" dirty="0" err="1" smtClean="0"/>
              <a:t>mengapa</a:t>
            </a:r>
            <a:r>
              <a:rPr lang="en-US" sz="2400" dirty="0" smtClean="0"/>
              <a:t> </a:t>
            </a:r>
            <a:r>
              <a:rPr lang="en-US" sz="2400" dirty="0" err="1" smtClean="0"/>
              <a:t>orang</a:t>
            </a:r>
            <a:r>
              <a:rPr lang="en-US" sz="2400" dirty="0" smtClean="0"/>
              <a:t> </a:t>
            </a:r>
            <a:r>
              <a:rPr lang="en-US" sz="2400" dirty="0" err="1" smtClean="0"/>
              <a:t>melakukan</a:t>
            </a:r>
            <a:r>
              <a:rPr lang="en-US" sz="2400" dirty="0" smtClean="0"/>
              <a:t> </a:t>
            </a:r>
            <a:r>
              <a:rPr lang="en-US" sz="2400" dirty="0" err="1" smtClean="0"/>
              <a:t>penyimpangan</a:t>
            </a:r>
            <a:r>
              <a:rPr lang="en-US" sz="2400" dirty="0" smtClean="0"/>
              <a:t>, </a:t>
            </a:r>
            <a:r>
              <a:rPr lang="en-US" sz="2400" dirty="0" err="1" smtClean="0"/>
              <a:t>proses</a:t>
            </a:r>
            <a:r>
              <a:rPr lang="en-US" sz="2400" dirty="0" smtClean="0"/>
              <a:t> </a:t>
            </a:r>
            <a:r>
              <a:rPr lang="en-US" sz="2400" dirty="0" err="1" smtClean="0"/>
              <a:t>mereka</a:t>
            </a:r>
            <a:r>
              <a:rPr lang="en-US" sz="2400" dirty="0" smtClean="0"/>
              <a:t> </a:t>
            </a:r>
            <a:r>
              <a:rPr lang="en-US" sz="2400" dirty="0" err="1" smtClean="0"/>
              <a:t>mengadopsi</a:t>
            </a:r>
            <a:r>
              <a:rPr lang="en-US" sz="2400" dirty="0" smtClean="0"/>
              <a:t> </a:t>
            </a:r>
            <a:r>
              <a:rPr lang="en-US" sz="2400" dirty="0" err="1" smtClean="0"/>
              <a:t>kondisi</a:t>
            </a:r>
            <a:r>
              <a:rPr lang="en-US" sz="2400" dirty="0" smtClean="0"/>
              <a:t> yang dianggap </a:t>
            </a:r>
            <a:r>
              <a:rPr lang="en-US" sz="2400" dirty="0" err="1" smtClean="0"/>
              <a:t>gaya</a:t>
            </a:r>
            <a:r>
              <a:rPr lang="en-US" sz="2400" dirty="0" smtClean="0"/>
              <a:t> </a:t>
            </a:r>
            <a:r>
              <a:rPr lang="en-US" sz="2400" dirty="0" err="1" smtClean="0"/>
              <a:t>hidup</a:t>
            </a:r>
            <a:r>
              <a:rPr lang="en-US" sz="2400" dirty="0" smtClean="0"/>
              <a:t> yang </a:t>
            </a:r>
            <a:r>
              <a:rPr lang="en-US" sz="2400" dirty="0" err="1" smtClean="0"/>
              <a:t>menyimpang</a:t>
            </a:r>
            <a:r>
              <a:rPr lang="en-US" sz="2400" dirty="0" smtClean="0"/>
              <a:t>.</a:t>
            </a:r>
          </a:p>
          <a:p>
            <a:pPr algn="just"/>
            <a:r>
              <a:rPr lang="en-US" sz="2400" dirty="0" err="1" smtClean="0"/>
              <a:t>Upaya</a:t>
            </a:r>
            <a:r>
              <a:rPr lang="en-US" sz="2400" dirty="0" smtClean="0"/>
              <a:t> </a:t>
            </a:r>
            <a:r>
              <a:rPr lang="en-US" sz="2400" dirty="0" err="1" smtClean="0"/>
              <a:t>pemecahan</a:t>
            </a:r>
            <a:r>
              <a:rPr lang="en-US" sz="2400" dirty="0" smtClean="0"/>
              <a:t> </a:t>
            </a:r>
            <a:r>
              <a:rPr lang="en-US" sz="2400" dirty="0" err="1" smtClean="0"/>
              <a:t>masalah</a:t>
            </a:r>
            <a:r>
              <a:rPr lang="en-US" sz="2400" dirty="0" smtClean="0"/>
              <a:t> </a:t>
            </a:r>
            <a:r>
              <a:rPr lang="en-US" sz="2400" dirty="0" err="1" smtClean="0"/>
              <a:t>dilakukan</a:t>
            </a:r>
            <a:r>
              <a:rPr lang="en-US" sz="2400" dirty="0" smtClean="0"/>
              <a:t> </a:t>
            </a:r>
            <a:r>
              <a:rPr lang="en-US" sz="2400" dirty="0" err="1" smtClean="0"/>
              <a:t>dengan</a:t>
            </a:r>
            <a:r>
              <a:rPr lang="en-US" sz="2400" dirty="0" smtClean="0"/>
              <a:t> </a:t>
            </a:r>
            <a:r>
              <a:rPr lang="en-US" sz="2400" dirty="0" err="1" smtClean="0"/>
              <a:t>usaha</a:t>
            </a:r>
            <a:r>
              <a:rPr lang="en-US" sz="2400" dirty="0" smtClean="0"/>
              <a:t> </a:t>
            </a:r>
            <a:r>
              <a:rPr lang="en-US" sz="2400" dirty="0" err="1" smtClean="0"/>
              <a:t>untuk</a:t>
            </a:r>
            <a:r>
              <a:rPr lang="en-US" sz="2400" dirty="0" smtClean="0"/>
              <a:t> </a:t>
            </a:r>
            <a:r>
              <a:rPr lang="en-US" sz="2400" dirty="0" err="1" smtClean="0"/>
              <a:t>menciptakan</a:t>
            </a:r>
            <a:r>
              <a:rPr lang="en-US" sz="2400" dirty="0" smtClean="0"/>
              <a:t> </a:t>
            </a:r>
            <a:r>
              <a:rPr lang="en-US" sz="2400" dirty="0" err="1" smtClean="0"/>
              <a:t>kembali</a:t>
            </a:r>
            <a:r>
              <a:rPr lang="en-US" sz="2400" dirty="0" smtClean="0"/>
              <a:t> </a:t>
            </a:r>
            <a:r>
              <a:rPr lang="en-US" sz="2400" dirty="0" err="1" smtClean="0"/>
              <a:t>kondisi</a:t>
            </a:r>
            <a:r>
              <a:rPr lang="en-US" sz="2400" dirty="0" smtClean="0"/>
              <a:t> </a:t>
            </a:r>
            <a:r>
              <a:rPr lang="en-US" sz="2400" dirty="0" err="1" smtClean="0"/>
              <a:t>kehidupan</a:t>
            </a:r>
            <a:r>
              <a:rPr lang="en-US" sz="2400" dirty="0" smtClean="0"/>
              <a:t> yang </a:t>
            </a:r>
            <a:r>
              <a:rPr lang="en-US" sz="2400" dirty="0" err="1" smtClean="0"/>
              <a:t>baik</a:t>
            </a:r>
            <a:r>
              <a:rPr lang="en-US" sz="2400" dirty="0" smtClean="0"/>
              <a:t> </a:t>
            </a:r>
            <a:r>
              <a:rPr lang="en-US" sz="2400" dirty="0" err="1" smtClean="0"/>
              <a:t>bagi</a:t>
            </a:r>
            <a:r>
              <a:rPr lang="en-US" sz="2400" dirty="0" smtClean="0"/>
              <a:t> </a:t>
            </a:r>
            <a:r>
              <a:rPr lang="en-US" sz="2400" dirty="0" err="1" smtClean="0"/>
              <a:t>individu,kelompok</a:t>
            </a:r>
            <a:r>
              <a:rPr lang="en-US" sz="2400" dirty="0" smtClean="0"/>
              <a:t> ,</a:t>
            </a:r>
            <a:r>
              <a:rPr lang="en-US" sz="2400" dirty="0" err="1" smtClean="0"/>
              <a:t>masyarakat</a:t>
            </a:r>
            <a:r>
              <a:rPr lang="en-US" sz="2400" dirty="0" smtClean="0"/>
              <a:t>.</a:t>
            </a:r>
          </a:p>
          <a:p>
            <a:pPr algn="just"/>
            <a:endParaRPr lang="en-US" sz="2400" dirty="0" smtClean="0"/>
          </a:p>
          <a:p>
            <a:endParaRPr lang="en-US" sz="24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762000"/>
            <a:ext cx="8229600" cy="4525963"/>
          </a:xfrm>
        </p:spPr>
        <p:txBody>
          <a:bodyPr>
            <a:noAutofit/>
          </a:bodyPr>
          <a:lstStyle/>
          <a:p>
            <a:pPr>
              <a:buNone/>
            </a:pPr>
            <a:r>
              <a:rPr lang="en-US" sz="2400" b="1" dirty="0" smtClean="0"/>
              <a:t>b. </a:t>
            </a:r>
            <a:r>
              <a:rPr lang="en-US" sz="2400" b="1" dirty="0" err="1" smtClean="0"/>
              <a:t>Perspektif</a:t>
            </a:r>
            <a:r>
              <a:rPr lang="en-US" sz="2400" b="1" dirty="0" smtClean="0"/>
              <a:t>  </a:t>
            </a:r>
            <a:r>
              <a:rPr lang="en-US" sz="2400" b="1" dirty="0" err="1" smtClean="0"/>
              <a:t>Disorganisasi</a:t>
            </a:r>
            <a:r>
              <a:rPr lang="en-US" sz="2400" b="1" dirty="0" smtClean="0"/>
              <a:t>  </a:t>
            </a:r>
            <a:r>
              <a:rPr lang="en-US" sz="2400" b="1" dirty="0" err="1" smtClean="0"/>
              <a:t>Sosial</a:t>
            </a:r>
            <a:endParaRPr lang="en-US" sz="2400" b="1" dirty="0" smtClean="0"/>
          </a:p>
          <a:p>
            <a:pPr algn="just"/>
            <a:r>
              <a:rPr lang="en-US" sz="2400" dirty="0" err="1" smtClean="0"/>
              <a:t>Menganalogikan</a:t>
            </a:r>
            <a:r>
              <a:rPr lang="en-US" sz="2400" dirty="0" smtClean="0"/>
              <a:t> </a:t>
            </a:r>
            <a:r>
              <a:rPr lang="en-US" sz="2400" dirty="0" err="1" smtClean="0"/>
              <a:t>masyarakat</a:t>
            </a:r>
            <a:r>
              <a:rPr lang="en-US" sz="2400" dirty="0" smtClean="0"/>
              <a:t> </a:t>
            </a:r>
            <a:r>
              <a:rPr lang="en-US" sz="2400" dirty="0" err="1" smtClean="0"/>
              <a:t>dengan</a:t>
            </a:r>
            <a:r>
              <a:rPr lang="en-US" sz="2400" dirty="0" smtClean="0"/>
              <a:t> </a:t>
            </a:r>
            <a:r>
              <a:rPr lang="en-US" sz="2400" dirty="0" err="1" smtClean="0"/>
              <a:t>organisme</a:t>
            </a:r>
            <a:r>
              <a:rPr lang="en-US" sz="2400" dirty="0" smtClean="0"/>
              <a:t> </a:t>
            </a:r>
            <a:r>
              <a:rPr lang="en-US" sz="2400" dirty="0" err="1" smtClean="0"/>
              <a:t>hidup</a:t>
            </a:r>
            <a:r>
              <a:rPr lang="en-US" sz="2400" dirty="0" smtClean="0"/>
              <a:t>.</a:t>
            </a:r>
          </a:p>
          <a:p>
            <a:pPr algn="just"/>
            <a:r>
              <a:rPr lang="id-ID" sz="2400" dirty="0" smtClean="0"/>
              <a:t>M</a:t>
            </a:r>
            <a:r>
              <a:rPr lang="en-US" sz="2400" dirty="0" err="1" smtClean="0"/>
              <a:t>elihat</a:t>
            </a:r>
            <a:r>
              <a:rPr lang="en-US" sz="2400" dirty="0" smtClean="0"/>
              <a:t> </a:t>
            </a:r>
            <a:r>
              <a:rPr lang="en-US" sz="2400" dirty="0" err="1" smtClean="0"/>
              <a:t>masyarakat</a:t>
            </a:r>
            <a:r>
              <a:rPr lang="en-US" sz="2400" dirty="0" smtClean="0"/>
              <a:t> </a:t>
            </a:r>
            <a:r>
              <a:rPr lang="en-US" sz="2400" dirty="0" err="1" smtClean="0"/>
              <a:t>dari</a:t>
            </a:r>
            <a:r>
              <a:rPr lang="en-US" sz="2400" dirty="0" smtClean="0"/>
              <a:t> </a:t>
            </a:r>
            <a:r>
              <a:rPr lang="en-US" sz="2400" dirty="0" err="1" smtClean="0"/>
              <a:t>struktur</a:t>
            </a:r>
            <a:r>
              <a:rPr lang="en-US" sz="2400" dirty="0" smtClean="0"/>
              <a:t> </a:t>
            </a:r>
            <a:r>
              <a:rPr lang="en-US" sz="2400" dirty="0" err="1" smtClean="0"/>
              <a:t>dan</a:t>
            </a:r>
            <a:r>
              <a:rPr lang="en-US" sz="2400" dirty="0" smtClean="0"/>
              <a:t> </a:t>
            </a:r>
            <a:r>
              <a:rPr lang="en-US" sz="2400" dirty="0" err="1" smtClean="0"/>
              <a:t>fungsi</a:t>
            </a:r>
            <a:r>
              <a:rPr lang="en-US" sz="2400" dirty="0" smtClean="0"/>
              <a:t> yang organized </a:t>
            </a:r>
            <a:r>
              <a:rPr lang="en-US" sz="2400" dirty="0" err="1" smtClean="0"/>
              <a:t>maupun</a:t>
            </a:r>
            <a:r>
              <a:rPr lang="en-US" sz="2400" dirty="0" smtClean="0"/>
              <a:t> disorganized </a:t>
            </a:r>
            <a:r>
              <a:rPr lang="en-US" sz="2400" dirty="0" err="1" smtClean="0"/>
              <a:t>atu</a:t>
            </a:r>
            <a:r>
              <a:rPr lang="en-US" sz="2400" dirty="0" smtClean="0"/>
              <a:t> integrated </a:t>
            </a:r>
            <a:r>
              <a:rPr lang="en-US" sz="2400" dirty="0" err="1" smtClean="0"/>
              <a:t>maupun</a:t>
            </a:r>
            <a:r>
              <a:rPr lang="en-US" sz="2400" dirty="0" smtClean="0"/>
              <a:t> disintegrated.</a:t>
            </a:r>
          </a:p>
          <a:p>
            <a:pPr algn="just"/>
            <a:r>
              <a:rPr lang="id-ID" sz="2400" dirty="0" smtClean="0"/>
              <a:t>M</a:t>
            </a:r>
            <a:r>
              <a:rPr lang="en-US" sz="2400" dirty="0" err="1" smtClean="0"/>
              <a:t>elihat</a:t>
            </a:r>
            <a:r>
              <a:rPr lang="en-US" sz="2400" dirty="0" smtClean="0"/>
              <a:t> </a:t>
            </a:r>
            <a:r>
              <a:rPr lang="en-US" sz="2400" dirty="0" err="1" smtClean="0"/>
              <a:t>masyarakat</a:t>
            </a:r>
            <a:r>
              <a:rPr lang="en-US" sz="2400" dirty="0" smtClean="0"/>
              <a:t> </a:t>
            </a:r>
            <a:r>
              <a:rPr lang="en-US" sz="2400" dirty="0" err="1" smtClean="0"/>
              <a:t>sebagai</a:t>
            </a:r>
            <a:r>
              <a:rPr lang="en-US" sz="2400" dirty="0" smtClean="0"/>
              <a:t> </a:t>
            </a:r>
            <a:r>
              <a:rPr lang="en-US" sz="2400" dirty="0" err="1" smtClean="0"/>
              <a:t>bagian</a:t>
            </a:r>
            <a:r>
              <a:rPr lang="en-US" sz="2400" dirty="0" smtClean="0"/>
              <a:t> yang </a:t>
            </a:r>
            <a:r>
              <a:rPr lang="en-US" sz="2400" dirty="0" err="1" smtClean="0"/>
              <a:t>terorganisasi</a:t>
            </a:r>
            <a:r>
              <a:rPr lang="en-US" sz="2400" dirty="0" smtClean="0"/>
              <a:t>, </a:t>
            </a:r>
            <a:r>
              <a:rPr lang="en-US" sz="2400" dirty="0" err="1" smtClean="0"/>
              <a:t>maka</a:t>
            </a:r>
            <a:r>
              <a:rPr lang="en-US" sz="2400" dirty="0" smtClean="0"/>
              <a:t> </a:t>
            </a:r>
            <a:r>
              <a:rPr lang="en-US" sz="2400" dirty="0" err="1" smtClean="0"/>
              <a:t>melihat</a:t>
            </a:r>
            <a:r>
              <a:rPr lang="en-US" sz="2400" dirty="0" smtClean="0"/>
              <a:t> </a:t>
            </a:r>
            <a:r>
              <a:rPr lang="en-US" sz="2400" dirty="0" err="1" smtClean="0"/>
              <a:t>sumber</a:t>
            </a:r>
            <a:r>
              <a:rPr lang="en-US" sz="2400" dirty="0" smtClean="0"/>
              <a:t> </a:t>
            </a:r>
            <a:r>
              <a:rPr lang="en-US" sz="2400" dirty="0" err="1" smtClean="0"/>
              <a:t>terjadinya</a:t>
            </a:r>
            <a:r>
              <a:rPr lang="en-US" sz="2400" dirty="0" smtClean="0"/>
              <a:t> </a:t>
            </a:r>
            <a:r>
              <a:rPr lang="en-US" sz="2400" dirty="0" err="1" smtClean="0"/>
              <a:t>disorganisasi</a:t>
            </a:r>
            <a:r>
              <a:rPr lang="en-US" sz="2400" dirty="0" smtClean="0"/>
              <a:t> </a:t>
            </a:r>
            <a:r>
              <a:rPr lang="en-US" sz="2400" dirty="0" err="1" smtClean="0"/>
              <a:t>sosial</a:t>
            </a:r>
            <a:r>
              <a:rPr lang="en-US" sz="2400" dirty="0" smtClean="0"/>
              <a:t> </a:t>
            </a:r>
            <a:r>
              <a:rPr lang="en-US" sz="2400" dirty="0" err="1" smtClean="0"/>
              <a:t>adalah</a:t>
            </a:r>
            <a:r>
              <a:rPr lang="en-US" sz="2400" dirty="0" smtClean="0"/>
              <a:t> </a:t>
            </a:r>
            <a:r>
              <a:rPr lang="en-US" sz="2400" dirty="0" err="1" smtClean="0"/>
              <a:t>terjadinya</a:t>
            </a:r>
            <a:r>
              <a:rPr lang="en-US" sz="2400" dirty="0" smtClean="0"/>
              <a:t> </a:t>
            </a:r>
            <a:r>
              <a:rPr lang="en-US" sz="2400" dirty="0" err="1" smtClean="0"/>
              <a:t>perubahan</a:t>
            </a:r>
            <a:r>
              <a:rPr lang="en-US" sz="2400" dirty="0" smtClean="0"/>
              <a:t> </a:t>
            </a:r>
            <a:r>
              <a:rPr lang="en-US" sz="2400" dirty="0" err="1" smtClean="0"/>
              <a:t>sosial</a:t>
            </a:r>
            <a:r>
              <a:rPr lang="en-US" sz="2400" dirty="0" smtClean="0"/>
              <a:t>.</a:t>
            </a:r>
          </a:p>
          <a:p>
            <a:pPr algn="just"/>
            <a:r>
              <a:rPr lang="en-US" sz="2400" dirty="0" err="1" smtClean="0"/>
              <a:t>Asumsi</a:t>
            </a:r>
            <a:r>
              <a:rPr lang="en-US" sz="2400" dirty="0" smtClean="0"/>
              <a:t> </a:t>
            </a:r>
            <a:r>
              <a:rPr lang="en-US" sz="2400" dirty="0" err="1" smtClean="0"/>
              <a:t>kalau</a:t>
            </a:r>
            <a:r>
              <a:rPr lang="en-US" sz="2400" dirty="0" smtClean="0"/>
              <a:t> </a:t>
            </a:r>
            <a:r>
              <a:rPr lang="en-US" sz="2400" dirty="0" err="1" smtClean="0"/>
              <a:t>terjadi</a:t>
            </a:r>
            <a:r>
              <a:rPr lang="en-US" sz="2400" dirty="0" smtClean="0"/>
              <a:t> </a:t>
            </a:r>
            <a:r>
              <a:rPr lang="en-US" sz="2400" dirty="0" err="1" smtClean="0"/>
              <a:t>perubahan</a:t>
            </a:r>
            <a:r>
              <a:rPr lang="en-US" sz="2400" dirty="0" smtClean="0"/>
              <a:t>, </a:t>
            </a:r>
            <a:r>
              <a:rPr lang="en-US" sz="2400" dirty="0" err="1" smtClean="0"/>
              <a:t>keselarasan</a:t>
            </a:r>
            <a:r>
              <a:rPr lang="en-US" sz="2400" dirty="0" smtClean="0"/>
              <a:t> </a:t>
            </a:r>
            <a:r>
              <a:rPr lang="en-US" sz="2400" dirty="0" err="1" smtClean="0"/>
              <a:t>bagian</a:t>
            </a:r>
            <a:r>
              <a:rPr lang="en-US" sz="2400" dirty="0" smtClean="0"/>
              <a:t>  </a:t>
            </a:r>
            <a:r>
              <a:rPr lang="en-US" sz="2400" dirty="0" err="1" smtClean="0"/>
              <a:t>dapat</a:t>
            </a:r>
            <a:r>
              <a:rPr lang="en-US" sz="2400" dirty="0" smtClean="0"/>
              <a:t>  </a:t>
            </a:r>
            <a:r>
              <a:rPr lang="en-US" sz="2400" dirty="0" err="1" smtClean="0"/>
              <a:t>terganggu</a:t>
            </a:r>
            <a:r>
              <a:rPr lang="en-US" sz="2400" dirty="0" smtClean="0"/>
              <a:t> </a:t>
            </a:r>
            <a:r>
              <a:rPr lang="en-US" sz="2400" dirty="0" err="1" smtClean="0"/>
              <a:t>atau</a:t>
            </a:r>
            <a:r>
              <a:rPr lang="en-US" sz="2400" dirty="0" smtClean="0"/>
              <a:t> </a:t>
            </a:r>
            <a:r>
              <a:rPr lang="en-US" sz="2400" dirty="0" err="1" smtClean="0"/>
              <a:t>terjadi</a:t>
            </a:r>
            <a:r>
              <a:rPr lang="en-US" sz="2400" dirty="0" smtClean="0"/>
              <a:t> </a:t>
            </a:r>
            <a:r>
              <a:rPr lang="en-US" sz="2400" dirty="0" err="1" smtClean="0"/>
              <a:t>kegagalan</a:t>
            </a:r>
            <a:r>
              <a:rPr lang="en-US" sz="2400" dirty="0" smtClean="0"/>
              <a:t> </a:t>
            </a:r>
            <a:r>
              <a:rPr lang="en-US" sz="2400" dirty="0" err="1" smtClean="0"/>
              <a:t>dari</a:t>
            </a:r>
            <a:r>
              <a:rPr lang="en-US" sz="2400" dirty="0" smtClean="0"/>
              <a:t> </a:t>
            </a:r>
            <a:r>
              <a:rPr lang="en-US" sz="2400" dirty="0" err="1" smtClean="0"/>
              <a:t>peraturan</a:t>
            </a:r>
            <a:r>
              <a:rPr lang="en-US" sz="2400" dirty="0" smtClean="0"/>
              <a:t>.</a:t>
            </a:r>
          </a:p>
          <a:p>
            <a:pPr algn="just"/>
            <a:r>
              <a:rPr lang="en-US" sz="2400" dirty="0" err="1" smtClean="0"/>
              <a:t>Disorganisasi</a:t>
            </a:r>
            <a:r>
              <a:rPr lang="en-US" sz="2400" dirty="0" smtClean="0"/>
              <a:t> </a:t>
            </a:r>
            <a:r>
              <a:rPr lang="en-US" sz="2400" dirty="0" err="1" smtClean="0"/>
              <a:t>sosial</a:t>
            </a:r>
            <a:r>
              <a:rPr lang="en-US" sz="2400" dirty="0" smtClean="0"/>
              <a:t> </a:t>
            </a:r>
            <a:r>
              <a:rPr lang="en-US" sz="2400" dirty="0" err="1" smtClean="0"/>
              <a:t>dapat</a:t>
            </a:r>
            <a:r>
              <a:rPr lang="en-US" sz="2400" dirty="0" smtClean="0"/>
              <a:t> </a:t>
            </a:r>
            <a:r>
              <a:rPr lang="en-US" sz="2400" dirty="0" err="1" smtClean="0"/>
              <a:t>terjadi</a:t>
            </a:r>
            <a:r>
              <a:rPr lang="en-US" sz="2400" dirty="0" smtClean="0"/>
              <a:t> </a:t>
            </a:r>
            <a:r>
              <a:rPr lang="en-US" sz="2400" dirty="0" err="1" smtClean="0"/>
              <a:t>pada</a:t>
            </a:r>
            <a:r>
              <a:rPr lang="en-US" sz="2400" dirty="0" smtClean="0"/>
              <a:t> </a:t>
            </a:r>
            <a:r>
              <a:rPr lang="en-US" sz="2400" dirty="0" err="1" smtClean="0"/>
              <a:t>individu</a:t>
            </a:r>
            <a:r>
              <a:rPr lang="en-US" sz="2400" dirty="0" smtClean="0"/>
              <a:t> (</a:t>
            </a:r>
            <a:r>
              <a:rPr lang="en-US" sz="2400" dirty="0" err="1" smtClean="0"/>
              <a:t>stres</a:t>
            </a:r>
            <a:r>
              <a:rPr lang="en-US" sz="2400" dirty="0" smtClean="0"/>
              <a:t>), </a:t>
            </a:r>
            <a:r>
              <a:rPr lang="en-US" sz="2400" dirty="0" err="1" smtClean="0"/>
              <a:t>maupun</a:t>
            </a:r>
            <a:r>
              <a:rPr lang="en-US" sz="2400" dirty="0" smtClean="0"/>
              <a:t> </a:t>
            </a:r>
            <a:r>
              <a:rPr lang="en-US" sz="2400" dirty="0" err="1" smtClean="0"/>
              <a:t>sistem</a:t>
            </a:r>
            <a:r>
              <a:rPr lang="en-US" sz="2400" dirty="0" smtClean="0"/>
              <a:t> yang </a:t>
            </a:r>
            <a:r>
              <a:rPr lang="en-US" sz="2400" dirty="0" err="1" smtClean="0"/>
              <a:t>terdapat</a:t>
            </a:r>
            <a:r>
              <a:rPr lang="en-US" sz="2400" dirty="0" smtClean="0"/>
              <a:t> </a:t>
            </a:r>
            <a:r>
              <a:rPr lang="en-US" sz="2400" dirty="0" err="1" smtClean="0"/>
              <a:t>dalam</a:t>
            </a:r>
            <a:r>
              <a:rPr lang="en-US" sz="2400" dirty="0" smtClean="0"/>
              <a:t> </a:t>
            </a:r>
            <a:r>
              <a:rPr lang="en-US" sz="2400" dirty="0" err="1" smtClean="0"/>
              <a:t>masyarakat</a:t>
            </a:r>
            <a:r>
              <a:rPr lang="en-US" sz="2400" dirty="0" smtClean="0"/>
              <a:t>.</a:t>
            </a:r>
          </a:p>
          <a:p>
            <a:pPr algn="just"/>
            <a:r>
              <a:rPr lang="en-US" sz="2400" dirty="0" err="1" smtClean="0"/>
              <a:t>Pada</a:t>
            </a:r>
            <a:r>
              <a:rPr lang="en-US" sz="2400" dirty="0" smtClean="0"/>
              <a:t> </a:t>
            </a:r>
            <a:r>
              <a:rPr lang="en-US" sz="2400" dirty="0" err="1" smtClean="0"/>
              <a:t>sistem</a:t>
            </a:r>
            <a:r>
              <a:rPr lang="en-US" sz="2400" dirty="0" smtClean="0"/>
              <a:t> </a:t>
            </a:r>
            <a:r>
              <a:rPr lang="en-US" sz="2400" dirty="0" err="1" smtClean="0"/>
              <a:t>disorganisasi</a:t>
            </a:r>
            <a:r>
              <a:rPr lang="en-US" sz="2400" dirty="0" smtClean="0"/>
              <a:t> </a:t>
            </a:r>
            <a:r>
              <a:rPr lang="en-US" sz="2400" dirty="0" err="1" smtClean="0"/>
              <a:t>dapat</a:t>
            </a:r>
            <a:r>
              <a:rPr lang="en-US" sz="2400" dirty="0" smtClean="0"/>
              <a:t> </a:t>
            </a:r>
            <a:r>
              <a:rPr lang="en-US" sz="2400" dirty="0" err="1" smtClean="0"/>
              <a:t>terjadi</a:t>
            </a:r>
            <a:r>
              <a:rPr lang="en-US" sz="2400" dirty="0" smtClean="0"/>
              <a:t> </a:t>
            </a:r>
            <a:r>
              <a:rPr lang="en-US" sz="2400" dirty="0" err="1" smtClean="0"/>
              <a:t>perubahan</a:t>
            </a:r>
            <a:r>
              <a:rPr lang="en-US" sz="2400" dirty="0" smtClean="0"/>
              <a:t>, </a:t>
            </a:r>
            <a:r>
              <a:rPr lang="en-US" sz="2400" dirty="0" err="1" smtClean="0"/>
              <a:t>sistem</a:t>
            </a:r>
            <a:r>
              <a:rPr lang="en-US" sz="2400" dirty="0" smtClean="0"/>
              <a:t> </a:t>
            </a:r>
            <a:r>
              <a:rPr lang="en-US" sz="2400" dirty="0" err="1" smtClean="0"/>
              <a:t>terus</a:t>
            </a:r>
            <a:r>
              <a:rPr lang="en-US" sz="2400" dirty="0" smtClean="0"/>
              <a:t> </a:t>
            </a:r>
            <a:r>
              <a:rPr lang="en-US" sz="2400" dirty="0" err="1" smtClean="0"/>
              <a:t>berfungsi</a:t>
            </a:r>
            <a:r>
              <a:rPr lang="en-US" sz="2400" dirty="0" smtClean="0"/>
              <a:t> </a:t>
            </a:r>
            <a:r>
              <a:rPr lang="en-US" sz="2400" dirty="0" err="1" smtClean="0"/>
              <a:t>dan</a:t>
            </a:r>
            <a:r>
              <a:rPr lang="en-US" sz="2400" dirty="0" smtClean="0"/>
              <a:t> </a:t>
            </a:r>
            <a:r>
              <a:rPr lang="en-US" sz="2400" dirty="0" err="1" smtClean="0"/>
              <a:t>terjadi</a:t>
            </a:r>
            <a:r>
              <a:rPr lang="en-US" sz="2400" dirty="0" smtClean="0"/>
              <a:t> </a:t>
            </a:r>
            <a:r>
              <a:rPr lang="en-US" sz="2400" dirty="0" err="1" smtClean="0"/>
              <a:t>kemacetan</a:t>
            </a:r>
            <a:endParaRPr lang="en-US" sz="2400" dirty="0" smtClean="0"/>
          </a:p>
          <a:p>
            <a:pPr algn="just"/>
            <a:endParaRPr lang="en-US" sz="24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762000"/>
            <a:ext cx="8229600" cy="4525963"/>
          </a:xfrm>
        </p:spPr>
        <p:txBody>
          <a:bodyPr>
            <a:noAutofit/>
          </a:bodyPr>
          <a:lstStyle/>
          <a:p>
            <a:pPr>
              <a:buNone/>
            </a:pPr>
            <a:r>
              <a:rPr lang="en-US" sz="2400" b="1" dirty="0" err="1" smtClean="0"/>
              <a:t>Tipe</a:t>
            </a:r>
            <a:r>
              <a:rPr lang="en-US" sz="2400" b="1" dirty="0" smtClean="0"/>
              <a:t> </a:t>
            </a:r>
            <a:r>
              <a:rPr lang="en-US" sz="2400" b="1" dirty="0" err="1" smtClean="0"/>
              <a:t>disorganisasi</a:t>
            </a:r>
            <a:r>
              <a:rPr lang="en-US" sz="2400" b="1" dirty="0" smtClean="0"/>
              <a:t> </a:t>
            </a:r>
            <a:r>
              <a:rPr lang="en-US" sz="2400" b="1" dirty="0" err="1" smtClean="0"/>
              <a:t>sosial</a:t>
            </a:r>
            <a:r>
              <a:rPr lang="en-US" sz="2400" b="1" dirty="0" smtClean="0"/>
              <a:t> </a:t>
            </a:r>
            <a:r>
              <a:rPr lang="en-US" sz="2400" dirty="0" smtClean="0"/>
              <a:t>:</a:t>
            </a:r>
          </a:p>
          <a:p>
            <a:pPr marL="514350" indent="-514350" algn="just">
              <a:buNone/>
            </a:pPr>
            <a:r>
              <a:rPr lang="en-US" sz="2400" dirty="0" smtClean="0"/>
              <a:t>1.Menurut </a:t>
            </a:r>
            <a:r>
              <a:rPr lang="en-US" sz="2400" dirty="0" err="1" smtClean="0"/>
              <a:t>Tanggilintin</a:t>
            </a:r>
            <a:r>
              <a:rPr lang="en-US" sz="2400" dirty="0" smtClean="0"/>
              <a:t>:</a:t>
            </a:r>
          </a:p>
          <a:p>
            <a:pPr marL="514350" indent="-514350" algn="just"/>
            <a:r>
              <a:rPr lang="en-US" sz="2400" dirty="0" err="1" smtClean="0"/>
              <a:t>ketiadaaan</a:t>
            </a:r>
            <a:r>
              <a:rPr lang="en-US" sz="2400" dirty="0" smtClean="0"/>
              <a:t> </a:t>
            </a:r>
            <a:r>
              <a:rPr lang="en-US" sz="2400" dirty="0" err="1" smtClean="0"/>
              <a:t>norma</a:t>
            </a:r>
            <a:r>
              <a:rPr lang="en-US" sz="2400" dirty="0" smtClean="0"/>
              <a:t>: </a:t>
            </a:r>
            <a:r>
              <a:rPr lang="en-US" sz="2400" dirty="0" err="1" smtClean="0"/>
              <a:t>tidak</a:t>
            </a:r>
            <a:r>
              <a:rPr lang="en-US" sz="2400" dirty="0" smtClean="0"/>
              <a:t> </a:t>
            </a:r>
            <a:r>
              <a:rPr lang="en-US" sz="2400" dirty="0" err="1" smtClean="0"/>
              <a:t>adanya</a:t>
            </a:r>
            <a:r>
              <a:rPr lang="en-US" sz="2400" dirty="0" smtClean="0"/>
              <a:t> </a:t>
            </a:r>
            <a:r>
              <a:rPr lang="en-US" sz="2400" dirty="0" err="1" smtClean="0"/>
              <a:t>norma</a:t>
            </a:r>
            <a:r>
              <a:rPr lang="en-US" sz="2400" dirty="0" smtClean="0"/>
              <a:t> yang </a:t>
            </a:r>
            <a:r>
              <a:rPr lang="en-US" sz="2400" dirty="0" err="1" smtClean="0"/>
              <a:t>mengatur</a:t>
            </a:r>
            <a:r>
              <a:rPr lang="en-US" sz="2400" dirty="0" smtClean="0"/>
              <a:t> </a:t>
            </a:r>
            <a:r>
              <a:rPr lang="en-US" sz="2400" dirty="0" err="1" smtClean="0"/>
              <a:t>untuk</a:t>
            </a:r>
            <a:r>
              <a:rPr lang="en-US" sz="2400" dirty="0" smtClean="0"/>
              <a:t> </a:t>
            </a:r>
            <a:r>
              <a:rPr lang="en-US" sz="2400" dirty="0" err="1" smtClean="0"/>
              <a:t>bertindak</a:t>
            </a:r>
            <a:r>
              <a:rPr lang="en-US" sz="2400" dirty="0" smtClean="0"/>
              <a:t>.</a:t>
            </a:r>
          </a:p>
          <a:p>
            <a:pPr marL="514350" indent="-514350" algn="just"/>
            <a:r>
              <a:rPr lang="en-US" sz="2400" dirty="0" err="1" smtClean="0"/>
              <a:t>konflik</a:t>
            </a:r>
            <a:r>
              <a:rPr lang="en-US" sz="2400" dirty="0" smtClean="0"/>
              <a:t> </a:t>
            </a:r>
            <a:r>
              <a:rPr lang="en-US" sz="2400" dirty="0" err="1" smtClean="0"/>
              <a:t>nilai</a:t>
            </a:r>
            <a:r>
              <a:rPr lang="en-US" sz="2400" dirty="0" smtClean="0"/>
              <a:t> :</a:t>
            </a:r>
            <a:r>
              <a:rPr lang="en-US" sz="2400" dirty="0" err="1" smtClean="0"/>
              <a:t>adanya</a:t>
            </a:r>
            <a:r>
              <a:rPr lang="en-US" sz="2400" dirty="0" smtClean="0"/>
              <a:t> </a:t>
            </a:r>
            <a:r>
              <a:rPr lang="en-US" sz="2400" dirty="0" err="1" smtClean="0"/>
              <a:t>nilai</a:t>
            </a:r>
            <a:r>
              <a:rPr lang="en-US" sz="2400" dirty="0" smtClean="0"/>
              <a:t> –</a:t>
            </a:r>
            <a:r>
              <a:rPr lang="en-US" sz="2400" dirty="0" err="1" smtClean="0"/>
              <a:t>nilai</a:t>
            </a:r>
            <a:r>
              <a:rPr lang="en-US" sz="2400" dirty="0" smtClean="0"/>
              <a:t> yang </a:t>
            </a:r>
            <a:r>
              <a:rPr lang="en-US" sz="2400" dirty="0" err="1" smtClean="0"/>
              <a:t>bertentangan</a:t>
            </a:r>
            <a:r>
              <a:rPr lang="en-US" sz="2400" dirty="0" smtClean="0"/>
              <a:t> </a:t>
            </a:r>
            <a:r>
              <a:rPr lang="en-US" sz="2400" dirty="0" err="1" smtClean="0"/>
              <a:t>berhubung</a:t>
            </a:r>
            <a:r>
              <a:rPr lang="en-US" sz="2400" dirty="0" smtClean="0"/>
              <a:t> </a:t>
            </a:r>
            <a:r>
              <a:rPr lang="en-US" sz="2400" dirty="0" err="1" smtClean="0"/>
              <a:t>dengan</a:t>
            </a:r>
            <a:r>
              <a:rPr lang="en-US" sz="2400" dirty="0" smtClean="0"/>
              <a:t> </a:t>
            </a:r>
            <a:r>
              <a:rPr lang="en-US" sz="2400" dirty="0" err="1" smtClean="0"/>
              <a:t>cara</a:t>
            </a:r>
            <a:r>
              <a:rPr lang="en-US" sz="2400" dirty="0" smtClean="0"/>
              <a:t> </a:t>
            </a:r>
            <a:r>
              <a:rPr lang="en-US" sz="2400" dirty="0" err="1" smtClean="0"/>
              <a:t>melakukan</a:t>
            </a:r>
            <a:r>
              <a:rPr lang="en-US" sz="2400" dirty="0" smtClean="0"/>
              <a:t> </a:t>
            </a:r>
            <a:r>
              <a:rPr lang="en-US" sz="2400" dirty="0" err="1" smtClean="0"/>
              <a:t>suatu</a:t>
            </a:r>
            <a:r>
              <a:rPr lang="en-US" sz="2400" dirty="0" smtClean="0"/>
              <a:t> </a:t>
            </a:r>
            <a:r>
              <a:rPr lang="en-US" sz="2400" dirty="0" err="1" smtClean="0"/>
              <a:t>tindakan</a:t>
            </a:r>
            <a:r>
              <a:rPr lang="en-US" sz="2400" dirty="0" smtClean="0"/>
              <a:t>.</a:t>
            </a:r>
          </a:p>
          <a:p>
            <a:pPr marL="514350" indent="-514350" algn="just"/>
            <a:r>
              <a:rPr lang="en-US" sz="2400" dirty="0" err="1" smtClean="0"/>
              <a:t>kemacetan</a:t>
            </a:r>
            <a:r>
              <a:rPr lang="en-US" sz="2400" dirty="0" smtClean="0"/>
              <a:t> :</a:t>
            </a:r>
            <a:r>
              <a:rPr lang="en-US" sz="2400" dirty="0" err="1" smtClean="0"/>
              <a:t>adanya</a:t>
            </a:r>
            <a:r>
              <a:rPr lang="en-US" sz="2400" dirty="0" smtClean="0"/>
              <a:t> </a:t>
            </a:r>
            <a:r>
              <a:rPr lang="en-US" sz="2400" dirty="0" err="1" smtClean="0"/>
              <a:t>aturan</a:t>
            </a:r>
            <a:r>
              <a:rPr lang="en-US" sz="2400" dirty="0" smtClean="0"/>
              <a:t> </a:t>
            </a:r>
            <a:r>
              <a:rPr lang="en-US" sz="2400" dirty="0" err="1" smtClean="0"/>
              <a:t>tetapi</a:t>
            </a:r>
            <a:r>
              <a:rPr lang="en-US" sz="2400" dirty="0" smtClean="0"/>
              <a:t> </a:t>
            </a:r>
            <a:r>
              <a:rPr lang="en-US" sz="2400" dirty="0" err="1" smtClean="0"/>
              <a:t>tidak</a:t>
            </a:r>
            <a:r>
              <a:rPr lang="en-US" sz="2400" dirty="0" smtClean="0"/>
              <a:t> </a:t>
            </a:r>
            <a:r>
              <a:rPr lang="en-US" sz="2400" dirty="0" err="1" smtClean="0"/>
              <a:t>dapat</a:t>
            </a:r>
            <a:r>
              <a:rPr lang="en-US" sz="2400" dirty="0" smtClean="0"/>
              <a:t> </a:t>
            </a:r>
            <a:r>
              <a:rPr lang="en-US" sz="2400" dirty="0" err="1" smtClean="0"/>
              <a:t>berperan</a:t>
            </a:r>
            <a:r>
              <a:rPr lang="en-US" sz="2400" dirty="0" smtClean="0"/>
              <a:t> </a:t>
            </a:r>
            <a:r>
              <a:rPr lang="en-US" sz="2400" dirty="0" err="1" smtClean="0"/>
              <a:t>dengan</a:t>
            </a:r>
            <a:r>
              <a:rPr lang="en-US" sz="2400" dirty="0" smtClean="0"/>
              <a:t> </a:t>
            </a:r>
            <a:r>
              <a:rPr lang="en-US" sz="2400" dirty="0" err="1" smtClean="0"/>
              <a:t>baik</a:t>
            </a:r>
            <a:r>
              <a:rPr lang="en-US" sz="2400" dirty="0" smtClean="0"/>
              <a:t>.</a:t>
            </a:r>
          </a:p>
          <a:p>
            <a:pPr marL="514350" indent="-514350" algn="just">
              <a:buNone/>
            </a:pPr>
            <a:r>
              <a:rPr lang="en-US" sz="2400" dirty="0" smtClean="0"/>
              <a:t>2.Menurut </a:t>
            </a:r>
            <a:r>
              <a:rPr lang="en-US" sz="2400" dirty="0" err="1" smtClean="0"/>
              <a:t>Vembriarto</a:t>
            </a:r>
            <a:r>
              <a:rPr lang="en-US" sz="2400" dirty="0" smtClean="0"/>
              <a:t>:</a:t>
            </a:r>
          </a:p>
          <a:p>
            <a:pPr marL="514350" indent="-514350" algn="just"/>
            <a:r>
              <a:rPr lang="en-US" sz="2400" dirty="0" err="1" smtClean="0"/>
              <a:t>disorganisasi</a:t>
            </a:r>
            <a:r>
              <a:rPr lang="en-US" sz="2400" dirty="0" smtClean="0"/>
              <a:t> </a:t>
            </a:r>
            <a:r>
              <a:rPr lang="en-US" sz="2400" dirty="0" err="1" smtClean="0"/>
              <a:t>sosial</a:t>
            </a:r>
            <a:r>
              <a:rPr lang="en-US" sz="2400" dirty="0" smtClean="0"/>
              <a:t> </a:t>
            </a:r>
            <a:r>
              <a:rPr lang="en-US" sz="2400" dirty="0" err="1" smtClean="0"/>
              <a:t>schismatik</a:t>
            </a:r>
            <a:r>
              <a:rPr lang="en-US" sz="2400" dirty="0" smtClean="0"/>
              <a:t> :</a:t>
            </a:r>
            <a:r>
              <a:rPr lang="en-US" sz="2400" dirty="0" err="1" smtClean="0"/>
              <a:t>apabila</a:t>
            </a:r>
            <a:r>
              <a:rPr lang="en-US" sz="2400" dirty="0" smtClean="0"/>
              <a:t> </a:t>
            </a:r>
            <a:r>
              <a:rPr lang="en-US" sz="2400" dirty="0" err="1" smtClean="0"/>
              <a:t>hubungan</a:t>
            </a:r>
            <a:r>
              <a:rPr lang="en-US" sz="2400" dirty="0" smtClean="0"/>
              <a:t> </a:t>
            </a:r>
            <a:r>
              <a:rPr lang="en-US" sz="2400" dirty="0" err="1" smtClean="0"/>
              <a:t>sosial</a:t>
            </a:r>
            <a:r>
              <a:rPr lang="en-US" sz="2400" dirty="0" smtClean="0"/>
              <a:t> </a:t>
            </a:r>
            <a:r>
              <a:rPr lang="en-US" sz="2400" dirty="0" err="1" smtClean="0"/>
              <a:t>di</a:t>
            </a:r>
            <a:r>
              <a:rPr lang="en-US" sz="2400" dirty="0" smtClean="0"/>
              <a:t> </a:t>
            </a:r>
            <a:r>
              <a:rPr lang="en-US" sz="2400" dirty="0" err="1" smtClean="0"/>
              <a:t>dalam</a:t>
            </a:r>
            <a:r>
              <a:rPr lang="en-US" sz="2400" dirty="0" smtClean="0"/>
              <a:t> </a:t>
            </a:r>
            <a:r>
              <a:rPr lang="en-US" sz="2400" dirty="0" err="1" smtClean="0"/>
              <a:t>masyarakat</a:t>
            </a:r>
            <a:r>
              <a:rPr lang="en-US" sz="2400" dirty="0" smtClean="0"/>
              <a:t> </a:t>
            </a:r>
            <a:r>
              <a:rPr lang="en-US" sz="2400" dirty="0" err="1" smtClean="0"/>
              <a:t>terpecah</a:t>
            </a:r>
            <a:r>
              <a:rPr lang="en-US" sz="2400" dirty="0" smtClean="0"/>
              <a:t> </a:t>
            </a:r>
            <a:r>
              <a:rPr lang="en-US" sz="2400" dirty="0" err="1" smtClean="0"/>
              <a:t>dan</a:t>
            </a:r>
            <a:r>
              <a:rPr lang="en-US" sz="2400" dirty="0" smtClean="0"/>
              <a:t> </a:t>
            </a:r>
            <a:r>
              <a:rPr lang="en-US" sz="2400" dirty="0" err="1" smtClean="0"/>
              <a:t>menimbulkan</a:t>
            </a:r>
            <a:r>
              <a:rPr lang="en-US" sz="2400" dirty="0" smtClean="0"/>
              <a:t> </a:t>
            </a:r>
            <a:r>
              <a:rPr lang="en-US" sz="2400" dirty="0" err="1" smtClean="0"/>
              <a:t>konflik</a:t>
            </a:r>
            <a:r>
              <a:rPr lang="en-US" sz="2400" dirty="0" smtClean="0"/>
              <a:t>  </a:t>
            </a:r>
            <a:r>
              <a:rPr lang="en-US" sz="2400" dirty="0" err="1" smtClean="0"/>
              <a:t>sosial</a:t>
            </a:r>
            <a:r>
              <a:rPr lang="en-US" sz="2400" dirty="0" smtClean="0"/>
              <a:t> </a:t>
            </a:r>
          </a:p>
          <a:p>
            <a:pPr marL="514350" indent="-514350" algn="just"/>
            <a:r>
              <a:rPr lang="en-US" sz="2400" dirty="0" err="1" smtClean="0"/>
              <a:t>disorganisasi</a:t>
            </a:r>
            <a:r>
              <a:rPr lang="en-US" sz="2400" dirty="0" smtClean="0"/>
              <a:t> </a:t>
            </a:r>
            <a:r>
              <a:rPr lang="en-US" sz="2400" dirty="0" err="1" smtClean="0"/>
              <a:t>fungsional:apabila</a:t>
            </a:r>
            <a:r>
              <a:rPr lang="en-US" sz="2400" dirty="0" smtClean="0"/>
              <a:t> </a:t>
            </a:r>
            <a:r>
              <a:rPr lang="en-US" sz="2400" dirty="0" err="1" smtClean="0"/>
              <a:t>individu,kelompok,sistem</a:t>
            </a:r>
            <a:r>
              <a:rPr lang="en-US" sz="2400" dirty="0" smtClean="0"/>
              <a:t> </a:t>
            </a:r>
            <a:r>
              <a:rPr lang="en-US" sz="2400" dirty="0" err="1" smtClean="0"/>
              <a:t>dalam</a:t>
            </a:r>
            <a:r>
              <a:rPr lang="en-US" sz="2400" dirty="0" smtClean="0"/>
              <a:t> </a:t>
            </a:r>
            <a:r>
              <a:rPr lang="en-US" sz="2400" dirty="0" err="1" smtClean="0"/>
              <a:t>masyarakat</a:t>
            </a:r>
            <a:r>
              <a:rPr lang="en-US" sz="2400" dirty="0" smtClean="0"/>
              <a:t> </a:t>
            </a:r>
            <a:r>
              <a:rPr lang="en-US" sz="2400" dirty="0" err="1" smtClean="0"/>
              <a:t>tidak</a:t>
            </a:r>
            <a:r>
              <a:rPr lang="en-US" sz="2400" dirty="0" smtClean="0"/>
              <a:t> </a:t>
            </a:r>
            <a:r>
              <a:rPr lang="en-US" sz="2400" dirty="0" err="1" smtClean="0"/>
              <a:t>berfungsi</a:t>
            </a:r>
            <a:r>
              <a:rPr lang="en-US" sz="2400" dirty="0" smtClean="0"/>
              <a:t> </a:t>
            </a:r>
            <a:r>
              <a:rPr lang="en-US" sz="2400" dirty="0" err="1" smtClean="0"/>
              <a:t>secara</a:t>
            </a:r>
            <a:r>
              <a:rPr lang="en-US" sz="2400" dirty="0" smtClean="0"/>
              <a:t> </a:t>
            </a:r>
            <a:r>
              <a:rPr lang="en-US" sz="2400" dirty="0" err="1" smtClean="0"/>
              <a:t>wajar</a:t>
            </a:r>
            <a:r>
              <a:rPr lang="en-US" sz="2400" dirty="0" smtClean="0"/>
              <a:t>   </a:t>
            </a:r>
          </a:p>
          <a:p>
            <a:pPr marL="514350" indent="-514350" algn="just">
              <a:buNone/>
            </a:pPr>
            <a:endParaRPr lang="en-US" sz="2400" dirty="0" smtClean="0"/>
          </a:p>
          <a:p>
            <a:pPr marL="514350" indent="-514350" algn="just">
              <a:buNone/>
            </a:pPr>
            <a:endParaRPr lang="en-US" sz="2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838200"/>
            <a:ext cx="8229600" cy="4525963"/>
          </a:xfrm>
        </p:spPr>
        <p:txBody>
          <a:bodyPr>
            <a:normAutofit fontScale="92500" lnSpcReduction="10000"/>
          </a:bodyPr>
          <a:lstStyle/>
          <a:p>
            <a:pPr marL="514350" indent="-514350" algn="just">
              <a:buNone/>
            </a:pPr>
            <a:r>
              <a:rPr lang="id-ID" b="1" dirty="0" smtClean="0"/>
              <a:t>MATERI PERKULIAHAN</a:t>
            </a:r>
            <a:r>
              <a:rPr lang="en-US" b="1" dirty="0" smtClean="0"/>
              <a:t> </a:t>
            </a:r>
            <a:endParaRPr lang="id-ID" b="1" dirty="0" smtClean="0"/>
          </a:p>
          <a:p>
            <a:pPr marL="514350" indent="-514350" algn="just">
              <a:buNone/>
            </a:pPr>
            <a:endParaRPr lang="en-US" b="1" dirty="0" smtClean="0"/>
          </a:p>
          <a:p>
            <a:pPr marL="514350" indent="-514350" algn="just">
              <a:buAutoNum type="arabicPeriod"/>
            </a:pPr>
            <a:r>
              <a:rPr lang="en-US" dirty="0" smtClean="0"/>
              <a:t>PENDAHULUAN</a:t>
            </a:r>
          </a:p>
          <a:p>
            <a:pPr marL="514350" indent="-514350" algn="just">
              <a:buAutoNum type="arabicPeriod"/>
            </a:pPr>
            <a:r>
              <a:rPr lang="en-US" dirty="0" smtClean="0"/>
              <a:t>PENGENALAN MASALAH SOSIAL</a:t>
            </a:r>
          </a:p>
          <a:p>
            <a:pPr marL="514350" indent="-514350" algn="just">
              <a:buAutoNum type="arabicPeriod"/>
            </a:pPr>
            <a:r>
              <a:rPr lang="id-ID" dirty="0" smtClean="0"/>
              <a:t>RUANG LINGKUP MASALAH SOSIAL DAN KAITANNYA DENGAN PEMBANGUNAN SOSIAL</a:t>
            </a:r>
          </a:p>
          <a:p>
            <a:pPr marL="514350" indent="-514350" algn="just">
              <a:buAutoNum type="arabicPeriod"/>
            </a:pPr>
            <a:r>
              <a:rPr lang="id-ID" dirty="0" smtClean="0"/>
              <a:t>PERSPEKTIF DALAM KAJIAN MASALAH SOSIAL</a:t>
            </a:r>
            <a:endParaRPr lang="en-US" dirty="0" smtClean="0"/>
          </a:p>
          <a:p>
            <a:pPr marL="514350" indent="-514350" algn="just">
              <a:buAutoNum type="arabicPeriod"/>
            </a:pPr>
            <a:r>
              <a:rPr lang="id-ID" dirty="0" smtClean="0"/>
              <a:t>JENIS MASALAH SOSIAL</a:t>
            </a:r>
          </a:p>
          <a:p>
            <a:pPr marL="514350" indent="-514350" algn="just">
              <a:buAutoNum type="arabicPeriod"/>
            </a:pPr>
            <a:r>
              <a:rPr lang="id-ID" dirty="0" smtClean="0"/>
              <a:t>STRATEGI PEMECAHAN MASALAH SOSIAL</a:t>
            </a:r>
            <a:endParaRPr lang="en-US" dirty="0" smtClean="0"/>
          </a:p>
          <a:p>
            <a:pPr marL="514350" indent="-514350" algn="just">
              <a:buAutoNum type="arabicPeriod"/>
            </a:pPr>
            <a:endParaRPr lang="en-US" dirty="0" smtClean="0"/>
          </a:p>
          <a:p>
            <a:pPr marL="514350" indent="-514350" algn="just">
              <a:buNone/>
            </a:pP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8600"/>
            <a:ext cx="8229600" cy="6629400"/>
          </a:xfrm>
        </p:spPr>
        <p:txBody>
          <a:bodyPr>
            <a:noAutofit/>
          </a:bodyPr>
          <a:lstStyle/>
          <a:p>
            <a:pPr>
              <a:buNone/>
            </a:pPr>
            <a:r>
              <a:rPr lang="en-US" sz="2400" b="1" dirty="0" err="1" smtClean="0"/>
              <a:t>Upaya</a:t>
            </a:r>
            <a:r>
              <a:rPr lang="en-US" sz="2400" b="1" dirty="0" smtClean="0"/>
              <a:t> </a:t>
            </a:r>
            <a:r>
              <a:rPr lang="en-US" sz="2400" b="1" dirty="0" err="1" smtClean="0"/>
              <a:t>untuk</a:t>
            </a:r>
            <a:r>
              <a:rPr lang="en-US" sz="2400" b="1" dirty="0" smtClean="0"/>
              <a:t> </a:t>
            </a:r>
            <a:r>
              <a:rPr lang="en-US" sz="2400" b="1" dirty="0" err="1" smtClean="0"/>
              <a:t>mengatasi</a:t>
            </a:r>
            <a:r>
              <a:rPr lang="en-US" sz="2400" b="1" dirty="0" smtClean="0"/>
              <a:t> :</a:t>
            </a:r>
          </a:p>
          <a:p>
            <a:r>
              <a:rPr lang="en-US" sz="2400" dirty="0" err="1" smtClean="0"/>
              <a:t>Menciptakan</a:t>
            </a:r>
            <a:r>
              <a:rPr lang="en-US" sz="2400" dirty="0" smtClean="0"/>
              <a:t> </a:t>
            </a:r>
            <a:r>
              <a:rPr lang="en-US" sz="2400" dirty="0" err="1" smtClean="0"/>
              <a:t>keseimbangan</a:t>
            </a:r>
            <a:r>
              <a:rPr lang="en-US" sz="2400" dirty="0" smtClean="0"/>
              <a:t> </a:t>
            </a:r>
            <a:r>
              <a:rPr lang="en-US" sz="2400" dirty="0" err="1" smtClean="0"/>
              <a:t>baru</a:t>
            </a:r>
            <a:endParaRPr lang="en-US" sz="2400" dirty="0" smtClean="0"/>
          </a:p>
          <a:p>
            <a:r>
              <a:rPr lang="en-US" sz="2400" dirty="0" err="1" smtClean="0"/>
              <a:t>Membuat</a:t>
            </a:r>
            <a:r>
              <a:rPr lang="en-US" sz="2400" dirty="0" smtClean="0"/>
              <a:t> </a:t>
            </a:r>
            <a:r>
              <a:rPr lang="en-US" sz="2400" dirty="0" err="1" smtClean="0"/>
              <a:t>sistem</a:t>
            </a:r>
            <a:r>
              <a:rPr lang="en-US" sz="2400" dirty="0" smtClean="0"/>
              <a:t> </a:t>
            </a:r>
            <a:r>
              <a:rPr lang="en-US" sz="2400" dirty="0" err="1" smtClean="0"/>
              <a:t>terus</a:t>
            </a:r>
            <a:r>
              <a:rPr lang="en-US" sz="2400" dirty="0" smtClean="0"/>
              <a:t> </a:t>
            </a:r>
            <a:r>
              <a:rPr lang="en-US" sz="2400" dirty="0" err="1" smtClean="0"/>
              <a:t>berfungsi</a:t>
            </a:r>
            <a:endParaRPr lang="en-US" sz="2400" dirty="0" smtClean="0"/>
          </a:p>
          <a:p>
            <a:r>
              <a:rPr lang="en-US" sz="2400" dirty="0" err="1" smtClean="0"/>
              <a:t>Melakukan</a:t>
            </a:r>
            <a:r>
              <a:rPr lang="en-US" sz="2400" dirty="0" smtClean="0"/>
              <a:t> </a:t>
            </a:r>
            <a:r>
              <a:rPr lang="en-US" sz="2400" dirty="0" err="1" smtClean="0"/>
              <a:t>pengukuran</a:t>
            </a:r>
            <a:endParaRPr lang="en-US" sz="2400" dirty="0" smtClean="0"/>
          </a:p>
          <a:p>
            <a:pPr algn="just">
              <a:buNone/>
            </a:pPr>
            <a:r>
              <a:rPr lang="en-US" sz="2400" dirty="0" err="1" smtClean="0"/>
              <a:t>Untuk</a:t>
            </a:r>
            <a:r>
              <a:rPr lang="en-US" sz="2400" dirty="0" smtClean="0"/>
              <a:t> </a:t>
            </a:r>
            <a:r>
              <a:rPr lang="en-US" sz="2400" dirty="0" err="1" smtClean="0"/>
              <a:t>melakukan</a:t>
            </a:r>
            <a:r>
              <a:rPr lang="en-US" sz="2400" dirty="0" smtClean="0"/>
              <a:t> </a:t>
            </a:r>
            <a:r>
              <a:rPr lang="en-US" sz="2400" dirty="0" err="1" smtClean="0"/>
              <a:t>identifikasi</a:t>
            </a:r>
            <a:r>
              <a:rPr lang="en-US" sz="2400" dirty="0" smtClean="0"/>
              <a:t> </a:t>
            </a:r>
            <a:r>
              <a:rPr lang="en-US" sz="2400" dirty="0" err="1" smtClean="0"/>
              <a:t>dalam</a:t>
            </a:r>
            <a:r>
              <a:rPr lang="en-US" sz="2400" dirty="0" smtClean="0"/>
              <a:t> </a:t>
            </a:r>
            <a:r>
              <a:rPr lang="en-US" sz="2400" dirty="0" err="1" smtClean="0"/>
              <a:t>perspektif</a:t>
            </a:r>
            <a:r>
              <a:rPr lang="en-US" sz="2400" dirty="0" smtClean="0"/>
              <a:t> </a:t>
            </a:r>
            <a:r>
              <a:rPr lang="en-US" sz="2400" dirty="0" err="1" smtClean="0"/>
              <a:t>ini</a:t>
            </a:r>
            <a:r>
              <a:rPr lang="en-US" sz="2400" dirty="0" smtClean="0"/>
              <a:t> </a:t>
            </a:r>
            <a:r>
              <a:rPr lang="en-US" sz="2400" dirty="0" err="1" smtClean="0"/>
              <a:t>dengan</a:t>
            </a:r>
            <a:r>
              <a:rPr lang="en-US" sz="2400" dirty="0" smtClean="0"/>
              <a:t> </a:t>
            </a:r>
            <a:r>
              <a:rPr lang="en-US" sz="2400" dirty="0" err="1" smtClean="0"/>
              <a:t>menggunakan</a:t>
            </a:r>
            <a:r>
              <a:rPr lang="en-US" sz="2400" dirty="0" smtClean="0"/>
              <a:t> </a:t>
            </a:r>
            <a:r>
              <a:rPr lang="en-US" sz="2400" dirty="0" err="1" smtClean="0"/>
              <a:t>pengukuran</a:t>
            </a:r>
            <a:r>
              <a:rPr lang="en-US" sz="2400" dirty="0" smtClean="0"/>
              <a:t> (</a:t>
            </a:r>
            <a:r>
              <a:rPr lang="en-US" sz="2400" dirty="0" err="1" smtClean="0"/>
              <a:t>kadar</a:t>
            </a:r>
            <a:r>
              <a:rPr lang="en-US" sz="2400" dirty="0" smtClean="0"/>
              <a:t> </a:t>
            </a:r>
            <a:r>
              <a:rPr lang="en-US" sz="2400" dirty="0" err="1" smtClean="0"/>
              <a:t>masalahnya</a:t>
            </a:r>
            <a:r>
              <a:rPr lang="en-US" sz="2400" dirty="0" smtClean="0"/>
              <a:t>) </a:t>
            </a:r>
            <a:r>
              <a:rPr lang="en-US" sz="2400" dirty="0" err="1" smtClean="0"/>
              <a:t>misal</a:t>
            </a:r>
            <a:r>
              <a:rPr lang="en-US" sz="2400" dirty="0" smtClean="0"/>
              <a:t>: </a:t>
            </a:r>
            <a:r>
              <a:rPr lang="en-US" sz="2400" dirty="0" err="1" smtClean="0"/>
              <a:t>menggunakan</a:t>
            </a:r>
            <a:r>
              <a:rPr lang="en-US" sz="2400" dirty="0" smtClean="0"/>
              <a:t> </a:t>
            </a:r>
            <a:r>
              <a:rPr lang="en-US" sz="2400" dirty="0" err="1" smtClean="0"/>
              <a:t>nilai</a:t>
            </a:r>
            <a:r>
              <a:rPr lang="en-US" sz="2400" dirty="0" smtClean="0"/>
              <a:t> </a:t>
            </a:r>
            <a:r>
              <a:rPr lang="en-US" sz="2400" dirty="0" err="1" smtClean="0"/>
              <a:t>sosial</a:t>
            </a:r>
            <a:r>
              <a:rPr lang="en-US" sz="2400" dirty="0" smtClean="0"/>
              <a:t>, data yang </a:t>
            </a:r>
            <a:r>
              <a:rPr lang="en-US" sz="2400" dirty="0" err="1" smtClean="0"/>
              <a:t>ada</a:t>
            </a:r>
            <a:r>
              <a:rPr lang="en-US" sz="2400" dirty="0" smtClean="0"/>
              <a:t> </a:t>
            </a:r>
            <a:r>
              <a:rPr lang="en-US" sz="2400" dirty="0" err="1" smtClean="0"/>
              <a:t>dalam</a:t>
            </a:r>
            <a:r>
              <a:rPr lang="en-US" sz="2400" dirty="0" smtClean="0"/>
              <a:t> </a:t>
            </a:r>
            <a:r>
              <a:rPr lang="en-US" sz="2400" dirty="0" err="1" smtClean="0"/>
              <a:t>masyarakat</a:t>
            </a:r>
            <a:r>
              <a:rPr lang="en-US" sz="2400" dirty="0" smtClean="0"/>
              <a:t>.</a:t>
            </a:r>
          </a:p>
          <a:p>
            <a:pPr algn="just">
              <a:buNone/>
            </a:pPr>
            <a:r>
              <a:rPr lang="en-US" sz="2400" dirty="0" err="1" smtClean="0"/>
              <a:t>Sedang</a:t>
            </a:r>
            <a:r>
              <a:rPr lang="en-US" sz="2400" dirty="0" smtClean="0"/>
              <a:t> </a:t>
            </a:r>
            <a:r>
              <a:rPr lang="en-US" sz="2400" dirty="0" err="1" smtClean="0"/>
              <a:t>untuk</a:t>
            </a:r>
            <a:r>
              <a:rPr lang="en-US" sz="2400" dirty="0" smtClean="0"/>
              <a:t> </a:t>
            </a:r>
            <a:r>
              <a:rPr lang="en-US" sz="2400" dirty="0" err="1" smtClean="0"/>
              <a:t>pemecahan</a:t>
            </a:r>
            <a:r>
              <a:rPr lang="en-US" sz="2400" dirty="0" smtClean="0"/>
              <a:t> </a:t>
            </a:r>
            <a:r>
              <a:rPr lang="en-US" sz="2400" dirty="0" err="1" smtClean="0"/>
              <a:t>melihat</a:t>
            </a:r>
            <a:r>
              <a:rPr lang="en-US" sz="2400" dirty="0" smtClean="0"/>
              <a:t> </a:t>
            </a:r>
            <a:r>
              <a:rPr lang="en-US" sz="2400" dirty="0" err="1" smtClean="0"/>
              <a:t>latar</a:t>
            </a:r>
            <a:r>
              <a:rPr lang="en-US" sz="2400" dirty="0" smtClean="0"/>
              <a:t> </a:t>
            </a:r>
            <a:r>
              <a:rPr lang="en-US" sz="2400" dirty="0" err="1" smtClean="0"/>
              <a:t>belakang</a:t>
            </a:r>
            <a:r>
              <a:rPr lang="en-US" sz="2400" dirty="0" smtClean="0"/>
              <a:t> </a:t>
            </a:r>
            <a:r>
              <a:rPr lang="en-US" sz="2400" dirty="0" err="1" smtClean="0"/>
              <a:t>masalah</a:t>
            </a:r>
            <a:r>
              <a:rPr lang="en-US" sz="2400" dirty="0" smtClean="0"/>
              <a:t> (</a:t>
            </a:r>
            <a:r>
              <a:rPr lang="en-US" sz="2400" dirty="0" err="1" smtClean="0"/>
              <a:t>mengkaitkan</a:t>
            </a:r>
            <a:r>
              <a:rPr lang="en-US" sz="2400" dirty="0" smtClean="0"/>
              <a:t> </a:t>
            </a:r>
            <a:r>
              <a:rPr lang="en-US" sz="2400" dirty="0" err="1" smtClean="0"/>
              <a:t>dengan</a:t>
            </a:r>
            <a:r>
              <a:rPr lang="en-US" sz="2400" dirty="0" smtClean="0"/>
              <a:t> </a:t>
            </a:r>
            <a:r>
              <a:rPr lang="en-US" sz="2400" dirty="0" err="1" smtClean="0"/>
              <a:t>berbagai</a:t>
            </a:r>
            <a:r>
              <a:rPr lang="en-US" sz="2400" dirty="0" smtClean="0"/>
              <a:t> </a:t>
            </a:r>
            <a:r>
              <a:rPr lang="en-US" sz="2400" dirty="0" err="1" smtClean="0"/>
              <a:t>fenomena</a:t>
            </a:r>
            <a:r>
              <a:rPr lang="en-US" sz="2400" dirty="0" smtClean="0"/>
              <a:t> </a:t>
            </a:r>
            <a:r>
              <a:rPr lang="en-US" sz="2400" dirty="0" err="1" smtClean="0"/>
              <a:t>sosial</a:t>
            </a:r>
            <a:r>
              <a:rPr lang="en-US" sz="2400" dirty="0" smtClean="0"/>
              <a:t> </a:t>
            </a:r>
            <a:r>
              <a:rPr lang="en-US" sz="2400" dirty="0" err="1" smtClean="0"/>
              <a:t>seperti</a:t>
            </a:r>
            <a:r>
              <a:rPr lang="en-US" sz="2400" dirty="0" smtClean="0"/>
              <a:t> </a:t>
            </a:r>
            <a:r>
              <a:rPr lang="en-US" sz="2400" dirty="0" err="1" smtClean="0"/>
              <a:t>struktur</a:t>
            </a:r>
            <a:r>
              <a:rPr lang="en-US" sz="2400" dirty="0" smtClean="0"/>
              <a:t> </a:t>
            </a:r>
            <a:r>
              <a:rPr lang="en-US" sz="2400" dirty="0" err="1" smtClean="0"/>
              <a:t>sosial,perubahan</a:t>
            </a:r>
            <a:r>
              <a:rPr lang="en-US" sz="2400" dirty="0" smtClean="0"/>
              <a:t> </a:t>
            </a:r>
            <a:r>
              <a:rPr lang="en-US" sz="2400" dirty="0" err="1" smtClean="0"/>
              <a:t>sosial</a:t>
            </a:r>
            <a:r>
              <a:rPr lang="en-US" sz="2400" dirty="0" smtClean="0"/>
              <a:t>, </a:t>
            </a:r>
            <a:r>
              <a:rPr lang="en-US" sz="2400" dirty="0" err="1" smtClean="0"/>
              <a:t>nilai</a:t>
            </a:r>
            <a:r>
              <a:rPr lang="en-US" sz="2400" dirty="0" smtClean="0"/>
              <a:t> </a:t>
            </a:r>
            <a:r>
              <a:rPr lang="en-US" sz="2400" dirty="0" err="1" smtClean="0"/>
              <a:t>sosial</a:t>
            </a:r>
            <a:r>
              <a:rPr lang="en-US" sz="2400" dirty="0" smtClean="0"/>
              <a:t> ,</a:t>
            </a:r>
            <a:r>
              <a:rPr lang="en-US" sz="2400" dirty="0" err="1" smtClean="0"/>
              <a:t>krisis</a:t>
            </a:r>
            <a:r>
              <a:rPr lang="en-US" sz="2400" dirty="0" smtClean="0"/>
              <a:t> </a:t>
            </a:r>
            <a:r>
              <a:rPr lang="en-US" sz="2400" dirty="0" err="1" smtClean="0"/>
              <a:t>sosial</a:t>
            </a:r>
            <a:r>
              <a:rPr lang="en-US" sz="2400" dirty="0" smtClean="0"/>
              <a:t> </a:t>
            </a:r>
            <a:r>
              <a:rPr lang="en-US" sz="2400" dirty="0" err="1" smtClean="0"/>
              <a:t>dll</a:t>
            </a:r>
            <a:r>
              <a:rPr lang="en-US" sz="2400" dirty="0" smtClean="0"/>
              <a:t>).</a:t>
            </a:r>
          </a:p>
          <a:p>
            <a:pPr algn="just">
              <a:buNone/>
            </a:pPr>
            <a:r>
              <a:rPr lang="en-US" sz="2400" dirty="0" err="1" smtClean="0"/>
              <a:t>Gejala</a:t>
            </a:r>
            <a:r>
              <a:rPr lang="en-US" sz="2400" dirty="0" smtClean="0"/>
              <a:t> </a:t>
            </a:r>
            <a:r>
              <a:rPr lang="en-US" sz="2400" dirty="0" err="1" smtClean="0"/>
              <a:t>disorganisasi</a:t>
            </a:r>
            <a:r>
              <a:rPr lang="en-US" sz="2400" dirty="0" smtClean="0"/>
              <a:t> </a:t>
            </a:r>
            <a:r>
              <a:rPr lang="en-US" sz="2400" dirty="0" err="1" smtClean="0"/>
              <a:t>sosial</a:t>
            </a:r>
            <a:r>
              <a:rPr lang="en-US" sz="2400" dirty="0" smtClean="0"/>
              <a:t> </a:t>
            </a:r>
            <a:r>
              <a:rPr lang="en-US" sz="2400" dirty="0" err="1" smtClean="0"/>
              <a:t>juga</a:t>
            </a:r>
            <a:r>
              <a:rPr lang="en-US" sz="2400" dirty="0" smtClean="0"/>
              <a:t> </a:t>
            </a:r>
            <a:r>
              <a:rPr lang="en-US" sz="2400" dirty="0" err="1" smtClean="0"/>
              <a:t>dilihat</a:t>
            </a:r>
            <a:r>
              <a:rPr lang="en-US" sz="2400" dirty="0" smtClean="0"/>
              <a:t> </a:t>
            </a:r>
            <a:r>
              <a:rPr lang="en-US" sz="2400" dirty="0" err="1" smtClean="0"/>
              <a:t>kaitannya</a:t>
            </a:r>
            <a:r>
              <a:rPr lang="en-US" sz="2400" dirty="0" smtClean="0"/>
              <a:t> </a:t>
            </a:r>
            <a:r>
              <a:rPr lang="en-US" sz="2400" dirty="0" err="1" smtClean="0"/>
              <a:t>dengan</a:t>
            </a:r>
            <a:r>
              <a:rPr lang="en-US" sz="2400" dirty="0" smtClean="0"/>
              <a:t> </a:t>
            </a:r>
            <a:r>
              <a:rPr lang="en-US" sz="2400" dirty="0" err="1" smtClean="0"/>
              <a:t>disorganisasi</a:t>
            </a:r>
            <a:r>
              <a:rPr lang="en-US" sz="2400" dirty="0" smtClean="0"/>
              <a:t> individual (</a:t>
            </a:r>
            <a:r>
              <a:rPr lang="en-US" sz="2400" dirty="0" err="1" smtClean="0"/>
              <a:t>individu</a:t>
            </a:r>
            <a:r>
              <a:rPr lang="en-US" sz="2400" dirty="0" smtClean="0"/>
              <a:t> </a:t>
            </a:r>
            <a:r>
              <a:rPr lang="en-US" sz="2400" dirty="0" err="1" smtClean="0"/>
              <a:t>dan</a:t>
            </a:r>
            <a:r>
              <a:rPr lang="en-US" sz="2400" dirty="0" smtClean="0"/>
              <a:t> </a:t>
            </a:r>
            <a:r>
              <a:rPr lang="en-US" sz="2400" dirty="0" err="1" smtClean="0"/>
              <a:t>masyarakat</a:t>
            </a:r>
            <a:r>
              <a:rPr lang="en-US" sz="2400" dirty="0" smtClean="0"/>
              <a:t> dianggap </a:t>
            </a:r>
            <a:r>
              <a:rPr lang="en-US" sz="2400" dirty="0" err="1" smtClean="0"/>
              <a:t>sebagai</a:t>
            </a:r>
            <a:r>
              <a:rPr lang="en-US" sz="2400" dirty="0" smtClean="0"/>
              <a:t> </a:t>
            </a:r>
            <a:r>
              <a:rPr lang="en-US" sz="2400" dirty="0" err="1" smtClean="0"/>
              <a:t>aspek</a:t>
            </a:r>
            <a:r>
              <a:rPr lang="en-US" sz="2400" dirty="0" smtClean="0"/>
              <a:t> yang </a:t>
            </a:r>
            <a:r>
              <a:rPr lang="en-US" sz="2400" dirty="0" err="1" smtClean="0"/>
              <a:t>berbeda</a:t>
            </a:r>
            <a:r>
              <a:rPr lang="en-US" sz="2400" dirty="0" smtClean="0"/>
              <a:t> </a:t>
            </a:r>
            <a:r>
              <a:rPr lang="en-US" sz="2400" dirty="0" err="1" smtClean="0"/>
              <a:t>dari</a:t>
            </a:r>
            <a:r>
              <a:rPr lang="en-US" sz="2400" dirty="0" smtClean="0"/>
              <a:t> </a:t>
            </a:r>
            <a:r>
              <a:rPr lang="en-US" sz="2400" dirty="0" err="1" smtClean="0"/>
              <a:t>proses</a:t>
            </a:r>
            <a:r>
              <a:rPr lang="en-US" sz="2400" dirty="0" smtClean="0"/>
              <a:t> yang </a:t>
            </a:r>
            <a:r>
              <a:rPr lang="en-US" sz="2400" dirty="0" err="1" smtClean="0"/>
              <a:t>sama</a:t>
            </a:r>
            <a:r>
              <a:rPr lang="en-US" sz="2400" dirty="0" smtClean="0"/>
              <a:t> </a:t>
            </a:r>
            <a:r>
              <a:rPr lang="en-US" sz="2400" dirty="0" err="1" smtClean="0"/>
              <a:t>dalam</a:t>
            </a:r>
            <a:r>
              <a:rPr lang="en-US" sz="2400" dirty="0" smtClean="0"/>
              <a:t> </a:t>
            </a:r>
            <a:r>
              <a:rPr lang="en-US" sz="2400" dirty="0" err="1" smtClean="0"/>
              <a:t>interaksi</a:t>
            </a:r>
            <a:r>
              <a:rPr lang="en-US" sz="2400" dirty="0" smtClean="0"/>
              <a:t> </a:t>
            </a:r>
            <a:r>
              <a:rPr lang="en-US" sz="2400" dirty="0" err="1" smtClean="0"/>
              <a:t>sosial</a:t>
            </a:r>
            <a:r>
              <a:rPr lang="en-US" sz="2400" dirty="0" smtClean="0"/>
              <a:t>) </a:t>
            </a:r>
            <a:r>
              <a:rPr lang="en-US" sz="2400" dirty="0" err="1" smtClean="0"/>
              <a:t>atau</a:t>
            </a:r>
            <a:r>
              <a:rPr lang="en-US" sz="2400" dirty="0" smtClean="0"/>
              <a:t> </a:t>
            </a:r>
            <a:r>
              <a:rPr lang="en-US" sz="2400" dirty="0" err="1" smtClean="0"/>
              <a:t>adanya</a:t>
            </a:r>
            <a:r>
              <a:rPr lang="en-US" sz="2400" dirty="0" smtClean="0"/>
              <a:t> </a:t>
            </a:r>
            <a:r>
              <a:rPr lang="en-US" sz="2400" dirty="0" err="1" smtClean="0"/>
              <a:t>kekuatan</a:t>
            </a:r>
            <a:r>
              <a:rPr lang="en-US" sz="2400" dirty="0" smtClean="0"/>
              <a:t> </a:t>
            </a:r>
            <a:r>
              <a:rPr lang="en-US" sz="2400" dirty="0" err="1" smtClean="0"/>
              <a:t>dinamik</a:t>
            </a:r>
            <a:r>
              <a:rPr lang="en-US" sz="2400" dirty="0" smtClean="0"/>
              <a:t> yang </a:t>
            </a:r>
            <a:r>
              <a:rPr lang="en-US" sz="2400" dirty="0" err="1" smtClean="0"/>
              <a:t>dapat</a:t>
            </a:r>
            <a:r>
              <a:rPr lang="en-US" sz="2400" dirty="0" smtClean="0"/>
              <a:t> </a:t>
            </a:r>
            <a:r>
              <a:rPr lang="en-US" sz="2400" dirty="0" err="1" smtClean="0"/>
              <a:t>menumbuhkan</a:t>
            </a:r>
            <a:r>
              <a:rPr lang="en-US" sz="2400" dirty="0" smtClean="0"/>
              <a:t> </a:t>
            </a:r>
            <a:r>
              <a:rPr lang="en-US" sz="2400" dirty="0" err="1" smtClean="0"/>
              <a:t>disorganisasi</a:t>
            </a:r>
            <a:r>
              <a:rPr lang="en-US" sz="2400" dirty="0" smtClean="0"/>
              <a:t> </a:t>
            </a:r>
            <a:r>
              <a:rPr lang="en-US" sz="2400" dirty="0" err="1" smtClean="0"/>
              <a:t>sosial</a:t>
            </a:r>
            <a:r>
              <a:rPr lang="en-US" sz="2400" dirty="0" smtClean="0"/>
              <a:t> </a:t>
            </a:r>
            <a:r>
              <a:rPr lang="en-US" sz="2400" dirty="0" err="1" smtClean="0"/>
              <a:t>tetapi</a:t>
            </a:r>
            <a:r>
              <a:rPr lang="en-US" sz="2400" dirty="0" smtClean="0"/>
              <a:t> </a:t>
            </a:r>
            <a:r>
              <a:rPr lang="en-US" sz="2400" dirty="0" err="1" smtClean="0"/>
              <a:t>juga</a:t>
            </a:r>
            <a:r>
              <a:rPr lang="en-US" sz="2400" dirty="0" smtClean="0"/>
              <a:t> </a:t>
            </a:r>
            <a:r>
              <a:rPr lang="en-US" sz="2400" dirty="0" err="1" smtClean="0"/>
              <a:t>dapat</a:t>
            </a:r>
            <a:r>
              <a:rPr lang="en-US" sz="2400" dirty="0" smtClean="0"/>
              <a:t> </a:t>
            </a:r>
            <a:r>
              <a:rPr lang="en-US" sz="2400" dirty="0" err="1" smtClean="0"/>
              <a:t>menyebabkan</a:t>
            </a:r>
            <a:r>
              <a:rPr lang="en-US" sz="2400" dirty="0" smtClean="0"/>
              <a:t> </a:t>
            </a:r>
            <a:r>
              <a:rPr lang="en-US" sz="2400" dirty="0" err="1" smtClean="0"/>
              <a:t>disorganisasi</a:t>
            </a:r>
            <a:r>
              <a:rPr lang="en-US" sz="2400" dirty="0" smtClean="0"/>
              <a:t> </a:t>
            </a:r>
            <a:r>
              <a:rPr lang="en-US" sz="2400" dirty="0" err="1" smtClean="0"/>
              <a:t>individu</a:t>
            </a:r>
            <a:r>
              <a:rPr lang="en-US" sz="2400" dirty="0" smtClean="0"/>
              <a:t>.</a:t>
            </a:r>
            <a:endParaRPr lang="en-US" sz="2400"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a:bodyPr>
          <a:lstStyle/>
          <a:p>
            <a:pPr algn="just"/>
            <a:r>
              <a:rPr lang="id-ID" sz="3200" dirty="0" smtClean="0"/>
              <a:t>c. Perpektif Perilaku Menyimpang</a:t>
            </a:r>
            <a:endParaRPr lang="id-ID" sz="3200" dirty="0"/>
          </a:p>
        </p:txBody>
      </p:sp>
      <p:sp>
        <p:nvSpPr>
          <p:cNvPr id="3" name="Content Placeholder 2"/>
          <p:cNvSpPr>
            <a:spLocks noGrp="1"/>
          </p:cNvSpPr>
          <p:nvPr>
            <p:ph idx="1"/>
          </p:nvPr>
        </p:nvSpPr>
        <p:spPr/>
        <p:txBody>
          <a:bodyPr>
            <a:normAutofit fontScale="85000" lnSpcReduction="10000"/>
          </a:bodyPr>
          <a:lstStyle/>
          <a:p>
            <a:pPr algn="just"/>
            <a:r>
              <a:rPr lang="id-ID" dirty="0" smtClean="0"/>
              <a:t>Muncul setelah perspektif disorganisasi sosial</a:t>
            </a:r>
          </a:p>
          <a:p>
            <a:pPr algn="just"/>
            <a:r>
              <a:rPr lang="id-ID" dirty="0" smtClean="0"/>
              <a:t>Perilaku  menyimpang terkait dengan aturan,kebiasaan yang diterima dan secara moral mengikat penyandang status sosial tertentu.</a:t>
            </a:r>
          </a:p>
          <a:p>
            <a:pPr algn="just"/>
            <a:r>
              <a:rPr lang="id-ID" dirty="0" smtClean="0"/>
              <a:t>Seorang dikatakan berperilaku menyimpang karena gagal dalam menjalankan kehidupan sesuai dengan harapan masyarakat ( sering menimbulkan kesulitan bagi dirinya.</a:t>
            </a:r>
          </a:p>
          <a:p>
            <a:pPr algn="just"/>
            <a:r>
              <a:rPr lang="id-ID" dirty="0" smtClean="0"/>
              <a:t>Masalah sosial muncul sebagai akibat tindakan yang menyimpang dari seperangkat aturan, nilai yang berhubungan dengan status sosial seseorang</a:t>
            </a:r>
          </a:p>
          <a:p>
            <a:pPr algn="just"/>
            <a:endParaRPr lang="id-ID"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b="1" i="1" dirty="0" smtClean="0"/>
              <a:t>lanjutan</a:t>
            </a:r>
            <a:endParaRPr lang="id-ID" sz="3200" b="1" i="1" dirty="0"/>
          </a:p>
        </p:txBody>
      </p:sp>
      <p:sp>
        <p:nvSpPr>
          <p:cNvPr id="3" name="Content Placeholder 2"/>
          <p:cNvSpPr>
            <a:spLocks noGrp="1"/>
          </p:cNvSpPr>
          <p:nvPr>
            <p:ph idx="1"/>
          </p:nvPr>
        </p:nvSpPr>
        <p:spPr>
          <a:xfrm>
            <a:off x="457200" y="1219200"/>
            <a:ext cx="8229600" cy="4525963"/>
          </a:xfrm>
        </p:spPr>
        <p:txBody>
          <a:bodyPr>
            <a:noAutofit/>
          </a:bodyPr>
          <a:lstStyle/>
          <a:p>
            <a:pPr algn="just"/>
            <a:r>
              <a:rPr lang="id-ID" sz="2400" dirty="0" smtClean="0"/>
              <a:t>Tipe perilaku menyimpang dibedakan menjadi dua :</a:t>
            </a:r>
          </a:p>
          <a:p>
            <a:pPr marL="514350" indent="-514350" algn="just">
              <a:buFont typeface="+mj-lt"/>
              <a:buAutoNum type="arabicPeriod"/>
            </a:pPr>
            <a:r>
              <a:rPr lang="id-ID" sz="2400" dirty="0" smtClean="0"/>
              <a:t>Penyimpangan murni (perilaku yang tidak sesuai dengan aturan,nilai dan juga dianggap demikian oleh pihak –pihak tertentu)</a:t>
            </a:r>
          </a:p>
          <a:p>
            <a:pPr marL="514350" indent="-514350" algn="just">
              <a:buFont typeface="+mj-lt"/>
              <a:buAutoNum type="arabicPeriod"/>
            </a:pPr>
            <a:r>
              <a:rPr lang="id-ID" sz="2400" dirty="0" smtClean="0"/>
              <a:t>Penyimpangan terselubung/tersembunyi (terjadi perbuatan menyimpang oleh seseorang tetapi tidak ada yang bereaksi,sehingga oleh masyarakat dianggap seolah – olah tidak ada masalah ) </a:t>
            </a:r>
          </a:p>
          <a:p>
            <a:pPr marL="514350" indent="-514350" algn="just"/>
            <a:r>
              <a:rPr lang="id-ID" sz="2400" dirty="0" smtClean="0"/>
              <a:t>Untuk melihat masalah sosial diawali dengan identifikasi :</a:t>
            </a:r>
          </a:p>
          <a:p>
            <a:pPr marL="514350" indent="-514350" algn="just">
              <a:buFont typeface="+mj-lt"/>
              <a:buAutoNum type="arabicPeriod"/>
            </a:pPr>
            <a:r>
              <a:rPr lang="id-ID" sz="2400" dirty="0" smtClean="0"/>
              <a:t>Rumusan sederhana</a:t>
            </a:r>
          </a:p>
          <a:p>
            <a:pPr marL="514350" indent="-514350" algn="just">
              <a:buFont typeface="+mj-lt"/>
              <a:buAutoNum type="arabicPeriod"/>
            </a:pPr>
            <a:r>
              <a:rPr lang="id-ID" sz="2400" dirty="0" smtClean="0"/>
              <a:t>Melakukan diskriminasi antara faktor yang mendorong stabilitas dan yang mengganggu stabilitas</a:t>
            </a:r>
          </a:p>
          <a:p>
            <a:pPr marL="514350" indent="-514350" algn="just">
              <a:buFont typeface="+mj-lt"/>
              <a:buAutoNum type="arabicPeriod"/>
            </a:pPr>
            <a:r>
              <a:rPr lang="id-ID" sz="2400" dirty="0" smtClean="0"/>
              <a:t>Melalui pandangan yang bersifat relatif</a:t>
            </a:r>
          </a:p>
          <a:p>
            <a:pPr marL="514350" indent="-514350" algn="just">
              <a:buNone/>
            </a:pPr>
            <a:endParaRPr lang="id-ID" sz="2400"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a:bodyPr>
          <a:lstStyle/>
          <a:p>
            <a:pPr algn="just"/>
            <a:r>
              <a:rPr lang="id-ID" sz="3200" b="1" i="1" dirty="0" smtClean="0"/>
              <a:t>Lanjutan </a:t>
            </a:r>
            <a:endParaRPr lang="id-ID" sz="3200" b="1" i="1" dirty="0"/>
          </a:p>
        </p:txBody>
      </p:sp>
      <p:sp>
        <p:nvSpPr>
          <p:cNvPr id="3" name="Content Placeholder 2"/>
          <p:cNvSpPr>
            <a:spLocks noGrp="1"/>
          </p:cNvSpPr>
          <p:nvPr>
            <p:ph idx="1"/>
          </p:nvPr>
        </p:nvSpPr>
        <p:spPr>
          <a:xfrm>
            <a:off x="457200" y="1219200"/>
            <a:ext cx="8229600" cy="4525963"/>
          </a:xfrm>
        </p:spPr>
        <p:txBody>
          <a:bodyPr>
            <a:noAutofit/>
          </a:bodyPr>
          <a:lstStyle/>
          <a:p>
            <a:pPr algn="just"/>
            <a:r>
              <a:rPr lang="id-ID" sz="2700" dirty="0" smtClean="0"/>
              <a:t>Melalui usaha untuk mencari latar belakang penyimpangan dan berpendapat bahwa terjadinya perilaku menyimpang bersumber dari berbagai faktor</a:t>
            </a:r>
          </a:p>
          <a:p>
            <a:pPr algn="just"/>
            <a:r>
              <a:rPr lang="id-ID" sz="2700" dirty="0" smtClean="0"/>
              <a:t>LG Brown mengatakan tingkahlaku seseorang merupakan hasil interaksi dari warisan organis,warisan sosial, pengalaman unik dan human nature.</a:t>
            </a:r>
          </a:p>
          <a:p>
            <a:pPr algn="just"/>
            <a:r>
              <a:rPr lang="id-ID" sz="2700" dirty="0" smtClean="0"/>
              <a:t>Dari latar belakang perilaku menyimpang dibedakan ada perilaku menyimpang yang disengaja dan perilaku menyimpang tidak disengaja.</a:t>
            </a:r>
          </a:p>
          <a:p>
            <a:pPr algn="just"/>
            <a:r>
              <a:rPr lang="id-ID" sz="2700" dirty="0" smtClean="0"/>
              <a:t>Melihat latar belakang sama dengan mempertanyakan motivasi yang mendorong terjadinya perilaku menyimpang</a:t>
            </a:r>
            <a:endParaRPr lang="id-ID" sz="270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dirty="0"/>
          </a:p>
        </p:txBody>
      </p:sp>
      <p:sp>
        <p:nvSpPr>
          <p:cNvPr id="3" name="Content Placeholder 2"/>
          <p:cNvSpPr>
            <a:spLocks noGrp="1"/>
          </p:cNvSpPr>
          <p:nvPr>
            <p:ph idx="1"/>
          </p:nvPr>
        </p:nvSpPr>
        <p:spPr/>
        <p:txBody>
          <a:bodyPr>
            <a:normAutofit fontScale="85000" lnSpcReduction="20000"/>
          </a:bodyPr>
          <a:lstStyle/>
          <a:p>
            <a:pPr>
              <a:buNone/>
            </a:pPr>
            <a:r>
              <a:rPr lang="id-ID" dirty="0" smtClean="0"/>
              <a:t>Upaya pemecahan:</a:t>
            </a:r>
          </a:p>
          <a:p>
            <a:pPr algn="just"/>
            <a:r>
              <a:rPr lang="id-ID" dirty="0" smtClean="0"/>
              <a:t>Pokok permasalahan dari pemahaman warga masyarakat tentang nilai dan norma sosial yang diperoleh melalui proses sosialisasi.</a:t>
            </a:r>
          </a:p>
          <a:p>
            <a:pPr algn="just"/>
            <a:r>
              <a:rPr lang="id-ID" dirty="0" smtClean="0"/>
              <a:t>Upaya pemecahan melalui proses resosialisasi deviant berupa :</a:t>
            </a:r>
          </a:p>
          <a:p>
            <a:pPr marL="514350" indent="-514350" algn="just">
              <a:buFont typeface="+mj-lt"/>
              <a:buAutoNum type="arabicPeriod"/>
            </a:pPr>
            <a:r>
              <a:rPr lang="id-ID" dirty="0" smtClean="0"/>
              <a:t>Peningkatan kontak dengan lingkungan yang bersifat conformity terhadap nilai dan norma sosial,</a:t>
            </a:r>
          </a:p>
          <a:p>
            <a:pPr marL="514350" indent="-514350" algn="just">
              <a:buFont typeface="+mj-lt"/>
              <a:buAutoNum type="arabicPeriod"/>
            </a:pPr>
            <a:r>
              <a:rPr lang="id-ID" dirty="0" smtClean="0"/>
              <a:t>Usaha membuat sistem sosial memberikan kesempatan yang lebih terbuka kepada setiap warga masyarakat agar tujuan sesuai dengan norma dapat lebih mudah terjangkau</a:t>
            </a:r>
            <a:endParaRPr lang="id-ID"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4525963"/>
          </a:xfrm>
        </p:spPr>
        <p:txBody>
          <a:bodyPr>
            <a:noAutofit/>
          </a:bodyPr>
          <a:lstStyle/>
          <a:p>
            <a:pPr>
              <a:buNone/>
            </a:pPr>
            <a:r>
              <a:rPr lang="en-US" sz="2800" b="1" dirty="0" err="1" smtClean="0"/>
              <a:t>Upaya</a:t>
            </a:r>
            <a:r>
              <a:rPr lang="en-US" sz="2800" b="1" dirty="0" smtClean="0"/>
              <a:t> </a:t>
            </a:r>
            <a:r>
              <a:rPr lang="en-US" sz="2800" b="1" dirty="0" err="1" smtClean="0"/>
              <a:t>pemecahan</a:t>
            </a:r>
            <a:r>
              <a:rPr lang="en-US" sz="2400" dirty="0" smtClean="0"/>
              <a:t>:</a:t>
            </a:r>
          </a:p>
          <a:p>
            <a:pPr>
              <a:buNone/>
            </a:pPr>
            <a:endParaRPr lang="en-US" sz="2400" dirty="0" smtClean="0"/>
          </a:p>
          <a:p>
            <a:pPr algn="just"/>
            <a:r>
              <a:rPr lang="en-US" sz="2800" dirty="0" err="1" smtClean="0"/>
              <a:t>Melihat</a:t>
            </a:r>
            <a:r>
              <a:rPr lang="en-US" sz="2800" dirty="0" smtClean="0"/>
              <a:t> </a:t>
            </a:r>
            <a:r>
              <a:rPr lang="en-US" sz="2800" dirty="0" err="1" smtClean="0"/>
              <a:t>pokok</a:t>
            </a:r>
            <a:r>
              <a:rPr lang="en-US" sz="2800" dirty="0" smtClean="0"/>
              <a:t> </a:t>
            </a:r>
            <a:r>
              <a:rPr lang="en-US" sz="2800" dirty="0" err="1" smtClean="0"/>
              <a:t>persoalan</a:t>
            </a:r>
            <a:r>
              <a:rPr lang="en-US" sz="2800" dirty="0" smtClean="0"/>
              <a:t> yang </a:t>
            </a:r>
            <a:r>
              <a:rPr lang="en-US" sz="2800" dirty="0" err="1" smtClean="0"/>
              <a:t>bersumber</a:t>
            </a:r>
            <a:r>
              <a:rPr lang="en-US" sz="2800" dirty="0" smtClean="0"/>
              <a:t> </a:t>
            </a:r>
            <a:r>
              <a:rPr lang="en-US" sz="2800" dirty="0" err="1" smtClean="0"/>
              <a:t>dari</a:t>
            </a:r>
            <a:r>
              <a:rPr lang="en-US" sz="2800" dirty="0" smtClean="0"/>
              <a:t> </a:t>
            </a:r>
            <a:r>
              <a:rPr lang="en-US" sz="2800" dirty="0" err="1" smtClean="0"/>
              <a:t>pemahaman</a:t>
            </a:r>
            <a:r>
              <a:rPr lang="en-US" sz="2800" dirty="0" smtClean="0"/>
              <a:t> </a:t>
            </a:r>
            <a:r>
              <a:rPr lang="en-US" sz="2800" dirty="0" err="1" smtClean="0"/>
              <a:t>warga</a:t>
            </a:r>
            <a:r>
              <a:rPr lang="en-US" sz="2800" dirty="0" smtClean="0"/>
              <a:t> </a:t>
            </a:r>
            <a:r>
              <a:rPr lang="en-US" sz="2800" dirty="0" err="1" smtClean="0"/>
              <a:t>masyarakat</a:t>
            </a:r>
            <a:r>
              <a:rPr lang="en-US" sz="2800" dirty="0" smtClean="0"/>
              <a:t> </a:t>
            </a:r>
            <a:r>
              <a:rPr lang="en-US" sz="2800" dirty="0" err="1" smtClean="0"/>
              <a:t>tentang</a:t>
            </a:r>
            <a:r>
              <a:rPr lang="en-US" sz="2800" dirty="0" smtClean="0"/>
              <a:t> </a:t>
            </a:r>
            <a:r>
              <a:rPr lang="en-US" sz="2800" dirty="0" err="1" smtClean="0"/>
              <a:t>nilai</a:t>
            </a:r>
            <a:r>
              <a:rPr lang="en-US" sz="2800" dirty="0" smtClean="0"/>
              <a:t> </a:t>
            </a:r>
            <a:r>
              <a:rPr lang="en-US" sz="2800" dirty="0" err="1" smtClean="0"/>
              <a:t>dan</a:t>
            </a:r>
            <a:r>
              <a:rPr lang="en-US" sz="2800" dirty="0" smtClean="0"/>
              <a:t> </a:t>
            </a:r>
            <a:r>
              <a:rPr lang="en-US" sz="2800" dirty="0" err="1" smtClean="0"/>
              <a:t>norma</a:t>
            </a:r>
            <a:r>
              <a:rPr lang="en-US" sz="2800" dirty="0" smtClean="0"/>
              <a:t> (</a:t>
            </a:r>
            <a:r>
              <a:rPr lang="en-US" sz="2800" dirty="0" err="1" smtClean="0"/>
              <a:t>hasil</a:t>
            </a:r>
            <a:r>
              <a:rPr lang="en-US" sz="2800" dirty="0" smtClean="0"/>
              <a:t> </a:t>
            </a:r>
            <a:r>
              <a:rPr lang="en-US" sz="2800" dirty="0" err="1" smtClean="0"/>
              <a:t>proses</a:t>
            </a:r>
            <a:r>
              <a:rPr lang="en-US" sz="2800" dirty="0" smtClean="0"/>
              <a:t> </a:t>
            </a:r>
            <a:r>
              <a:rPr lang="en-US" sz="2800" dirty="0" err="1" smtClean="0"/>
              <a:t>sosialisasi</a:t>
            </a:r>
            <a:r>
              <a:rPr lang="en-US" sz="2800" dirty="0" smtClean="0"/>
              <a:t>).</a:t>
            </a:r>
          </a:p>
          <a:p>
            <a:pPr algn="just"/>
            <a:r>
              <a:rPr lang="en-US" sz="2800" dirty="0" err="1" smtClean="0"/>
              <a:t>Melakukan</a:t>
            </a:r>
            <a:r>
              <a:rPr lang="en-US" sz="2800" dirty="0" smtClean="0"/>
              <a:t> </a:t>
            </a:r>
            <a:r>
              <a:rPr lang="en-US" sz="2800" dirty="0" err="1" smtClean="0"/>
              <a:t>resosialisasi</a:t>
            </a:r>
            <a:r>
              <a:rPr lang="en-US" sz="2800" dirty="0" smtClean="0"/>
              <a:t> </a:t>
            </a:r>
            <a:r>
              <a:rPr lang="en-US" sz="2800" dirty="0" err="1" smtClean="0"/>
              <a:t>pada</a:t>
            </a:r>
            <a:r>
              <a:rPr lang="en-US" sz="2800" dirty="0" smtClean="0"/>
              <a:t> deviant </a:t>
            </a:r>
            <a:r>
              <a:rPr lang="en-US" sz="2800" dirty="0" err="1" smtClean="0"/>
              <a:t>dapat</a:t>
            </a:r>
            <a:r>
              <a:rPr lang="en-US" sz="2800" dirty="0" smtClean="0"/>
              <a:t> </a:t>
            </a:r>
            <a:r>
              <a:rPr lang="en-US" sz="2800" dirty="0" err="1" smtClean="0"/>
              <a:t>berupa</a:t>
            </a:r>
            <a:r>
              <a:rPr lang="en-US" sz="2800" dirty="0" smtClean="0"/>
              <a:t> </a:t>
            </a:r>
            <a:r>
              <a:rPr lang="en-US" sz="2800" dirty="0" err="1" smtClean="0"/>
              <a:t>peningkatan</a:t>
            </a:r>
            <a:r>
              <a:rPr lang="en-US" sz="2800" dirty="0" smtClean="0"/>
              <a:t> </a:t>
            </a:r>
            <a:r>
              <a:rPr lang="en-US" sz="2800" dirty="0" err="1" smtClean="0"/>
              <a:t>kontak</a:t>
            </a:r>
            <a:r>
              <a:rPr lang="en-US" sz="2800" dirty="0" smtClean="0"/>
              <a:t> </a:t>
            </a:r>
            <a:r>
              <a:rPr lang="en-US" sz="2800" dirty="0" err="1" smtClean="0"/>
              <a:t>dengan</a:t>
            </a:r>
            <a:r>
              <a:rPr lang="en-US" sz="2800" dirty="0" smtClean="0"/>
              <a:t> </a:t>
            </a:r>
            <a:r>
              <a:rPr lang="en-US" sz="2800" dirty="0" err="1" smtClean="0"/>
              <a:t>lingkungan</a:t>
            </a:r>
            <a:r>
              <a:rPr lang="en-US" sz="2800" dirty="0" smtClean="0"/>
              <a:t> yang </a:t>
            </a:r>
            <a:r>
              <a:rPr lang="en-US" sz="2800" dirty="0" err="1" smtClean="0"/>
              <a:t>komformitas</a:t>
            </a:r>
            <a:r>
              <a:rPr lang="en-US" sz="2800" dirty="0" smtClean="0"/>
              <a:t> </a:t>
            </a:r>
            <a:r>
              <a:rPr lang="en-US" sz="2800" dirty="0" err="1" smtClean="0"/>
              <a:t>terhadap</a:t>
            </a:r>
            <a:r>
              <a:rPr lang="en-US" sz="2800" dirty="0" smtClean="0"/>
              <a:t> </a:t>
            </a:r>
            <a:r>
              <a:rPr lang="en-US" sz="2800" dirty="0" err="1" smtClean="0"/>
              <a:t>nilai</a:t>
            </a:r>
            <a:r>
              <a:rPr lang="en-US" sz="2800" dirty="0" smtClean="0"/>
              <a:t> </a:t>
            </a:r>
            <a:r>
              <a:rPr lang="en-US" sz="2800" dirty="0" err="1" smtClean="0"/>
              <a:t>dan</a:t>
            </a:r>
            <a:endParaRPr lang="en-US" sz="2800" dirty="0" smtClean="0"/>
          </a:p>
          <a:p>
            <a:pPr algn="just"/>
            <a:r>
              <a:rPr lang="en-US" sz="2800" dirty="0" err="1" smtClean="0"/>
              <a:t>Upaya</a:t>
            </a:r>
            <a:r>
              <a:rPr lang="en-US" sz="2800" dirty="0" smtClean="0"/>
              <a:t> treatment </a:t>
            </a:r>
            <a:r>
              <a:rPr lang="en-US" sz="2800" dirty="0" err="1" smtClean="0"/>
              <a:t>tetap</a:t>
            </a:r>
            <a:r>
              <a:rPr lang="en-US" sz="2800" dirty="0" smtClean="0"/>
              <a:t> </a:t>
            </a:r>
            <a:r>
              <a:rPr lang="en-US" sz="2800" dirty="0" err="1" smtClean="0"/>
              <a:t>memperhatikan</a:t>
            </a:r>
            <a:r>
              <a:rPr lang="en-US" sz="2800" dirty="0" smtClean="0"/>
              <a:t> </a:t>
            </a:r>
            <a:r>
              <a:rPr lang="en-US" sz="2800" dirty="0" err="1" smtClean="0"/>
              <a:t>hasil</a:t>
            </a:r>
            <a:r>
              <a:rPr lang="en-US" sz="2800" dirty="0" smtClean="0"/>
              <a:t> </a:t>
            </a:r>
            <a:r>
              <a:rPr lang="en-US" sz="2800" dirty="0" err="1" smtClean="0"/>
              <a:t>pelacakan</a:t>
            </a:r>
            <a:r>
              <a:rPr lang="en-US" sz="2800" dirty="0" smtClean="0"/>
              <a:t> </a:t>
            </a:r>
            <a:r>
              <a:rPr lang="en-US" sz="2800" dirty="0" err="1" smtClean="0"/>
              <a:t>terhadap</a:t>
            </a:r>
            <a:r>
              <a:rPr lang="en-US" sz="2800" dirty="0" smtClean="0"/>
              <a:t> </a:t>
            </a:r>
            <a:r>
              <a:rPr lang="en-US" sz="2800" dirty="0" err="1" smtClean="0"/>
              <a:t>faktor</a:t>
            </a:r>
            <a:r>
              <a:rPr lang="en-US" sz="2800" dirty="0" smtClean="0"/>
              <a:t> –</a:t>
            </a:r>
            <a:r>
              <a:rPr lang="id-ID" sz="2800" dirty="0" smtClean="0"/>
              <a:t> </a:t>
            </a:r>
            <a:r>
              <a:rPr lang="en-US" sz="2800" dirty="0" err="1" smtClean="0"/>
              <a:t>faktor</a:t>
            </a:r>
            <a:r>
              <a:rPr lang="en-US" sz="2800" dirty="0" smtClean="0"/>
              <a:t> yang </a:t>
            </a:r>
            <a:r>
              <a:rPr lang="en-US" sz="2800" dirty="0" err="1" smtClean="0"/>
              <a:t>melatarbelakangi</a:t>
            </a:r>
            <a:r>
              <a:rPr lang="en-US" sz="2800" dirty="0" smtClean="0"/>
              <a:t> </a:t>
            </a:r>
            <a:r>
              <a:rPr lang="en-US" sz="2800" dirty="0" err="1" smtClean="0"/>
              <a:t>perilaku</a:t>
            </a:r>
            <a:r>
              <a:rPr lang="en-US" sz="2800" dirty="0" smtClean="0"/>
              <a:t> </a:t>
            </a:r>
            <a:r>
              <a:rPr lang="en-US" sz="2800" dirty="0" err="1" smtClean="0"/>
              <a:t>menyimpang</a:t>
            </a:r>
            <a:r>
              <a:rPr lang="en-US" sz="2800" dirty="0" smtClean="0"/>
              <a:t> </a:t>
            </a:r>
            <a:r>
              <a:rPr lang="en-US" sz="2800" dirty="0" err="1" smtClean="0"/>
              <a:t>pada</a:t>
            </a:r>
            <a:r>
              <a:rPr lang="en-US" sz="2800" dirty="0" smtClean="0"/>
              <a:t> </a:t>
            </a:r>
            <a:r>
              <a:rPr lang="en-US" sz="2800" dirty="0" err="1" smtClean="0"/>
              <a:t>individu</a:t>
            </a:r>
            <a:r>
              <a:rPr lang="en-US" sz="2800" dirty="0" smtClean="0"/>
              <a:t> yang </a:t>
            </a:r>
            <a:r>
              <a:rPr lang="en-US" sz="2800" dirty="0" err="1" smtClean="0"/>
              <a:t>bersangkutan</a:t>
            </a:r>
            <a:r>
              <a:rPr lang="en-US" sz="2400" dirty="0" smtClean="0"/>
              <a:t>.</a:t>
            </a:r>
            <a:endParaRPr lang="en-US" sz="2400"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just"/>
            <a:r>
              <a:rPr lang="en-US" dirty="0" smtClean="0"/>
              <a:t>2. </a:t>
            </a:r>
            <a:r>
              <a:rPr lang="en-US" dirty="0" err="1" smtClean="0"/>
              <a:t>Perspektif</a:t>
            </a:r>
            <a:r>
              <a:rPr lang="en-US" dirty="0" smtClean="0"/>
              <a:t> </a:t>
            </a:r>
            <a:r>
              <a:rPr lang="en-US" dirty="0" err="1" smtClean="0"/>
              <a:t>berdasarkan</a:t>
            </a:r>
            <a:r>
              <a:rPr lang="en-US" dirty="0" smtClean="0"/>
              <a:t> </a:t>
            </a:r>
            <a:r>
              <a:rPr lang="en-US" dirty="0" err="1" smtClean="0"/>
              <a:t>Teori</a:t>
            </a:r>
            <a:r>
              <a:rPr lang="en-US" dirty="0" smtClean="0"/>
              <a:t>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endParaRPr lang="en-US" dirty="0"/>
          </a:p>
        </p:txBody>
      </p:sp>
      <p:sp>
        <p:nvSpPr>
          <p:cNvPr id="4" name="Content Placeholder 3"/>
          <p:cNvSpPr>
            <a:spLocks noGrp="1"/>
          </p:cNvSpPr>
          <p:nvPr>
            <p:ph idx="1"/>
          </p:nvPr>
        </p:nvSpPr>
        <p:spPr>
          <a:xfrm>
            <a:off x="381000" y="457200"/>
            <a:ext cx="8229600" cy="4525963"/>
          </a:xfrm>
        </p:spPr>
        <p:txBody>
          <a:bodyPr>
            <a:noAutofit/>
          </a:bodyPr>
          <a:lstStyle/>
          <a:p>
            <a:pPr>
              <a:buNone/>
            </a:pPr>
            <a:r>
              <a:rPr lang="en-US" sz="2800" b="1" dirty="0" smtClean="0"/>
              <a:t>2. </a:t>
            </a:r>
            <a:r>
              <a:rPr lang="en-US" sz="2800" b="1" dirty="0" err="1" smtClean="0"/>
              <a:t>Perspektif</a:t>
            </a:r>
            <a:r>
              <a:rPr lang="en-US" sz="2800" b="1" dirty="0" smtClean="0"/>
              <a:t>  </a:t>
            </a:r>
            <a:r>
              <a:rPr lang="en-US" sz="2800" b="1" dirty="0" err="1" smtClean="0"/>
              <a:t>berdasarkan</a:t>
            </a:r>
            <a:r>
              <a:rPr lang="en-US" sz="2800" b="1" dirty="0" smtClean="0"/>
              <a:t> </a:t>
            </a:r>
            <a:r>
              <a:rPr lang="en-US" sz="2800" b="1" dirty="0" err="1" smtClean="0"/>
              <a:t>Teori</a:t>
            </a:r>
            <a:r>
              <a:rPr lang="en-US" sz="2800" b="1" dirty="0" smtClean="0"/>
              <a:t> </a:t>
            </a:r>
            <a:r>
              <a:rPr lang="en-US" sz="2800" b="1" dirty="0" err="1" smtClean="0"/>
              <a:t>Konflik</a:t>
            </a:r>
            <a:endParaRPr lang="en-US" sz="2800" b="1" dirty="0" smtClean="0"/>
          </a:p>
          <a:p>
            <a:pPr marL="514350" indent="-514350" algn="just">
              <a:lnSpc>
                <a:spcPct val="120000"/>
              </a:lnSpc>
            </a:pPr>
            <a:r>
              <a:rPr lang="en-US" sz="2800" dirty="0" err="1" smtClean="0"/>
              <a:t>Menggunakan</a:t>
            </a:r>
            <a:r>
              <a:rPr lang="en-US" sz="2800" dirty="0" smtClean="0"/>
              <a:t> </a:t>
            </a:r>
            <a:r>
              <a:rPr lang="en-US" sz="2800" dirty="0" err="1" smtClean="0"/>
              <a:t>paradigma</a:t>
            </a:r>
            <a:r>
              <a:rPr lang="en-US" sz="2800" dirty="0" smtClean="0"/>
              <a:t> </a:t>
            </a:r>
            <a:r>
              <a:rPr lang="en-US" sz="2800" dirty="0" err="1" smtClean="0"/>
              <a:t>fakta</a:t>
            </a:r>
            <a:r>
              <a:rPr lang="en-US" sz="2800" dirty="0" smtClean="0"/>
              <a:t> </a:t>
            </a:r>
            <a:r>
              <a:rPr lang="en-US" sz="2800" dirty="0" err="1" smtClean="0"/>
              <a:t>sosial</a:t>
            </a:r>
            <a:r>
              <a:rPr lang="id-ID" sz="2800" dirty="0" smtClean="0"/>
              <a:t> .</a:t>
            </a:r>
            <a:endParaRPr lang="en-US" sz="2800" dirty="0" smtClean="0"/>
          </a:p>
          <a:p>
            <a:pPr marL="514350" indent="-514350" algn="just">
              <a:lnSpc>
                <a:spcPct val="120000"/>
              </a:lnSpc>
            </a:pPr>
            <a:r>
              <a:rPr lang="en-US" sz="2800" dirty="0" err="1" smtClean="0"/>
              <a:t>Masyarakat</a:t>
            </a:r>
            <a:r>
              <a:rPr lang="en-US" sz="2800" dirty="0" smtClean="0"/>
              <a:t> </a:t>
            </a:r>
            <a:r>
              <a:rPr lang="en-US" sz="2800" dirty="0" err="1" smtClean="0"/>
              <a:t>selalu</a:t>
            </a:r>
            <a:r>
              <a:rPr lang="en-US" sz="2800" dirty="0" smtClean="0"/>
              <a:t> </a:t>
            </a:r>
            <a:r>
              <a:rPr lang="en-US" sz="2800" dirty="0" err="1" smtClean="0"/>
              <a:t>berada</a:t>
            </a:r>
            <a:r>
              <a:rPr lang="en-US" sz="2800" dirty="0" smtClean="0"/>
              <a:t> </a:t>
            </a:r>
            <a:r>
              <a:rPr lang="en-US" sz="2800" dirty="0" err="1" smtClean="0"/>
              <a:t>dalam</a:t>
            </a:r>
            <a:r>
              <a:rPr lang="en-US" sz="2800" dirty="0" smtClean="0"/>
              <a:t> </a:t>
            </a:r>
            <a:r>
              <a:rPr lang="en-US" sz="2800" dirty="0" err="1" smtClean="0"/>
              <a:t>proses</a:t>
            </a:r>
            <a:r>
              <a:rPr lang="en-US" sz="2800" dirty="0" smtClean="0"/>
              <a:t> </a:t>
            </a:r>
            <a:r>
              <a:rPr lang="en-US" sz="2800" dirty="0" err="1" smtClean="0"/>
              <a:t>perubahan</a:t>
            </a:r>
            <a:r>
              <a:rPr lang="en-US" sz="2800" dirty="0" smtClean="0"/>
              <a:t> yang </a:t>
            </a:r>
            <a:r>
              <a:rPr lang="en-US" sz="2800" dirty="0" err="1" smtClean="0"/>
              <a:t>didalamnya</a:t>
            </a:r>
            <a:r>
              <a:rPr lang="en-US" sz="2800" dirty="0" smtClean="0"/>
              <a:t> </a:t>
            </a:r>
            <a:r>
              <a:rPr lang="en-US" sz="2800" dirty="0" err="1" smtClean="0"/>
              <a:t>terjadi</a:t>
            </a:r>
            <a:r>
              <a:rPr lang="en-US" sz="2800" dirty="0" smtClean="0"/>
              <a:t> </a:t>
            </a:r>
            <a:r>
              <a:rPr lang="en-US" sz="2800" dirty="0" err="1" smtClean="0"/>
              <a:t>pertentangan</a:t>
            </a:r>
            <a:r>
              <a:rPr lang="en-US" sz="2800" dirty="0" smtClean="0"/>
              <a:t> yang </a:t>
            </a:r>
            <a:r>
              <a:rPr lang="en-US" sz="2800" dirty="0" err="1" smtClean="0"/>
              <a:t>terus</a:t>
            </a:r>
            <a:r>
              <a:rPr lang="en-US" sz="2800" dirty="0" smtClean="0"/>
              <a:t> </a:t>
            </a:r>
            <a:r>
              <a:rPr lang="en-US" sz="2800" dirty="0" err="1" smtClean="0"/>
              <a:t>menerus</a:t>
            </a:r>
            <a:endParaRPr lang="en-US" sz="2800" dirty="0" smtClean="0"/>
          </a:p>
          <a:p>
            <a:pPr marL="514350" indent="-514350" algn="just">
              <a:lnSpc>
                <a:spcPct val="120000"/>
              </a:lnSpc>
            </a:pPr>
            <a:r>
              <a:rPr lang="en-US" sz="2800" dirty="0" err="1" smtClean="0"/>
              <a:t>Setiap</a:t>
            </a:r>
            <a:r>
              <a:rPr lang="en-US" sz="2800" dirty="0" smtClean="0"/>
              <a:t> </a:t>
            </a:r>
            <a:r>
              <a:rPr lang="en-US" sz="2800" dirty="0" err="1" smtClean="0"/>
              <a:t>elemen</a:t>
            </a:r>
            <a:r>
              <a:rPr lang="en-US" sz="2800" dirty="0" smtClean="0"/>
              <a:t> yang </a:t>
            </a:r>
            <a:r>
              <a:rPr lang="en-US" sz="2800" dirty="0" err="1" smtClean="0"/>
              <a:t>ada</a:t>
            </a:r>
            <a:r>
              <a:rPr lang="en-US" sz="2800" dirty="0" smtClean="0"/>
              <a:t> </a:t>
            </a:r>
            <a:r>
              <a:rPr lang="en-US" sz="2800" dirty="0" err="1" smtClean="0"/>
              <a:t>dalam</a:t>
            </a:r>
            <a:r>
              <a:rPr lang="en-US" sz="2800" dirty="0" smtClean="0"/>
              <a:t> </a:t>
            </a:r>
            <a:r>
              <a:rPr lang="en-US" sz="2800" dirty="0" err="1" smtClean="0"/>
              <a:t>masyarakat</a:t>
            </a:r>
            <a:r>
              <a:rPr lang="en-US" sz="2800" dirty="0" smtClean="0"/>
              <a:t> </a:t>
            </a:r>
            <a:r>
              <a:rPr lang="en-US" sz="2800" dirty="0" err="1" smtClean="0"/>
              <a:t>memberikan</a:t>
            </a:r>
            <a:r>
              <a:rPr lang="en-US" sz="2800" dirty="0" smtClean="0"/>
              <a:t> </a:t>
            </a:r>
            <a:r>
              <a:rPr lang="en-US" sz="2800" dirty="0" err="1" smtClean="0"/>
              <a:t>sumbangan</a:t>
            </a:r>
            <a:r>
              <a:rPr lang="en-US" sz="2800" dirty="0" smtClean="0"/>
              <a:t> </a:t>
            </a:r>
            <a:r>
              <a:rPr lang="en-US" sz="2800" dirty="0" err="1" smtClean="0"/>
              <a:t>terhadap</a:t>
            </a:r>
            <a:r>
              <a:rPr lang="en-US" sz="2800" dirty="0" smtClean="0"/>
              <a:t> </a:t>
            </a:r>
            <a:r>
              <a:rPr lang="en-US" sz="2800" dirty="0" err="1" smtClean="0"/>
              <a:t>disintegrasi</a:t>
            </a:r>
            <a:r>
              <a:rPr lang="en-US" sz="2800" dirty="0" smtClean="0"/>
              <a:t> </a:t>
            </a:r>
            <a:r>
              <a:rPr lang="en-US" sz="2800" dirty="0" err="1" smtClean="0"/>
              <a:t>sosial</a:t>
            </a:r>
            <a:r>
              <a:rPr lang="en-US" sz="2800" dirty="0" smtClean="0"/>
              <a:t>.</a:t>
            </a:r>
          </a:p>
          <a:p>
            <a:pPr marL="514350" indent="-514350" algn="just">
              <a:lnSpc>
                <a:spcPct val="120000"/>
              </a:lnSpc>
            </a:pPr>
            <a:r>
              <a:rPr lang="en-US" sz="2800" dirty="0" err="1" smtClean="0"/>
              <a:t>Keteraturan</a:t>
            </a:r>
            <a:r>
              <a:rPr lang="en-US" sz="2800" dirty="0" smtClean="0"/>
              <a:t> yang </a:t>
            </a:r>
            <a:r>
              <a:rPr lang="en-US" sz="2800" dirty="0" err="1" smtClean="0"/>
              <a:t>terdapat</a:t>
            </a:r>
            <a:r>
              <a:rPr lang="en-US" sz="2800" dirty="0" smtClean="0"/>
              <a:t> </a:t>
            </a:r>
            <a:r>
              <a:rPr lang="en-US" sz="2800" dirty="0" err="1" smtClean="0"/>
              <a:t>dalam</a:t>
            </a:r>
            <a:r>
              <a:rPr lang="en-US" sz="2800" dirty="0" smtClean="0"/>
              <a:t> </a:t>
            </a:r>
            <a:r>
              <a:rPr lang="en-US" sz="2800" dirty="0" err="1" smtClean="0"/>
              <a:t>masyarakat</a:t>
            </a:r>
            <a:r>
              <a:rPr lang="en-US" sz="2800" dirty="0" smtClean="0"/>
              <a:t> </a:t>
            </a:r>
            <a:r>
              <a:rPr lang="en-US" sz="2800" dirty="0" err="1" smtClean="0"/>
              <a:t>karena</a:t>
            </a:r>
            <a:r>
              <a:rPr lang="en-US" sz="2800" dirty="0" smtClean="0"/>
              <a:t> </a:t>
            </a:r>
            <a:r>
              <a:rPr lang="en-US" sz="2800" dirty="0" err="1" smtClean="0"/>
              <a:t>adanya</a:t>
            </a:r>
            <a:r>
              <a:rPr lang="en-US" sz="2800" dirty="0" smtClean="0"/>
              <a:t> </a:t>
            </a:r>
            <a:r>
              <a:rPr lang="en-US" sz="2800" dirty="0" err="1" smtClean="0"/>
              <a:t>tekanan</a:t>
            </a:r>
            <a:r>
              <a:rPr lang="en-US" sz="2800" dirty="0" smtClean="0"/>
              <a:t>/</a:t>
            </a:r>
            <a:r>
              <a:rPr lang="en-US" sz="2800" dirty="0" err="1" smtClean="0"/>
              <a:t>pemaksaan</a:t>
            </a:r>
            <a:r>
              <a:rPr lang="en-US" sz="2800" dirty="0" smtClean="0"/>
              <a:t> </a:t>
            </a:r>
            <a:r>
              <a:rPr lang="en-US" sz="2800" dirty="0" err="1" smtClean="0"/>
              <a:t>kekuasaan</a:t>
            </a:r>
            <a:r>
              <a:rPr lang="en-US" sz="2800" dirty="0" smtClean="0"/>
              <a:t> </a:t>
            </a:r>
            <a:r>
              <a:rPr lang="en-US" sz="2800" dirty="0" err="1" smtClean="0"/>
              <a:t>dari</a:t>
            </a:r>
            <a:r>
              <a:rPr lang="en-US" sz="2800" dirty="0" smtClean="0"/>
              <a:t> </a:t>
            </a:r>
            <a:r>
              <a:rPr lang="en-US" sz="2800" dirty="0" err="1" smtClean="0"/>
              <a:t>golongan</a:t>
            </a:r>
            <a:r>
              <a:rPr lang="en-US" sz="2800" dirty="0" smtClean="0"/>
              <a:t> yang </a:t>
            </a:r>
            <a:r>
              <a:rPr lang="en-US" sz="2800" dirty="0" err="1" smtClean="0"/>
              <a:t>berkuasa</a:t>
            </a:r>
            <a:r>
              <a:rPr lang="en-US" sz="2800" dirty="0" smtClean="0"/>
              <a:t>.</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600200"/>
            <a:ext cx="8229600" cy="4572000"/>
          </a:xfrm>
        </p:spPr>
        <p:txBody>
          <a:bodyPr>
            <a:normAutofit/>
          </a:bodyPr>
          <a:lstStyle/>
          <a:p>
            <a:r>
              <a:rPr lang="en-US" dirty="0" smtClean="0"/>
              <a:t/>
            </a:r>
            <a:br>
              <a:rPr lang="en-US" dirty="0" smtClean="0"/>
            </a:br>
            <a:r>
              <a:rPr lang="en-US" dirty="0" smtClean="0"/>
              <a:t/>
            </a:r>
            <a:br>
              <a:rPr lang="en-US" dirty="0" smtClean="0"/>
            </a:br>
            <a:r>
              <a:rPr lang="en-US" dirty="0" smtClean="0"/>
              <a:t/>
            </a:r>
            <a:br>
              <a:rPr lang="en-US" dirty="0" smtClean="0"/>
            </a:br>
            <a:endParaRPr lang="en-US" dirty="0"/>
          </a:p>
        </p:txBody>
      </p:sp>
      <p:sp>
        <p:nvSpPr>
          <p:cNvPr id="5" name="Content Placeholder 4"/>
          <p:cNvSpPr>
            <a:spLocks noGrp="1"/>
          </p:cNvSpPr>
          <p:nvPr>
            <p:ph idx="1"/>
          </p:nvPr>
        </p:nvSpPr>
        <p:spPr>
          <a:xfrm>
            <a:off x="457200" y="762000"/>
            <a:ext cx="8229600" cy="5364163"/>
          </a:xfrm>
        </p:spPr>
        <p:txBody>
          <a:bodyPr>
            <a:normAutofit fontScale="85000" lnSpcReduction="10000"/>
          </a:bodyPr>
          <a:lstStyle/>
          <a:p>
            <a:pPr marL="514350" indent="-514350" algn="just">
              <a:lnSpc>
                <a:spcPct val="120000"/>
              </a:lnSpc>
            </a:pPr>
            <a:r>
              <a:rPr lang="en-US" dirty="0" err="1" smtClean="0"/>
              <a:t>Konsep</a:t>
            </a:r>
            <a:r>
              <a:rPr lang="en-US" dirty="0" smtClean="0"/>
              <a:t> </a:t>
            </a:r>
            <a:r>
              <a:rPr lang="en-US" dirty="0" err="1" smtClean="0"/>
              <a:t>sentral</a:t>
            </a:r>
            <a:r>
              <a:rPr lang="en-US" dirty="0" smtClean="0"/>
              <a:t> </a:t>
            </a:r>
            <a:r>
              <a:rPr lang="en-US" dirty="0" err="1" smtClean="0"/>
              <a:t>dari</a:t>
            </a:r>
            <a:r>
              <a:rPr lang="en-US" dirty="0" smtClean="0"/>
              <a:t> </a:t>
            </a:r>
            <a:r>
              <a:rPr lang="en-US" dirty="0" err="1" smtClean="0"/>
              <a:t>perspektif</a:t>
            </a:r>
            <a:r>
              <a:rPr lang="en-US" dirty="0" smtClean="0"/>
              <a:t> </a:t>
            </a:r>
            <a:r>
              <a:rPr lang="en-US" dirty="0" err="1" smtClean="0"/>
              <a:t>ini</a:t>
            </a:r>
            <a:r>
              <a:rPr lang="en-US" dirty="0" smtClean="0"/>
              <a:t> </a:t>
            </a:r>
            <a:r>
              <a:rPr lang="en-US" dirty="0" err="1" smtClean="0"/>
              <a:t>adalah</a:t>
            </a:r>
            <a:r>
              <a:rPr lang="en-US" dirty="0" smtClean="0"/>
              <a:t> </a:t>
            </a:r>
            <a:r>
              <a:rPr lang="en-US" dirty="0" err="1" smtClean="0"/>
              <a:t>posisi</a:t>
            </a:r>
            <a:r>
              <a:rPr lang="en-US" dirty="0" smtClean="0"/>
              <a:t> </a:t>
            </a:r>
            <a:r>
              <a:rPr lang="en-US" dirty="0" err="1" smtClean="0"/>
              <a:t>dan</a:t>
            </a:r>
            <a:r>
              <a:rPr lang="en-US" dirty="0" smtClean="0"/>
              <a:t> </a:t>
            </a:r>
            <a:r>
              <a:rPr lang="en-US" dirty="0" err="1" smtClean="0"/>
              <a:t>wewenang</a:t>
            </a:r>
            <a:r>
              <a:rPr lang="en-US" dirty="0" smtClean="0"/>
              <a:t> (</a:t>
            </a:r>
            <a:r>
              <a:rPr lang="en-US" dirty="0" err="1" smtClean="0"/>
              <a:t>wewenang</a:t>
            </a:r>
            <a:r>
              <a:rPr lang="en-US" dirty="0" smtClean="0"/>
              <a:t> yang </a:t>
            </a:r>
            <a:r>
              <a:rPr lang="en-US" dirty="0" err="1" smtClean="0"/>
              <a:t>tidak</a:t>
            </a:r>
            <a:r>
              <a:rPr lang="en-US" dirty="0" smtClean="0"/>
              <a:t> </a:t>
            </a:r>
            <a:r>
              <a:rPr lang="en-US" dirty="0" err="1" smtClean="0"/>
              <a:t>merata</a:t>
            </a:r>
            <a:r>
              <a:rPr lang="en-US" dirty="0" smtClean="0"/>
              <a:t>, </a:t>
            </a:r>
            <a:r>
              <a:rPr lang="en-US" dirty="0" err="1" smtClean="0"/>
              <a:t>perbedaan</a:t>
            </a:r>
            <a:r>
              <a:rPr lang="en-US" dirty="0" smtClean="0"/>
              <a:t> </a:t>
            </a:r>
            <a:r>
              <a:rPr lang="en-US" dirty="0" err="1" smtClean="0"/>
              <a:t>wewenang</a:t>
            </a:r>
            <a:r>
              <a:rPr lang="en-US" dirty="0" smtClean="0"/>
              <a:t> </a:t>
            </a:r>
            <a:r>
              <a:rPr lang="en-US" dirty="0" err="1" smtClean="0"/>
              <a:t>menimblkan</a:t>
            </a:r>
            <a:r>
              <a:rPr lang="en-US" dirty="0" smtClean="0"/>
              <a:t> </a:t>
            </a:r>
            <a:r>
              <a:rPr lang="en-US" dirty="0" err="1" smtClean="0"/>
              <a:t>konflik</a:t>
            </a:r>
            <a:r>
              <a:rPr lang="en-US" dirty="0" smtClean="0"/>
              <a:t> </a:t>
            </a:r>
            <a:r>
              <a:rPr lang="en-US" dirty="0" err="1" smtClean="0"/>
              <a:t>secara</a:t>
            </a:r>
            <a:r>
              <a:rPr lang="en-US" dirty="0" smtClean="0"/>
              <a:t> </a:t>
            </a:r>
            <a:r>
              <a:rPr lang="en-US" dirty="0" err="1" smtClean="0"/>
              <a:t>sistematis</a:t>
            </a:r>
            <a:r>
              <a:rPr lang="en-US" dirty="0" smtClean="0"/>
              <a:t> ).</a:t>
            </a:r>
          </a:p>
          <a:p>
            <a:pPr marL="514350" indent="-514350" algn="just">
              <a:lnSpc>
                <a:spcPct val="120000"/>
              </a:lnSpc>
            </a:pPr>
            <a:r>
              <a:rPr lang="en-US" dirty="0" err="1" smtClean="0"/>
              <a:t>Dalam</a:t>
            </a:r>
            <a:r>
              <a:rPr lang="en-US" dirty="0" smtClean="0"/>
              <a:t> </a:t>
            </a:r>
            <a:r>
              <a:rPr lang="en-US" dirty="0" err="1" smtClean="0"/>
              <a:t>masyarakat</a:t>
            </a:r>
            <a:r>
              <a:rPr lang="en-US" dirty="0" smtClean="0"/>
              <a:t> </a:t>
            </a:r>
            <a:r>
              <a:rPr lang="en-US" dirty="0" err="1" smtClean="0"/>
              <a:t>terdapat</a:t>
            </a:r>
            <a:r>
              <a:rPr lang="en-US" dirty="0" smtClean="0"/>
              <a:t> 2 </a:t>
            </a:r>
            <a:r>
              <a:rPr lang="en-US" dirty="0" err="1" smtClean="0"/>
              <a:t>golongan</a:t>
            </a:r>
            <a:r>
              <a:rPr lang="en-US" dirty="0" smtClean="0"/>
              <a:t> yang </a:t>
            </a:r>
            <a:r>
              <a:rPr lang="en-US" dirty="0" err="1" smtClean="0"/>
              <a:t>berbeda</a:t>
            </a:r>
            <a:r>
              <a:rPr lang="en-US" dirty="0" smtClean="0"/>
              <a:t> </a:t>
            </a:r>
            <a:r>
              <a:rPr lang="en-US" dirty="0" err="1" smtClean="0"/>
              <a:t>yaitu</a:t>
            </a:r>
            <a:r>
              <a:rPr lang="en-US" dirty="0" smtClean="0"/>
              <a:t> </a:t>
            </a:r>
            <a:r>
              <a:rPr lang="en-US" dirty="0" err="1" smtClean="0"/>
              <a:t>penguasa</a:t>
            </a:r>
            <a:r>
              <a:rPr lang="en-US" dirty="0" smtClean="0"/>
              <a:t> </a:t>
            </a:r>
            <a:r>
              <a:rPr lang="en-US" dirty="0" err="1" smtClean="0"/>
              <a:t>dan</a:t>
            </a:r>
            <a:r>
              <a:rPr lang="en-US" dirty="0" smtClean="0"/>
              <a:t> yang </a:t>
            </a:r>
            <a:r>
              <a:rPr lang="en-US" dirty="0" err="1" smtClean="0"/>
              <a:t>dikuasai</a:t>
            </a:r>
            <a:r>
              <a:rPr lang="en-US" dirty="0" smtClean="0"/>
              <a:t> (</a:t>
            </a:r>
            <a:r>
              <a:rPr lang="en-US" dirty="0" err="1" smtClean="0"/>
              <a:t>menimbulkan</a:t>
            </a:r>
            <a:r>
              <a:rPr lang="en-US" dirty="0" smtClean="0"/>
              <a:t> </a:t>
            </a:r>
            <a:r>
              <a:rPr lang="en-US" dirty="0" err="1" smtClean="0"/>
              <a:t>pertentangan</a:t>
            </a:r>
            <a:r>
              <a:rPr lang="en-US" dirty="0" smtClean="0"/>
              <a:t> ).</a:t>
            </a:r>
          </a:p>
          <a:p>
            <a:pPr marL="514350" indent="-514350" algn="just">
              <a:lnSpc>
                <a:spcPct val="120000"/>
              </a:lnSpc>
            </a:pPr>
            <a:r>
              <a:rPr lang="en-US" dirty="0" err="1" smtClean="0"/>
              <a:t>Golongan</a:t>
            </a:r>
            <a:r>
              <a:rPr lang="en-US" dirty="0" smtClean="0"/>
              <a:t> yang  </a:t>
            </a:r>
            <a:r>
              <a:rPr lang="en-US" dirty="0" err="1" smtClean="0"/>
              <a:t>terlibat</a:t>
            </a:r>
            <a:r>
              <a:rPr lang="en-US" dirty="0" smtClean="0"/>
              <a:t>  </a:t>
            </a:r>
            <a:r>
              <a:rPr lang="en-US" dirty="0" err="1" smtClean="0"/>
              <a:t>dalam</a:t>
            </a:r>
            <a:r>
              <a:rPr lang="en-US" dirty="0" smtClean="0"/>
              <a:t> </a:t>
            </a:r>
            <a:r>
              <a:rPr lang="en-US" dirty="0" err="1" smtClean="0"/>
              <a:t>pertentangan</a:t>
            </a:r>
            <a:r>
              <a:rPr lang="en-US" dirty="0" smtClean="0"/>
              <a:t> </a:t>
            </a:r>
            <a:r>
              <a:rPr lang="en-US" dirty="0" err="1" smtClean="0"/>
              <a:t>ada</a:t>
            </a:r>
            <a:r>
              <a:rPr lang="en-US" dirty="0" smtClean="0"/>
              <a:t> </a:t>
            </a:r>
            <a:r>
              <a:rPr lang="en-US" dirty="0" err="1" smtClean="0"/>
              <a:t>kelompok</a:t>
            </a:r>
            <a:r>
              <a:rPr lang="en-US" dirty="0" smtClean="0"/>
              <a:t> </a:t>
            </a:r>
            <a:r>
              <a:rPr lang="en-US" dirty="0" err="1" smtClean="0"/>
              <a:t>semu</a:t>
            </a:r>
            <a:r>
              <a:rPr lang="en-US" dirty="0" smtClean="0"/>
              <a:t>  (</a:t>
            </a:r>
            <a:r>
              <a:rPr lang="en-US" dirty="0" err="1" smtClean="0"/>
              <a:t>mempunyai</a:t>
            </a:r>
            <a:r>
              <a:rPr lang="en-US" dirty="0" smtClean="0"/>
              <a:t> </a:t>
            </a:r>
            <a:r>
              <a:rPr lang="en-US" dirty="0" err="1" smtClean="0"/>
              <a:t>kepentingan</a:t>
            </a:r>
            <a:r>
              <a:rPr lang="en-US" dirty="0" smtClean="0"/>
              <a:t>  yang </a:t>
            </a:r>
            <a:r>
              <a:rPr lang="en-US" dirty="0" err="1" smtClean="0"/>
              <a:t>sama</a:t>
            </a:r>
            <a:r>
              <a:rPr lang="en-US" dirty="0" smtClean="0"/>
              <a:t>) </a:t>
            </a:r>
            <a:r>
              <a:rPr lang="en-US" dirty="0" err="1" smtClean="0"/>
              <a:t>dan</a:t>
            </a:r>
            <a:r>
              <a:rPr lang="en-US" dirty="0" smtClean="0"/>
              <a:t> </a:t>
            </a:r>
            <a:r>
              <a:rPr lang="en-US" dirty="0" err="1" smtClean="0"/>
              <a:t>kelompok</a:t>
            </a:r>
            <a:r>
              <a:rPr lang="en-US" dirty="0" smtClean="0"/>
              <a:t> </a:t>
            </a:r>
            <a:r>
              <a:rPr lang="en-US" dirty="0" err="1" smtClean="0"/>
              <a:t>kepentingan</a:t>
            </a:r>
            <a:r>
              <a:rPr lang="en-US" dirty="0" smtClean="0"/>
              <a:t>  (</a:t>
            </a:r>
            <a:r>
              <a:rPr lang="en-US" dirty="0" err="1" smtClean="0"/>
              <a:t>terbentuk</a:t>
            </a:r>
            <a:r>
              <a:rPr lang="en-US" dirty="0" smtClean="0"/>
              <a:t> </a:t>
            </a:r>
            <a:r>
              <a:rPr lang="en-US" dirty="0" err="1" smtClean="0"/>
              <a:t>dari</a:t>
            </a:r>
            <a:r>
              <a:rPr lang="en-US" dirty="0" smtClean="0"/>
              <a:t> </a:t>
            </a:r>
            <a:r>
              <a:rPr lang="en-US" dirty="0" err="1" smtClean="0"/>
              <a:t>kelompok</a:t>
            </a:r>
            <a:r>
              <a:rPr lang="en-US" dirty="0" smtClean="0"/>
              <a:t> </a:t>
            </a:r>
            <a:r>
              <a:rPr lang="en-US" dirty="0" err="1" smtClean="0"/>
              <a:t>semu</a:t>
            </a:r>
            <a:r>
              <a:rPr lang="en-US" dirty="0" smtClean="0"/>
              <a:t> yang </a:t>
            </a:r>
            <a:r>
              <a:rPr lang="en-US" dirty="0" err="1" smtClean="0"/>
              <a:t>pada</a:t>
            </a:r>
            <a:r>
              <a:rPr lang="en-US" dirty="0" smtClean="0"/>
              <a:t> </a:t>
            </a:r>
            <a:r>
              <a:rPr lang="en-US" dirty="0" err="1" smtClean="0"/>
              <a:t>umumnya</a:t>
            </a:r>
            <a:r>
              <a:rPr lang="en-US" dirty="0" smtClean="0"/>
              <a:t> </a:t>
            </a:r>
            <a:r>
              <a:rPr lang="en-US" dirty="0" err="1" smtClean="0"/>
              <a:t>mempunyai</a:t>
            </a:r>
            <a:r>
              <a:rPr lang="en-US" dirty="0" smtClean="0"/>
              <a:t> </a:t>
            </a:r>
            <a:r>
              <a:rPr lang="en-US" dirty="0" err="1" smtClean="0"/>
              <a:t>struktur,program</a:t>
            </a:r>
            <a:r>
              <a:rPr lang="en-US" dirty="0" smtClean="0"/>
              <a:t> , </a:t>
            </a:r>
            <a:r>
              <a:rPr lang="en-US" dirty="0" err="1" smtClean="0"/>
              <a:t>tujuan</a:t>
            </a:r>
            <a:r>
              <a:rPr lang="en-US" dirty="0" smtClean="0"/>
              <a:t> , </a:t>
            </a:r>
            <a:r>
              <a:rPr lang="en-US" dirty="0" err="1" smtClean="0"/>
              <a:t>anggota</a:t>
            </a:r>
            <a:r>
              <a:rPr lang="en-US" dirty="0" smtClean="0"/>
              <a:t> yang </a:t>
            </a:r>
            <a:r>
              <a:rPr lang="en-US" dirty="0" err="1" smtClean="0"/>
              <a:t>jelas</a:t>
            </a:r>
            <a:r>
              <a:rPr lang="en-US" dirty="0" smtClean="0"/>
              <a:t> ).</a:t>
            </a:r>
          </a:p>
          <a:p>
            <a:pPr algn="just"/>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57200" y="838200"/>
            <a:ext cx="8229600" cy="5486400"/>
          </a:xfrm>
        </p:spPr>
        <p:txBody>
          <a:bodyPr>
            <a:noAutofit/>
          </a:bodyPr>
          <a:lstStyle/>
          <a:p>
            <a:pPr algn="just"/>
            <a:r>
              <a:rPr lang="en-US" sz="2400" dirty="0" err="1" smtClean="0"/>
              <a:t>Konflik</a:t>
            </a:r>
            <a:r>
              <a:rPr lang="en-US" sz="2400" dirty="0" smtClean="0"/>
              <a:t> </a:t>
            </a:r>
            <a:r>
              <a:rPr lang="en-US" sz="2400" dirty="0" err="1" smtClean="0"/>
              <a:t>dapat</a:t>
            </a:r>
            <a:r>
              <a:rPr lang="en-US" sz="2400" dirty="0" smtClean="0"/>
              <a:t> </a:t>
            </a:r>
            <a:r>
              <a:rPr lang="en-US" sz="2400" dirty="0" err="1" smtClean="0"/>
              <a:t>bersifat</a:t>
            </a:r>
            <a:r>
              <a:rPr lang="en-US" sz="2400" dirty="0" smtClean="0"/>
              <a:t> </a:t>
            </a:r>
            <a:r>
              <a:rPr lang="en-US" sz="2400" dirty="0" err="1" smtClean="0"/>
              <a:t>fungsional</a:t>
            </a:r>
            <a:r>
              <a:rPr lang="en-US" sz="2400" dirty="0" smtClean="0"/>
              <a:t> </a:t>
            </a:r>
            <a:r>
              <a:rPr lang="en-US" sz="2400" dirty="0" err="1" smtClean="0"/>
              <a:t>positif</a:t>
            </a:r>
            <a:r>
              <a:rPr lang="en-US" sz="2400" dirty="0" smtClean="0"/>
              <a:t> (</a:t>
            </a:r>
            <a:r>
              <a:rPr lang="en-US" sz="2400" dirty="0" err="1" smtClean="0"/>
              <a:t>memperkuat</a:t>
            </a:r>
            <a:r>
              <a:rPr lang="en-US" sz="2400" dirty="0" smtClean="0"/>
              <a:t> </a:t>
            </a:r>
            <a:r>
              <a:rPr lang="en-US" sz="2400" dirty="0" err="1" smtClean="0"/>
              <a:t>kelompok</a:t>
            </a:r>
            <a:r>
              <a:rPr lang="en-US" sz="2400" dirty="0" smtClean="0"/>
              <a:t>) </a:t>
            </a:r>
            <a:r>
              <a:rPr lang="en-US" sz="2400" dirty="0" err="1" smtClean="0"/>
              <a:t>dan</a:t>
            </a:r>
            <a:r>
              <a:rPr lang="en-US" sz="2400" dirty="0" smtClean="0"/>
              <a:t> </a:t>
            </a:r>
            <a:r>
              <a:rPr lang="en-US" sz="2400" dirty="0" err="1" smtClean="0"/>
              <a:t>berdampak</a:t>
            </a:r>
            <a:r>
              <a:rPr lang="en-US" sz="2400" dirty="0" smtClean="0"/>
              <a:t> </a:t>
            </a:r>
            <a:r>
              <a:rPr lang="en-US" sz="2400" dirty="0" err="1" smtClean="0"/>
              <a:t>negatif</a:t>
            </a:r>
            <a:r>
              <a:rPr lang="en-US" sz="2400" dirty="0" smtClean="0"/>
              <a:t> (</a:t>
            </a:r>
            <a:r>
              <a:rPr lang="en-US" sz="2400" dirty="0" err="1" smtClean="0"/>
              <a:t>apabila</a:t>
            </a:r>
            <a:r>
              <a:rPr lang="en-US" sz="2400" dirty="0" smtClean="0"/>
              <a:t> </a:t>
            </a:r>
            <a:r>
              <a:rPr lang="en-US" sz="2400" dirty="0" err="1" smtClean="0"/>
              <a:t>bergerak</a:t>
            </a:r>
            <a:r>
              <a:rPr lang="en-US" sz="2400" dirty="0" smtClean="0"/>
              <a:t> </a:t>
            </a:r>
            <a:r>
              <a:rPr lang="en-US" sz="2400" dirty="0" err="1" smtClean="0"/>
              <a:t>melawan</a:t>
            </a:r>
            <a:r>
              <a:rPr lang="en-US" sz="2400" dirty="0" smtClean="0"/>
              <a:t> </a:t>
            </a:r>
            <a:r>
              <a:rPr lang="en-US" sz="2400" dirty="0" err="1" smtClean="0"/>
              <a:t>struktur</a:t>
            </a:r>
            <a:r>
              <a:rPr lang="en-US" sz="2400" dirty="0" smtClean="0"/>
              <a:t> ).</a:t>
            </a:r>
          </a:p>
          <a:p>
            <a:pPr algn="just">
              <a:buNone/>
            </a:pPr>
            <a:endParaRPr lang="en-US" sz="2400" dirty="0" smtClean="0"/>
          </a:p>
          <a:p>
            <a:pPr algn="just"/>
            <a:r>
              <a:rPr lang="en-US" sz="2400" dirty="0" err="1" smtClean="0"/>
              <a:t>Piere</a:t>
            </a:r>
            <a:r>
              <a:rPr lang="en-US" sz="2400" dirty="0" smtClean="0"/>
              <a:t> van Den </a:t>
            </a:r>
            <a:r>
              <a:rPr lang="en-US" sz="2400" dirty="0" err="1" smtClean="0"/>
              <a:t>Berghe</a:t>
            </a:r>
            <a:r>
              <a:rPr lang="en-US" sz="2400" dirty="0" smtClean="0"/>
              <a:t> </a:t>
            </a:r>
            <a:r>
              <a:rPr lang="en-US" sz="2400" dirty="0" err="1" smtClean="0"/>
              <a:t>melihat</a:t>
            </a:r>
            <a:r>
              <a:rPr lang="en-US" sz="2400" dirty="0" smtClean="0"/>
              <a:t> </a:t>
            </a:r>
            <a:r>
              <a:rPr lang="en-US" sz="2400" dirty="0" err="1" smtClean="0"/>
              <a:t>mempertemukan</a:t>
            </a:r>
            <a:r>
              <a:rPr lang="en-US" sz="2400" dirty="0" smtClean="0"/>
              <a:t> </a:t>
            </a:r>
            <a:r>
              <a:rPr lang="en-US" sz="2400" dirty="0" err="1" smtClean="0"/>
              <a:t>kedua</a:t>
            </a:r>
            <a:r>
              <a:rPr lang="en-US" sz="2400" dirty="0" smtClean="0"/>
              <a:t> </a:t>
            </a:r>
            <a:r>
              <a:rPr lang="en-US" sz="2400" dirty="0" err="1" smtClean="0"/>
              <a:t>teori</a:t>
            </a:r>
            <a:r>
              <a:rPr lang="en-US" sz="2400" dirty="0" smtClean="0"/>
              <a:t> </a:t>
            </a:r>
            <a:r>
              <a:rPr lang="en-US" sz="2400" dirty="0" err="1" smtClean="0"/>
              <a:t>dengan</a:t>
            </a:r>
            <a:r>
              <a:rPr lang="en-US" sz="2400" dirty="0" smtClean="0"/>
              <a:t> </a:t>
            </a:r>
            <a:r>
              <a:rPr lang="en-US" sz="2400" dirty="0" err="1" smtClean="0"/>
              <a:t>anggapan</a:t>
            </a:r>
            <a:r>
              <a:rPr lang="en-US" sz="2400" dirty="0" smtClean="0"/>
              <a:t> </a:t>
            </a:r>
            <a:r>
              <a:rPr lang="en-US" sz="2400" dirty="0" err="1" smtClean="0"/>
              <a:t>konflik</a:t>
            </a:r>
            <a:r>
              <a:rPr lang="en-US" sz="2400" dirty="0" smtClean="0"/>
              <a:t> </a:t>
            </a:r>
            <a:r>
              <a:rPr lang="en-US" sz="2400" dirty="0" err="1" smtClean="0"/>
              <a:t>memberikan</a:t>
            </a:r>
            <a:r>
              <a:rPr lang="en-US" sz="2400" dirty="0" smtClean="0"/>
              <a:t> </a:t>
            </a:r>
            <a:r>
              <a:rPr lang="en-US" sz="2400" dirty="0" err="1" smtClean="0"/>
              <a:t>sumbangan</a:t>
            </a:r>
            <a:r>
              <a:rPr lang="en-US" sz="2400" dirty="0" smtClean="0"/>
              <a:t> </a:t>
            </a:r>
            <a:r>
              <a:rPr lang="en-US" sz="2400" dirty="0" err="1" smtClean="0"/>
              <a:t>terhadap</a:t>
            </a:r>
            <a:r>
              <a:rPr lang="en-US" sz="2400" dirty="0" smtClean="0"/>
              <a:t> </a:t>
            </a:r>
            <a:r>
              <a:rPr lang="en-US" sz="2400" dirty="0" err="1" smtClean="0"/>
              <a:t>integrasi</a:t>
            </a:r>
            <a:r>
              <a:rPr lang="en-US" sz="2400" dirty="0" smtClean="0"/>
              <a:t> </a:t>
            </a:r>
            <a:r>
              <a:rPr lang="en-US" sz="2400" dirty="0" err="1" smtClean="0"/>
              <a:t>dan</a:t>
            </a:r>
            <a:r>
              <a:rPr lang="en-US" sz="2400" dirty="0" smtClean="0"/>
              <a:t> </a:t>
            </a:r>
            <a:r>
              <a:rPr lang="en-US" sz="2400" dirty="0" err="1" smtClean="0"/>
              <a:t>integrasi</a:t>
            </a:r>
            <a:r>
              <a:rPr lang="en-US" sz="2400" dirty="0" smtClean="0"/>
              <a:t> </a:t>
            </a:r>
            <a:r>
              <a:rPr lang="en-US" sz="2400" dirty="0" err="1" smtClean="0"/>
              <a:t>juga</a:t>
            </a:r>
            <a:r>
              <a:rPr lang="en-US" sz="2400" dirty="0" smtClean="0"/>
              <a:t> </a:t>
            </a:r>
            <a:r>
              <a:rPr lang="en-US" sz="2400" dirty="0" err="1" smtClean="0"/>
              <a:t>bisa</a:t>
            </a:r>
            <a:r>
              <a:rPr lang="en-US" sz="2400" dirty="0" smtClean="0"/>
              <a:t> </a:t>
            </a:r>
            <a:r>
              <a:rPr lang="en-US" sz="2400" dirty="0" err="1" smtClean="0"/>
              <a:t>melahirkan</a:t>
            </a:r>
            <a:r>
              <a:rPr lang="en-US" sz="2400" dirty="0" smtClean="0"/>
              <a:t> </a:t>
            </a:r>
            <a:r>
              <a:rPr lang="en-US" sz="2400" dirty="0" err="1" smtClean="0"/>
              <a:t>konflik</a:t>
            </a:r>
            <a:r>
              <a:rPr lang="en-US" sz="2400" dirty="0" smtClean="0"/>
              <a:t>. </a:t>
            </a:r>
            <a:r>
              <a:rPr lang="en-US" sz="2400" dirty="0" err="1" smtClean="0"/>
              <a:t>Ada</a:t>
            </a:r>
            <a:r>
              <a:rPr lang="en-US" sz="2400" dirty="0" smtClean="0"/>
              <a:t> 4 </a:t>
            </a:r>
            <a:r>
              <a:rPr lang="en-US" sz="2400" dirty="0" err="1" smtClean="0"/>
              <a:t>fungsi</a:t>
            </a:r>
            <a:r>
              <a:rPr lang="en-US" sz="2400" dirty="0" smtClean="0"/>
              <a:t> </a:t>
            </a:r>
            <a:r>
              <a:rPr lang="en-US" sz="2400" dirty="0" err="1" smtClean="0"/>
              <a:t>konflik</a:t>
            </a:r>
            <a:r>
              <a:rPr lang="en-US" sz="2400" dirty="0" smtClean="0"/>
              <a:t> </a:t>
            </a:r>
            <a:r>
              <a:rPr lang="en-US" sz="2400" dirty="0" err="1" smtClean="0"/>
              <a:t>yaitu</a:t>
            </a:r>
            <a:r>
              <a:rPr lang="en-US" sz="2400" dirty="0" smtClean="0"/>
              <a:t> :</a:t>
            </a:r>
          </a:p>
          <a:p>
            <a:pPr algn="just">
              <a:buNone/>
            </a:pPr>
            <a:r>
              <a:rPr lang="en-US" sz="2400" dirty="0" smtClean="0"/>
              <a:t>	- </a:t>
            </a:r>
            <a:r>
              <a:rPr lang="en-US" sz="2400" dirty="0" err="1" smtClean="0"/>
              <a:t>alat</a:t>
            </a:r>
            <a:r>
              <a:rPr lang="en-US" sz="2400" dirty="0" smtClean="0"/>
              <a:t> </a:t>
            </a:r>
            <a:r>
              <a:rPr lang="en-US" sz="2400" dirty="0" err="1" smtClean="0"/>
              <a:t>untuk</a:t>
            </a:r>
            <a:r>
              <a:rPr lang="en-US" sz="2400" dirty="0" smtClean="0"/>
              <a:t> </a:t>
            </a:r>
            <a:r>
              <a:rPr lang="en-US" sz="2400" dirty="0" err="1" smtClean="0"/>
              <a:t>memelihara</a:t>
            </a:r>
            <a:r>
              <a:rPr lang="en-US" sz="2400" dirty="0" smtClean="0"/>
              <a:t> </a:t>
            </a:r>
            <a:r>
              <a:rPr lang="en-US" sz="2400" dirty="0" err="1" smtClean="0"/>
              <a:t>solidaritas</a:t>
            </a:r>
            <a:r>
              <a:rPr lang="en-US" sz="2400" dirty="0" smtClean="0"/>
              <a:t>.</a:t>
            </a:r>
          </a:p>
          <a:p>
            <a:pPr algn="just">
              <a:buNone/>
            </a:pPr>
            <a:r>
              <a:rPr lang="en-US" sz="2400" dirty="0" smtClean="0"/>
              <a:t>	- </a:t>
            </a:r>
            <a:r>
              <a:rPr lang="en-US" sz="2400" dirty="0" err="1" smtClean="0"/>
              <a:t>membantu</a:t>
            </a:r>
            <a:r>
              <a:rPr lang="en-US" sz="2400" dirty="0" smtClean="0"/>
              <a:t> </a:t>
            </a:r>
            <a:r>
              <a:rPr lang="en-US" sz="2400" dirty="0" err="1" smtClean="0"/>
              <a:t>mencapai</a:t>
            </a:r>
            <a:r>
              <a:rPr lang="en-US" sz="2400" dirty="0" smtClean="0"/>
              <a:t> </a:t>
            </a:r>
            <a:r>
              <a:rPr lang="en-US" sz="2400" dirty="0" err="1" smtClean="0"/>
              <a:t>ikatan</a:t>
            </a:r>
            <a:r>
              <a:rPr lang="en-US" sz="2400" dirty="0" smtClean="0"/>
              <a:t> </a:t>
            </a:r>
            <a:r>
              <a:rPr lang="en-US" sz="2400" dirty="0" err="1" smtClean="0"/>
              <a:t>aliansi</a:t>
            </a:r>
            <a:r>
              <a:rPr lang="en-US" sz="2400" dirty="0" smtClean="0"/>
              <a:t> </a:t>
            </a:r>
            <a:r>
              <a:rPr lang="en-US" sz="2400" dirty="0" err="1" smtClean="0"/>
              <a:t>dengan</a:t>
            </a:r>
            <a:r>
              <a:rPr lang="en-US" sz="2400" dirty="0" smtClean="0"/>
              <a:t> </a:t>
            </a:r>
            <a:r>
              <a:rPr lang="en-US" sz="2400" dirty="0" err="1" smtClean="0"/>
              <a:t>kelompok</a:t>
            </a:r>
            <a:endParaRPr lang="en-US" sz="2400" dirty="0" smtClean="0"/>
          </a:p>
          <a:p>
            <a:pPr algn="just">
              <a:buNone/>
            </a:pPr>
            <a:r>
              <a:rPr lang="en-US" sz="2400" dirty="0" smtClean="0"/>
              <a:t>       lain.</a:t>
            </a:r>
          </a:p>
          <a:p>
            <a:pPr algn="just">
              <a:buNone/>
            </a:pPr>
            <a:r>
              <a:rPr lang="en-US" sz="2400" dirty="0" smtClean="0"/>
              <a:t> 	- </a:t>
            </a:r>
            <a:r>
              <a:rPr lang="en-US" sz="2400" dirty="0" err="1" smtClean="0"/>
              <a:t>mengaktifkan</a:t>
            </a:r>
            <a:r>
              <a:rPr lang="en-US" sz="2400" dirty="0" smtClean="0"/>
              <a:t> </a:t>
            </a:r>
            <a:r>
              <a:rPr lang="en-US" sz="2400" dirty="0" err="1" smtClean="0"/>
              <a:t>peranan</a:t>
            </a:r>
            <a:r>
              <a:rPr lang="en-US" sz="2400" dirty="0" smtClean="0"/>
              <a:t> </a:t>
            </a:r>
            <a:r>
              <a:rPr lang="en-US" sz="2400" dirty="0" err="1" smtClean="0"/>
              <a:t>individu</a:t>
            </a:r>
            <a:r>
              <a:rPr lang="en-US" sz="2400" dirty="0" smtClean="0"/>
              <a:t> yang </a:t>
            </a:r>
            <a:r>
              <a:rPr lang="en-US" sz="2400" dirty="0" err="1" smtClean="0"/>
              <a:t>terisolir</a:t>
            </a:r>
            <a:r>
              <a:rPr lang="en-US" sz="2400" dirty="0" smtClean="0"/>
              <a:t>.</a:t>
            </a:r>
            <a:endParaRPr lang="en-US" sz="2400"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533400"/>
            <a:ext cx="8229600" cy="4525963"/>
          </a:xfrm>
        </p:spPr>
        <p:txBody>
          <a:bodyPr>
            <a:noAutofit/>
          </a:bodyPr>
          <a:lstStyle/>
          <a:p>
            <a:pPr>
              <a:buNone/>
            </a:pPr>
            <a:r>
              <a:rPr lang="en-US" sz="2400" b="1" dirty="0" smtClean="0"/>
              <a:t>a. </a:t>
            </a:r>
            <a:r>
              <a:rPr lang="en-US" sz="2400" b="1" dirty="0" err="1" smtClean="0"/>
              <a:t>Perspektif</a:t>
            </a:r>
            <a:r>
              <a:rPr lang="en-US" sz="2400" b="1" dirty="0" smtClean="0"/>
              <a:t> </a:t>
            </a:r>
            <a:r>
              <a:rPr lang="en-US" sz="2400" b="1" dirty="0" err="1" smtClean="0"/>
              <a:t>Konflik</a:t>
            </a:r>
            <a:r>
              <a:rPr lang="en-US" sz="2400" b="1" dirty="0" smtClean="0"/>
              <a:t> </a:t>
            </a:r>
            <a:r>
              <a:rPr lang="en-US" sz="2400" b="1" dirty="0" err="1" smtClean="0"/>
              <a:t>Nilai</a:t>
            </a:r>
            <a:endParaRPr lang="en-US" sz="2400" b="1" dirty="0" smtClean="0"/>
          </a:p>
          <a:p>
            <a:pPr algn="just"/>
            <a:r>
              <a:rPr lang="en-US" sz="2400" dirty="0" err="1" smtClean="0"/>
              <a:t>Perspektif</a:t>
            </a:r>
            <a:r>
              <a:rPr lang="en-US" sz="2400" dirty="0" smtClean="0"/>
              <a:t> </a:t>
            </a:r>
            <a:r>
              <a:rPr lang="en-US" sz="2400" dirty="0" err="1" smtClean="0"/>
              <a:t>ini</a:t>
            </a:r>
            <a:r>
              <a:rPr lang="en-US" sz="2400" dirty="0" smtClean="0"/>
              <a:t> </a:t>
            </a:r>
            <a:r>
              <a:rPr lang="en-US" sz="2400" dirty="0" err="1" smtClean="0"/>
              <a:t>menyatakan</a:t>
            </a:r>
            <a:r>
              <a:rPr lang="en-US" sz="2400" dirty="0" smtClean="0"/>
              <a:t> </a:t>
            </a:r>
            <a:r>
              <a:rPr lang="en-US" sz="2400" dirty="0" err="1" smtClean="0"/>
              <a:t>penyimpangan</a:t>
            </a:r>
            <a:r>
              <a:rPr lang="en-US" sz="2400" dirty="0" smtClean="0"/>
              <a:t> </a:t>
            </a:r>
            <a:r>
              <a:rPr lang="en-US" sz="2400" dirty="0" err="1" smtClean="0"/>
              <a:t>peraturan</a:t>
            </a:r>
            <a:r>
              <a:rPr lang="en-US" sz="2400" dirty="0" smtClean="0"/>
              <a:t> </a:t>
            </a:r>
            <a:r>
              <a:rPr lang="en-US" sz="2400" dirty="0" err="1" smtClean="0"/>
              <a:t>tidak</a:t>
            </a:r>
            <a:r>
              <a:rPr lang="en-US" sz="2400" dirty="0" smtClean="0"/>
              <a:t> </a:t>
            </a:r>
            <a:r>
              <a:rPr lang="en-US" sz="2400" dirty="0" err="1" smtClean="0"/>
              <a:t>selalu</a:t>
            </a:r>
            <a:r>
              <a:rPr lang="en-US" sz="2400" dirty="0" smtClean="0"/>
              <a:t> </a:t>
            </a:r>
            <a:r>
              <a:rPr lang="en-US" sz="2400" dirty="0" err="1" smtClean="0"/>
              <a:t>sama</a:t>
            </a:r>
            <a:r>
              <a:rPr lang="en-US" sz="2400" dirty="0" smtClean="0"/>
              <a:t> </a:t>
            </a:r>
            <a:r>
              <a:rPr lang="en-US" sz="2400" dirty="0" err="1" smtClean="0"/>
              <a:t>dengan</a:t>
            </a:r>
            <a:r>
              <a:rPr lang="en-US" sz="2400" dirty="0" smtClean="0"/>
              <a:t> </a:t>
            </a:r>
            <a:r>
              <a:rPr lang="en-US" sz="2400" dirty="0" err="1" smtClean="0"/>
              <a:t>kegagalan</a:t>
            </a:r>
            <a:r>
              <a:rPr lang="en-US" sz="2400" dirty="0" smtClean="0"/>
              <a:t> </a:t>
            </a:r>
            <a:r>
              <a:rPr lang="en-US" sz="2400" dirty="0" err="1" smtClean="0"/>
              <a:t>dari</a:t>
            </a:r>
            <a:r>
              <a:rPr lang="en-US" sz="2400" dirty="0" smtClean="0"/>
              <a:t> </a:t>
            </a:r>
            <a:r>
              <a:rPr lang="en-US" sz="2400" dirty="0" err="1" smtClean="0"/>
              <a:t>peraturan</a:t>
            </a:r>
            <a:r>
              <a:rPr lang="en-US" sz="2400" dirty="0" smtClean="0"/>
              <a:t>  </a:t>
            </a:r>
            <a:r>
              <a:rPr lang="en-US" sz="2400" dirty="0" err="1" smtClean="0"/>
              <a:t>dalam</a:t>
            </a:r>
            <a:r>
              <a:rPr lang="en-US" sz="2400" dirty="0" smtClean="0"/>
              <a:t> </a:t>
            </a:r>
            <a:r>
              <a:rPr lang="en-US" sz="2400" dirty="0" err="1" smtClean="0"/>
              <a:t>melakukan</a:t>
            </a:r>
            <a:r>
              <a:rPr lang="en-US" sz="2400" dirty="0" smtClean="0"/>
              <a:t> </a:t>
            </a:r>
            <a:r>
              <a:rPr lang="en-US" sz="2400" dirty="0" err="1" smtClean="0"/>
              <a:t>pengendalian</a:t>
            </a:r>
            <a:r>
              <a:rPr lang="en-US" sz="2400" dirty="0" smtClean="0"/>
              <a:t> </a:t>
            </a:r>
            <a:r>
              <a:rPr lang="en-US" sz="2400" dirty="0" err="1" smtClean="0"/>
              <a:t>sosial</a:t>
            </a:r>
            <a:r>
              <a:rPr lang="en-US" sz="2400" dirty="0" smtClean="0"/>
              <a:t>. (</a:t>
            </a:r>
            <a:r>
              <a:rPr lang="en-US" sz="2400" dirty="0" err="1" smtClean="0"/>
              <a:t>terjadi</a:t>
            </a:r>
            <a:r>
              <a:rPr lang="en-US" sz="2400" dirty="0" smtClean="0"/>
              <a:t> </a:t>
            </a:r>
            <a:r>
              <a:rPr lang="en-US" sz="2400" dirty="0" err="1" smtClean="0"/>
              <a:t>pada</a:t>
            </a:r>
            <a:r>
              <a:rPr lang="en-US" sz="2400" dirty="0" smtClean="0"/>
              <a:t> </a:t>
            </a:r>
            <a:r>
              <a:rPr lang="en-US" sz="2400" dirty="0" err="1" smtClean="0"/>
              <a:t>masyarakat</a:t>
            </a:r>
            <a:r>
              <a:rPr lang="en-US" sz="2400" dirty="0" smtClean="0"/>
              <a:t> yang </a:t>
            </a:r>
            <a:r>
              <a:rPr lang="en-US" sz="2400" dirty="0" err="1" smtClean="0"/>
              <a:t>berkembang</a:t>
            </a:r>
            <a:r>
              <a:rPr lang="en-US" sz="2400" dirty="0" smtClean="0"/>
              <a:t> </a:t>
            </a:r>
            <a:r>
              <a:rPr lang="en-US" sz="2400" dirty="0" err="1" smtClean="0"/>
              <a:t>dan</a:t>
            </a:r>
            <a:r>
              <a:rPr lang="en-US" sz="2400" dirty="0" smtClean="0"/>
              <a:t> </a:t>
            </a:r>
            <a:r>
              <a:rPr lang="en-US" sz="2400" dirty="0" err="1" smtClean="0"/>
              <a:t>kompleks</a:t>
            </a:r>
            <a:r>
              <a:rPr lang="en-US" sz="2400" dirty="0" smtClean="0"/>
              <a:t>).</a:t>
            </a:r>
          </a:p>
          <a:p>
            <a:pPr algn="just"/>
            <a:r>
              <a:rPr lang="en-US" sz="2400" dirty="0" err="1" smtClean="0"/>
              <a:t>Dikatakan</a:t>
            </a:r>
            <a:r>
              <a:rPr lang="en-US" sz="2400" dirty="0" smtClean="0"/>
              <a:t> </a:t>
            </a:r>
            <a:r>
              <a:rPr lang="en-US" sz="2400" dirty="0" err="1" smtClean="0"/>
              <a:t>oleh</a:t>
            </a:r>
            <a:r>
              <a:rPr lang="en-US" sz="2400" dirty="0" smtClean="0"/>
              <a:t> </a:t>
            </a:r>
            <a:r>
              <a:rPr lang="en-US" sz="2400" dirty="0" err="1" smtClean="0"/>
              <a:t>Yulian</a:t>
            </a:r>
            <a:r>
              <a:rPr lang="en-US" sz="2400" dirty="0" smtClean="0"/>
              <a:t> ,</a:t>
            </a:r>
            <a:r>
              <a:rPr lang="en-US" sz="2400" dirty="0" err="1" smtClean="0"/>
              <a:t>masalah</a:t>
            </a:r>
            <a:r>
              <a:rPr lang="en-US" sz="2400" dirty="0" smtClean="0"/>
              <a:t> </a:t>
            </a:r>
            <a:r>
              <a:rPr lang="en-US" sz="2400" dirty="0" err="1" smtClean="0"/>
              <a:t>sosial</a:t>
            </a:r>
            <a:r>
              <a:rPr lang="en-US" sz="2400" dirty="0" smtClean="0"/>
              <a:t> </a:t>
            </a:r>
            <a:r>
              <a:rPr lang="en-US" sz="2400" dirty="0" err="1" smtClean="0"/>
              <a:t>akan</a:t>
            </a:r>
            <a:r>
              <a:rPr lang="en-US" sz="2400" dirty="0" smtClean="0"/>
              <a:t> </a:t>
            </a:r>
            <a:r>
              <a:rPr lang="en-US" sz="2400" dirty="0" err="1" smtClean="0"/>
              <a:t>terjadi</a:t>
            </a:r>
            <a:r>
              <a:rPr lang="en-US" sz="2400" dirty="0" smtClean="0"/>
              <a:t> </a:t>
            </a:r>
            <a:r>
              <a:rPr lang="en-US" sz="2400" dirty="0" err="1" smtClean="0"/>
              <a:t>apabila</a:t>
            </a:r>
            <a:r>
              <a:rPr lang="en-US" sz="2400" dirty="0" smtClean="0"/>
              <a:t>  </a:t>
            </a:r>
            <a:r>
              <a:rPr lang="en-US" sz="2400" dirty="0" err="1" smtClean="0"/>
              <a:t>dua</a:t>
            </a:r>
            <a:r>
              <a:rPr lang="en-US" sz="2400" dirty="0" smtClean="0"/>
              <a:t>  </a:t>
            </a:r>
            <a:r>
              <a:rPr lang="en-US" sz="2400" dirty="0" err="1" smtClean="0"/>
              <a:t>kelompok</a:t>
            </a:r>
            <a:r>
              <a:rPr lang="en-US" sz="2400" dirty="0" smtClean="0"/>
              <a:t> </a:t>
            </a:r>
            <a:r>
              <a:rPr lang="en-US" sz="2400" dirty="0" err="1" smtClean="0"/>
              <a:t>atau</a:t>
            </a:r>
            <a:r>
              <a:rPr lang="en-US" sz="2400" dirty="0" smtClean="0"/>
              <a:t> </a:t>
            </a:r>
            <a:r>
              <a:rPr lang="en-US" sz="2400" dirty="0" err="1" smtClean="0"/>
              <a:t>lebih</a:t>
            </a:r>
            <a:r>
              <a:rPr lang="en-US" sz="2400" dirty="0" smtClean="0"/>
              <a:t> </a:t>
            </a:r>
            <a:r>
              <a:rPr lang="en-US" sz="2400" dirty="0" err="1" smtClean="0"/>
              <a:t>dengan</a:t>
            </a:r>
            <a:r>
              <a:rPr lang="en-US" sz="2400" dirty="0" smtClean="0"/>
              <a:t> </a:t>
            </a:r>
            <a:r>
              <a:rPr lang="en-US" sz="2400" dirty="0" err="1" smtClean="0"/>
              <a:t>nilai</a:t>
            </a:r>
            <a:r>
              <a:rPr lang="en-US" sz="2400" dirty="0" smtClean="0"/>
              <a:t> yang </a:t>
            </a:r>
            <a:r>
              <a:rPr lang="en-US" sz="2400" dirty="0" err="1" smtClean="0"/>
              <a:t>berbeda</a:t>
            </a:r>
            <a:r>
              <a:rPr lang="en-US" sz="2400" dirty="0" smtClean="0"/>
              <a:t> </a:t>
            </a:r>
            <a:r>
              <a:rPr lang="en-US" sz="2400" dirty="0" err="1" smtClean="0"/>
              <a:t>saling</a:t>
            </a:r>
            <a:r>
              <a:rPr lang="en-US" sz="2400" dirty="0" smtClean="0"/>
              <a:t> </a:t>
            </a:r>
            <a:r>
              <a:rPr lang="en-US" sz="2400" dirty="0" err="1" smtClean="0"/>
              <a:t>bertemu</a:t>
            </a:r>
            <a:r>
              <a:rPr lang="en-US" sz="2400" dirty="0" smtClean="0"/>
              <a:t> </a:t>
            </a:r>
            <a:r>
              <a:rPr lang="en-US" sz="2400" dirty="0" err="1" smtClean="0"/>
              <a:t>dan</a:t>
            </a:r>
            <a:r>
              <a:rPr lang="en-US" sz="2400" dirty="0" smtClean="0"/>
              <a:t> </a:t>
            </a:r>
            <a:r>
              <a:rPr lang="en-US" sz="2400" dirty="0" err="1" smtClean="0"/>
              <a:t>berkompetisi</a:t>
            </a:r>
            <a:r>
              <a:rPr lang="en-US" sz="2400" dirty="0" smtClean="0"/>
              <a:t>. </a:t>
            </a:r>
          </a:p>
          <a:p>
            <a:pPr algn="just"/>
            <a:r>
              <a:rPr lang="en-US" sz="2400" dirty="0" err="1" smtClean="0"/>
              <a:t>Masalah</a:t>
            </a:r>
            <a:r>
              <a:rPr lang="en-US" sz="2400" dirty="0" smtClean="0"/>
              <a:t> </a:t>
            </a:r>
            <a:r>
              <a:rPr lang="en-US" sz="2400" dirty="0" err="1" smtClean="0"/>
              <a:t>sosial</a:t>
            </a:r>
            <a:r>
              <a:rPr lang="en-US" sz="2400" dirty="0" smtClean="0"/>
              <a:t> </a:t>
            </a:r>
            <a:r>
              <a:rPr lang="en-US" sz="2400" dirty="0" err="1" smtClean="0"/>
              <a:t>akan</a:t>
            </a:r>
            <a:r>
              <a:rPr lang="en-US" sz="2400" dirty="0" smtClean="0"/>
              <a:t> </a:t>
            </a:r>
            <a:r>
              <a:rPr lang="en-US" sz="2400" dirty="0" err="1" smtClean="0"/>
              <a:t>terjadi</a:t>
            </a:r>
            <a:r>
              <a:rPr lang="en-US" sz="2400" dirty="0" smtClean="0"/>
              <a:t> </a:t>
            </a:r>
            <a:r>
              <a:rPr lang="en-US" sz="2400" dirty="0" err="1" smtClean="0"/>
              <a:t>apabila</a:t>
            </a:r>
            <a:r>
              <a:rPr lang="en-US" sz="2400" dirty="0" smtClean="0"/>
              <a:t> </a:t>
            </a:r>
            <a:r>
              <a:rPr lang="en-US" sz="2400" dirty="0" err="1" smtClean="0"/>
              <a:t>kelompok</a:t>
            </a:r>
            <a:r>
              <a:rPr lang="en-US" sz="2400" dirty="0" smtClean="0"/>
              <a:t> yang </a:t>
            </a:r>
            <a:r>
              <a:rPr lang="en-US" sz="2400" dirty="0" err="1" smtClean="0"/>
              <a:t>kuat</a:t>
            </a:r>
            <a:r>
              <a:rPr lang="en-US" sz="2400" dirty="0" smtClean="0"/>
              <a:t> </a:t>
            </a:r>
            <a:r>
              <a:rPr lang="en-US" sz="2400" dirty="0" err="1" smtClean="0"/>
              <a:t>menggunakan</a:t>
            </a:r>
            <a:r>
              <a:rPr lang="en-US" sz="2400" dirty="0" smtClean="0"/>
              <a:t> </a:t>
            </a:r>
            <a:r>
              <a:rPr lang="en-US" sz="2400" dirty="0" err="1" smtClean="0"/>
              <a:t>kekuatannya</a:t>
            </a:r>
            <a:r>
              <a:rPr lang="en-US" sz="2400" dirty="0" smtClean="0"/>
              <a:t> </a:t>
            </a:r>
            <a:r>
              <a:rPr lang="en-US" sz="2400" dirty="0" err="1" smtClean="0"/>
              <a:t>untuk</a:t>
            </a:r>
            <a:r>
              <a:rPr lang="en-US" sz="2400" dirty="0" smtClean="0"/>
              <a:t> </a:t>
            </a:r>
            <a:r>
              <a:rPr lang="en-US" sz="2400" dirty="0" err="1" smtClean="0"/>
              <a:t>membela</a:t>
            </a:r>
            <a:r>
              <a:rPr lang="en-US" sz="2400" dirty="0" smtClean="0"/>
              <a:t> </a:t>
            </a:r>
            <a:r>
              <a:rPr lang="en-US" sz="2400" dirty="0" err="1" smtClean="0"/>
              <a:t>kepentingannya</a:t>
            </a:r>
            <a:r>
              <a:rPr lang="en-US" sz="2400" dirty="0" smtClean="0"/>
              <a:t>, </a:t>
            </a:r>
            <a:r>
              <a:rPr lang="en-US" sz="2400" dirty="0" err="1" smtClean="0"/>
              <a:t>dan</a:t>
            </a:r>
            <a:r>
              <a:rPr lang="en-US" sz="2400" dirty="0" smtClean="0"/>
              <a:t> </a:t>
            </a:r>
            <a:r>
              <a:rPr lang="en-US" sz="2400" dirty="0" err="1" smtClean="0"/>
              <a:t>masalah</a:t>
            </a:r>
            <a:r>
              <a:rPr lang="en-US" sz="2400" dirty="0" smtClean="0"/>
              <a:t> </a:t>
            </a:r>
            <a:r>
              <a:rPr lang="en-US" sz="2400" dirty="0" err="1" smtClean="0"/>
              <a:t>sosial</a:t>
            </a:r>
            <a:r>
              <a:rPr lang="en-US" sz="2400" dirty="0" smtClean="0"/>
              <a:t> </a:t>
            </a:r>
            <a:r>
              <a:rPr lang="en-US" sz="2400" dirty="0" err="1" smtClean="0"/>
              <a:t>tidak</a:t>
            </a:r>
            <a:r>
              <a:rPr lang="en-US" sz="2400" dirty="0" smtClean="0"/>
              <a:t> </a:t>
            </a:r>
            <a:r>
              <a:rPr lang="en-US" sz="2400" dirty="0" err="1" smtClean="0"/>
              <a:t>akan</a:t>
            </a:r>
            <a:r>
              <a:rPr lang="en-US" sz="2400" dirty="0" smtClean="0"/>
              <a:t> </a:t>
            </a:r>
            <a:r>
              <a:rPr lang="en-US" sz="2400" dirty="0" err="1" smtClean="0"/>
              <a:t>terjadi</a:t>
            </a:r>
            <a:r>
              <a:rPr lang="en-US" sz="2400" dirty="0" smtClean="0"/>
              <a:t> </a:t>
            </a:r>
            <a:r>
              <a:rPr lang="en-US" sz="2400" dirty="0" err="1" smtClean="0"/>
              <a:t>apabila</a:t>
            </a:r>
            <a:r>
              <a:rPr lang="en-US" sz="2400" dirty="0" smtClean="0"/>
              <a:t> </a:t>
            </a:r>
            <a:r>
              <a:rPr lang="en-US" sz="2400" dirty="0" err="1" smtClean="0"/>
              <a:t>kelompok</a:t>
            </a:r>
            <a:r>
              <a:rPr lang="en-US" sz="2400" dirty="0" smtClean="0"/>
              <a:t> yang </a:t>
            </a:r>
            <a:r>
              <a:rPr lang="en-US" sz="2400" dirty="0" err="1" smtClean="0"/>
              <a:t>kuat</a:t>
            </a:r>
            <a:r>
              <a:rPr lang="en-US" sz="2400" dirty="0" smtClean="0"/>
              <a:t> </a:t>
            </a:r>
            <a:r>
              <a:rPr lang="en-US" sz="2400" dirty="0" err="1" smtClean="0"/>
              <a:t>bersedia</a:t>
            </a:r>
            <a:r>
              <a:rPr lang="en-US" sz="2400" dirty="0" smtClean="0"/>
              <a:t> </a:t>
            </a:r>
            <a:r>
              <a:rPr lang="en-US" sz="2400" dirty="0" err="1" smtClean="0"/>
              <a:t>berkorban</a:t>
            </a:r>
            <a:r>
              <a:rPr lang="en-US" sz="2400" dirty="0" smtClean="0"/>
              <a:t> </a:t>
            </a:r>
            <a:r>
              <a:rPr lang="en-US" sz="2400" dirty="0" err="1" smtClean="0"/>
              <a:t>bagi</a:t>
            </a:r>
            <a:r>
              <a:rPr lang="en-US" sz="2400" dirty="0" smtClean="0"/>
              <a:t> </a:t>
            </a:r>
            <a:r>
              <a:rPr lang="en-US" sz="2400" dirty="0" err="1" smtClean="0"/>
              <a:t>kelompok</a:t>
            </a:r>
            <a:r>
              <a:rPr lang="en-US" sz="2400" dirty="0" smtClean="0"/>
              <a:t> yang </a:t>
            </a:r>
            <a:r>
              <a:rPr lang="en-US" sz="2400" dirty="0" err="1" smtClean="0"/>
              <a:t>lemah</a:t>
            </a:r>
            <a:r>
              <a:rPr lang="en-US" sz="2400" dirty="0" smtClean="0"/>
              <a:t>.</a:t>
            </a:r>
          </a:p>
          <a:p>
            <a:pPr algn="just"/>
            <a:r>
              <a:rPr lang="en-US" sz="2400" dirty="0" err="1" smtClean="0"/>
              <a:t>Situasi</a:t>
            </a:r>
            <a:r>
              <a:rPr lang="en-US" sz="2400" dirty="0" smtClean="0"/>
              <a:t> </a:t>
            </a:r>
            <a:r>
              <a:rPr lang="en-US" sz="2400" dirty="0" err="1" smtClean="0"/>
              <a:t>konflik</a:t>
            </a:r>
            <a:r>
              <a:rPr lang="en-US" sz="2400" dirty="0" smtClean="0"/>
              <a:t> </a:t>
            </a:r>
            <a:r>
              <a:rPr lang="en-US" sz="2400" dirty="0" err="1" smtClean="0"/>
              <a:t>akan</a:t>
            </a:r>
            <a:r>
              <a:rPr lang="en-US" sz="2400" dirty="0" smtClean="0"/>
              <a:t> </a:t>
            </a:r>
            <a:r>
              <a:rPr lang="en-US" sz="2400" dirty="0" err="1" smtClean="0"/>
              <a:t>berkembang</a:t>
            </a:r>
            <a:r>
              <a:rPr lang="en-US" sz="2400" dirty="0" smtClean="0"/>
              <a:t> </a:t>
            </a:r>
            <a:r>
              <a:rPr lang="en-US" sz="2400" dirty="0" err="1" smtClean="0"/>
              <a:t>menjadi</a:t>
            </a:r>
            <a:r>
              <a:rPr lang="en-US" sz="2400" dirty="0" smtClean="0"/>
              <a:t> 3  </a:t>
            </a:r>
            <a:r>
              <a:rPr lang="en-US" sz="2400" dirty="0" err="1" smtClean="0"/>
              <a:t>kemungkinan</a:t>
            </a:r>
            <a:r>
              <a:rPr lang="en-US" sz="2400" dirty="0" smtClean="0"/>
              <a:t> </a:t>
            </a:r>
            <a:r>
              <a:rPr lang="en-US" sz="2400" dirty="0" err="1" smtClean="0"/>
              <a:t>yaitu</a:t>
            </a:r>
            <a:r>
              <a:rPr lang="en-US" sz="2400" dirty="0" smtClean="0"/>
              <a:t>  </a:t>
            </a:r>
            <a:r>
              <a:rPr lang="en-US" sz="2400" dirty="0" err="1" smtClean="0"/>
              <a:t>konsensus</a:t>
            </a:r>
            <a:r>
              <a:rPr lang="en-US" sz="2400" dirty="0" smtClean="0"/>
              <a:t>, trading, power </a:t>
            </a:r>
            <a:endParaRPr lang="en-US" sz="2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METODE PEMBELAJARAN</a:t>
            </a:r>
            <a:endParaRPr lang="id-ID" dirty="0"/>
          </a:p>
        </p:txBody>
      </p:sp>
      <p:sp>
        <p:nvSpPr>
          <p:cNvPr id="3" name="Content Placeholder 2"/>
          <p:cNvSpPr>
            <a:spLocks noGrp="1"/>
          </p:cNvSpPr>
          <p:nvPr>
            <p:ph idx="1"/>
          </p:nvPr>
        </p:nvSpPr>
        <p:spPr/>
        <p:txBody>
          <a:bodyPr/>
          <a:lstStyle/>
          <a:p>
            <a:pPr marL="514350" indent="-514350">
              <a:buFont typeface="+mj-lt"/>
              <a:buAutoNum type="arabicPeriod"/>
            </a:pPr>
            <a:r>
              <a:rPr lang="id-ID" dirty="0" smtClean="0"/>
              <a:t>Ceramah dan tanya jwab</a:t>
            </a:r>
          </a:p>
          <a:p>
            <a:pPr marL="514350" indent="-514350">
              <a:buFont typeface="+mj-lt"/>
              <a:buAutoNum type="arabicPeriod"/>
            </a:pPr>
            <a:r>
              <a:rPr lang="id-ID" dirty="0" smtClean="0"/>
              <a:t>Penugasan</a:t>
            </a:r>
          </a:p>
          <a:p>
            <a:pPr marL="514350" indent="-514350">
              <a:buFont typeface="+mj-lt"/>
              <a:buAutoNum type="arabicPeriod"/>
            </a:pPr>
            <a:r>
              <a:rPr lang="id-ID" dirty="0" smtClean="0"/>
              <a:t>Diskusi</a:t>
            </a:r>
          </a:p>
          <a:p>
            <a:pPr marL="514350" indent="-514350">
              <a:buFont typeface="+mj-lt"/>
              <a:buAutoNum type="arabicPeriod"/>
            </a:pPr>
            <a:r>
              <a:rPr lang="id-ID" dirty="0" smtClean="0"/>
              <a:t>Ujian </a:t>
            </a:r>
            <a:endParaRPr lang="id-ID" dirty="0"/>
          </a:p>
        </p:txBody>
      </p:sp>
    </p:spTree>
    <p:extLst>
      <p:ext uri="{BB962C8B-B14F-4D97-AF65-F5344CB8AC3E}">
        <p14:creationId xmlns:p14="http://schemas.microsoft.com/office/powerpoint/2010/main" val="314881349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762000"/>
          </a:xfrm>
        </p:spPr>
        <p:txBody>
          <a:bodyPr>
            <a:normAutofit/>
          </a:bodyPr>
          <a:lstStyle/>
          <a:p>
            <a:pPr algn="just"/>
            <a:r>
              <a:rPr lang="en-US" sz="3200" dirty="0" err="1" smtClean="0"/>
              <a:t>Upaya</a:t>
            </a:r>
            <a:r>
              <a:rPr lang="en-US" sz="3200" dirty="0" smtClean="0"/>
              <a:t> </a:t>
            </a:r>
            <a:r>
              <a:rPr lang="en-US" sz="3200" dirty="0" err="1" smtClean="0"/>
              <a:t>pemecahan</a:t>
            </a:r>
            <a:endParaRPr lang="en-US" sz="3200" dirty="0"/>
          </a:p>
        </p:txBody>
      </p:sp>
      <p:sp>
        <p:nvSpPr>
          <p:cNvPr id="3" name="Content Placeholder 2"/>
          <p:cNvSpPr>
            <a:spLocks noGrp="1"/>
          </p:cNvSpPr>
          <p:nvPr>
            <p:ph idx="1"/>
          </p:nvPr>
        </p:nvSpPr>
        <p:spPr>
          <a:xfrm>
            <a:off x="457200" y="685800"/>
            <a:ext cx="8229600" cy="5791200"/>
          </a:xfrm>
        </p:spPr>
        <p:txBody>
          <a:bodyPr>
            <a:normAutofit fontScale="25000" lnSpcReduction="20000"/>
          </a:bodyPr>
          <a:lstStyle/>
          <a:p>
            <a:pPr algn="just">
              <a:buNone/>
            </a:pPr>
            <a:r>
              <a:rPr lang="en-US" sz="4500" dirty="0" smtClean="0"/>
              <a:t> </a:t>
            </a:r>
            <a:r>
              <a:rPr lang="en-US" sz="9600" dirty="0" err="1" smtClean="0"/>
              <a:t>untuk</a:t>
            </a:r>
            <a:r>
              <a:rPr lang="en-US" sz="9600" dirty="0" smtClean="0"/>
              <a:t> </a:t>
            </a:r>
            <a:r>
              <a:rPr lang="en-US" sz="9600" dirty="0" err="1" smtClean="0"/>
              <a:t>pemecahan</a:t>
            </a:r>
            <a:r>
              <a:rPr lang="en-US" sz="9600" dirty="0" smtClean="0"/>
              <a:t> </a:t>
            </a:r>
            <a:r>
              <a:rPr lang="en-US" sz="9600" dirty="0" err="1" smtClean="0"/>
              <a:t>didasarkan</a:t>
            </a:r>
            <a:r>
              <a:rPr lang="en-US" sz="9600" dirty="0" smtClean="0"/>
              <a:t> </a:t>
            </a:r>
            <a:r>
              <a:rPr lang="en-US" sz="9600" dirty="0" err="1" smtClean="0"/>
              <a:t>pada</a:t>
            </a:r>
            <a:r>
              <a:rPr lang="en-US" sz="9600" dirty="0" smtClean="0"/>
              <a:t> </a:t>
            </a:r>
            <a:r>
              <a:rPr lang="en-US" sz="9600" dirty="0" err="1" smtClean="0"/>
              <a:t>pola</a:t>
            </a:r>
            <a:r>
              <a:rPr lang="en-US" sz="9600" dirty="0" smtClean="0"/>
              <a:t> </a:t>
            </a:r>
            <a:r>
              <a:rPr lang="en-US" sz="9600" dirty="0" err="1" smtClean="0"/>
              <a:t>pikir</a:t>
            </a:r>
            <a:r>
              <a:rPr lang="en-US" sz="9600" dirty="0" smtClean="0"/>
              <a:t> yang </a:t>
            </a:r>
            <a:r>
              <a:rPr lang="en-US" sz="9600" dirty="0" err="1" smtClean="0"/>
              <a:t>dilatarbelakangi</a:t>
            </a:r>
            <a:r>
              <a:rPr lang="en-US" sz="9600" dirty="0" smtClean="0"/>
              <a:t> </a:t>
            </a:r>
            <a:r>
              <a:rPr lang="en-US" sz="9600" dirty="0" err="1" smtClean="0"/>
              <a:t>anggapan</a:t>
            </a:r>
            <a:r>
              <a:rPr lang="en-US" sz="9600" dirty="0" smtClean="0"/>
              <a:t> </a:t>
            </a:r>
            <a:r>
              <a:rPr lang="en-US" sz="9600" dirty="0" err="1" smtClean="0"/>
              <a:t>adanya</a:t>
            </a:r>
            <a:r>
              <a:rPr lang="en-US" sz="9600" dirty="0" smtClean="0"/>
              <a:t> </a:t>
            </a:r>
            <a:r>
              <a:rPr lang="en-US" sz="9600" dirty="0" err="1" smtClean="0"/>
              <a:t>berbagai</a:t>
            </a:r>
            <a:r>
              <a:rPr lang="en-US" sz="9600" dirty="0" smtClean="0"/>
              <a:t> </a:t>
            </a:r>
            <a:r>
              <a:rPr lang="en-US" sz="9600" dirty="0" err="1" smtClean="0"/>
              <a:t>variasi</a:t>
            </a:r>
            <a:r>
              <a:rPr lang="en-US" sz="9600" dirty="0" smtClean="0"/>
              <a:t> </a:t>
            </a:r>
            <a:r>
              <a:rPr lang="en-US" sz="9600" dirty="0" err="1" smtClean="0"/>
              <a:t>nilai</a:t>
            </a:r>
            <a:r>
              <a:rPr lang="en-US" sz="9600" dirty="0" smtClean="0"/>
              <a:t> </a:t>
            </a:r>
            <a:r>
              <a:rPr lang="en-US" sz="9600" dirty="0" err="1" smtClean="0"/>
              <a:t>dan</a:t>
            </a:r>
            <a:r>
              <a:rPr lang="en-US" sz="9600" dirty="0" smtClean="0"/>
              <a:t> </a:t>
            </a:r>
            <a:r>
              <a:rPr lang="en-US" sz="9600" dirty="0" err="1" smtClean="0"/>
              <a:t>kepentingan</a:t>
            </a:r>
            <a:r>
              <a:rPr lang="en-US" sz="9600" dirty="0" smtClean="0"/>
              <a:t> </a:t>
            </a:r>
            <a:r>
              <a:rPr lang="en-US" sz="9600" dirty="0" err="1" smtClean="0"/>
              <a:t>dalam</a:t>
            </a:r>
            <a:r>
              <a:rPr lang="en-US" sz="9600" dirty="0" smtClean="0"/>
              <a:t> </a:t>
            </a:r>
            <a:r>
              <a:rPr lang="en-US" sz="9600" dirty="0" err="1" smtClean="0"/>
              <a:t>kehidupan</a:t>
            </a:r>
            <a:r>
              <a:rPr lang="en-US" sz="9600" dirty="0" smtClean="0"/>
              <a:t> </a:t>
            </a:r>
            <a:r>
              <a:rPr lang="en-US" sz="9600" dirty="0" err="1" smtClean="0"/>
              <a:t>sosial</a:t>
            </a:r>
            <a:endParaRPr lang="en-US" sz="9600" dirty="0" smtClean="0"/>
          </a:p>
          <a:p>
            <a:pPr marL="514350" indent="-514350" algn="just">
              <a:buFont typeface="+mj-lt"/>
              <a:buAutoNum type="arabicPeriod"/>
            </a:pPr>
            <a:r>
              <a:rPr lang="en-US" sz="9600" b="1" dirty="0" err="1" smtClean="0"/>
              <a:t>Katup</a:t>
            </a:r>
            <a:r>
              <a:rPr lang="en-US" sz="9600" b="1" dirty="0" smtClean="0"/>
              <a:t> </a:t>
            </a:r>
            <a:r>
              <a:rPr lang="en-US" sz="9600" b="1" dirty="0" err="1" smtClean="0"/>
              <a:t>penyelamat</a:t>
            </a:r>
            <a:r>
              <a:rPr lang="en-US" sz="9600" b="1" dirty="0" smtClean="0"/>
              <a:t> </a:t>
            </a:r>
            <a:r>
              <a:rPr lang="en-US" sz="9600" dirty="0" smtClean="0"/>
              <a:t>(</a:t>
            </a:r>
            <a:r>
              <a:rPr lang="en-US" sz="9600" dirty="0" err="1" smtClean="0"/>
              <a:t>mempertahankan</a:t>
            </a:r>
            <a:r>
              <a:rPr lang="en-US" sz="9600" dirty="0" smtClean="0"/>
              <a:t> </a:t>
            </a:r>
            <a:r>
              <a:rPr lang="en-US" sz="9600" dirty="0" err="1" smtClean="0"/>
              <a:t>kelompok</a:t>
            </a:r>
            <a:r>
              <a:rPr lang="en-US" sz="9600" dirty="0" smtClean="0"/>
              <a:t> </a:t>
            </a:r>
            <a:r>
              <a:rPr lang="en-US" sz="9600" dirty="0" err="1" smtClean="0"/>
              <a:t>dari</a:t>
            </a:r>
            <a:r>
              <a:rPr lang="en-US" sz="9600" dirty="0" smtClean="0"/>
              <a:t> </a:t>
            </a:r>
            <a:r>
              <a:rPr lang="en-US" sz="9600" dirty="0" err="1" smtClean="0"/>
              <a:t>kemungkinan</a:t>
            </a:r>
            <a:r>
              <a:rPr lang="en-US" sz="9600" dirty="0" smtClean="0"/>
              <a:t> </a:t>
            </a:r>
            <a:r>
              <a:rPr lang="en-US" sz="9600" dirty="0" err="1" smtClean="0"/>
              <a:t>konflik</a:t>
            </a:r>
            <a:r>
              <a:rPr lang="en-US" sz="9600" dirty="0" smtClean="0"/>
              <a:t> ).</a:t>
            </a:r>
          </a:p>
          <a:p>
            <a:pPr marL="514350" indent="-514350" algn="just">
              <a:buFont typeface="+mj-lt"/>
              <a:buAutoNum type="arabicPeriod"/>
            </a:pPr>
            <a:r>
              <a:rPr lang="en-US" sz="9600" b="1" dirty="0" err="1" smtClean="0"/>
              <a:t>Simbiose</a:t>
            </a:r>
            <a:r>
              <a:rPr lang="en-US" sz="9600" b="1" dirty="0" smtClean="0"/>
              <a:t> </a:t>
            </a:r>
            <a:r>
              <a:rPr lang="en-US" sz="9600" b="1" dirty="0" err="1" smtClean="0"/>
              <a:t>Mutualistik</a:t>
            </a:r>
            <a:r>
              <a:rPr lang="en-US" sz="9600" b="1" dirty="0" smtClean="0"/>
              <a:t> </a:t>
            </a:r>
            <a:r>
              <a:rPr lang="en-US" sz="9600" dirty="0" smtClean="0"/>
              <a:t>(</a:t>
            </a:r>
            <a:r>
              <a:rPr lang="en-US" sz="9600" dirty="0" err="1" smtClean="0"/>
              <a:t>mengambil</a:t>
            </a:r>
            <a:r>
              <a:rPr lang="en-US" sz="9600" dirty="0" smtClean="0"/>
              <a:t> </a:t>
            </a:r>
            <a:r>
              <a:rPr lang="en-US" sz="9600" dirty="0" err="1" smtClean="0"/>
              <a:t>keu</a:t>
            </a:r>
            <a:r>
              <a:rPr lang="id-ID" sz="9600" dirty="0" smtClean="0"/>
              <a:t>n</a:t>
            </a:r>
            <a:r>
              <a:rPr lang="en-US" sz="9600" dirty="0" err="1" smtClean="0"/>
              <a:t>tungan</a:t>
            </a:r>
            <a:r>
              <a:rPr lang="en-US" sz="9600" dirty="0" smtClean="0"/>
              <a:t> </a:t>
            </a:r>
            <a:r>
              <a:rPr lang="en-US" sz="9600" dirty="0" err="1" smtClean="0"/>
              <a:t>dari</a:t>
            </a:r>
            <a:r>
              <a:rPr lang="en-US" sz="9600" dirty="0" smtClean="0"/>
              <a:t> </a:t>
            </a:r>
            <a:r>
              <a:rPr lang="en-US" sz="9600" dirty="0" err="1" smtClean="0"/>
              <a:t>kehadiran</a:t>
            </a:r>
            <a:r>
              <a:rPr lang="en-US" sz="9600" dirty="0" smtClean="0"/>
              <a:t> </a:t>
            </a:r>
            <a:r>
              <a:rPr lang="en-US" sz="9600" dirty="0" err="1" smtClean="0"/>
              <a:t>masing</a:t>
            </a:r>
            <a:r>
              <a:rPr lang="en-US" sz="9600" dirty="0" smtClean="0"/>
              <a:t> –</a:t>
            </a:r>
            <a:r>
              <a:rPr lang="en-US" sz="9600" dirty="0" err="1" smtClean="0"/>
              <a:t>masing</a:t>
            </a:r>
            <a:r>
              <a:rPr lang="en-US" sz="9600" dirty="0" smtClean="0"/>
              <a:t> </a:t>
            </a:r>
            <a:r>
              <a:rPr lang="en-US" sz="9600" dirty="0" err="1" smtClean="0"/>
              <a:t>kelompok</a:t>
            </a:r>
            <a:r>
              <a:rPr lang="en-US" sz="9600" dirty="0" smtClean="0"/>
              <a:t> ).</a:t>
            </a:r>
          </a:p>
          <a:p>
            <a:pPr marL="514350" indent="-514350" algn="just">
              <a:buFont typeface="+mj-lt"/>
              <a:buAutoNum type="arabicPeriod"/>
            </a:pPr>
            <a:r>
              <a:rPr lang="en-US" sz="9600" b="1" dirty="0" err="1" smtClean="0"/>
              <a:t>Nilai</a:t>
            </a:r>
            <a:r>
              <a:rPr lang="en-US" sz="9600" b="1" dirty="0" smtClean="0"/>
              <a:t> </a:t>
            </a:r>
            <a:r>
              <a:rPr lang="en-US" sz="9600" b="1" dirty="0" err="1" smtClean="0"/>
              <a:t>koordinatif</a:t>
            </a:r>
            <a:r>
              <a:rPr lang="en-US" sz="9600" b="1" dirty="0" smtClean="0"/>
              <a:t> </a:t>
            </a:r>
            <a:r>
              <a:rPr lang="en-US" sz="9600" dirty="0" smtClean="0"/>
              <a:t>(</a:t>
            </a:r>
            <a:r>
              <a:rPr lang="en-US" sz="9600" dirty="0" err="1" smtClean="0"/>
              <a:t>mengkoo</a:t>
            </a:r>
            <a:r>
              <a:rPr lang="id-ID" sz="9600" dirty="0" smtClean="0"/>
              <a:t>r</a:t>
            </a:r>
            <a:r>
              <a:rPr lang="en-US" sz="9600" dirty="0" err="1" smtClean="0"/>
              <a:t>dinasikan</a:t>
            </a:r>
            <a:r>
              <a:rPr lang="en-US" sz="9600" dirty="0" smtClean="0"/>
              <a:t> </a:t>
            </a:r>
            <a:r>
              <a:rPr lang="en-US" sz="9600" dirty="0" err="1" smtClean="0"/>
              <a:t>nilai</a:t>
            </a:r>
            <a:r>
              <a:rPr lang="en-US" sz="9600" dirty="0" smtClean="0"/>
              <a:t> </a:t>
            </a:r>
            <a:r>
              <a:rPr lang="en-US" sz="9600" dirty="0" err="1" smtClean="0"/>
              <a:t>inti</a:t>
            </a:r>
            <a:r>
              <a:rPr lang="en-US" sz="9600" dirty="0" smtClean="0"/>
              <a:t> yang </a:t>
            </a:r>
            <a:r>
              <a:rPr lang="en-US" sz="9600" dirty="0" err="1" smtClean="0"/>
              <a:t>ada</a:t>
            </a:r>
            <a:r>
              <a:rPr lang="en-US" sz="9600" dirty="0" smtClean="0"/>
              <a:t> </a:t>
            </a:r>
            <a:r>
              <a:rPr lang="en-US" sz="9600" dirty="0" err="1" smtClean="0"/>
              <a:t>dalam</a:t>
            </a:r>
            <a:r>
              <a:rPr lang="en-US" sz="9600" dirty="0" smtClean="0"/>
              <a:t> </a:t>
            </a:r>
            <a:r>
              <a:rPr lang="en-US" sz="9600" dirty="0" err="1" smtClean="0"/>
              <a:t>kelompok</a:t>
            </a:r>
            <a:r>
              <a:rPr lang="en-US" sz="9600" dirty="0" smtClean="0"/>
              <a:t>)</a:t>
            </a:r>
          </a:p>
          <a:p>
            <a:pPr marL="514350" indent="-514350" algn="just">
              <a:buFont typeface="+mj-lt"/>
              <a:buAutoNum type="arabicPeriod"/>
            </a:pPr>
            <a:r>
              <a:rPr lang="en-US" sz="9600" b="1" dirty="0" err="1" smtClean="0"/>
              <a:t>Transformasi</a:t>
            </a:r>
            <a:r>
              <a:rPr lang="en-US" sz="9600" b="1" dirty="0" smtClean="0"/>
              <a:t> </a:t>
            </a:r>
            <a:r>
              <a:rPr lang="en-US" sz="9600" b="1" dirty="0" err="1" smtClean="0"/>
              <a:t>Struktural</a:t>
            </a:r>
            <a:r>
              <a:rPr lang="en-US" sz="9600" b="1" dirty="0" smtClean="0"/>
              <a:t> </a:t>
            </a:r>
            <a:r>
              <a:rPr lang="en-US" sz="9600" dirty="0" smtClean="0"/>
              <a:t>(</a:t>
            </a:r>
            <a:r>
              <a:rPr lang="en-US" sz="9600" dirty="0" err="1" smtClean="0"/>
              <a:t>menghilangkan</a:t>
            </a:r>
            <a:r>
              <a:rPr lang="en-US" sz="9600" dirty="0" smtClean="0"/>
              <a:t> </a:t>
            </a:r>
            <a:r>
              <a:rPr lang="en-US" sz="9600" dirty="0" err="1" smtClean="0"/>
              <a:t>perbedaan</a:t>
            </a:r>
            <a:r>
              <a:rPr lang="en-US" sz="9600" dirty="0" smtClean="0"/>
              <a:t> </a:t>
            </a:r>
            <a:r>
              <a:rPr lang="en-US" sz="9600" dirty="0" err="1" smtClean="0"/>
              <a:t>posisi</a:t>
            </a:r>
            <a:r>
              <a:rPr lang="en-US" sz="9600" dirty="0" smtClean="0"/>
              <a:t> </a:t>
            </a:r>
            <a:r>
              <a:rPr lang="en-US" sz="9600" dirty="0" err="1" smtClean="0"/>
              <a:t>dan</a:t>
            </a:r>
            <a:r>
              <a:rPr lang="en-US" sz="9600" dirty="0" smtClean="0"/>
              <a:t> </a:t>
            </a:r>
            <a:r>
              <a:rPr lang="en-US" sz="9600" dirty="0" err="1" smtClean="0"/>
              <a:t>kepentingan</a:t>
            </a:r>
            <a:r>
              <a:rPr lang="en-US" sz="9600" dirty="0" smtClean="0"/>
              <a:t> yang </a:t>
            </a:r>
            <a:r>
              <a:rPr lang="en-US" sz="9600" dirty="0" err="1" smtClean="0"/>
              <a:t>menimbulkan</a:t>
            </a:r>
            <a:r>
              <a:rPr lang="en-US" sz="9600" dirty="0" smtClean="0"/>
              <a:t> </a:t>
            </a:r>
            <a:r>
              <a:rPr lang="en-US" sz="9600" dirty="0" err="1" smtClean="0"/>
              <a:t>konflik</a:t>
            </a:r>
            <a:r>
              <a:rPr lang="en-US" sz="9600" dirty="0" smtClean="0"/>
              <a:t> </a:t>
            </a:r>
            <a:r>
              <a:rPr lang="en-US" sz="9600" dirty="0" err="1" smtClean="0"/>
              <a:t>nilai</a:t>
            </a:r>
            <a:r>
              <a:rPr lang="en-US" sz="9600" dirty="0" smtClean="0"/>
              <a:t> </a:t>
            </a:r>
            <a:r>
              <a:rPr lang="en-US" sz="9600" dirty="0" err="1" smtClean="0"/>
              <a:t>dan</a:t>
            </a:r>
            <a:r>
              <a:rPr lang="en-US" sz="9600" dirty="0" smtClean="0"/>
              <a:t> </a:t>
            </a:r>
            <a:r>
              <a:rPr lang="en-US" sz="9600" dirty="0" err="1" smtClean="0"/>
              <a:t>konflik</a:t>
            </a:r>
            <a:r>
              <a:rPr lang="en-US" sz="9600" dirty="0" smtClean="0"/>
              <a:t> </a:t>
            </a:r>
            <a:r>
              <a:rPr lang="en-US" sz="9600" dirty="0" err="1" smtClean="0"/>
              <a:t>kepentingan</a:t>
            </a:r>
            <a:r>
              <a:rPr lang="en-US" sz="9600" dirty="0" smtClean="0"/>
              <a:t> ).</a:t>
            </a:r>
          </a:p>
          <a:p>
            <a:pPr marL="514350" indent="-514350" algn="just">
              <a:buNone/>
            </a:pPr>
            <a:r>
              <a:rPr lang="en-US" sz="9600" dirty="0" err="1" smtClean="0"/>
              <a:t>Alternatif</a:t>
            </a:r>
            <a:r>
              <a:rPr lang="en-US" sz="9600" dirty="0" smtClean="0"/>
              <a:t> 1 </a:t>
            </a:r>
            <a:r>
              <a:rPr lang="en-US" sz="9600" dirty="0" err="1" smtClean="0"/>
              <a:t>dan</a:t>
            </a:r>
            <a:r>
              <a:rPr lang="en-US" sz="9600" dirty="0" smtClean="0"/>
              <a:t> 2 </a:t>
            </a:r>
            <a:r>
              <a:rPr lang="en-US" sz="9600" dirty="0" err="1" smtClean="0"/>
              <a:t>sering</a:t>
            </a:r>
            <a:r>
              <a:rPr lang="en-US" sz="9600" dirty="0" smtClean="0"/>
              <a:t> </a:t>
            </a:r>
            <a:r>
              <a:rPr lang="en-US" sz="9600" dirty="0" err="1" smtClean="0"/>
              <a:t>dipandang</a:t>
            </a:r>
            <a:r>
              <a:rPr lang="en-US" sz="9600" dirty="0" smtClean="0"/>
              <a:t> </a:t>
            </a:r>
            <a:r>
              <a:rPr lang="en-US" sz="9600" dirty="0" err="1" smtClean="0"/>
              <a:t>sebagai</a:t>
            </a:r>
            <a:r>
              <a:rPr lang="en-US" sz="9600" dirty="0" smtClean="0"/>
              <a:t> </a:t>
            </a:r>
            <a:r>
              <a:rPr lang="en-US" sz="9600" dirty="0" err="1" smtClean="0"/>
              <a:t>pemecahan</a:t>
            </a:r>
            <a:r>
              <a:rPr lang="en-US" sz="9600" dirty="0" smtClean="0"/>
              <a:t> </a:t>
            </a:r>
            <a:r>
              <a:rPr lang="en-US" sz="9600" dirty="0" err="1" smtClean="0"/>
              <a:t>secara</a:t>
            </a:r>
            <a:r>
              <a:rPr lang="en-US" sz="9600" dirty="0" smtClean="0"/>
              <a:t>  </a:t>
            </a:r>
            <a:r>
              <a:rPr lang="en-US" sz="9600" dirty="0" err="1" smtClean="0"/>
              <a:t>sementara</a:t>
            </a:r>
            <a:r>
              <a:rPr lang="en-US" sz="9600" dirty="0" smtClean="0"/>
              <a:t> (</a:t>
            </a:r>
            <a:r>
              <a:rPr lang="en-US" sz="9600" dirty="0" err="1" smtClean="0"/>
              <a:t>sewaktu</a:t>
            </a:r>
            <a:r>
              <a:rPr lang="en-US" sz="9600" dirty="0" smtClean="0"/>
              <a:t> –</a:t>
            </a:r>
            <a:r>
              <a:rPr lang="en-US" sz="9600" dirty="0" err="1" smtClean="0"/>
              <a:t>waktu</a:t>
            </a:r>
            <a:r>
              <a:rPr lang="en-US" sz="9600" dirty="0" smtClean="0"/>
              <a:t> </a:t>
            </a:r>
            <a:r>
              <a:rPr lang="en-US" sz="9600" dirty="0" err="1" smtClean="0"/>
              <a:t>dapat</a:t>
            </a:r>
            <a:r>
              <a:rPr lang="en-US" sz="9600" dirty="0" smtClean="0"/>
              <a:t> </a:t>
            </a:r>
            <a:r>
              <a:rPr lang="en-US" sz="9600" dirty="0" err="1" smtClean="0"/>
              <a:t>meledak</a:t>
            </a:r>
            <a:r>
              <a:rPr lang="en-US" sz="9600" dirty="0" smtClean="0"/>
              <a:t>). </a:t>
            </a:r>
            <a:r>
              <a:rPr lang="en-US" sz="9600" dirty="0" err="1" smtClean="0"/>
              <a:t>Alternatif</a:t>
            </a:r>
            <a:r>
              <a:rPr lang="en-US" sz="9600" dirty="0" smtClean="0"/>
              <a:t> </a:t>
            </a:r>
            <a:r>
              <a:rPr lang="en-US" sz="9600" dirty="0" err="1" smtClean="0"/>
              <a:t>keempat</a:t>
            </a:r>
            <a:r>
              <a:rPr lang="en-US" sz="9600" dirty="0" smtClean="0"/>
              <a:t> dianggap paling </a:t>
            </a:r>
            <a:r>
              <a:rPr lang="en-US" sz="9600" dirty="0" err="1" smtClean="0"/>
              <a:t>relevan</a:t>
            </a:r>
            <a:r>
              <a:rPr lang="en-US" sz="9600" dirty="0" smtClean="0"/>
              <a:t> </a:t>
            </a:r>
            <a:r>
              <a:rPr lang="en-US" sz="9600" dirty="0" err="1" smtClean="0"/>
              <a:t>karena</a:t>
            </a:r>
            <a:r>
              <a:rPr lang="en-US" sz="9600" dirty="0" smtClean="0"/>
              <a:t> </a:t>
            </a:r>
            <a:r>
              <a:rPr lang="en-US" sz="9600" dirty="0" err="1" smtClean="0"/>
              <a:t>ditujukan</a:t>
            </a:r>
            <a:r>
              <a:rPr lang="en-US" sz="9600" dirty="0" smtClean="0"/>
              <a:t> </a:t>
            </a:r>
            <a:r>
              <a:rPr lang="en-US" sz="9600" dirty="0" err="1" smtClean="0"/>
              <a:t>pada</a:t>
            </a:r>
            <a:r>
              <a:rPr lang="en-US" sz="9600" dirty="0" smtClean="0"/>
              <a:t> </a:t>
            </a:r>
            <a:r>
              <a:rPr lang="en-US" sz="9600" dirty="0" err="1" smtClean="0"/>
              <a:t>perubahan</a:t>
            </a:r>
            <a:r>
              <a:rPr lang="en-US" sz="9600" dirty="0" smtClean="0"/>
              <a:t> </a:t>
            </a:r>
            <a:r>
              <a:rPr lang="en-US" sz="9600" dirty="0" err="1" smtClean="0"/>
              <a:t>struktural</a:t>
            </a:r>
            <a:r>
              <a:rPr lang="en-US" sz="9600" dirty="0" smtClean="0"/>
              <a:t> (</a:t>
            </a:r>
            <a:r>
              <a:rPr lang="en-US" sz="9600" dirty="0" err="1" smtClean="0"/>
              <a:t>sumber</a:t>
            </a:r>
            <a:r>
              <a:rPr lang="en-US" sz="9600" dirty="0" smtClean="0"/>
              <a:t> </a:t>
            </a:r>
            <a:r>
              <a:rPr lang="en-US" sz="9600" dirty="0" err="1" smtClean="0"/>
              <a:t>adanya</a:t>
            </a:r>
            <a:r>
              <a:rPr lang="en-US" sz="9600" dirty="0" smtClean="0"/>
              <a:t> </a:t>
            </a:r>
            <a:r>
              <a:rPr lang="en-US" sz="9600" dirty="0" err="1" smtClean="0"/>
              <a:t>berbagai</a:t>
            </a:r>
            <a:r>
              <a:rPr lang="en-US" sz="9600" dirty="0" smtClean="0"/>
              <a:t> </a:t>
            </a:r>
            <a:r>
              <a:rPr lang="en-US" sz="9600" dirty="0" err="1" smtClean="0"/>
              <a:t>posisi</a:t>
            </a:r>
            <a:r>
              <a:rPr lang="en-US" sz="9600" dirty="0" smtClean="0"/>
              <a:t>, </a:t>
            </a:r>
            <a:r>
              <a:rPr lang="en-US" sz="9600" dirty="0" err="1" smtClean="0"/>
              <a:t>wewenang</a:t>
            </a:r>
            <a:r>
              <a:rPr lang="en-US" sz="9600" dirty="0" smtClean="0"/>
              <a:t> yang </a:t>
            </a:r>
            <a:r>
              <a:rPr lang="en-US" sz="9600" dirty="0" err="1" smtClean="0"/>
              <a:t>sering</a:t>
            </a:r>
            <a:r>
              <a:rPr lang="en-US" sz="9600" dirty="0" smtClean="0"/>
              <a:t> </a:t>
            </a:r>
            <a:r>
              <a:rPr lang="en-US" sz="9600" dirty="0" err="1" smtClean="0"/>
              <a:t>menimbulkan</a:t>
            </a:r>
            <a:r>
              <a:rPr lang="en-US" sz="9600" dirty="0" smtClean="0"/>
              <a:t> </a:t>
            </a:r>
            <a:r>
              <a:rPr lang="en-US" sz="9600" dirty="0" err="1" smtClean="0"/>
              <a:t>konflik</a:t>
            </a:r>
            <a:r>
              <a:rPr lang="en-US" sz="9600" dirty="0" smtClean="0"/>
              <a:t> </a:t>
            </a:r>
            <a:r>
              <a:rPr lang="en-US" sz="9600" dirty="0" err="1" smtClean="0"/>
              <a:t>nilai</a:t>
            </a:r>
            <a:r>
              <a:rPr lang="en-US" sz="9600" dirty="0" smtClean="0"/>
              <a:t> </a:t>
            </a:r>
            <a:r>
              <a:rPr lang="en-US" sz="9600" dirty="0" err="1" smtClean="0"/>
              <a:t>dan</a:t>
            </a:r>
            <a:r>
              <a:rPr lang="en-US" sz="9600" dirty="0" smtClean="0"/>
              <a:t> </a:t>
            </a:r>
            <a:r>
              <a:rPr lang="en-US" sz="9600" dirty="0" err="1" smtClean="0"/>
              <a:t>kepentingan</a:t>
            </a:r>
            <a:r>
              <a:rPr lang="en-US" sz="9600" dirty="0" smtClean="0"/>
              <a:t>)</a:t>
            </a:r>
            <a:endParaRPr lang="en-US" sz="9600"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just"/>
            <a:r>
              <a:rPr lang="en-US" sz="2800" b="1" dirty="0" smtClean="0"/>
              <a:t>3.PERSPEKTIF BERDASARKAN TEORI INTERAKSIONISME  SIMBOLIK</a:t>
            </a:r>
            <a:endParaRPr lang="en-US" sz="2800" b="1" dirty="0"/>
          </a:p>
        </p:txBody>
      </p:sp>
      <p:sp>
        <p:nvSpPr>
          <p:cNvPr id="3" name="Content Placeholder 2"/>
          <p:cNvSpPr>
            <a:spLocks noGrp="1"/>
          </p:cNvSpPr>
          <p:nvPr>
            <p:ph idx="1"/>
          </p:nvPr>
        </p:nvSpPr>
        <p:spPr>
          <a:xfrm>
            <a:off x="457200" y="1371600"/>
            <a:ext cx="8229600" cy="4525963"/>
          </a:xfrm>
        </p:spPr>
        <p:txBody>
          <a:bodyPr>
            <a:normAutofit fontScale="85000" lnSpcReduction="10000"/>
          </a:bodyPr>
          <a:lstStyle/>
          <a:p>
            <a:pPr algn="just">
              <a:buNone/>
            </a:pPr>
            <a:r>
              <a:rPr lang="en-US" sz="2800" dirty="0" smtClean="0"/>
              <a:t>PARADIGMA TEORI INTERAKSIONISME SIMBOLIK</a:t>
            </a:r>
            <a:r>
              <a:rPr lang="en-US" dirty="0" smtClean="0"/>
              <a:t>:</a:t>
            </a:r>
          </a:p>
          <a:p>
            <a:pPr algn="just"/>
            <a:r>
              <a:rPr lang="en-US" dirty="0" err="1" smtClean="0"/>
              <a:t>Bersumber</a:t>
            </a:r>
            <a:r>
              <a:rPr lang="en-US" dirty="0" smtClean="0"/>
              <a:t> </a:t>
            </a:r>
            <a:r>
              <a:rPr lang="en-US" dirty="0" err="1" smtClean="0"/>
              <a:t>dari</a:t>
            </a:r>
            <a:r>
              <a:rPr lang="en-US" dirty="0" smtClean="0"/>
              <a:t> </a:t>
            </a:r>
            <a:r>
              <a:rPr lang="en-US" dirty="0" err="1" smtClean="0"/>
              <a:t>paradigma</a:t>
            </a:r>
            <a:r>
              <a:rPr lang="en-US" dirty="0" smtClean="0"/>
              <a:t> </a:t>
            </a:r>
            <a:r>
              <a:rPr lang="en-US" dirty="0" err="1" smtClean="0"/>
              <a:t>definisi</a:t>
            </a:r>
            <a:r>
              <a:rPr lang="en-US" dirty="0" smtClean="0"/>
              <a:t> </a:t>
            </a:r>
            <a:r>
              <a:rPr lang="en-US" dirty="0" err="1" smtClean="0"/>
              <a:t>sosial</a:t>
            </a:r>
            <a:r>
              <a:rPr lang="en-US" dirty="0" smtClean="0"/>
              <a:t> ( </a:t>
            </a:r>
            <a:r>
              <a:rPr lang="en-US" dirty="0" err="1" smtClean="0"/>
              <a:t>humanis</a:t>
            </a:r>
            <a:r>
              <a:rPr lang="en-US" dirty="0" smtClean="0"/>
              <a:t>)</a:t>
            </a:r>
          </a:p>
          <a:p>
            <a:pPr algn="just"/>
            <a:r>
              <a:rPr lang="en-US" dirty="0" err="1" smtClean="0"/>
              <a:t>Tindakan</a:t>
            </a:r>
            <a:r>
              <a:rPr lang="en-US" dirty="0" smtClean="0"/>
              <a:t> </a:t>
            </a:r>
            <a:r>
              <a:rPr lang="en-US" dirty="0" err="1" smtClean="0"/>
              <a:t>sosial</a:t>
            </a:r>
            <a:endParaRPr lang="en-US" dirty="0" smtClean="0"/>
          </a:p>
          <a:p>
            <a:pPr algn="just"/>
            <a:r>
              <a:rPr lang="en-US" dirty="0" err="1" smtClean="0"/>
              <a:t>Penafsiran</a:t>
            </a:r>
            <a:r>
              <a:rPr lang="en-US" dirty="0" smtClean="0"/>
              <a:t> </a:t>
            </a:r>
            <a:r>
              <a:rPr lang="en-US" dirty="0" err="1" smtClean="0"/>
              <a:t>dan</a:t>
            </a:r>
            <a:r>
              <a:rPr lang="en-US" dirty="0" smtClean="0"/>
              <a:t> </a:t>
            </a:r>
            <a:r>
              <a:rPr lang="en-US" dirty="0" err="1" smtClean="0"/>
              <a:t>pemahaman</a:t>
            </a:r>
            <a:r>
              <a:rPr lang="en-US" dirty="0" smtClean="0"/>
              <a:t>.</a:t>
            </a:r>
          </a:p>
          <a:p>
            <a:pPr algn="just"/>
            <a:r>
              <a:rPr lang="en-US" dirty="0" err="1" smtClean="0"/>
              <a:t>Definisi</a:t>
            </a:r>
            <a:r>
              <a:rPr lang="en-US" dirty="0" smtClean="0"/>
              <a:t> </a:t>
            </a:r>
            <a:r>
              <a:rPr lang="en-US" dirty="0" err="1" smtClean="0"/>
              <a:t>sosial</a:t>
            </a:r>
            <a:endParaRPr lang="en-US" dirty="0" smtClean="0"/>
          </a:p>
          <a:p>
            <a:pPr algn="just">
              <a:buNone/>
            </a:pPr>
            <a:r>
              <a:rPr lang="en-US" dirty="0" err="1" smtClean="0"/>
              <a:t>Premis</a:t>
            </a:r>
            <a:r>
              <a:rPr lang="en-US" dirty="0" smtClean="0"/>
              <a:t> </a:t>
            </a:r>
            <a:r>
              <a:rPr lang="en-US" dirty="0" err="1" smtClean="0"/>
              <a:t>teori</a:t>
            </a:r>
            <a:r>
              <a:rPr lang="en-US" dirty="0" smtClean="0"/>
              <a:t> </a:t>
            </a:r>
            <a:r>
              <a:rPr lang="en-US" dirty="0" err="1" smtClean="0"/>
              <a:t>interaksionisme</a:t>
            </a:r>
            <a:r>
              <a:rPr lang="en-US" dirty="0" smtClean="0"/>
              <a:t> </a:t>
            </a:r>
            <a:r>
              <a:rPr lang="en-US" dirty="0" err="1" smtClean="0"/>
              <a:t>simbolik</a:t>
            </a:r>
            <a:r>
              <a:rPr lang="en-US" dirty="0" smtClean="0"/>
              <a:t>:</a:t>
            </a:r>
          </a:p>
          <a:p>
            <a:pPr algn="just"/>
            <a:r>
              <a:rPr lang="en-US" dirty="0" err="1" smtClean="0"/>
              <a:t>Manusia</a:t>
            </a:r>
            <a:r>
              <a:rPr lang="en-US" dirty="0" smtClean="0"/>
              <a:t> </a:t>
            </a:r>
            <a:r>
              <a:rPr lang="en-US" dirty="0" err="1" smtClean="0"/>
              <a:t>bertindak</a:t>
            </a:r>
            <a:r>
              <a:rPr lang="en-US" dirty="0" smtClean="0"/>
              <a:t> </a:t>
            </a:r>
            <a:r>
              <a:rPr lang="en-US" dirty="0" err="1" smtClean="0"/>
              <a:t>berdasarkan</a:t>
            </a:r>
            <a:r>
              <a:rPr lang="en-US" dirty="0" smtClean="0"/>
              <a:t> </a:t>
            </a:r>
            <a:r>
              <a:rPr lang="en-US" dirty="0" err="1" smtClean="0"/>
              <a:t>makna</a:t>
            </a:r>
            <a:r>
              <a:rPr lang="en-US" dirty="0" smtClean="0"/>
              <a:t>.</a:t>
            </a:r>
          </a:p>
          <a:p>
            <a:pPr algn="just"/>
            <a:r>
              <a:rPr lang="en-US" dirty="0" err="1" smtClean="0"/>
              <a:t>Makna</a:t>
            </a:r>
            <a:r>
              <a:rPr lang="en-US" dirty="0" smtClean="0"/>
              <a:t> </a:t>
            </a:r>
            <a:r>
              <a:rPr lang="en-US" dirty="0" err="1" smtClean="0"/>
              <a:t>berasal</a:t>
            </a:r>
            <a:r>
              <a:rPr lang="en-US" dirty="0" smtClean="0"/>
              <a:t> </a:t>
            </a:r>
            <a:r>
              <a:rPr lang="en-US" dirty="0" err="1" smtClean="0"/>
              <a:t>dari</a:t>
            </a:r>
            <a:r>
              <a:rPr lang="en-US" dirty="0" smtClean="0"/>
              <a:t> </a:t>
            </a:r>
            <a:r>
              <a:rPr lang="en-US" dirty="0" err="1" smtClean="0"/>
              <a:t>interaksi</a:t>
            </a:r>
            <a:r>
              <a:rPr lang="en-US" dirty="0" smtClean="0"/>
              <a:t> </a:t>
            </a:r>
            <a:r>
              <a:rPr lang="en-US" dirty="0" err="1" smtClean="0"/>
              <a:t>sosial</a:t>
            </a:r>
            <a:endParaRPr lang="en-US" dirty="0" smtClean="0"/>
          </a:p>
          <a:p>
            <a:pPr algn="just"/>
            <a:r>
              <a:rPr lang="en-US" dirty="0" err="1" smtClean="0"/>
              <a:t>Makna</a:t>
            </a:r>
            <a:r>
              <a:rPr lang="en-US" dirty="0" smtClean="0"/>
              <a:t> </a:t>
            </a:r>
            <a:r>
              <a:rPr lang="en-US" dirty="0" err="1" smtClean="0"/>
              <a:t>disempurnakan</a:t>
            </a:r>
            <a:r>
              <a:rPr lang="en-US" dirty="0" smtClean="0"/>
              <a:t> </a:t>
            </a:r>
            <a:r>
              <a:rPr lang="en-US" dirty="0" err="1" smtClean="0"/>
              <a:t>pada</a:t>
            </a:r>
            <a:r>
              <a:rPr lang="en-US" dirty="0" smtClean="0"/>
              <a:t> </a:t>
            </a:r>
            <a:r>
              <a:rPr lang="en-US" dirty="0" err="1" smtClean="0"/>
              <a:t>saat</a:t>
            </a:r>
            <a:r>
              <a:rPr lang="en-US" dirty="0" smtClean="0"/>
              <a:t> </a:t>
            </a:r>
            <a:r>
              <a:rPr lang="en-US" dirty="0" err="1" smtClean="0"/>
              <a:t>interaksi</a:t>
            </a:r>
            <a:r>
              <a:rPr lang="en-US" dirty="0" smtClean="0"/>
              <a:t> </a:t>
            </a:r>
            <a:r>
              <a:rPr lang="en-US" dirty="0" err="1" smtClean="0"/>
              <a:t>berlangsung</a:t>
            </a:r>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en-US" sz="3200" b="1" dirty="0" err="1" smtClean="0">
                <a:latin typeface="+mn-lt"/>
              </a:rPr>
              <a:t>Pemahaman</a:t>
            </a:r>
            <a:r>
              <a:rPr lang="en-US" sz="3200" b="1" dirty="0" smtClean="0">
                <a:latin typeface="+mn-lt"/>
              </a:rPr>
              <a:t> </a:t>
            </a:r>
            <a:r>
              <a:rPr lang="en-US" sz="3200" b="1" dirty="0" err="1" smtClean="0">
                <a:latin typeface="+mn-lt"/>
              </a:rPr>
              <a:t>teori</a:t>
            </a:r>
            <a:r>
              <a:rPr lang="en-US" sz="3200" b="1" dirty="0" smtClean="0">
                <a:latin typeface="+mn-lt"/>
              </a:rPr>
              <a:t> </a:t>
            </a:r>
            <a:r>
              <a:rPr lang="en-US" sz="3200" b="1" dirty="0" err="1" smtClean="0">
                <a:latin typeface="+mn-lt"/>
              </a:rPr>
              <a:t>interaksionisme</a:t>
            </a:r>
            <a:r>
              <a:rPr lang="en-US" sz="3200" b="1" dirty="0" smtClean="0">
                <a:latin typeface="+mn-lt"/>
              </a:rPr>
              <a:t> </a:t>
            </a:r>
            <a:r>
              <a:rPr lang="en-US" sz="3200" b="1" dirty="0" err="1" smtClean="0">
                <a:latin typeface="+mn-lt"/>
              </a:rPr>
              <a:t>simbolik</a:t>
            </a:r>
            <a:r>
              <a:rPr lang="en-US" sz="3200" b="1" dirty="0" smtClean="0">
                <a:latin typeface="+mn-lt"/>
              </a:rPr>
              <a:t> (</a:t>
            </a:r>
            <a:r>
              <a:rPr lang="en-US" sz="3200" b="1" dirty="0" err="1" smtClean="0">
                <a:latin typeface="+mn-lt"/>
              </a:rPr>
              <a:t>Poloma</a:t>
            </a:r>
            <a:r>
              <a:rPr lang="en-US" sz="3200" b="1" dirty="0" smtClean="0">
                <a:latin typeface="+mn-lt"/>
              </a:rPr>
              <a:t>)</a:t>
            </a:r>
            <a:endParaRPr lang="en-US" sz="3200" b="1" dirty="0">
              <a:latin typeface="+mn-lt"/>
            </a:endParaRPr>
          </a:p>
        </p:txBody>
      </p:sp>
      <p:sp>
        <p:nvSpPr>
          <p:cNvPr id="3" name="Content Placeholder 2"/>
          <p:cNvSpPr>
            <a:spLocks noGrp="1"/>
          </p:cNvSpPr>
          <p:nvPr>
            <p:ph idx="1"/>
          </p:nvPr>
        </p:nvSpPr>
        <p:spPr>
          <a:xfrm>
            <a:off x="609600" y="1371600"/>
            <a:ext cx="8229600" cy="4525963"/>
          </a:xfrm>
        </p:spPr>
        <p:txBody>
          <a:bodyPr>
            <a:noAutofit/>
          </a:bodyPr>
          <a:lstStyle/>
          <a:p>
            <a:r>
              <a:rPr lang="en-US" sz="2400" dirty="0" err="1" smtClean="0"/>
              <a:t>Masyarakat</a:t>
            </a:r>
            <a:r>
              <a:rPr lang="en-US" sz="2400" dirty="0" smtClean="0"/>
              <a:t> </a:t>
            </a:r>
            <a:r>
              <a:rPr lang="en-US" sz="2400" dirty="0" err="1" smtClean="0"/>
              <a:t>terdiri</a:t>
            </a:r>
            <a:r>
              <a:rPr lang="en-US" sz="2400" dirty="0" smtClean="0"/>
              <a:t> </a:t>
            </a:r>
            <a:r>
              <a:rPr lang="en-US" sz="2400" dirty="0" err="1" smtClean="0"/>
              <a:t>dari</a:t>
            </a:r>
            <a:r>
              <a:rPr lang="en-US" sz="2400" dirty="0" smtClean="0"/>
              <a:t> </a:t>
            </a:r>
            <a:r>
              <a:rPr lang="en-US" sz="2400" dirty="0" err="1" smtClean="0"/>
              <a:t>manusia</a:t>
            </a:r>
            <a:r>
              <a:rPr lang="en-US" sz="2400" dirty="0" smtClean="0"/>
              <a:t> yang </a:t>
            </a:r>
            <a:r>
              <a:rPr lang="en-US" sz="2400" dirty="0" err="1" smtClean="0"/>
              <a:t>berinteraksi</a:t>
            </a:r>
            <a:r>
              <a:rPr lang="en-US" sz="2400" dirty="0" smtClean="0"/>
              <a:t>.</a:t>
            </a:r>
          </a:p>
          <a:p>
            <a:r>
              <a:rPr lang="en-US" sz="2400" dirty="0" err="1" smtClean="0"/>
              <a:t>Interaksi</a:t>
            </a:r>
            <a:r>
              <a:rPr lang="en-US" sz="2400" dirty="0" smtClean="0"/>
              <a:t> </a:t>
            </a:r>
            <a:r>
              <a:rPr lang="en-US" sz="2400" dirty="0" err="1" smtClean="0"/>
              <a:t>terdiri</a:t>
            </a:r>
            <a:r>
              <a:rPr lang="en-US" sz="2400" dirty="0" smtClean="0"/>
              <a:t> </a:t>
            </a:r>
            <a:r>
              <a:rPr lang="en-US" sz="2400" dirty="0" err="1" smtClean="0"/>
              <a:t>dari</a:t>
            </a:r>
            <a:r>
              <a:rPr lang="en-US" sz="2400" dirty="0" smtClean="0"/>
              <a:t> </a:t>
            </a:r>
            <a:r>
              <a:rPr lang="en-US" sz="2400" dirty="0" err="1" smtClean="0"/>
              <a:t>berbagai</a:t>
            </a:r>
            <a:r>
              <a:rPr lang="en-US" sz="2400" dirty="0" smtClean="0"/>
              <a:t> </a:t>
            </a:r>
            <a:r>
              <a:rPr lang="en-US" sz="2400" dirty="0" err="1" smtClean="0"/>
              <a:t>kegiatan</a:t>
            </a:r>
            <a:r>
              <a:rPr lang="en-US" sz="2400" dirty="0" smtClean="0"/>
              <a:t> </a:t>
            </a:r>
            <a:r>
              <a:rPr lang="en-US" sz="2400" dirty="0" err="1" smtClean="0"/>
              <a:t>dan</a:t>
            </a:r>
            <a:r>
              <a:rPr lang="en-US" sz="2400" dirty="0" smtClean="0"/>
              <a:t> </a:t>
            </a:r>
            <a:r>
              <a:rPr lang="en-US" sz="2400" dirty="0" err="1" smtClean="0"/>
              <a:t>mencakup</a:t>
            </a:r>
            <a:r>
              <a:rPr lang="en-US" sz="2400" dirty="0" smtClean="0"/>
              <a:t> </a:t>
            </a:r>
            <a:r>
              <a:rPr lang="en-US" sz="2400" dirty="0" err="1" smtClean="0"/>
              <a:t>penafsiran</a:t>
            </a:r>
            <a:r>
              <a:rPr lang="en-US" sz="2400" dirty="0" smtClean="0"/>
              <a:t>.</a:t>
            </a:r>
          </a:p>
          <a:p>
            <a:r>
              <a:rPr lang="en-US" sz="2400" dirty="0" err="1" smtClean="0"/>
              <a:t>Obyek</a:t>
            </a:r>
            <a:r>
              <a:rPr lang="en-US" sz="2400" dirty="0" smtClean="0"/>
              <a:t> yang </a:t>
            </a:r>
            <a:r>
              <a:rPr lang="en-US" sz="2400" dirty="0" err="1" smtClean="0"/>
              <a:t>muncul</a:t>
            </a:r>
            <a:r>
              <a:rPr lang="en-US" sz="2400" dirty="0" smtClean="0"/>
              <a:t> </a:t>
            </a:r>
            <a:r>
              <a:rPr lang="en-US" sz="2400" dirty="0" err="1" smtClean="0"/>
              <a:t>dalam</a:t>
            </a:r>
            <a:r>
              <a:rPr lang="en-US" sz="2400" dirty="0" smtClean="0"/>
              <a:t> </a:t>
            </a:r>
            <a:r>
              <a:rPr lang="en-US" sz="2400" dirty="0" err="1" smtClean="0"/>
              <a:t>interaksi</a:t>
            </a:r>
            <a:r>
              <a:rPr lang="en-US" sz="2400" dirty="0" smtClean="0"/>
              <a:t> </a:t>
            </a:r>
            <a:r>
              <a:rPr lang="en-US" sz="2400" dirty="0" err="1" smtClean="0"/>
              <a:t>tidak</a:t>
            </a:r>
            <a:r>
              <a:rPr lang="en-US" sz="2400" dirty="0" smtClean="0"/>
              <a:t> </a:t>
            </a:r>
            <a:r>
              <a:rPr lang="en-US" sz="2400" dirty="0" err="1" smtClean="0"/>
              <a:t>mempunyai</a:t>
            </a:r>
            <a:r>
              <a:rPr lang="en-US" sz="2400" dirty="0" smtClean="0"/>
              <a:t> </a:t>
            </a:r>
            <a:r>
              <a:rPr lang="en-US" sz="2400" dirty="0" err="1" smtClean="0"/>
              <a:t>makna</a:t>
            </a:r>
            <a:r>
              <a:rPr lang="en-US" sz="2400" dirty="0" smtClean="0"/>
              <a:t> yang </a:t>
            </a:r>
            <a:r>
              <a:rPr lang="en-US" sz="2400" dirty="0" err="1" smtClean="0"/>
              <a:t>intrinsik</a:t>
            </a:r>
            <a:r>
              <a:rPr lang="en-US" sz="2400" dirty="0" smtClean="0"/>
              <a:t>.</a:t>
            </a:r>
          </a:p>
          <a:p>
            <a:r>
              <a:rPr lang="en-US" sz="2400" dirty="0" err="1" smtClean="0"/>
              <a:t>Manusia</a:t>
            </a:r>
            <a:r>
              <a:rPr lang="en-US" sz="2400" dirty="0" smtClean="0"/>
              <a:t> </a:t>
            </a:r>
            <a:r>
              <a:rPr lang="en-US" sz="2400" dirty="0" err="1" smtClean="0"/>
              <a:t>tidak</a:t>
            </a:r>
            <a:r>
              <a:rPr lang="en-US" sz="2400" dirty="0" smtClean="0"/>
              <a:t> </a:t>
            </a:r>
            <a:r>
              <a:rPr lang="en-US" sz="2400" dirty="0" err="1" smtClean="0"/>
              <a:t>hanya</a:t>
            </a:r>
            <a:r>
              <a:rPr lang="en-US" sz="2400" dirty="0" smtClean="0"/>
              <a:t> </a:t>
            </a:r>
            <a:r>
              <a:rPr lang="en-US" sz="2400" dirty="0" err="1" smtClean="0"/>
              <a:t>melihat</a:t>
            </a:r>
            <a:r>
              <a:rPr lang="en-US" sz="2400" dirty="0" smtClean="0"/>
              <a:t> </a:t>
            </a:r>
            <a:r>
              <a:rPr lang="en-US" sz="2400" dirty="0" err="1" smtClean="0"/>
              <a:t>obyek</a:t>
            </a:r>
            <a:r>
              <a:rPr lang="en-US" sz="2400" dirty="0" smtClean="0"/>
              <a:t> </a:t>
            </a:r>
            <a:r>
              <a:rPr lang="en-US" sz="2400" dirty="0" err="1" smtClean="0"/>
              <a:t>eksternal</a:t>
            </a:r>
            <a:r>
              <a:rPr lang="en-US" sz="2400" dirty="0" smtClean="0"/>
              <a:t> </a:t>
            </a:r>
            <a:r>
              <a:rPr lang="en-US" sz="2400" dirty="0" err="1" smtClean="0"/>
              <a:t>tetapi</a:t>
            </a:r>
            <a:r>
              <a:rPr lang="en-US" sz="2400" dirty="0" smtClean="0"/>
              <a:t> </a:t>
            </a:r>
            <a:r>
              <a:rPr lang="en-US" sz="2400" dirty="0" err="1" smtClean="0"/>
              <a:t>juga</a:t>
            </a:r>
            <a:r>
              <a:rPr lang="en-US" sz="2400" dirty="0" smtClean="0"/>
              <a:t> </a:t>
            </a:r>
            <a:r>
              <a:rPr lang="en-US" sz="2400" dirty="0" err="1" smtClean="0"/>
              <a:t>dirinya</a:t>
            </a:r>
            <a:r>
              <a:rPr lang="en-US" sz="2400" dirty="0" smtClean="0"/>
              <a:t>.</a:t>
            </a:r>
          </a:p>
          <a:p>
            <a:r>
              <a:rPr lang="en-US" sz="2400" dirty="0" err="1" smtClean="0"/>
              <a:t>Tindakan</a:t>
            </a:r>
            <a:r>
              <a:rPr lang="en-US" sz="2400" dirty="0" smtClean="0"/>
              <a:t> </a:t>
            </a:r>
            <a:r>
              <a:rPr lang="en-US" sz="2400" dirty="0" err="1" smtClean="0"/>
              <a:t>manusia</a:t>
            </a:r>
            <a:r>
              <a:rPr lang="en-US" sz="2400" dirty="0" smtClean="0"/>
              <a:t> </a:t>
            </a:r>
            <a:r>
              <a:rPr lang="en-US" sz="2400" dirty="0" err="1" smtClean="0"/>
              <a:t>adalah</a:t>
            </a:r>
            <a:r>
              <a:rPr lang="en-US" sz="2400" dirty="0" smtClean="0"/>
              <a:t> </a:t>
            </a:r>
            <a:r>
              <a:rPr lang="en-US" sz="2400" dirty="0" err="1" smtClean="0"/>
              <a:t>tindakan</a:t>
            </a:r>
            <a:r>
              <a:rPr lang="en-US" sz="2400" dirty="0" smtClean="0"/>
              <a:t> </a:t>
            </a:r>
            <a:r>
              <a:rPr lang="en-US" sz="2400" dirty="0" err="1" smtClean="0"/>
              <a:t>interpretatif</a:t>
            </a:r>
            <a:r>
              <a:rPr lang="en-US" sz="2400" dirty="0" smtClean="0"/>
              <a:t> yang </a:t>
            </a:r>
            <a:r>
              <a:rPr lang="en-US" sz="2400" dirty="0" err="1" smtClean="0"/>
              <a:t>dibuat</a:t>
            </a:r>
            <a:r>
              <a:rPr lang="en-US" sz="2400" dirty="0" smtClean="0"/>
              <a:t> </a:t>
            </a:r>
            <a:r>
              <a:rPr lang="en-US" sz="2400" dirty="0" err="1" smtClean="0"/>
              <a:t>manusia</a:t>
            </a:r>
            <a:r>
              <a:rPr lang="en-US" sz="2400" dirty="0" smtClean="0"/>
              <a:t>.</a:t>
            </a:r>
          </a:p>
          <a:p>
            <a:r>
              <a:rPr lang="en-US" sz="2400" dirty="0" err="1" smtClean="0"/>
              <a:t>Tindakan</a:t>
            </a:r>
            <a:r>
              <a:rPr lang="en-US" sz="2400" dirty="0" smtClean="0"/>
              <a:t> </a:t>
            </a:r>
            <a:r>
              <a:rPr lang="en-US" sz="2400" dirty="0" err="1" smtClean="0"/>
              <a:t>saling</a:t>
            </a:r>
            <a:r>
              <a:rPr lang="en-US" sz="2400" dirty="0" smtClean="0"/>
              <a:t> </a:t>
            </a:r>
            <a:r>
              <a:rPr lang="en-US" sz="2400" dirty="0" err="1" smtClean="0"/>
              <a:t>dikaitkan</a:t>
            </a:r>
            <a:r>
              <a:rPr lang="en-US" sz="2400" dirty="0" smtClean="0"/>
              <a:t> </a:t>
            </a:r>
            <a:r>
              <a:rPr lang="en-US" sz="2400" dirty="0" err="1" smtClean="0"/>
              <a:t>dan</a:t>
            </a:r>
            <a:r>
              <a:rPr lang="en-US" sz="2400" dirty="0" smtClean="0"/>
              <a:t> </a:t>
            </a:r>
            <a:r>
              <a:rPr lang="en-US" sz="2400" dirty="0" err="1" smtClean="0"/>
              <a:t>disesuakan</a:t>
            </a:r>
            <a:r>
              <a:rPr lang="en-US" sz="2400" dirty="0" smtClean="0"/>
              <a:t> </a:t>
            </a:r>
            <a:r>
              <a:rPr lang="en-US" sz="2400" dirty="0" err="1" smtClean="0"/>
              <a:t>dengan</a:t>
            </a:r>
            <a:r>
              <a:rPr lang="en-US" sz="2400" dirty="0" smtClean="0"/>
              <a:t> </a:t>
            </a:r>
            <a:r>
              <a:rPr lang="en-US" sz="2400" dirty="0" err="1" smtClean="0"/>
              <a:t>anggota</a:t>
            </a:r>
            <a:r>
              <a:rPr lang="en-US" sz="2400" dirty="0" smtClean="0"/>
              <a:t> </a:t>
            </a:r>
            <a:r>
              <a:rPr lang="en-US" sz="2400" dirty="0" err="1" smtClean="0"/>
              <a:t>kelompok</a:t>
            </a:r>
            <a:endParaRPr lang="en-US" sz="2400" dirty="0" smtClean="0"/>
          </a:p>
          <a:p>
            <a:endParaRPr lang="en-US" sz="2700"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en-US" sz="3200" b="1" dirty="0" smtClean="0"/>
              <a:t>a. </a:t>
            </a:r>
            <a:r>
              <a:rPr lang="en-US" sz="3200" b="1" dirty="0" err="1" smtClean="0"/>
              <a:t>Perspektif</a:t>
            </a:r>
            <a:r>
              <a:rPr lang="en-US" sz="3200" b="1" dirty="0" smtClean="0"/>
              <a:t> Labeling</a:t>
            </a:r>
            <a:endParaRPr lang="en-US" sz="3200" b="1" dirty="0"/>
          </a:p>
        </p:txBody>
      </p:sp>
      <p:sp>
        <p:nvSpPr>
          <p:cNvPr id="3" name="Content Placeholder 2"/>
          <p:cNvSpPr>
            <a:spLocks noGrp="1"/>
          </p:cNvSpPr>
          <p:nvPr>
            <p:ph idx="1"/>
          </p:nvPr>
        </p:nvSpPr>
        <p:spPr>
          <a:xfrm>
            <a:off x="533400" y="1219200"/>
            <a:ext cx="8229600" cy="4525963"/>
          </a:xfrm>
        </p:spPr>
        <p:txBody>
          <a:bodyPr>
            <a:normAutofit fontScale="85000" lnSpcReduction="10000"/>
          </a:bodyPr>
          <a:lstStyle/>
          <a:p>
            <a:r>
              <a:rPr lang="en-US" dirty="0" err="1" smtClean="0"/>
              <a:t>Melihat</a:t>
            </a:r>
            <a:r>
              <a:rPr lang="en-US" dirty="0" smtClean="0"/>
              <a:t> </a:t>
            </a:r>
            <a:r>
              <a:rPr lang="en-US" dirty="0" err="1" smtClean="0"/>
              <a:t>masalah</a:t>
            </a:r>
            <a:r>
              <a:rPr lang="en-US" dirty="0" smtClean="0"/>
              <a:t> </a:t>
            </a:r>
            <a:r>
              <a:rPr lang="en-US" dirty="0" err="1" smtClean="0"/>
              <a:t>sosial</a:t>
            </a:r>
            <a:r>
              <a:rPr lang="en-US" dirty="0" smtClean="0"/>
              <a:t> </a:t>
            </a:r>
            <a:r>
              <a:rPr lang="en-US" dirty="0" err="1" smtClean="0"/>
              <a:t>bersifat</a:t>
            </a:r>
            <a:r>
              <a:rPr lang="en-US" dirty="0" smtClean="0"/>
              <a:t> </a:t>
            </a:r>
            <a:r>
              <a:rPr lang="en-US" dirty="0" err="1" smtClean="0"/>
              <a:t>subyektif</a:t>
            </a:r>
            <a:r>
              <a:rPr lang="en-US" dirty="0" smtClean="0"/>
              <a:t>.</a:t>
            </a:r>
          </a:p>
          <a:p>
            <a:r>
              <a:rPr lang="en-US" dirty="0" err="1" smtClean="0"/>
              <a:t>Mempertanyakan</a:t>
            </a:r>
            <a:r>
              <a:rPr lang="en-US" dirty="0" smtClean="0"/>
              <a:t> </a:t>
            </a:r>
            <a:r>
              <a:rPr lang="en-US" dirty="0" err="1" smtClean="0"/>
              <a:t>mengapa</a:t>
            </a:r>
            <a:r>
              <a:rPr lang="en-US" dirty="0" smtClean="0"/>
              <a:t> </a:t>
            </a:r>
            <a:r>
              <a:rPr lang="en-US" dirty="0" err="1" smtClean="0"/>
              <a:t>seorang</a:t>
            </a:r>
            <a:r>
              <a:rPr lang="en-US" dirty="0" smtClean="0"/>
              <a:t> </a:t>
            </a:r>
            <a:r>
              <a:rPr lang="en-US" dirty="0" err="1" smtClean="0"/>
              <a:t>meny</a:t>
            </a:r>
            <a:r>
              <a:rPr lang="id-ID" dirty="0" smtClean="0"/>
              <a:t>e</a:t>
            </a:r>
            <a:r>
              <a:rPr lang="en-US" dirty="0" smtClean="0"/>
              <a:t>but </a:t>
            </a:r>
            <a:r>
              <a:rPr lang="en-US" dirty="0" err="1" smtClean="0"/>
              <a:t>suatu</a:t>
            </a:r>
            <a:r>
              <a:rPr lang="en-US" dirty="0" smtClean="0"/>
              <a:t> </a:t>
            </a:r>
            <a:r>
              <a:rPr lang="en-US" dirty="0" err="1" smtClean="0"/>
              <a:t>kondisi,kejadian</a:t>
            </a:r>
            <a:r>
              <a:rPr lang="en-US" dirty="0" smtClean="0"/>
              <a:t> ,</a:t>
            </a:r>
            <a:r>
              <a:rPr lang="en-US" dirty="0" err="1" smtClean="0"/>
              <a:t>situasi</a:t>
            </a:r>
            <a:r>
              <a:rPr lang="en-US" dirty="0" smtClean="0"/>
              <a:t> ,</a:t>
            </a:r>
            <a:r>
              <a:rPr lang="en-US" dirty="0" err="1" smtClean="0"/>
              <a:t>proses</a:t>
            </a:r>
            <a:r>
              <a:rPr lang="en-US" dirty="0" smtClean="0"/>
              <a:t> ,</a:t>
            </a:r>
            <a:r>
              <a:rPr lang="en-US" dirty="0" err="1" smtClean="0"/>
              <a:t>orang</a:t>
            </a:r>
            <a:r>
              <a:rPr lang="en-US" dirty="0" smtClean="0"/>
              <a:t> </a:t>
            </a:r>
            <a:r>
              <a:rPr lang="en-US" dirty="0" err="1" smtClean="0"/>
              <a:t>sebagai</a:t>
            </a:r>
            <a:r>
              <a:rPr lang="en-US" dirty="0" smtClean="0"/>
              <a:t> </a:t>
            </a:r>
            <a:r>
              <a:rPr lang="en-US" dirty="0" err="1" smtClean="0"/>
              <a:t>masalah</a:t>
            </a:r>
            <a:r>
              <a:rPr lang="en-US" dirty="0" smtClean="0"/>
              <a:t> </a:t>
            </a:r>
            <a:r>
              <a:rPr lang="en-US" dirty="0" err="1" smtClean="0"/>
              <a:t>sosial</a:t>
            </a:r>
            <a:r>
              <a:rPr lang="en-US" dirty="0" smtClean="0"/>
              <a:t>.</a:t>
            </a:r>
          </a:p>
          <a:p>
            <a:r>
              <a:rPr lang="en-US" dirty="0" err="1" smtClean="0"/>
              <a:t>Tindakan</a:t>
            </a:r>
            <a:r>
              <a:rPr lang="en-US" dirty="0" smtClean="0"/>
              <a:t> </a:t>
            </a:r>
            <a:r>
              <a:rPr lang="en-US" dirty="0" err="1" smtClean="0"/>
              <a:t>atau</a:t>
            </a:r>
            <a:r>
              <a:rPr lang="en-US" dirty="0" smtClean="0"/>
              <a:t> </a:t>
            </a:r>
            <a:r>
              <a:rPr lang="en-US" dirty="0" err="1" smtClean="0"/>
              <a:t>situasi</a:t>
            </a:r>
            <a:r>
              <a:rPr lang="en-US" dirty="0" smtClean="0"/>
              <a:t> dianggap </a:t>
            </a:r>
            <a:r>
              <a:rPr lang="en-US" dirty="0" err="1" smtClean="0"/>
              <a:t>masalah</a:t>
            </a:r>
            <a:r>
              <a:rPr lang="en-US" dirty="0" smtClean="0"/>
              <a:t> </a:t>
            </a:r>
            <a:r>
              <a:rPr lang="en-US" dirty="0" err="1" smtClean="0"/>
              <a:t>sosial</a:t>
            </a:r>
            <a:r>
              <a:rPr lang="en-US" dirty="0" smtClean="0"/>
              <a:t> </a:t>
            </a:r>
            <a:r>
              <a:rPr lang="en-US" dirty="0" err="1" smtClean="0"/>
              <a:t>bersifat</a:t>
            </a:r>
            <a:r>
              <a:rPr lang="en-US" dirty="0" smtClean="0"/>
              <a:t> </a:t>
            </a:r>
            <a:r>
              <a:rPr lang="en-US" dirty="0" err="1" smtClean="0"/>
              <a:t>relatif</a:t>
            </a:r>
            <a:r>
              <a:rPr lang="en-US" dirty="0" smtClean="0"/>
              <a:t>.</a:t>
            </a:r>
          </a:p>
          <a:p>
            <a:r>
              <a:rPr lang="en-US" dirty="0" err="1" smtClean="0"/>
              <a:t>Muncul</a:t>
            </a:r>
            <a:r>
              <a:rPr lang="en-US" dirty="0" smtClean="0"/>
              <a:t> </a:t>
            </a:r>
            <a:r>
              <a:rPr lang="en-US" dirty="0" err="1" smtClean="0"/>
              <a:t>reaksi</a:t>
            </a:r>
            <a:r>
              <a:rPr lang="en-US" dirty="0" smtClean="0"/>
              <a:t> </a:t>
            </a:r>
            <a:r>
              <a:rPr lang="en-US" dirty="0" err="1" smtClean="0"/>
              <a:t>masyarakat</a:t>
            </a:r>
            <a:r>
              <a:rPr lang="en-US" dirty="0" smtClean="0"/>
              <a:t> </a:t>
            </a:r>
            <a:r>
              <a:rPr lang="en-US" dirty="0" err="1" smtClean="0"/>
              <a:t>terhadap</a:t>
            </a:r>
            <a:r>
              <a:rPr lang="en-US" dirty="0" smtClean="0"/>
              <a:t> </a:t>
            </a:r>
            <a:r>
              <a:rPr lang="en-US" dirty="0" err="1" smtClean="0"/>
              <a:t>tindakan</a:t>
            </a:r>
            <a:r>
              <a:rPr lang="en-US" dirty="0" smtClean="0"/>
              <a:t> yang </a:t>
            </a:r>
            <a:r>
              <a:rPr lang="en-US" dirty="0" err="1" smtClean="0"/>
              <a:t>merupakan</a:t>
            </a:r>
            <a:r>
              <a:rPr lang="en-US" dirty="0" smtClean="0"/>
              <a:t> </a:t>
            </a:r>
            <a:r>
              <a:rPr lang="en-US" dirty="0" err="1" smtClean="0"/>
              <a:t>hasil</a:t>
            </a:r>
            <a:r>
              <a:rPr lang="en-US" dirty="0" smtClean="0"/>
              <a:t> </a:t>
            </a:r>
            <a:r>
              <a:rPr lang="en-US" dirty="0" err="1" smtClean="0"/>
              <a:t>interpretasi</a:t>
            </a:r>
            <a:r>
              <a:rPr lang="en-US" dirty="0" smtClean="0"/>
              <a:t> </a:t>
            </a:r>
            <a:r>
              <a:rPr lang="en-US" dirty="0" err="1" smtClean="0"/>
              <a:t>masyarakat</a:t>
            </a:r>
            <a:r>
              <a:rPr lang="en-US" dirty="0" smtClean="0"/>
              <a:t> </a:t>
            </a:r>
            <a:r>
              <a:rPr lang="en-US" dirty="0" err="1" smtClean="0"/>
              <a:t>itu</a:t>
            </a:r>
            <a:r>
              <a:rPr lang="en-US" dirty="0" smtClean="0"/>
              <a:t> </a:t>
            </a:r>
            <a:r>
              <a:rPr lang="en-US" dirty="0" err="1" smtClean="0"/>
              <a:t>sendiri</a:t>
            </a:r>
            <a:r>
              <a:rPr lang="en-US" dirty="0" smtClean="0"/>
              <a:t>.</a:t>
            </a:r>
          </a:p>
          <a:p>
            <a:r>
              <a:rPr lang="en-US" dirty="0" err="1" smtClean="0"/>
              <a:t>Ada</a:t>
            </a:r>
            <a:r>
              <a:rPr lang="en-US" dirty="0" smtClean="0"/>
              <a:t> </a:t>
            </a:r>
            <a:r>
              <a:rPr lang="en-US" dirty="0" err="1" smtClean="0"/>
              <a:t>tidaknya</a:t>
            </a:r>
            <a:r>
              <a:rPr lang="en-US" dirty="0" smtClean="0"/>
              <a:t> </a:t>
            </a:r>
            <a:r>
              <a:rPr lang="en-US" dirty="0" err="1" smtClean="0"/>
              <a:t>masalah</a:t>
            </a:r>
            <a:r>
              <a:rPr lang="en-US" dirty="0" smtClean="0"/>
              <a:t> </a:t>
            </a:r>
            <a:r>
              <a:rPr lang="en-US" dirty="0" err="1" smtClean="0"/>
              <a:t>sosial</a:t>
            </a:r>
            <a:r>
              <a:rPr lang="en-US" dirty="0" smtClean="0"/>
              <a:t> </a:t>
            </a:r>
            <a:r>
              <a:rPr lang="en-US" dirty="0" err="1" smtClean="0"/>
              <a:t>tergantung</a:t>
            </a:r>
            <a:r>
              <a:rPr lang="en-US" dirty="0" smtClean="0"/>
              <a:t> </a:t>
            </a:r>
            <a:r>
              <a:rPr lang="en-US" dirty="0" err="1" smtClean="0"/>
              <a:t>bagamana</a:t>
            </a:r>
            <a:r>
              <a:rPr lang="en-US" dirty="0" smtClean="0"/>
              <a:t> </a:t>
            </a:r>
            <a:r>
              <a:rPr lang="en-US" dirty="0" err="1" smtClean="0"/>
              <a:t>masyarakat</a:t>
            </a:r>
            <a:r>
              <a:rPr lang="en-US" dirty="0" smtClean="0"/>
              <a:t> </a:t>
            </a:r>
            <a:r>
              <a:rPr lang="en-US" dirty="0" err="1" smtClean="0"/>
              <a:t>memberi</a:t>
            </a:r>
            <a:r>
              <a:rPr lang="en-US" dirty="0" smtClean="0"/>
              <a:t> </a:t>
            </a:r>
            <a:r>
              <a:rPr lang="en-US" dirty="0" err="1" smtClean="0"/>
              <a:t>makna</a:t>
            </a:r>
            <a:r>
              <a:rPr lang="en-US" dirty="0" smtClean="0"/>
              <a:t> t</a:t>
            </a:r>
            <a:r>
              <a:rPr lang="id-ID" dirty="0" smtClean="0"/>
              <a:t>er</a:t>
            </a:r>
            <a:r>
              <a:rPr lang="en-US" dirty="0" err="1" smtClean="0"/>
              <a:t>hadap</a:t>
            </a:r>
            <a:r>
              <a:rPr lang="en-US" dirty="0" smtClean="0"/>
              <a:t> </a:t>
            </a:r>
            <a:r>
              <a:rPr lang="en-US" dirty="0" err="1" smtClean="0"/>
              <a:t>kondisi</a:t>
            </a:r>
            <a:r>
              <a:rPr lang="en-US" dirty="0" smtClean="0"/>
              <a:t> </a:t>
            </a:r>
            <a:r>
              <a:rPr lang="en-US" dirty="0" err="1" smtClean="0"/>
              <a:t>tersebut</a:t>
            </a:r>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en-US" sz="3200" dirty="0" err="1" smtClean="0"/>
              <a:t>Dikatakan</a:t>
            </a:r>
            <a:r>
              <a:rPr lang="en-US" sz="3200" dirty="0" smtClean="0"/>
              <a:t> </a:t>
            </a:r>
            <a:r>
              <a:rPr lang="en-US" sz="3200" dirty="0" err="1" smtClean="0"/>
              <a:t>Parilo</a:t>
            </a:r>
            <a:r>
              <a:rPr lang="en-US" sz="3200" dirty="0" smtClean="0"/>
              <a:t> </a:t>
            </a:r>
            <a:r>
              <a:rPr lang="en-US" sz="3200" dirty="0" err="1" smtClean="0"/>
              <a:t>ada</a:t>
            </a:r>
            <a:r>
              <a:rPr lang="en-US" sz="3200" dirty="0" smtClean="0"/>
              <a:t> 2 </a:t>
            </a:r>
            <a:r>
              <a:rPr lang="en-US" sz="3200" dirty="0" err="1" smtClean="0"/>
              <a:t>bidang</a:t>
            </a:r>
            <a:r>
              <a:rPr lang="en-US" sz="3200" dirty="0" smtClean="0"/>
              <a:t> </a:t>
            </a:r>
            <a:r>
              <a:rPr lang="en-US" sz="3200" dirty="0" err="1" smtClean="0"/>
              <a:t>pendekatan</a:t>
            </a:r>
            <a:r>
              <a:rPr lang="en-US" sz="3200" dirty="0" smtClean="0"/>
              <a:t>:</a:t>
            </a:r>
            <a:endParaRPr lang="en-US" sz="3200" dirty="0"/>
          </a:p>
        </p:txBody>
      </p:sp>
      <p:sp>
        <p:nvSpPr>
          <p:cNvPr id="3" name="Content Placeholder 2"/>
          <p:cNvSpPr>
            <a:spLocks noGrp="1"/>
          </p:cNvSpPr>
          <p:nvPr>
            <p:ph idx="1"/>
          </p:nvPr>
        </p:nvSpPr>
        <p:spPr>
          <a:xfrm>
            <a:off x="533400" y="1371600"/>
            <a:ext cx="8229600" cy="4525963"/>
          </a:xfrm>
        </p:spPr>
        <p:txBody>
          <a:bodyPr>
            <a:normAutofit fontScale="85000" lnSpcReduction="10000"/>
          </a:bodyPr>
          <a:lstStyle/>
          <a:p>
            <a:pPr marL="514350" indent="-514350" algn="just">
              <a:buFont typeface="+mj-lt"/>
              <a:buAutoNum type="arabicPeriod"/>
            </a:pPr>
            <a:r>
              <a:rPr lang="id-ID" dirty="0" err="1" smtClean="0"/>
              <a:t>P</a:t>
            </a:r>
            <a:r>
              <a:rPr lang="en-US" dirty="0" err="1" smtClean="0"/>
              <a:t>erspektif</a:t>
            </a:r>
            <a:r>
              <a:rPr lang="en-US" dirty="0" smtClean="0"/>
              <a:t> </a:t>
            </a:r>
            <a:r>
              <a:rPr lang="en-US" dirty="0" err="1" smtClean="0"/>
              <a:t>ini</a:t>
            </a:r>
            <a:r>
              <a:rPr lang="en-US" dirty="0" smtClean="0"/>
              <a:t> </a:t>
            </a:r>
            <a:r>
              <a:rPr lang="en-US" dirty="0" err="1" smtClean="0"/>
              <a:t>menggambarkan</a:t>
            </a:r>
            <a:r>
              <a:rPr lang="en-US" dirty="0" smtClean="0"/>
              <a:t> </a:t>
            </a:r>
            <a:r>
              <a:rPr lang="en-US" dirty="0" err="1" smtClean="0"/>
              <a:t>bagaimana</a:t>
            </a:r>
            <a:r>
              <a:rPr lang="en-US" dirty="0" smtClean="0"/>
              <a:t> </a:t>
            </a:r>
            <a:r>
              <a:rPr lang="en-US" dirty="0" err="1" smtClean="0"/>
              <a:t>seorang</a:t>
            </a:r>
            <a:r>
              <a:rPr lang="en-US" dirty="0" smtClean="0"/>
              <a:t> </a:t>
            </a:r>
            <a:r>
              <a:rPr lang="en-US" dirty="0" err="1" smtClean="0"/>
              <a:t>diberi</a:t>
            </a:r>
            <a:r>
              <a:rPr lang="en-US" dirty="0" smtClean="0"/>
              <a:t> label </a:t>
            </a:r>
            <a:r>
              <a:rPr lang="en-US" dirty="0" err="1" smtClean="0"/>
              <a:t>sebagai</a:t>
            </a:r>
            <a:r>
              <a:rPr lang="en-US" dirty="0" smtClean="0"/>
              <a:t> </a:t>
            </a:r>
            <a:r>
              <a:rPr lang="en-US" dirty="0" err="1" smtClean="0"/>
              <a:t>penyandang</a:t>
            </a:r>
            <a:r>
              <a:rPr lang="en-US" dirty="0" smtClean="0"/>
              <a:t> </a:t>
            </a:r>
            <a:r>
              <a:rPr lang="en-US" dirty="0" err="1" smtClean="0"/>
              <a:t>masalah</a:t>
            </a:r>
            <a:r>
              <a:rPr lang="en-US" dirty="0" smtClean="0"/>
              <a:t> </a:t>
            </a:r>
            <a:r>
              <a:rPr lang="en-US" dirty="0" err="1" smtClean="0"/>
              <a:t>sosial</a:t>
            </a:r>
            <a:endParaRPr lang="en-US" dirty="0" smtClean="0"/>
          </a:p>
          <a:p>
            <a:pPr marL="514350" indent="-514350" algn="just">
              <a:buFont typeface="+mj-lt"/>
              <a:buAutoNum type="arabicPeriod"/>
            </a:pPr>
            <a:r>
              <a:rPr lang="en-US" dirty="0" err="1" smtClean="0"/>
              <a:t>Definisi</a:t>
            </a:r>
            <a:r>
              <a:rPr lang="en-US" dirty="0" smtClean="0"/>
              <a:t> </a:t>
            </a:r>
            <a:r>
              <a:rPr lang="en-US" dirty="0" err="1" smtClean="0"/>
              <a:t>masalah</a:t>
            </a:r>
            <a:r>
              <a:rPr lang="en-US" dirty="0" smtClean="0"/>
              <a:t> </a:t>
            </a:r>
            <a:r>
              <a:rPr lang="en-US" dirty="0" err="1" smtClean="0"/>
              <a:t>sosial</a:t>
            </a:r>
            <a:r>
              <a:rPr lang="en-US" dirty="0" smtClean="0"/>
              <a:t> </a:t>
            </a:r>
            <a:r>
              <a:rPr lang="en-US" dirty="0" err="1" smtClean="0"/>
              <a:t>merupakan</a:t>
            </a:r>
            <a:r>
              <a:rPr lang="en-US" dirty="0" smtClean="0"/>
              <a:t> </a:t>
            </a:r>
            <a:r>
              <a:rPr lang="en-US" dirty="0" err="1" smtClean="0"/>
              <a:t>hasil</a:t>
            </a:r>
            <a:r>
              <a:rPr lang="en-US" dirty="0" smtClean="0"/>
              <a:t> </a:t>
            </a:r>
            <a:r>
              <a:rPr lang="en-US" dirty="0" err="1" smtClean="0"/>
              <a:t>negosiasi</a:t>
            </a:r>
            <a:r>
              <a:rPr lang="en-US" dirty="0" smtClean="0"/>
              <a:t> </a:t>
            </a:r>
            <a:r>
              <a:rPr lang="en-US" dirty="0" err="1" smtClean="0"/>
              <a:t>dengan</a:t>
            </a:r>
            <a:r>
              <a:rPr lang="en-US" dirty="0" smtClean="0"/>
              <a:t> </a:t>
            </a:r>
            <a:r>
              <a:rPr lang="en-US" dirty="0" err="1" smtClean="0"/>
              <a:t>masyarakat</a:t>
            </a:r>
            <a:r>
              <a:rPr lang="en-US" dirty="0" smtClean="0"/>
              <a:t> ( </a:t>
            </a:r>
            <a:r>
              <a:rPr lang="en-US" dirty="0" err="1" smtClean="0"/>
              <a:t>proses</a:t>
            </a:r>
            <a:r>
              <a:rPr lang="en-US" dirty="0" smtClean="0"/>
              <a:t> --- </a:t>
            </a:r>
            <a:r>
              <a:rPr lang="en-US" dirty="0" err="1" smtClean="0"/>
              <a:t>masalah</a:t>
            </a:r>
            <a:r>
              <a:rPr lang="en-US" dirty="0" smtClean="0"/>
              <a:t> </a:t>
            </a:r>
            <a:r>
              <a:rPr lang="en-US" dirty="0" err="1" smtClean="0"/>
              <a:t>sosial</a:t>
            </a:r>
            <a:r>
              <a:rPr lang="en-US" dirty="0" smtClean="0"/>
              <a:t> )</a:t>
            </a:r>
          </a:p>
          <a:p>
            <a:pPr marL="514350" indent="-514350" algn="just">
              <a:buNone/>
            </a:pPr>
            <a:r>
              <a:rPr lang="en-US" dirty="0" err="1" smtClean="0"/>
              <a:t>Upaya</a:t>
            </a:r>
            <a:r>
              <a:rPr lang="en-US" dirty="0" smtClean="0"/>
              <a:t> </a:t>
            </a:r>
            <a:r>
              <a:rPr lang="en-US" dirty="0" err="1" smtClean="0"/>
              <a:t>pemecahan</a:t>
            </a:r>
            <a:r>
              <a:rPr lang="en-US" dirty="0" smtClean="0"/>
              <a:t> :</a:t>
            </a:r>
          </a:p>
          <a:p>
            <a:pPr marL="514350" indent="-514350" algn="just"/>
            <a:r>
              <a:rPr lang="id-ID" dirty="0" smtClean="0"/>
              <a:t>M</a:t>
            </a:r>
            <a:r>
              <a:rPr lang="en-US" dirty="0" err="1" smtClean="0"/>
              <a:t>elakukan</a:t>
            </a:r>
            <a:r>
              <a:rPr lang="en-US" dirty="0" smtClean="0"/>
              <a:t> </a:t>
            </a:r>
            <a:r>
              <a:rPr lang="en-US" dirty="0" err="1" smtClean="0"/>
              <a:t>redefinisi</a:t>
            </a:r>
            <a:r>
              <a:rPr lang="en-US" dirty="0" smtClean="0"/>
              <a:t> </a:t>
            </a:r>
            <a:r>
              <a:rPr lang="en-US" dirty="0" err="1" smtClean="0"/>
              <a:t>dari</a:t>
            </a:r>
            <a:r>
              <a:rPr lang="en-US" dirty="0" smtClean="0"/>
              <a:t> </a:t>
            </a:r>
            <a:r>
              <a:rPr lang="en-US" dirty="0" err="1" smtClean="0"/>
              <a:t>tindakan</a:t>
            </a:r>
            <a:r>
              <a:rPr lang="en-US" dirty="0" smtClean="0"/>
              <a:t> </a:t>
            </a:r>
            <a:r>
              <a:rPr lang="en-US" dirty="0" err="1" smtClean="0"/>
              <a:t>dan</a:t>
            </a:r>
            <a:r>
              <a:rPr lang="en-US" dirty="0" smtClean="0"/>
              <a:t> </a:t>
            </a:r>
            <a:r>
              <a:rPr lang="en-US" dirty="0" err="1" smtClean="0"/>
              <a:t>situasi</a:t>
            </a:r>
            <a:r>
              <a:rPr lang="en-US" dirty="0" smtClean="0"/>
              <a:t> </a:t>
            </a:r>
            <a:r>
              <a:rPr lang="id-ID" dirty="0" smtClean="0"/>
              <a:t>yang </a:t>
            </a:r>
            <a:r>
              <a:rPr lang="en-US" dirty="0" smtClean="0"/>
              <a:t>dianggap </a:t>
            </a:r>
            <a:r>
              <a:rPr lang="en-US" dirty="0" err="1" smtClean="0"/>
              <a:t>sebagai</a:t>
            </a:r>
            <a:r>
              <a:rPr lang="en-US" dirty="0" smtClean="0"/>
              <a:t> </a:t>
            </a:r>
            <a:r>
              <a:rPr lang="en-US" dirty="0" err="1" smtClean="0"/>
              <a:t>masalah</a:t>
            </a:r>
            <a:r>
              <a:rPr lang="en-US" dirty="0" smtClean="0"/>
              <a:t> </a:t>
            </a:r>
            <a:r>
              <a:rPr lang="en-US" dirty="0" err="1" smtClean="0"/>
              <a:t>sosial</a:t>
            </a:r>
            <a:r>
              <a:rPr lang="en-US" dirty="0" smtClean="0"/>
              <a:t>.</a:t>
            </a:r>
          </a:p>
          <a:p>
            <a:pPr marL="514350" indent="-514350" algn="just"/>
            <a:r>
              <a:rPr lang="en-US" dirty="0" err="1" smtClean="0"/>
              <a:t>Untuk</a:t>
            </a:r>
            <a:r>
              <a:rPr lang="en-US" dirty="0" smtClean="0"/>
              <a:t> </a:t>
            </a:r>
            <a:r>
              <a:rPr lang="en-US" dirty="0" err="1" smtClean="0"/>
              <a:t>melakukan</a:t>
            </a:r>
            <a:r>
              <a:rPr lang="en-US" dirty="0" smtClean="0"/>
              <a:t> </a:t>
            </a:r>
            <a:r>
              <a:rPr lang="en-US" dirty="0" err="1" smtClean="0"/>
              <a:t>redefinisi</a:t>
            </a:r>
            <a:r>
              <a:rPr lang="en-US" dirty="0" smtClean="0"/>
              <a:t> </a:t>
            </a:r>
            <a:r>
              <a:rPr lang="en-US" dirty="0" err="1" smtClean="0"/>
              <a:t>perlu</a:t>
            </a:r>
            <a:r>
              <a:rPr lang="en-US" dirty="0" smtClean="0"/>
              <a:t> </a:t>
            </a:r>
            <a:r>
              <a:rPr lang="en-US" dirty="0" err="1" smtClean="0"/>
              <a:t>adanya</a:t>
            </a:r>
            <a:r>
              <a:rPr lang="en-US" dirty="0" smtClean="0"/>
              <a:t> </a:t>
            </a:r>
            <a:r>
              <a:rPr lang="en-US" dirty="0" err="1" smtClean="0"/>
              <a:t>intervensi</a:t>
            </a:r>
            <a:r>
              <a:rPr lang="en-US" dirty="0" smtClean="0"/>
              <a:t> </a:t>
            </a:r>
            <a:r>
              <a:rPr lang="en-US" dirty="0" err="1" smtClean="0"/>
              <a:t>dari</a:t>
            </a:r>
            <a:r>
              <a:rPr lang="en-US" dirty="0" smtClean="0"/>
              <a:t> </a:t>
            </a:r>
            <a:r>
              <a:rPr lang="en-US" dirty="0" err="1" smtClean="0"/>
              <a:t>luar</a:t>
            </a:r>
            <a:r>
              <a:rPr lang="en-US" dirty="0" smtClean="0"/>
              <a:t> </a:t>
            </a:r>
            <a:r>
              <a:rPr lang="en-US" dirty="0" err="1" smtClean="0"/>
              <a:t>dan</a:t>
            </a:r>
            <a:r>
              <a:rPr lang="en-US" dirty="0" smtClean="0"/>
              <a:t> </a:t>
            </a:r>
            <a:r>
              <a:rPr lang="en-US" dirty="0" err="1" smtClean="0"/>
              <a:t>cenderung</a:t>
            </a:r>
            <a:r>
              <a:rPr lang="en-US" dirty="0" smtClean="0"/>
              <a:t> </a:t>
            </a:r>
            <a:r>
              <a:rPr lang="en-US" dirty="0" err="1" smtClean="0"/>
              <a:t>individu</a:t>
            </a:r>
            <a:r>
              <a:rPr lang="en-US" dirty="0" smtClean="0"/>
              <a:t> </a:t>
            </a:r>
            <a:r>
              <a:rPr lang="en-US" dirty="0" err="1" smtClean="0"/>
              <a:t>diberi</a:t>
            </a:r>
            <a:r>
              <a:rPr lang="en-US" dirty="0" smtClean="0"/>
              <a:t> </a:t>
            </a:r>
            <a:r>
              <a:rPr lang="en-US" dirty="0" err="1" smtClean="0"/>
              <a:t>kebebasan</a:t>
            </a:r>
            <a:r>
              <a:rPr lang="en-US" dirty="0" smtClean="0"/>
              <a:t> </a:t>
            </a:r>
            <a:r>
              <a:rPr lang="en-US" dirty="0" err="1" smtClean="0"/>
              <a:t>memilih</a:t>
            </a:r>
            <a:r>
              <a:rPr lang="en-US" dirty="0" smtClean="0"/>
              <a:t> </a:t>
            </a:r>
            <a:r>
              <a:rPr lang="en-US" dirty="0" err="1" smtClean="0"/>
              <a:t>lingkungan</a:t>
            </a:r>
            <a:r>
              <a:rPr lang="en-US" dirty="0" smtClean="0"/>
              <a:t> </a:t>
            </a:r>
            <a:r>
              <a:rPr lang="en-US" dirty="0" err="1" smtClean="0"/>
              <a:t>sosialnya</a:t>
            </a:r>
            <a:endParaRPr lang="en-US" dirty="0" smtClean="0"/>
          </a:p>
          <a:p>
            <a:pPr marL="514350" indent="-514350">
              <a:buNone/>
            </a:pPr>
            <a:endParaRPr lang="en-U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en-US" b="1" dirty="0" smtClean="0"/>
              <a:t>b. </a:t>
            </a:r>
            <a:r>
              <a:rPr lang="id-ID" b="1" dirty="0" smtClean="0"/>
              <a:t>Perspektif </a:t>
            </a:r>
            <a:r>
              <a:rPr lang="en-US" b="1" dirty="0" err="1" smtClean="0"/>
              <a:t>Perilaku</a:t>
            </a:r>
            <a:r>
              <a:rPr lang="en-US" b="1" dirty="0" smtClean="0"/>
              <a:t> </a:t>
            </a:r>
            <a:r>
              <a:rPr lang="en-US" b="1" dirty="0" err="1" smtClean="0"/>
              <a:t>Sosiopathik</a:t>
            </a:r>
            <a:endParaRPr lang="en-US" b="1" dirty="0"/>
          </a:p>
        </p:txBody>
      </p:sp>
      <p:sp>
        <p:nvSpPr>
          <p:cNvPr id="3" name="Content Placeholder 2"/>
          <p:cNvSpPr>
            <a:spLocks noGrp="1"/>
          </p:cNvSpPr>
          <p:nvPr>
            <p:ph idx="1"/>
          </p:nvPr>
        </p:nvSpPr>
        <p:spPr>
          <a:xfrm>
            <a:off x="533400" y="1219200"/>
            <a:ext cx="8229600" cy="4525963"/>
          </a:xfrm>
        </p:spPr>
        <p:txBody>
          <a:bodyPr>
            <a:normAutofit fontScale="92500" lnSpcReduction="10000"/>
          </a:bodyPr>
          <a:lstStyle/>
          <a:p>
            <a:pPr algn="just"/>
            <a:r>
              <a:rPr lang="en-US" dirty="0" err="1" smtClean="0"/>
              <a:t>Perspektif</a:t>
            </a:r>
            <a:r>
              <a:rPr lang="en-US" dirty="0" smtClean="0"/>
              <a:t> </a:t>
            </a:r>
            <a:r>
              <a:rPr lang="en-US" dirty="0" err="1" smtClean="0"/>
              <a:t>ini</a:t>
            </a:r>
            <a:r>
              <a:rPr lang="en-US" dirty="0" smtClean="0"/>
              <a:t> </a:t>
            </a:r>
            <a:r>
              <a:rPr lang="en-US" dirty="0" err="1" smtClean="0"/>
              <a:t>merupakan</a:t>
            </a:r>
            <a:r>
              <a:rPr lang="en-US" dirty="0" smtClean="0"/>
              <a:t> </a:t>
            </a:r>
            <a:r>
              <a:rPr lang="en-US" dirty="0" err="1" smtClean="0"/>
              <a:t>bagian</a:t>
            </a:r>
            <a:r>
              <a:rPr lang="en-US" dirty="0" smtClean="0"/>
              <a:t> </a:t>
            </a:r>
            <a:r>
              <a:rPr lang="en-US" dirty="0" err="1" smtClean="0"/>
              <a:t>dari</a:t>
            </a:r>
            <a:r>
              <a:rPr lang="en-US" dirty="0" smtClean="0"/>
              <a:t> </a:t>
            </a:r>
            <a:r>
              <a:rPr lang="en-US" dirty="0" err="1" smtClean="0"/>
              <a:t>perspektif</a:t>
            </a:r>
            <a:r>
              <a:rPr lang="en-US" dirty="0" smtClean="0"/>
              <a:t> labeling.</a:t>
            </a:r>
          </a:p>
          <a:p>
            <a:pPr algn="just"/>
            <a:r>
              <a:rPr lang="en-US" dirty="0" err="1" smtClean="0"/>
              <a:t>Perspektif</a:t>
            </a:r>
            <a:r>
              <a:rPr lang="en-US" dirty="0" smtClean="0"/>
              <a:t> </a:t>
            </a:r>
            <a:r>
              <a:rPr lang="en-US" dirty="0" err="1" smtClean="0"/>
              <a:t>dibangun</a:t>
            </a:r>
            <a:r>
              <a:rPr lang="en-US" dirty="0" smtClean="0"/>
              <a:t> </a:t>
            </a:r>
            <a:r>
              <a:rPr lang="en-US" dirty="0" err="1" smtClean="0"/>
              <a:t>untuk</a:t>
            </a:r>
            <a:r>
              <a:rPr lang="en-US" dirty="0" smtClean="0"/>
              <a:t> </a:t>
            </a:r>
            <a:r>
              <a:rPr lang="en-US" dirty="0" err="1" smtClean="0"/>
              <a:t>mengatasi</a:t>
            </a:r>
            <a:r>
              <a:rPr lang="en-US" dirty="0" smtClean="0"/>
              <a:t> </a:t>
            </a:r>
            <a:r>
              <a:rPr lang="en-US" dirty="0" err="1" smtClean="0"/>
              <a:t>kelemahan</a:t>
            </a:r>
            <a:r>
              <a:rPr lang="en-US" dirty="0" smtClean="0"/>
              <a:t> </a:t>
            </a:r>
            <a:r>
              <a:rPr lang="en-US" dirty="0" err="1" smtClean="0"/>
              <a:t>pe</a:t>
            </a:r>
            <a:r>
              <a:rPr lang="id-ID" dirty="0" smtClean="0"/>
              <a:t>r</a:t>
            </a:r>
            <a:r>
              <a:rPr lang="en-US" dirty="0" err="1" smtClean="0"/>
              <a:t>spektif</a:t>
            </a:r>
            <a:r>
              <a:rPr lang="en-US" dirty="0" smtClean="0"/>
              <a:t> yang </a:t>
            </a:r>
            <a:r>
              <a:rPr lang="en-US" dirty="0" err="1" smtClean="0"/>
              <a:t>mengukur</a:t>
            </a:r>
            <a:r>
              <a:rPr lang="en-US" dirty="0" smtClean="0"/>
              <a:t> </a:t>
            </a:r>
            <a:r>
              <a:rPr lang="en-US" dirty="0" err="1" smtClean="0"/>
              <a:t>masalah</a:t>
            </a:r>
            <a:r>
              <a:rPr lang="en-US" dirty="0" smtClean="0"/>
              <a:t> </a:t>
            </a:r>
            <a:r>
              <a:rPr lang="en-US" dirty="0" err="1" smtClean="0"/>
              <a:t>sosial</a:t>
            </a:r>
            <a:r>
              <a:rPr lang="en-US" dirty="0" smtClean="0"/>
              <a:t> </a:t>
            </a:r>
            <a:r>
              <a:rPr lang="en-US" dirty="0" err="1" smtClean="0"/>
              <a:t>dari</a:t>
            </a:r>
            <a:r>
              <a:rPr lang="en-US" dirty="0" smtClean="0"/>
              <a:t> </a:t>
            </a:r>
            <a:r>
              <a:rPr lang="en-US" dirty="0" err="1" smtClean="0"/>
              <a:t>pranata</a:t>
            </a:r>
            <a:r>
              <a:rPr lang="en-US" dirty="0" smtClean="0"/>
              <a:t> </a:t>
            </a:r>
            <a:r>
              <a:rPr lang="en-US" dirty="0" err="1" smtClean="0"/>
              <a:t>sosial</a:t>
            </a:r>
            <a:r>
              <a:rPr lang="en-US" dirty="0" smtClean="0"/>
              <a:t> ( </a:t>
            </a:r>
            <a:r>
              <a:rPr lang="en-US" dirty="0" err="1" smtClean="0"/>
              <a:t>masyarakat</a:t>
            </a:r>
            <a:r>
              <a:rPr lang="en-US" dirty="0" smtClean="0"/>
              <a:t> yang </a:t>
            </a:r>
            <a:r>
              <a:rPr lang="en-US" dirty="0" err="1" smtClean="0"/>
              <a:t>berubah</a:t>
            </a:r>
            <a:r>
              <a:rPr lang="en-US" dirty="0" smtClean="0"/>
              <a:t>  </a:t>
            </a:r>
            <a:r>
              <a:rPr lang="en-US" dirty="0" err="1" smtClean="0"/>
              <a:t>sering</a:t>
            </a:r>
            <a:r>
              <a:rPr lang="en-US" dirty="0" smtClean="0"/>
              <a:t> </a:t>
            </a:r>
            <a:r>
              <a:rPr lang="en-US" dirty="0" err="1" smtClean="0"/>
              <a:t>muncul</a:t>
            </a:r>
            <a:r>
              <a:rPr lang="en-US" dirty="0" smtClean="0"/>
              <a:t> </a:t>
            </a:r>
            <a:r>
              <a:rPr lang="en-US" dirty="0" err="1" smtClean="0"/>
              <a:t>norma</a:t>
            </a:r>
            <a:r>
              <a:rPr lang="en-US" dirty="0" smtClean="0"/>
              <a:t> yang </a:t>
            </a:r>
            <a:r>
              <a:rPr lang="en-US" dirty="0" err="1" smtClean="0"/>
              <a:t>berbeda</a:t>
            </a:r>
            <a:r>
              <a:rPr lang="en-US" dirty="0" smtClean="0"/>
              <a:t>, orang yang dianggap  </a:t>
            </a:r>
            <a:r>
              <a:rPr lang="en-US" dirty="0" err="1" smtClean="0"/>
              <a:t>kompeten</a:t>
            </a:r>
            <a:r>
              <a:rPr lang="en-US" dirty="0" smtClean="0"/>
              <a:t>  </a:t>
            </a:r>
            <a:r>
              <a:rPr lang="en-US" dirty="0" err="1" smtClean="0"/>
              <a:t>dalam</a:t>
            </a:r>
            <a:r>
              <a:rPr lang="en-US" dirty="0" smtClean="0"/>
              <a:t> </a:t>
            </a:r>
            <a:r>
              <a:rPr lang="en-US" dirty="0" err="1" smtClean="0"/>
              <a:t>memberikan</a:t>
            </a:r>
            <a:r>
              <a:rPr lang="en-US" dirty="0" smtClean="0"/>
              <a:t> </a:t>
            </a:r>
            <a:r>
              <a:rPr lang="en-US" dirty="0" err="1" smtClean="0"/>
              <a:t>penilaian</a:t>
            </a:r>
            <a:r>
              <a:rPr lang="en-US" dirty="0" smtClean="0"/>
              <a:t> ).</a:t>
            </a:r>
          </a:p>
          <a:p>
            <a:pPr algn="just"/>
            <a:r>
              <a:rPr lang="en-US" dirty="0" err="1" smtClean="0"/>
              <a:t>Perilaku</a:t>
            </a:r>
            <a:r>
              <a:rPr lang="en-US" dirty="0" smtClean="0"/>
              <a:t> </a:t>
            </a:r>
            <a:r>
              <a:rPr lang="en-US" dirty="0" err="1" smtClean="0"/>
              <a:t>devian</a:t>
            </a:r>
            <a:r>
              <a:rPr lang="en-US" dirty="0" smtClean="0"/>
              <a:t> </a:t>
            </a:r>
            <a:r>
              <a:rPr lang="en-US" dirty="0" err="1" smtClean="0"/>
              <a:t>harus</a:t>
            </a:r>
            <a:r>
              <a:rPr lang="en-US" dirty="0" smtClean="0"/>
              <a:t> </a:t>
            </a:r>
            <a:r>
              <a:rPr lang="en-US" dirty="0" err="1" smtClean="0"/>
              <a:t>dilihat</a:t>
            </a:r>
            <a:r>
              <a:rPr lang="en-US" dirty="0" smtClean="0"/>
              <a:t> </a:t>
            </a:r>
            <a:r>
              <a:rPr lang="en-US" dirty="0" err="1" smtClean="0"/>
              <a:t>dan</a:t>
            </a:r>
            <a:r>
              <a:rPr lang="en-US" dirty="0" smtClean="0"/>
              <a:t> </a:t>
            </a:r>
            <a:r>
              <a:rPr lang="en-US" dirty="0" err="1" smtClean="0"/>
              <a:t>didekati</a:t>
            </a:r>
            <a:r>
              <a:rPr lang="en-US" dirty="0" smtClean="0"/>
              <a:t> </a:t>
            </a:r>
            <a:r>
              <a:rPr lang="en-US" dirty="0" err="1" smtClean="0"/>
              <a:t>secara</a:t>
            </a:r>
            <a:r>
              <a:rPr lang="en-US" dirty="0" smtClean="0"/>
              <a:t> </a:t>
            </a:r>
            <a:r>
              <a:rPr lang="en-US" dirty="0" err="1" smtClean="0"/>
              <a:t>relatif</a:t>
            </a:r>
            <a:endParaRPr lang="en-US" dirty="0" smtClean="0"/>
          </a:p>
          <a:p>
            <a:pPr algn="just">
              <a:buNone/>
            </a:pPr>
            <a:endParaRPr lang="en-US"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3200" dirty="0" err="1" smtClean="0"/>
              <a:t>Asumsi</a:t>
            </a:r>
            <a:r>
              <a:rPr lang="en-US" sz="3200" dirty="0" smtClean="0"/>
              <a:t> yang </a:t>
            </a:r>
            <a:r>
              <a:rPr lang="en-US" sz="3200" dirty="0" err="1" smtClean="0"/>
              <a:t>dibangun</a:t>
            </a:r>
            <a:r>
              <a:rPr lang="en-US" sz="3200" dirty="0" smtClean="0"/>
              <a:t> </a:t>
            </a:r>
            <a:r>
              <a:rPr lang="en-US" dirty="0" smtClean="0"/>
              <a:t>:</a:t>
            </a:r>
            <a:br>
              <a:rPr lang="en-US" dirty="0" smtClean="0"/>
            </a:br>
            <a:endParaRPr lang="en-US" dirty="0"/>
          </a:p>
        </p:txBody>
      </p:sp>
      <p:sp>
        <p:nvSpPr>
          <p:cNvPr id="3" name="Content Placeholder 2"/>
          <p:cNvSpPr>
            <a:spLocks noGrp="1"/>
          </p:cNvSpPr>
          <p:nvPr>
            <p:ph idx="1"/>
          </p:nvPr>
        </p:nvSpPr>
        <p:spPr>
          <a:xfrm>
            <a:off x="457200" y="1143000"/>
            <a:ext cx="8229600" cy="4525963"/>
          </a:xfrm>
        </p:spPr>
        <p:txBody>
          <a:bodyPr>
            <a:normAutofit fontScale="70000" lnSpcReduction="20000"/>
          </a:bodyPr>
          <a:lstStyle/>
          <a:p>
            <a:pPr algn="just"/>
            <a:r>
              <a:rPr lang="en-US" sz="3900" dirty="0" err="1" smtClean="0"/>
              <a:t>Tingkah</a:t>
            </a:r>
            <a:r>
              <a:rPr lang="en-US" sz="3900" dirty="0" smtClean="0"/>
              <a:t> </a:t>
            </a:r>
            <a:r>
              <a:rPr lang="en-US" sz="3900" dirty="0" err="1" smtClean="0"/>
              <a:t>laku</a:t>
            </a:r>
            <a:r>
              <a:rPr lang="en-US" sz="3900" dirty="0" smtClean="0"/>
              <a:t> </a:t>
            </a:r>
            <a:r>
              <a:rPr lang="en-US" sz="3900" dirty="0" err="1" smtClean="0"/>
              <a:t>mempunyai</a:t>
            </a:r>
            <a:r>
              <a:rPr lang="en-US" sz="3900" dirty="0" smtClean="0"/>
              <a:t> </a:t>
            </a:r>
            <a:r>
              <a:rPr lang="en-US" sz="3900" dirty="0" err="1" smtClean="0"/>
              <a:t>pola</a:t>
            </a:r>
            <a:r>
              <a:rPr lang="en-US" sz="3900" dirty="0" smtClean="0"/>
              <a:t> </a:t>
            </a:r>
            <a:r>
              <a:rPr lang="en-US" sz="3900" dirty="0" err="1" smtClean="0"/>
              <a:t>dan</a:t>
            </a:r>
            <a:r>
              <a:rPr lang="en-US" sz="3900" dirty="0" smtClean="0"/>
              <a:t> </a:t>
            </a:r>
            <a:r>
              <a:rPr lang="en-US" sz="3900" dirty="0" err="1" smtClean="0"/>
              <a:t>ciri</a:t>
            </a:r>
            <a:r>
              <a:rPr lang="en-US" sz="3900" dirty="0" smtClean="0"/>
              <a:t> </a:t>
            </a:r>
            <a:r>
              <a:rPr lang="en-US" sz="3900" dirty="0" err="1" smtClean="0"/>
              <a:t>khusus</a:t>
            </a:r>
            <a:r>
              <a:rPr lang="en-US" sz="3900" dirty="0" smtClean="0"/>
              <a:t>, </a:t>
            </a:r>
            <a:r>
              <a:rPr lang="en-US" sz="3900" dirty="0" err="1" smtClean="0"/>
              <a:t>demikian</a:t>
            </a:r>
            <a:r>
              <a:rPr lang="en-US" sz="3900" dirty="0" smtClean="0"/>
              <a:t> pula </a:t>
            </a:r>
            <a:r>
              <a:rPr lang="en-US" sz="3900" dirty="0" err="1" smtClean="0"/>
              <a:t>untuk</a:t>
            </a:r>
            <a:r>
              <a:rPr lang="en-US" sz="3900" dirty="0" smtClean="0"/>
              <a:t> </a:t>
            </a:r>
            <a:r>
              <a:rPr lang="en-US" sz="3900" dirty="0" err="1" smtClean="0"/>
              <a:t>deviasi</a:t>
            </a:r>
            <a:r>
              <a:rPr lang="en-US" sz="3900" dirty="0" smtClean="0"/>
              <a:t> </a:t>
            </a:r>
            <a:r>
              <a:rPr lang="en-US" sz="3900" dirty="0" err="1" smtClean="0"/>
              <a:t>dapat</a:t>
            </a:r>
            <a:r>
              <a:rPr lang="en-US" sz="3900" dirty="0" smtClean="0"/>
              <a:t> </a:t>
            </a:r>
            <a:r>
              <a:rPr lang="en-US" sz="3900" dirty="0" err="1" smtClean="0"/>
              <a:t>diidentifikasi</a:t>
            </a:r>
            <a:r>
              <a:rPr lang="en-US" sz="3900" dirty="0" smtClean="0"/>
              <a:t> </a:t>
            </a:r>
            <a:r>
              <a:rPr lang="en-US" sz="3900" dirty="0" err="1" smtClean="0"/>
              <a:t>dan</a:t>
            </a:r>
            <a:r>
              <a:rPr lang="en-US" sz="3900" dirty="0" smtClean="0"/>
              <a:t> </a:t>
            </a:r>
            <a:r>
              <a:rPr lang="en-US" sz="3900" dirty="0" err="1" smtClean="0"/>
              <a:t>digambarkan</a:t>
            </a:r>
            <a:r>
              <a:rPr lang="en-US" sz="3900" dirty="0" smtClean="0"/>
              <a:t> </a:t>
            </a:r>
            <a:r>
              <a:rPr lang="en-US" sz="3900" dirty="0" err="1" smtClean="0"/>
              <a:t>berdasarkan</a:t>
            </a:r>
            <a:r>
              <a:rPr lang="en-US" sz="3900" dirty="0" smtClean="0"/>
              <a:t> </a:t>
            </a:r>
            <a:r>
              <a:rPr lang="en-US" sz="3900" dirty="0" err="1" smtClean="0"/>
              <a:t>pada</a:t>
            </a:r>
            <a:r>
              <a:rPr lang="en-US" sz="3900" dirty="0" smtClean="0"/>
              <a:t> </a:t>
            </a:r>
            <a:r>
              <a:rPr lang="en-US" sz="3900" dirty="0" err="1" smtClean="0"/>
              <a:t>situasi</a:t>
            </a:r>
            <a:r>
              <a:rPr lang="en-US" sz="3900" dirty="0" smtClean="0"/>
              <a:t> </a:t>
            </a:r>
            <a:r>
              <a:rPr lang="en-US" sz="3900" dirty="0" err="1" smtClean="0"/>
              <a:t>khusus</a:t>
            </a:r>
            <a:r>
              <a:rPr lang="en-US" sz="3900" dirty="0" smtClean="0"/>
              <a:t> ( </a:t>
            </a:r>
            <a:r>
              <a:rPr lang="en-US" sz="3900" dirty="0" err="1" smtClean="0"/>
              <a:t>waktu</a:t>
            </a:r>
            <a:r>
              <a:rPr lang="en-US" sz="3900" dirty="0" smtClean="0"/>
              <a:t> </a:t>
            </a:r>
            <a:r>
              <a:rPr lang="en-US" sz="3900" dirty="0" err="1" smtClean="0"/>
              <a:t>dan</a:t>
            </a:r>
            <a:r>
              <a:rPr lang="en-US" sz="3900" dirty="0" smtClean="0"/>
              <a:t> </a:t>
            </a:r>
            <a:r>
              <a:rPr lang="en-US" sz="3900" dirty="0" err="1" smtClean="0"/>
              <a:t>tempat</a:t>
            </a:r>
            <a:r>
              <a:rPr lang="en-US" sz="3900" dirty="0" smtClean="0"/>
              <a:t>).</a:t>
            </a:r>
          </a:p>
          <a:p>
            <a:pPr algn="just"/>
            <a:r>
              <a:rPr lang="en-US" sz="3900" dirty="0" err="1" smtClean="0"/>
              <a:t>Deviasi</a:t>
            </a:r>
            <a:r>
              <a:rPr lang="en-US" sz="3900" dirty="0" smtClean="0"/>
              <a:t> </a:t>
            </a:r>
            <a:r>
              <a:rPr lang="en-US" sz="3900" dirty="0" err="1" smtClean="0"/>
              <a:t>merupakan</a:t>
            </a:r>
            <a:r>
              <a:rPr lang="en-US" sz="3900" dirty="0" smtClean="0"/>
              <a:t> </a:t>
            </a:r>
            <a:r>
              <a:rPr lang="en-US" sz="3900" dirty="0" err="1" smtClean="0"/>
              <a:t>fungsi</a:t>
            </a:r>
            <a:r>
              <a:rPr lang="en-US" sz="3900" dirty="0" smtClean="0"/>
              <a:t> </a:t>
            </a:r>
            <a:r>
              <a:rPr lang="en-US" sz="3900" dirty="0" err="1" smtClean="0"/>
              <a:t>dari</a:t>
            </a:r>
            <a:r>
              <a:rPr lang="en-US" sz="3900" dirty="0" smtClean="0"/>
              <a:t> </a:t>
            </a:r>
            <a:r>
              <a:rPr lang="en-US" sz="3900" dirty="0" err="1" smtClean="0"/>
              <a:t>konflik</a:t>
            </a:r>
            <a:r>
              <a:rPr lang="en-US" sz="3900" dirty="0" smtClean="0"/>
              <a:t> </a:t>
            </a:r>
            <a:r>
              <a:rPr lang="en-US" sz="3900" dirty="0" err="1" smtClean="0"/>
              <a:t>kebudayaan</a:t>
            </a:r>
            <a:r>
              <a:rPr lang="en-US" sz="3900" dirty="0" smtClean="0"/>
              <a:t> </a:t>
            </a:r>
            <a:r>
              <a:rPr lang="en-US" sz="3900" dirty="0" err="1" smtClean="0"/>
              <a:t>dan</a:t>
            </a:r>
            <a:r>
              <a:rPr lang="en-US" sz="3900" dirty="0" smtClean="0"/>
              <a:t> </a:t>
            </a:r>
            <a:r>
              <a:rPr lang="en-US" sz="3900" dirty="0" err="1" smtClean="0"/>
              <a:t>nampak</a:t>
            </a:r>
            <a:r>
              <a:rPr lang="en-US" sz="3900" dirty="0" smtClean="0"/>
              <a:t> </a:t>
            </a:r>
            <a:r>
              <a:rPr lang="en-US" sz="3900" dirty="0" err="1" smtClean="0"/>
              <a:t>dari</a:t>
            </a:r>
            <a:r>
              <a:rPr lang="en-US" sz="3900" dirty="0" smtClean="0"/>
              <a:t> </a:t>
            </a:r>
            <a:r>
              <a:rPr lang="en-US" sz="3900" dirty="0" err="1" smtClean="0"/>
              <a:t>disorganisasi</a:t>
            </a:r>
            <a:r>
              <a:rPr lang="en-US" sz="3900" dirty="0" smtClean="0"/>
              <a:t>  </a:t>
            </a:r>
            <a:r>
              <a:rPr lang="en-US" sz="3900" dirty="0" err="1" smtClean="0"/>
              <a:t>sosial</a:t>
            </a:r>
            <a:r>
              <a:rPr lang="en-US" sz="3900" dirty="0" smtClean="0"/>
              <a:t>.</a:t>
            </a:r>
          </a:p>
          <a:p>
            <a:pPr algn="just"/>
            <a:r>
              <a:rPr lang="en-US" sz="3900" dirty="0" err="1" smtClean="0"/>
              <a:t>Setiap</a:t>
            </a:r>
            <a:r>
              <a:rPr lang="en-US" sz="3900" dirty="0" smtClean="0"/>
              <a:t> </a:t>
            </a:r>
            <a:r>
              <a:rPr lang="en-US" sz="3900" dirty="0" err="1" smtClean="0"/>
              <a:t>deviasi</a:t>
            </a:r>
            <a:r>
              <a:rPr lang="en-US" sz="3900" dirty="0" smtClean="0"/>
              <a:t> </a:t>
            </a:r>
            <a:r>
              <a:rPr lang="en-US" sz="3900" dirty="0" err="1" smtClean="0"/>
              <a:t>mendapat</a:t>
            </a:r>
            <a:r>
              <a:rPr lang="en-US" sz="3900" dirty="0" smtClean="0"/>
              <a:t> </a:t>
            </a:r>
            <a:r>
              <a:rPr lang="en-US" sz="3900" dirty="0" err="1" smtClean="0"/>
              <a:t>reaksi</a:t>
            </a:r>
            <a:r>
              <a:rPr lang="en-US" sz="3900" dirty="0" smtClean="0"/>
              <a:t> </a:t>
            </a:r>
            <a:r>
              <a:rPr lang="en-US" sz="3900" dirty="0" err="1" smtClean="0"/>
              <a:t>masyarakat</a:t>
            </a:r>
            <a:r>
              <a:rPr lang="en-US" sz="3900" dirty="0" smtClean="0"/>
              <a:t>.</a:t>
            </a:r>
          </a:p>
          <a:p>
            <a:pPr algn="just"/>
            <a:r>
              <a:rPr lang="en-US" sz="3900" dirty="0" err="1" smtClean="0"/>
              <a:t>Perilaku</a:t>
            </a:r>
            <a:r>
              <a:rPr lang="en-US" sz="3900" dirty="0" smtClean="0"/>
              <a:t> </a:t>
            </a:r>
            <a:r>
              <a:rPr lang="en-US" sz="3900" dirty="0" err="1" smtClean="0"/>
              <a:t>sosiopathik</a:t>
            </a:r>
            <a:r>
              <a:rPr lang="en-US" sz="3900" dirty="0" smtClean="0"/>
              <a:t> </a:t>
            </a:r>
            <a:r>
              <a:rPr lang="en-US" sz="3900" dirty="0" err="1" smtClean="0"/>
              <a:t>menimbulkan</a:t>
            </a:r>
            <a:r>
              <a:rPr lang="en-US" sz="3900" dirty="0" smtClean="0"/>
              <a:t> </a:t>
            </a:r>
            <a:r>
              <a:rPr lang="en-US" sz="3900" dirty="0" err="1" smtClean="0"/>
              <a:t>reaksi</a:t>
            </a:r>
            <a:r>
              <a:rPr lang="en-US" sz="3900" dirty="0" smtClean="0"/>
              <a:t> </a:t>
            </a:r>
            <a:r>
              <a:rPr lang="en-US" sz="3900" dirty="0" err="1" smtClean="0"/>
              <a:t>tidak</a:t>
            </a:r>
            <a:r>
              <a:rPr lang="en-US" sz="3900" dirty="0" smtClean="0"/>
              <a:t> </a:t>
            </a:r>
            <a:r>
              <a:rPr lang="en-US" sz="3900" dirty="0" err="1" smtClean="0"/>
              <a:t>setuju</a:t>
            </a:r>
            <a:r>
              <a:rPr lang="en-US" sz="3900" dirty="0" smtClean="0"/>
              <a:t>.</a:t>
            </a:r>
          </a:p>
          <a:p>
            <a:pPr algn="just"/>
            <a:r>
              <a:rPr lang="en-US" sz="3900" dirty="0" err="1" smtClean="0"/>
              <a:t>Pribadi</a:t>
            </a:r>
            <a:r>
              <a:rPr lang="en-US" sz="3900" dirty="0" smtClean="0"/>
              <a:t> yang </a:t>
            </a:r>
            <a:r>
              <a:rPr lang="en-US" sz="3900" dirty="0" err="1" smtClean="0"/>
              <a:t>menympang</a:t>
            </a:r>
            <a:r>
              <a:rPr lang="en-US" sz="3900" dirty="0" smtClean="0"/>
              <a:t> </a:t>
            </a:r>
            <a:r>
              <a:rPr lang="en-US" sz="3900" dirty="0" err="1" smtClean="0"/>
              <a:t>ditentukan</a:t>
            </a:r>
            <a:r>
              <a:rPr lang="en-US" sz="3900" dirty="0" smtClean="0"/>
              <a:t> </a:t>
            </a:r>
            <a:r>
              <a:rPr lang="en-US" sz="3900" dirty="0" err="1" smtClean="0"/>
              <a:t>penyimpangannya</a:t>
            </a:r>
            <a:r>
              <a:rPr lang="en-US" sz="3900" dirty="0" smtClean="0"/>
              <a:t>,</a:t>
            </a:r>
            <a:r>
              <a:rPr lang="id-ID" sz="3900" dirty="0" smtClean="0"/>
              <a:t> </a:t>
            </a:r>
            <a:r>
              <a:rPr lang="en-US" sz="3900" dirty="0" err="1" smtClean="0"/>
              <a:t>tingkat</a:t>
            </a:r>
            <a:r>
              <a:rPr lang="en-US" sz="3900" dirty="0" smtClean="0"/>
              <a:t> </a:t>
            </a:r>
            <a:r>
              <a:rPr lang="en-US" sz="3900" dirty="0" err="1" smtClean="0"/>
              <a:t>visibilita</a:t>
            </a:r>
            <a:r>
              <a:rPr lang="en-US" sz="3900" dirty="0" smtClean="0"/>
              <a:t> </a:t>
            </a:r>
            <a:r>
              <a:rPr lang="en-US" sz="3900" dirty="0" err="1" smtClean="0"/>
              <a:t>sosial</a:t>
            </a:r>
            <a:r>
              <a:rPr lang="en-US" sz="3900" dirty="0" smtClean="0"/>
              <a:t>,</a:t>
            </a:r>
            <a:r>
              <a:rPr lang="id-ID" sz="3900" dirty="0" smtClean="0"/>
              <a:t> </a:t>
            </a:r>
            <a:r>
              <a:rPr lang="en-US" sz="3900" dirty="0" err="1" smtClean="0"/>
              <a:t>sikap</a:t>
            </a:r>
            <a:r>
              <a:rPr lang="en-US" sz="3900" dirty="0" smtClean="0"/>
              <a:t> </a:t>
            </a:r>
            <a:r>
              <a:rPr lang="en-US" sz="3900" dirty="0" err="1" smtClean="0"/>
              <a:t>dan</a:t>
            </a:r>
            <a:r>
              <a:rPr lang="en-US" sz="3900" dirty="0" smtClean="0"/>
              <a:t> </a:t>
            </a:r>
            <a:r>
              <a:rPr lang="en-US" sz="3900" dirty="0" err="1" smtClean="0"/>
              <a:t>penampakannya</a:t>
            </a:r>
            <a:r>
              <a:rPr lang="en-US" sz="3900" dirty="0" smtClean="0"/>
              <a:t> </a:t>
            </a:r>
            <a:r>
              <a:rPr lang="en-US" sz="3900" dirty="0" err="1" smtClean="0"/>
              <a:t>terhadap</a:t>
            </a:r>
            <a:r>
              <a:rPr lang="en-US" sz="3900" dirty="0" smtClean="0"/>
              <a:t> </a:t>
            </a:r>
            <a:r>
              <a:rPr lang="en-US" sz="3900" dirty="0" err="1" smtClean="0"/>
              <a:t>reaksi</a:t>
            </a:r>
            <a:r>
              <a:rPr lang="en-US" sz="3900" dirty="0" smtClean="0"/>
              <a:t> </a:t>
            </a:r>
            <a:r>
              <a:rPr lang="en-US" sz="3900" dirty="0" err="1" smtClean="0"/>
              <a:t>masyarak</a:t>
            </a:r>
            <a:r>
              <a:rPr lang="id-ID" sz="3900" dirty="0" smtClean="0"/>
              <a:t>a</a:t>
            </a:r>
            <a:r>
              <a:rPr lang="en-US" sz="3900" dirty="0" smtClean="0"/>
              <a:t>t,</a:t>
            </a:r>
            <a:r>
              <a:rPr lang="id-ID" sz="3900" dirty="0" smtClean="0"/>
              <a:t> </a:t>
            </a:r>
            <a:r>
              <a:rPr lang="en-US" sz="3900" dirty="0" err="1" smtClean="0"/>
              <a:t>dan</a:t>
            </a:r>
            <a:r>
              <a:rPr lang="en-US" sz="3900" dirty="0" smtClean="0"/>
              <a:t> </a:t>
            </a:r>
            <a:r>
              <a:rPr lang="en-US" sz="3900" dirty="0" err="1" smtClean="0"/>
              <a:t>kuatnya</a:t>
            </a:r>
            <a:r>
              <a:rPr lang="en-US" sz="3900" dirty="0" smtClean="0"/>
              <a:t> </a:t>
            </a:r>
            <a:r>
              <a:rPr lang="en-US" sz="3900" dirty="0" err="1" smtClean="0"/>
              <a:t>reaksi</a:t>
            </a:r>
            <a:r>
              <a:rPr lang="en-US" sz="3900" dirty="0" smtClean="0"/>
              <a:t> </a:t>
            </a:r>
            <a:r>
              <a:rPr lang="en-US" sz="3900" dirty="0" err="1" smtClean="0"/>
              <a:t>masyarakat</a:t>
            </a:r>
            <a:endParaRPr lang="en-US" sz="3900" dirty="0" smtClean="0"/>
          </a:p>
          <a:p>
            <a:pPr algn="just"/>
            <a:endParaRPr lang="en-US"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8229600" cy="1143000"/>
          </a:xfrm>
        </p:spPr>
        <p:txBody>
          <a:bodyPr>
            <a:normAutofit/>
          </a:bodyPr>
          <a:lstStyle/>
          <a:p>
            <a:pPr algn="just"/>
            <a:r>
              <a:rPr lang="en-US" sz="2800" i="1" dirty="0" err="1" smtClean="0"/>
              <a:t>lanjutan</a:t>
            </a:r>
            <a:endParaRPr lang="en-US" sz="2800" i="1" dirty="0"/>
          </a:p>
        </p:txBody>
      </p:sp>
      <p:sp>
        <p:nvSpPr>
          <p:cNvPr id="3" name="Content Placeholder 2"/>
          <p:cNvSpPr>
            <a:spLocks noGrp="1"/>
          </p:cNvSpPr>
          <p:nvPr>
            <p:ph idx="1"/>
          </p:nvPr>
        </p:nvSpPr>
        <p:spPr>
          <a:xfrm>
            <a:off x="609600" y="838200"/>
            <a:ext cx="8229600" cy="4525963"/>
          </a:xfrm>
        </p:spPr>
        <p:txBody>
          <a:bodyPr>
            <a:noAutofit/>
          </a:bodyPr>
          <a:lstStyle/>
          <a:p>
            <a:pPr algn="just"/>
            <a:r>
              <a:rPr lang="en-US" sz="2400" dirty="0" err="1" smtClean="0"/>
              <a:t>Ada</a:t>
            </a:r>
            <a:r>
              <a:rPr lang="en-US" sz="2400" dirty="0" smtClean="0"/>
              <a:t> </a:t>
            </a:r>
            <a:r>
              <a:rPr lang="en-US" sz="2400" dirty="0" err="1" smtClean="0"/>
              <a:t>pembatasan</a:t>
            </a:r>
            <a:r>
              <a:rPr lang="en-US" sz="2400" dirty="0" smtClean="0"/>
              <a:t> </a:t>
            </a:r>
            <a:r>
              <a:rPr lang="en-US" sz="2400" dirty="0" err="1" smtClean="0"/>
              <a:t>dan</a:t>
            </a:r>
            <a:r>
              <a:rPr lang="en-US" sz="2400" dirty="0" smtClean="0"/>
              <a:t> </a:t>
            </a:r>
            <a:r>
              <a:rPr lang="en-US" sz="2400" dirty="0" err="1" smtClean="0"/>
              <a:t>kebebasan</a:t>
            </a:r>
            <a:r>
              <a:rPr lang="en-US" sz="2400" dirty="0" smtClean="0"/>
              <a:t> </a:t>
            </a:r>
            <a:r>
              <a:rPr lang="en-US" sz="2400" dirty="0" err="1" smtClean="0"/>
              <a:t>terhadap</a:t>
            </a:r>
            <a:r>
              <a:rPr lang="en-US" sz="2400" dirty="0" smtClean="0"/>
              <a:t> </a:t>
            </a:r>
            <a:r>
              <a:rPr lang="en-US" sz="2400" dirty="0" err="1" smtClean="0"/>
              <a:t>devian</a:t>
            </a:r>
            <a:r>
              <a:rPr lang="en-US" sz="2400" dirty="0" smtClean="0"/>
              <a:t> </a:t>
            </a:r>
          </a:p>
          <a:p>
            <a:pPr algn="just"/>
            <a:r>
              <a:rPr lang="en-US" sz="2400" dirty="0" err="1" smtClean="0"/>
              <a:t>Penyimpangan</a:t>
            </a:r>
            <a:r>
              <a:rPr lang="en-US" sz="2400" dirty="0" smtClean="0"/>
              <a:t> </a:t>
            </a:r>
            <a:r>
              <a:rPr lang="en-US" sz="2400" dirty="0" err="1" smtClean="0"/>
              <a:t>tesebut</a:t>
            </a:r>
            <a:r>
              <a:rPr lang="en-US" sz="2400" dirty="0" smtClean="0"/>
              <a:t> </a:t>
            </a:r>
            <a:r>
              <a:rPr lang="en-US" sz="2400" dirty="0" err="1" smtClean="0"/>
              <a:t>diindividuasikan</a:t>
            </a:r>
            <a:r>
              <a:rPr lang="en-US" sz="2400" dirty="0" smtClean="0"/>
              <a:t> </a:t>
            </a:r>
            <a:r>
              <a:rPr lang="en-US" sz="2400" dirty="0" err="1" smtClean="0"/>
              <a:t>berdasarkan</a:t>
            </a:r>
            <a:r>
              <a:rPr lang="en-US" sz="2400" dirty="0" smtClean="0"/>
              <a:t> </a:t>
            </a:r>
            <a:r>
              <a:rPr lang="en-US" sz="2400" dirty="0" err="1" smtClean="0"/>
              <a:t>kepekaanya</a:t>
            </a:r>
            <a:r>
              <a:rPr lang="en-US" sz="2400" dirty="0" smtClean="0"/>
              <a:t> </a:t>
            </a:r>
            <a:r>
              <a:rPr lang="en-US" sz="2400" dirty="0" err="1" smtClean="0"/>
              <a:t>terhadap</a:t>
            </a:r>
            <a:r>
              <a:rPr lang="en-US" sz="2400" dirty="0" smtClean="0"/>
              <a:t> </a:t>
            </a:r>
            <a:r>
              <a:rPr lang="en-US" sz="2400" dirty="0" err="1" smtClean="0"/>
              <a:t>reaksi</a:t>
            </a:r>
            <a:r>
              <a:rPr lang="en-US" sz="2400" dirty="0" smtClean="0"/>
              <a:t> </a:t>
            </a:r>
            <a:r>
              <a:rPr lang="en-US" sz="2400" dirty="0" err="1" smtClean="0"/>
              <a:t>masyarakat</a:t>
            </a:r>
            <a:r>
              <a:rPr lang="en-US" sz="2400" dirty="0" smtClean="0"/>
              <a:t>.</a:t>
            </a:r>
          </a:p>
          <a:p>
            <a:pPr algn="just">
              <a:buNone/>
            </a:pPr>
            <a:r>
              <a:rPr lang="en-US" sz="2400" dirty="0" smtClean="0"/>
              <a:t>Dari </a:t>
            </a:r>
            <a:r>
              <a:rPr lang="en-US" sz="2400" dirty="0" err="1" smtClean="0"/>
              <a:t>anggapan</a:t>
            </a:r>
            <a:r>
              <a:rPr lang="en-US" sz="2400" dirty="0" smtClean="0"/>
              <a:t> </a:t>
            </a:r>
            <a:r>
              <a:rPr lang="en-US" sz="2400" dirty="0" err="1" smtClean="0"/>
              <a:t>di</a:t>
            </a:r>
            <a:r>
              <a:rPr lang="en-US" sz="2400" dirty="0" smtClean="0"/>
              <a:t> </a:t>
            </a:r>
            <a:r>
              <a:rPr lang="en-US" sz="2400" dirty="0" err="1" smtClean="0"/>
              <a:t>atas</a:t>
            </a:r>
            <a:r>
              <a:rPr lang="en-US" sz="2400" dirty="0" smtClean="0"/>
              <a:t> </a:t>
            </a:r>
            <a:r>
              <a:rPr lang="en-US" sz="2400" dirty="0" err="1" smtClean="0"/>
              <a:t>dapat</a:t>
            </a:r>
            <a:r>
              <a:rPr lang="en-US" sz="2400" dirty="0" smtClean="0"/>
              <a:t> </a:t>
            </a:r>
            <a:r>
              <a:rPr lang="en-US" sz="2400" dirty="0" err="1" smtClean="0"/>
              <a:t>dikatakan</a:t>
            </a:r>
            <a:r>
              <a:rPr lang="en-US" sz="2400" dirty="0" smtClean="0"/>
              <a:t> :</a:t>
            </a:r>
          </a:p>
          <a:p>
            <a:pPr marL="514350" indent="-514350" algn="just">
              <a:buFont typeface="+mj-lt"/>
              <a:buAutoNum type="arabicPeriod"/>
            </a:pPr>
            <a:r>
              <a:rPr lang="en-US" sz="2400" dirty="0" err="1" smtClean="0"/>
              <a:t>Identifikasi</a:t>
            </a:r>
            <a:r>
              <a:rPr lang="en-US" sz="2400" dirty="0" smtClean="0"/>
              <a:t> </a:t>
            </a:r>
            <a:r>
              <a:rPr lang="en-US" sz="2400" dirty="0" err="1" smtClean="0"/>
              <a:t>adanya</a:t>
            </a:r>
            <a:r>
              <a:rPr lang="en-US" sz="2400" dirty="0" smtClean="0"/>
              <a:t> </a:t>
            </a:r>
            <a:r>
              <a:rPr lang="en-US" sz="2400" dirty="0" err="1" smtClean="0"/>
              <a:t>masalah</a:t>
            </a:r>
            <a:r>
              <a:rPr lang="en-US" sz="2400" dirty="0" smtClean="0"/>
              <a:t> </a:t>
            </a:r>
            <a:r>
              <a:rPr lang="en-US" sz="2400" dirty="0" err="1" smtClean="0"/>
              <a:t>sosial</a:t>
            </a:r>
            <a:r>
              <a:rPr lang="en-US" sz="2400" dirty="0" smtClean="0"/>
              <a:t> </a:t>
            </a:r>
            <a:r>
              <a:rPr lang="en-US" sz="2400" dirty="0" err="1" smtClean="0"/>
              <a:t>adalah</a:t>
            </a:r>
            <a:r>
              <a:rPr lang="en-US" sz="2400" dirty="0" smtClean="0"/>
              <a:t> </a:t>
            </a:r>
            <a:r>
              <a:rPr lang="en-US" sz="2400" dirty="0" err="1" smtClean="0"/>
              <a:t>reaksi</a:t>
            </a:r>
            <a:r>
              <a:rPr lang="en-US" sz="2400" dirty="0" smtClean="0"/>
              <a:t> </a:t>
            </a:r>
            <a:r>
              <a:rPr lang="en-US" sz="2400" dirty="0" err="1" smtClean="0"/>
              <a:t>masyarakat</a:t>
            </a:r>
            <a:r>
              <a:rPr lang="en-US" sz="2400" dirty="0" smtClean="0"/>
              <a:t>.</a:t>
            </a:r>
          </a:p>
          <a:p>
            <a:pPr marL="514350" indent="-514350" algn="just">
              <a:buFont typeface="+mj-lt"/>
              <a:buAutoNum type="arabicPeriod"/>
            </a:pPr>
            <a:r>
              <a:rPr lang="en-US" sz="2400" dirty="0" err="1" smtClean="0"/>
              <a:t>Reaksi</a:t>
            </a:r>
            <a:r>
              <a:rPr lang="en-US" sz="2400" dirty="0" smtClean="0"/>
              <a:t> </a:t>
            </a:r>
            <a:r>
              <a:rPr lang="en-US" sz="2400" dirty="0" err="1" smtClean="0"/>
              <a:t>masyarakat</a:t>
            </a:r>
            <a:r>
              <a:rPr lang="en-US" sz="2400" dirty="0" smtClean="0"/>
              <a:t> </a:t>
            </a:r>
            <a:r>
              <a:rPr lang="en-US" sz="2400" dirty="0" err="1" smtClean="0"/>
              <a:t>dipengaruhi</a:t>
            </a:r>
            <a:r>
              <a:rPr lang="en-US" sz="2400" dirty="0" smtClean="0"/>
              <a:t> </a:t>
            </a:r>
            <a:r>
              <a:rPr lang="en-US" sz="2400" dirty="0" err="1" smtClean="0"/>
              <a:t>oleh</a:t>
            </a:r>
            <a:r>
              <a:rPr lang="en-US" sz="2400" dirty="0" smtClean="0"/>
              <a:t> </a:t>
            </a:r>
            <a:r>
              <a:rPr lang="en-US" sz="2400" dirty="0" err="1" smtClean="0"/>
              <a:t>interpretasi</a:t>
            </a:r>
            <a:r>
              <a:rPr lang="en-US" sz="2400" dirty="0" smtClean="0"/>
              <a:t> </a:t>
            </a:r>
            <a:r>
              <a:rPr lang="en-US" sz="2400" dirty="0" err="1" smtClean="0"/>
              <a:t>dalam</a:t>
            </a:r>
            <a:r>
              <a:rPr lang="en-US" sz="2400" dirty="0" smtClean="0"/>
              <a:t> </a:t>
            </a:r>
            <a:r>
              <a:rPr lang="en-US" sz="2400" dirty="0" err="1" smtClean="0"/>
              <a:t>memberikan</a:t>
            </a:r>
            <a:r>
              <a:rPr lang="en-US" sz="2400" dirty="0" smtClean="0"/>
              <a:t> </a:t>
            </a:r>
            <a:r>
              <a:rPr lang="en-US" sz="2400" dirty="0" err="1" smtClean="0"/>
              <a:t>makna</a:t>
            </a:r>
            <a:r>
              <a:rPr lang="en-US" sz="2400" dirty="0" smtClean="0"/>
              <a:t> </a:t>
            </a:r>
            <a:r>
              <a:rPr lang="en-US" sz="2400" dirty="0" err="1" smtClean="0"/>
              <a:t>terhadap</a:t>
            </a:r>
            <a:r>
              <a:rPr lang="en-US" sz="2400" dirty="0" smtClean="0"/>
              <a:t> </a:t>
            </a:r>
            <a:r>
              <a:rPr lang="en-US" sz="2400" dirty="0" err="1" smtClean="0"/>
              <a:t>tindakan</a:t>
            </a:r>
            <a:r>
              <a:rPr lang="en-US" sz="2400" dirty="0" smtClean="0"/>
              <a:t> </a:t>
            </a:r>
            <a:r>
              <a:rPr lang="en-US" sz="2400" dirty="0" err="1" smtClean="0"/>
              <a:t>dan</a:t>
            </a:r>
            <a:r>
              <a:rPr lang="en-US" sz="2400" dirty="0" smtClean="0"/>
              <a:t> </a:t>
            </a:r>
            <a:r>
              <a:rPr lang="en-US" sz="2400" dirty="0" err="1" smtClean="0"/>
              <a:t>referensi</a:t>
            </a:r>
            <a:r>
              <a:rPr lang="en-US" sz="2400" dirty="0" smtClean="0"/>
              <a:t> yang </a:t>
            </a:r>
            <a:r>
              <a:rPr lang="en-US" sz="2400" dirty="0" err="1" smtClean="0"/>
              <a:t>digunakan</a:t>
            </a:r>
            <a:r>
              <a:rPr lang="en-US" sz="2400" dirty="0" smtClean="0"/>
              <a:t>.</a:t>
            </a:r>
          </a:p>
          <a:p>
            <a:pPr marL="514350" indent="-514350" algn="just">
              <a:buFont typeface="+mj-lt"/>
              <a:buAutoNum type="arabicPeriod"/>
            </a:pPr>
            <a:r>
              <a:rPr lang="en-US" sz="2400" dirty="0" err="1" smtClean="0"/>
              <a:t>Reaksi</a:t>
            </a:r>
            <a:r>
              <a:rPr lang="en-US" sz="2400" dirty="0" smtClean="0"/>
              <a:t> </a:t>
            </a:r>
            <a:r>
              <a:rPr lang="en-US" sz="2400" dirty="0" err="1" smtClean="0"/>
              <a:t>masyarakat</a:t>
            </a:r>
            <a:r>
              <a:rPr lang="en-US" sz="2400" dirty="0" smtClean="0"/>
              <a:t> </a:t>
            </a:r>
            <a:r>
              <a:rPr lang="en-US" sz="2400" dirty="0" err="1" smtClean="0"/>
              <a:t>ditentukan</a:t>
            </a:r>
            <a:r>
              <a:rPr lang="en-US" sz="2400" dirty="0" smtClean="0"/>
              <a:t> </a:t>
            </a:r>
            <a:r>
              <a:rPr lang="en-US" sz="2400" dirty="0" err="1" smtClean="0"/>
              <a:t>oleh</a:t>
            </a:r>
            <a:r>
              <a:rPr lang="en-US" sz="2400" dirty="0" smtClean="0"/>
              <a:t> </a:t>
            </a:r>
            <a:r>
              <a:rPr lang="en-US" sz="2400" dirty="0" err="1" smtClean="0"/>
              <a:t>taraf</a:t>
            </a:r>
            <a:r>
              <a:rPr lang="en-US" sz="2400" dirty="0" smtClean="0"/>
              <a:t>  </a:t>
            </a:r>
            <a:r>
              <a:rPr lang="en-US" sz="2400" dirty="0" err="1" smtClean="0"/>
              <a:t>visibilita</a:t>
            </a:r>
            <a:r>
              <a:rPr lang="en-US" sz="2400" dirty="0" smtClean="0"/>
              <a:t> </a:t>
            </a:r>
            <a:r>
              <a:rPr lang="en-US" sz="2400" dirty="0" err="1" smtClean="0"/>
              <a:t>sosialnya</a:t>
            </a:r>
            <a:r>
              <a:rPr lang="en-US" sz="2400" dirty="0" smtClean="0"/>
              <a:t>  </a:t>
            </a:r>
            <a:r>
              <a:rPr lang="id-ID" sz="2400" dirty="0" smtClean="0"/>
              <a:t>( </a:t>
            </a:r>
            <a:r>
              <a:rPr lang="en-US" sz="2400" dirty="0" err="1" smtClean="0"/>
              <a:t>sifat</a:t>
            </a:r>
            <a:r>
              <a:rPr lang="en-US" sz="2400" dirty="0" smtClean="0"/>
              <a:t> </a:t>
            </a:r>
            <a:r>
              <a:rPr lang="en-US" sz="2400" dirty="0" err="1" smtClean="0"/>
              <a:t>deviasi</a:t>
            </a:r>
            <a:r>
              <a:rPr lang="en-US" sz="2400" dirty="0" smtClean="0"/>
              <a:t>,</a:t>
            </a:r>
            <a:r>
              <a:rPr lang="id-ID" sz="2400" dirty="0" smtClean="0"/>
              <a:t> </a:t>
            </a:r>
            <a:r>
              <a:rPr lang="en-US" sz="2400" dirty="0" err="1" smtClean="0"/>
              <a:t>sifat</a:t>
            </a:r>
            <a:r>
              <a:rPr lang="en-US" sz="2400" dirty="0" smtClean="0"/>
              <a:t> </a:t>
            </a:r>
            <a:r>
              <a:rPr lang="en-US" sz="2400" dirty="0" err="1" smtClean="0"/>
              <a:t>situasi</a:t>
            </a:r>
            <a:r>
              <a:rPr lang="en-US" sz="2400" dirty="0" smtClean="0"/>
              <a:t>,</a:t>
            </a:r>
            <a:r>
              <a:rPr lang="id-ID" sz="2400" dirty="0" smtClean="0"/>
              <a:t> </a:t>
            </a:r>
            <a:r>
              <a:rPr lang="en-US" sz="2400" dirty="0" err="1" smtClean="0"/>
              <a:t>sifat</a:t>
            </a:r>
            <a:r>
              <a:rPr lang="en-US" sz="2400" dirty="0" smtClean="0"/>
              <a:t> </a:t>
            </a:r>
            <a:r>
              <a:rPr lang="en-US" sz="2400" dirty="0" err="1" smtClean="0"/>
              <a:t>fisik</a:t>
            </a:r>
            <a:r>
              <a:rPr lang="en-US" sz="2400" dirty="0" smtClean="0"/>
              <a:t> </a:t>
            </a:r>
            <a:r>
              <a:rPr lang="en-US" sz="2400" dirty="0" err="1" smtClean="0"/>
              <a:t>dan</a:t>
            </a:r>
            <a:r>
              <a:rPr lang="en-US" sz="2400" dirty="0" smtClean="0"/>
              <a:t> </a:t>
            </a:r>
            <a:r>
              <a:rPr lang="en-US" sz="2400" dirty="0" err="1" smtClean="0"/>
              <a:t>sosial</a:t>
            </a:r>
            <a:r>
              <a:rPr lang="en-US" sz="2400" dirty="0" smtClean="0"/>
              <a:t> </a:t>
            </a:r>
            <a:r>
              <a:rPr lang="en-US" sz="2400" dirty="0" err="1" smtClean="0"/>
              <a:t>devian</a:t>
            </a:r>
            <a:r>
              <a:rPr lang="en-US" sz="2400" dirty="0" smtClean="0"/>
              <a:t> ).</a:t>
            </a:r>
          </a:p>
          <a:p>
            <a:pPr marL="514350" indent="-514350" algn="just">
              <a:buFont typeface="+mj-lt"/>
              <a:buAutoNum type="arabicPeriod"/>
            </a:pPr>
            <a:r>
              <a:rPr lang="en-US" sz="2400" dirty="0" smtClean="0"/>
              <a:t> </a:t>
            </a:r>
            <a:r>
              <a:rPr lang="en-US" sz="2400" dirty="0" err="1" smtClean="0"/>
              <a:t>Reaksi</a:t>
            </a:r>
            <a:r>
              <a:rPr lang="en-US" sz="2400" dirty="0" smtClean="0"/>
              <a:t> </a:t>
            </a:r>
            <a:r>
              <a:rPr lang="en-US" sz="2400" dirty="0" err="1" smtClean="0"/>
              <a:t>masyarakat</a:t>
            </a:r>
            <a:r>
              <a:rPr lang="en-US" sz="2400" dirty="0" smtClean="0"/>
              <a:t> </a:t>
            </a:r>
            <a:r>
              <a:rPr lang="en-US" sz="2400" dirty="0" err="1" smtClean="0"/>
              <a:t>akan</a:t>
            </a:r>
            <a:r>
              <a:rPr lang="en-US" sz="2400" dirty="0" smtClean="0"/>
              <a:t> </a:t>
            </a:r>
            <a:r>
              <a:rPr lang="en-US" sz="2400" dirty="0" err="1" smtClean="0"/>
              <a:t>memberikan</a:t>
            </a:r>
            <a:r>
              <a:rPr lang="en-US" sz="2400" dirty="0" smtClean="0"/>
              <a:t> </a:t>
            </a:r>
            <a:r>
              <a:rPr lang="en-US" sz="2400" dirty="0" err="1" smtClean="0"/>
              <a:t>referensi</a:t>
            </a:r>
            <a:r>
              <a:rPr lang="en-US" sz="2400" dirty="0" smtClean="0"/>
              <a:t> </a:t>
            </a:r>
            <a:r>
              <a:rPr lang="en-US" sz="2400" dirty="0" err="1" smtClean="0"/>
              <a:t>bagi</a:t>
            </a:r>
            <a:r>
              <a:rPr lang="en-US" sz="2400" dirty="0" smtClean="0"/>
              <a:t> </a:t>
            </a:r>
            <a:r>
              <a:rPr lang="en-US" sz="2400" dirty="0" err="1" smtClean="0"/>
              <a:t>devian</a:t>
            </a:r>
            <a:r>
              <a:rPr lang="en-US" sz="2400" dirty="0" smtClean="0"/>
              <a:t> </a:t>
            </a:r>
            <a:r>
              <a:rPr lang="en-US" sz="2400" dirty="0" err="1" smtClean="0"/>
              <a:t>untuk</a:t>
            </a:r>
            <a:r>
              <a:rPr lang="en-US" sz="2400" dirty="0" smtClean="0"/>
              <a:t> men</a:t>
            </a:r>
            <a:r>
              <a:rPr lang="id-ID" sz="2400" dirty="0" smtClean="0"/>
              <a:t>g</a:t>
            </a:r>
            <a:r>
              <a:rPr lang="en-US" sz="2400" dirty="0" err="1" smtClean="0"/>
              <a:t>interpretasikan</a:t>
            </a:r>
            <a:r>
              <a:rPr lang="en-US" sz="2400" dirty="0" smtClean="0"/>
              <a:t> </a:t>
            </a:r>
            <a:r>
              <a:rPr lang="en-US" sz="2400" dirty="0" err="1" smtClean="0"/>
              <a:t>tindakannya</a:t>
            </a:r>
            <a:r>
              <a:rPr lang="en-US" sz="2400" dirty="0" smtClean="0"/>
              <a:t> </a:t>
            </a:r>
            <a:r>
              <a:rPr lang="en-US" sz="2400" dirty="0" err="1" smtClean="0"/>
              <a:t>sehingga</a:t>
            </a:r>
            <a:r>
              <a:rPr lang="en-US" sz="2400" dirty="0" smtClean="0"/>
              <a:t> </a:t>
            </a:r>
            <a:r>
              <a:rPr lang="en-US" sz="2400" dirty="0" err="1" smtClean="0"/>
              <a:t>ada</a:t>
            </a:r>
            <a:r>
              <a:rPr lang="en-US" sz="2400" dirty="0" smtClean="0"/>
              <a:t> 2 </a:t>
            </a:r>
            <a:r>
              <a:rPr lang="en-US" sz="2400" dirty="0" err="1" smtClean="0"/>
              <a:t>kemungkinan</a:t>
            </a:r>
            <a:r>
              <a:rPr lang="en-US" sz="2400" dirty="0" smtClean="0"/>
              <a:t> </a:t>
            </a:r>
            <a:r>
              <a:rPr lang="en-US" sz="2400" dirty="0" err="1" smtClean="0"/>
              <a:t>devian</a:t>
            </a:r>
            <a:r>
              <a:rPr lang="en-US" sz="2400" dirty="0" smtClean="0"/>
              <a:t> </a:t>
            </a:r>
            <a:r>
              <a:rPr lang="en-US" sz="2400" dirty="0" err="1" smtClean="0"/>
              <a:t>menghentikan</a:t>
            </a:r>
            <a:r>
              <a:rPr lang="en-US" sz="2400" dirty="0" smtClean="0"/>
              <a:t> </a:t>
            </a:r>
            <a:r>
              <a:rPr lang="en-US" sz="2400" dirty="0" err="1" smtClean="0"/>
              <a:t>tindakannya</a:t>
            </a:r>
            <a:r>
              <a:rPr lang="en-US" sz="2400" dirty="0" smtClean="0"/>
              <a:t> </a:t>
            </a:r>
            <a:r>
              <a:rPr lang="en-US" sz="2400" dirty="0" err="1" smtClean="0"/>
              <a:t>atau</a:t>
            </a:r>
            <a:r>
              <a:rPr lang="en-US" sz="2400" dirty="0" smtClean="0"/>
              <a:t> </a:t>
            </a:r>
            <a:r>
              <a:rPr lang="en-US" sz="2400" dirty="0" err="1" smtClean="0"/>
              <a:t>mengintensifkan</a:t>
            </a:r>
            <a:r>
              <a:rPr lang="en-US" sz="2400" dirty="0" smtClean="0"/>
              <a:t>.</a:t>
            </a:r>
          </a:p>
          <a:p>
            <a:pPr marL="514350" indent="-514350">
              <a:buFont typeface="+mj-lt"/>
              <a:buAutoNum type="arabicPeriod"/>
            </a:pPr>
            <a:endParaRPr lang="en-US" sz="2400"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pPr algn="just"/>
            <a:r>
              <a:rPr lang="en-US" sz="2800" b="1" dirty="0" smtClean="0"/>
              <a:t>PENGGUNAAN PERSPEKTIF </a:t>
            </a:r>
            <a:r>
              <a:rPr lang="id-ID" sz="2800" b="1" dirty="0" smtClean="0"/>
              <a:t>MASALAH</a:t>
            </a:r>
            <a:r>
              <a:rPr lang="en-US" sz="2800" b="1" dirty="0" smtClean="0"/>
              <a:t> SOSIAL</a:t>
            </a:r>
            <a:endParaRPr lang="en-US" sz="2800" b="1" dirty="0"/>
          </a:p>
        </p:txBody>
      </p:sp>
      <p:sp>
        <p:nvSpPr>
          <p:cNvPr id="3" name="Content Placeholder 2"/>
          <p:cNvSpPr>
            <a:spLocks noGrp="1"/>
          </p:cNvSpPr>
          <p:nvPr>
            <p:ph idx="1"/>
          </p:nvPr>
        </p:nvSpPr>
        <p:spPr>
          <a:xfrm>
            <a:off x="533400" y="838200"/>
            <a:ext cx="8229600" cy="4525963"/>
          </a:xfrm>
        </p:spPr>
        <p:txBody>
          <a:bodyPr>
            <a:noAutofit/>
          </a:bodyPr>
          <a:lstStyle/>
          <a:p>
            <a:pPr marL="514350" indent="-514350" algn="just">
              <a:buFont typeface="+mj-lt"/>
              <a:buAutoNum type="arabicPeriod"/>
            </a:pPr>
            <a:r>
              <a:rPr lang="en-US" sz="2400" dirty="0" err="1" smtClean="0"/>
              <a:t>Perspektif</a:t>
            </a:r>
            <a:r>
              <a:rPr lang="en-US" sz="2400" dirty="0" smtClean="0"/>
              <a:t> </a:t>
            </a:r>
            <a:r>
              <a:rPr lang="en-US" sz="2400" dirty="0" err="1" smtClean="0"/>
              <a:t>disorganisasi</a:t>
            </a:r>
            <a:r>
              <a:rPr lang="en-US" sz="2400" dirty="0" smtClean="0"/>
              <a:t> </a:t>
            </a:r>
            <a:r>
              <a:rPr lang="en-US" sz="2400" dirty="0" err="1" smtClean="0"/>
              <a:t>sosia</a:t>
            </a:r>
            <a:r>
              <a:rPr lang="id-ID" sz="2400" dirty="0" smtClean="0"/>
              <a:t>l</a:t>
            </a:r>
            <a:r>
              <a:rPr lang="en-US" sz="2400" dirty="0" smtClean="0"/>
              <a:t> </a:t>
            </a:r>
            <a:r>
              <a:rPr lang="id-ID" sz="2400" dirty="0" err="1" smtClean="0"/>
              <a:t>m</a:t>
            </a:r>
            <a:r>
              <a:rPr lang="en-US" sz="2400" dirty="0" err="1" smtClean="0"/>
              <a:t>enggunakan</a:t>
            </a:r>
            <a:r>
              <a:rPr lang="en-US" sz="2400" dirty="0" smtClean="0"/>
              <a:t> </a:t>
            </a:r>
            <a:r>
              <a:rPr lang="en-US" sz="2400" dirty="0" err="1" smtClean="0"/>
              <a:t>analogi</a:t>
            </a:r>
            <a:r>
              <a:rPr lang="en-US" sz="2400" dirty="0" smtClean="0"/>
              <a:t> </a:t>
            </a:r>
            <a:r>
              <a:rPr lang="en-US" sz="2400" dirty="0" err="1" smtClean="0"/>
              <a:t>organisme</a:t>
            </a:r>
            <a:r>
              <a:rPr lang="en-US" sz="2400" dirty="0" smtClean="0"/>
              <a:t> </a:t>
            </a:r>
            <a:r>
              <a:rPr lang="en-US" sz="2400" dirty="0" err="1" smtClean="0"/>
              <a:t>sosial</a:t>
            </a:r>
            <a:r>
              <a:rPr lang="en-US" sz="2400" dirty="0" smtClean="0"/>
              <a:t> </a:t>
            </a:r>
            <a:r>
              <a:rPr lang="en-US" sz="2400" dirty="0" err="1" smtClean="0"/>
              <a:t>dengan</a:t>
            </a:r>
            <a:r>
              <a:rPr lang="en-US" sz="2400" dirty="0" smtClean="0"/>
              <a:t> </a:t>
            </a:r>
            <a:r>
              <a:rPr lang="en-US" sz="2400" dirty="0" err="1" smtClean="0"/>
              <a:t>organisme</a:t>
            </a:r>
            <a:r>
              <a:rPr lang="en-US" sz="2400" dirty="0" smtClean="0"/>
              <a:t> bi</a:t>
            </a:r>
            <a:r>
              <a:rPr lang="id-ID" sz="2400" dirty="0" smtClean="0"/>
              <a:t>o</a:t>
            </a:r>
            <a:r>
              <a:rPr lang="en-US" sz="2400" dirty="0" smtClean="0"/>
              <a:t>l</a:t>
            </a:r>
            <a:r>
              <a:rPr lang="id-ID" sz="2400" dirty="0" smtClean="0"/>
              <a:t>o</a:t>
            </a:r>
            <a:r>
              <a:rPr lang="en-US" sz="2400" dirty="0" err="1" smtClean="0"/>
              <a:t>gis</a:t>
            </a:r>
            <a:r>
              <a:rPr lang="en-US" sz="2400" dirty="0" smtClean="0"/>
              <a:t> </a:t>
            </a:r>
            <a:r>
              <a:rPr lang="en-US" sz="2400" dirty="0" err="1" smtClean="0"/>
              <a:t>akan</a:t>
            </a:r>
            <a:r>
              <a:rPr lang="en-US" sz="2400" dirty="0" smtClean="0"/>
              <a:t> </a:t>
            </a:r>
            <a:r>
              <a:rPr lang="en-US" sz="2400" dirty="0" err="1" smtClean="0"/>
              <a:t>mempunyai</a:t>
            </a:r>
            <a:r>
              <a:rPr lang="en-US" sz="2400" dirty="0" smtClean="0"/>
              <a:t> </a:t>
            </a:r>
            <a:r>
              <a:rPr lang="en-US" sz="2400" dirty="0" err="1" smtClean="0"/>
              <a:t>kelemahan</a:t>
            </a:r>
            <a:r>
              <a:rPr lang="en-US" sz="2400" dirty="0" smtClean="0"/>
              <a:t> </a:t>
            </a:r>
            <a:r>
              <a:rPr lang="en-US" sz="2400" dirty="0" err="1" smtClean="0"/>
              <a:t>karena</a:t>
            </a:r>
            <a:r>
              <a:rPr lang="en-US" sz="2400" dirty="0" smtClean="0"/>
              <a:t> </a:t>
            </a:r>
            <a:r>
              <a:rPr lang="en-US" sz="2400" dirty="0" err="1" smtClean="0"/>
              <a:t>masing</a:t>
            </a:r>
            <a:r>
              <a:rPr lang="en-US" sz="2400" dirty="0" smtClean="0"/>
              <a:t> – </a:t>
            </a:r>
            <a:r>
              <a:rPr lang="en-US" sz="2400" dirty="0" err="1" smtClean="0"/>
              <a:t>masing</a:t>
            </a:r>
            <a:r>
              <a:rPr lang="en-US" sz="2400" dirty="0" smtClean="0"/>
              <a:t> </a:t>
            </a:r>
            <a:r>
              <a:rPr lang="en-US" sz="2400" dirty="0" err="1" smtClean="0"/>
              <a:t>individu</a:t>
            </a:r>
            <a:r>
              <a:rPr lang="en-US" sz="2400" dirty="0" smtClean="0"/>
              <a:t> </a:t>
            </a:r>
            <a:r>
              <a:rPr lang="en-US" sz="2400" dirty="0" err="1" smtClean="0"/>
              <a:t>mempunyai</a:t>
            </a:r>
            <a:r>
              <a:rPr lang="en-US" sz="2400" dirty="0" smtClean="0"/>
              <a:t> </a:t>
            </a:r>
            <a:r>
              <a:rPr lang="en-US" sz="2400" dirty="0" err="1" smtClean="0"/>
              <a:t>identitas</a:t>
            </a:r>
            <a:r>
              <a:rPr lang="en-US" sz="2400" dirty="0" smtClean="0"/>
              <a:t> </a:t>
            </a:r>
            <a:r>
              <a:rPr lang="en-US" sz="2400" dirty="0" err="1" smtClean="0"/>
              <a:t>dan</a:t>
            </a:r>
            <a:r>
              <a:rPr lang="en-US" sz="2400" dirty="0" smtClean="0"/>
              <a:t> </a:t>
            </a:r>
            <a:r>
              <a:rPr lang="en-US" sz="2400" dirty="0" err="1" smtClean="0"/>
              <a:t>kepribadian</a:t>
            </a:r>
            <a:r>
              <a:rPr lang="en-US" sz="2400" dirty="0" smtClean="0"/>
              <a:t>. </a:t>
            </a:r>
          </a:p>
          <a:p>
            <a:pPr marL="514350" indent="-514350" algn="just">
              <a:buFont typeface="+mj-lt"/>
              <a:buAutoNum type="arabicPeriod"/>
            </a:pPr>
            <a:r>
              <a:rPr lang="en-US" sz="2400" dirty="0" err="1" smtClean="0"/>
              <a:t>Perspektif</a:t>
            </a:r>
            <a:r>
              <a:rPr lang="en-US" sz="2400" dirty="0" smtClean="0"/>
              <a:t> d</a:t>
            </a:r>
            <a:r>
              <a:rPr lang="id-ID" sz="2400" dirty="0" smtClean="0"/>
              <a:t>i</a:t>
            </a:r>
            <a:r>
              <a:rPr lang="en-US" sz="2400" dirty="0" err="1" smtClean="0"/>
              <a:t>sorganisasi</a:t>
            </a:r>
            <a:r>
              <a:rPr lang="en-US" sz="2400" dirty="0" smtClean="0"/>
              <a:t> </a:t>
            </a:r>
            <a:r>
              <a:rPr lang="en-US" sz="2400" dirty="0" err="1" smtClean="0"/>
              <a:t>sosial</a:t>
            </a:r>
            <a:r>
              <a:rPr lang="en-US" sz="2400" dirty="0" smtClean="0"/>
              <a:t> </a:t>
            </a:r>
            <a:r>
              <a:rPr lang="en-US" sz="2400" dirty="0" err="1" smtClean="0"/>
              <a:t>mempunyai</a:t>
            </a:r>
            <a:r>
              <a:rPr lang="en-US" sz="2400" dirty="0" smtClean="0"/>
              <a:t> </a:t>
            </a:r>
            <a:r>
              <a:rPr lang="en-US" sz="2400" dirty="0" err="1" smtClean="0"/>
              <a:t>kekuatan</a:t>
            </a:r>
            <a:r>
              <a:rPr lang="en-US" sz="2400" dirty="0" smtClean="0"/>
              <a:t> </a:t>
            </a:r>
            <a:r>
              <a:rPr lang="en-US" sz="2400" dirty="0" err="1" smtClean="0"/>
              <a:t>untuk</a:t>
            </a:r>
            <a:r>
              <a:rPr lang="en-US" sz="2400" dirty="0" smtClean="0"/>
              <a:t> </a:t>
            </a:r>
            <a:r>
              <a:rPr lang="en-US" sz="2400" dirty="0" err="1" smtClean="0"/>
              <a:t>melihat</a:t>
            </a:r>
            <a:r>
              <a:rPr lang="en-US" sz="2400" dirty="0" smtClean="0"/>
              <a:t> </a:t>
            </a:r>
            <a:r>
              <a:rPr lang="en-US" sz="2400" dirty="0" err="1" smtClean="0"/>
              <a:t>masalah</a:t>
            </a:r>
            <a:r>
              <a:rPr lang="en-US" sz="2400" dirty="0" smtClean="0"/>
              <a:t> </a:t>
            </a:r>
            <a:r>
              <a:rPr lang="en-US" sz="2400" dirty="0" err="1" smtClean="0"/>
              <a:t>sosia</a:t>
            </a:r>
            <a:r>
              <a:rPr lang="id-ID" sz="2400" dirty="0" smtClean="0"/>
              <a:t>l</a:t>
            </a:r>
            <a:r>
              <a:rPr lang="en-US" sz="2400" dirty="0" smtClean="0"/>
              <a:t> </a:t>
            </a:r>
            <a:r>
              <a:rPr lang="en-US" sz="2400" dirty="0" err="1" smtClean="0"/>
              <a:t>pada</a:t>
            </a:r>
            <a:r>
              <a:rPr lang="en-US" sz="2400" dirty="0" smtClean="0"/>
              <a:t>  </a:t>
            </a:r>
            <a:r>
              <a:rPr lang="en-US" sz="2400" dirty="0" err="1" smtClean="0"/>
              <a:t>masyarakat</a:t>
            </a:r>
            <a:r>
              <a:rPr lang="en-US" sz="2400" dirty="0" smtClean="0"/>
              <a:t> yang </a:t>
            </a:r>
            <a:r>
              <a:rPr lang="en-US" sz="2400" dirty="0" err="1" smtClean="0"/>
              <a:t>sedang</a:t>
            </a:r>
            <a:r>
              <a:rPr lang="en-US" sz="2400" dirty="0" smtClean="0"/>
              <a:t> </a:t>
            </a:r>
            <a:r>
              <a:rPr lang="en-US" sz="2400" dirty="0" err="1" smtClean="0"/>
              <a:t>berubah</a:t>
            </a:r>
            <a:r>
              <a:rPr lang="en-US" sz="2400" dirty="0" smtClean="0"/>
              <a:t>.</a:t>
            </a:r>
          </a:p>
          <a:p>
            <a:pPr marL="514350" indent="-514350" algn="just">
              <a:buFont typeface="+mj-lt"/>
              <a:buAutoNum type="arabicPeriod"/>
            </a:pPr>
            <a:r>
              <a:rPr lang="en-US" sz="2400" dirty="0" err="1" smtClean="0"/>
              <a:t>Perspektif</a:t>
            </a:r>
            <a:r>
              <a:rPr lang="en-US" sz="2400" dirty="0" smtClean="0"/>
              <a:t> </a:t>
            </a:r>
            <a:r>
              <a:rPr lang="en-US" sz="2400" dirty="0" err="1" smtClean="0"/>
              <a:t>perilaku</a:t>
            </a:r>
            <a:r>
              <a:rPr lang="en-US" sz="2400" dirty="0" smtClean="0"/>
              <a:t> </a:t>
            </a:r>
            <a:r>
              <a:rPr lang="en-US" sz="2400" dirty="0" err="1" smtClean="0"/>
              <a:t>menyimpang</a:t>
            </a:r>
            <a:r>
              <a:rPr lang="en-US" sz="2400" dirty="0" smtClean="0"/>
              <a:t> </a:t>
            </a:r>
            <a:r>
              <a:rPr lang="en-US" sz="2400" dirty="0" err="1" smtClean="0"/>
              <a:t>keunggulannya</a:t>
            </a:r>
            <a:r>
              <a:rPr lang="en-US" sz="2400" dirty="0" smtClean="0"/>
              <a:t> </a:t>
            </a:r>
            <a:r>
              <a:rPr lang="en-US" sz="2400" dirty="0" err="1" smtClean="0"/>
              <a:t>ji</a:t>
            </a:r>
            <a:r>
              <a:rPr lang="id-ID" sz="2400" dirty="0" smtClean="0"/>
              <a:t>k</a:t>
            </a:r>
            <a:r>
              <a:rPr lang="en-US" sz="2400" dirty="0" smtClean="0"/>
              <a:t>a </a:t>
            </a:r>
            <a:r>
              <a:rPr lang="en-US" sz="2400" dirty="0" err="1" smtClean="0"/>
              <a:t>diterapkan</a:t>
            </a:r>
            <a:r>
              <a:rPr lang="en-US" sz="2400" dirty="0" smtClean="0"/>
              <a:t> </a:t>
            </a:r>
            <a:r>
              <a:rPr lang="en-US" sz="2400" dirty="0" err="1" smtClean="0"/>
              <a:t>pada</a:t>
            </a:r>
            <a:r>
              <a:rPr lang="en-US" sz="2400" dirty="0" smtClean="0"/>
              <a:t> </a:t>
            </a:r>
            <a:r>
              <a:rPr lang="en-US" sz="2400" dirty="0" err="1" smtClean="0"/>
              <a:t>pada</a:t>
            </a:r>
            <a:r>
              <a:rPr lang="en-US" sz="2400" dirty="0" smtClean="0"/>
              <a:t> </a:t>
            </a:r>
            <a:r>
              <a:rPr lang="en-US" sz="2400" dirty="0" err="1" smtClean="0"/>
              <a:t>masyarakat</a:t>
            </a:r>
            <a:r>
              <a:rPr lang="en-US" sz="2400" dirty="0" smtClean="0"/>
              <a:t> </a:t>
            </a:r>
            <a:r>
              <a:rPr lang="en-US" sz="2400" dirty="0" err="1" smtClean="0"/>
              <a:t>sederhana</a:t>
            </a:r>
            <a:r>
              <a:rPr lang="en-US" sz="2400" dirty="0" smtClean="0"/>
              <a:t>.</a:t>
            </a:r>
            <a:endParaRPr lang="id-ID" sz="2400" dirty="0" smtClean="0"/>
          </a:p>
          <a:p>
            <a:pPr algn="just"/>
            <a:r>
              <a:rPr lang="id-ID" sz="2400" dirty="0"/>
              <a:t> </a:t>
            </a:r>
            <a:r>
              <a:rPr lang="id-ID" sz="2400" dirty="0" smtClean="0"/>
              <a:t>M</a:t>
            </a:r>
            <a:r>
              <a:rPr lang="en-US" sz="2400" dirty="0" err="1" smtClean="0"/>
              <a:t>engidentifikasi</a:t>
            </a:r>
            <a:r>
              <a:rPr lang="en-US" sz="2400" dirty="0" smtClean="0"/>
              <a:t> </a:t>
            </a:r>
            <a:r>
              <a:rPr lang="en-US" sz="2400" dirty="0" err="1" smtClean="0"/>
              <a:t>masalah</a:t>
            </a:r>
            <a:r>
              <a:rPr lang="en-US" sz="2400" dirty="0" smtClean="0"/>
              <a:t> </a:t>
            </a:r>
            <a:r>
              <a:rPr lang="en-US" sz="2400" dirty="0" err="1" smtClean="0"/>
              <a:t>sosial</a:t>
            </a:r>
            <a:r>
              <a:rPr lang="en-US" sz="2400" dirty="0" smtClean="0"/>
              <a:t> </a:t>
            </a:r>
            <a:r>
              <a:rPr lang="en-US" sz="2400" dirty="0" err="1" smtClean="0"/>
              <a:t>dan</a:t>
            </a:r>
            <a:r>
              <a:rPr lang="en-US" sz="2400" dirty="0" smtClean="0"/>
              <a:t> </a:t>
            </a:r>
            <a:r>
              <a:rPr lang="en-US" sz="2400" dirty="0" err="1" smtClean="0"/>
              <a:t>tidak</a:t>
            </a:r>
            <a:r>
              <a:rPr lang="en-US" sz="2400" dirty="0" smtClean="0"/>
              <a:t> </a:t>
            </a:r>
            <a:r>
              <a:rPr lang="en-US" sz="2400" dirty="0" err="1" smtClean="0"/>
              <a:t>memberikan</a:t>
            </a:r>
            <a:r>
              <a:rPr lang="en-US" sz="2400" dirty="0" smtClean="0"/>
              <a:t> </a:t>
            </a:r>
            <a:r>
              <a:rPr lang="id-ID" sz="2400" dirty="0" smtClean="0"/>
              <a:t>     perhatian tentang latar belakang</a:t>
            </a:r>
            <a:endParaRPr lang="en-US" sz="2400" dirty="0" smtClean="0"/>
          </a:p>
          <a:p>
            <a:pPr marL="514350" indent="-514350">
              <a:buNone/>
            </a:pPr>
            <a:endParaRPr lang="en-US" sz="2400"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457200"/>
            <a:ext cx="8229600" cy="4525963"/>
          </a:xfrm>
        </p:spPr>
        <p:txBody>
          <a:bodyPr>
            <a:noAutofit/>
          </a:bodyPr>
          <a:lstStyle/>
          <a:p>
            <a:pPr marL="514350" indent="-514350" algn="just">
              <a:buAutoNum type="arabicPlain" startAt="5"/>
            </a:pPr>
            <a:r>
              <a:rPr lang="en-US" sz="2800" dirty="0" err="1" smtClean="0"/>
              <a:t>Perspektif</a:t>
            </a:r>
            <a:r>
              <a:rPr lang="en-US" sz="2800" dirty="0" smtClean="0"/>
              <a:t> yang </a:t>
            </a:r>
            <a:r>
              <a:rPr lang="en-US" sz="2800" dirty="0" err="1" smtClean="0"/>
              <a:t>berlandaskan</a:t>
            </a:r>
            <a:r>
              <a:rPr lang="en-US" sz="2800" dirty="0" smtClean="0"/>
              <a:t> </a:t>
            </a:r>
            <a:r>
              <a:rPr lang="en-US" sz="2800" dirty="0" err="1" smtClean="0"/>
              <a:t>teori</a:t>
            </a:r>
            <a:r>
              <a:rPr lang="en-US" sz="2800" dirty="0" smtClean="0"/>
              <a:t> </a:t>
            </a:r>
            <a:r>
              <a:rPr lang="en-US" sz="2800" dirty="0" err="1" smtClean="0"/>
              <a:t>konflik</a:t>
            </a:r>
            <a:r>
              <a:rPr lang="en-US" sz="2800" dirty="0" smtClean="0"/>
              <a:t> </a:t>
            </a:r>
            <a:r>
              <a:rPr lang="en-US" sz="2800" dirty="0" err="1" smtClean="0"/>
              <a:t>relevan</a:t>
            </a:r>
            <a:r>
              <a:rPr lang="en-US" sz="2800" dirty="0" smtClean="0"/>
              <a:t> </a:t>
            </a:r>
            <a:r>
              <a:rPr lang="en-US" sz="2800" dirty="0" err="1" smtClean="0"/>
              <a:t>untuk</a:t>
            </a:r>
            <a:r>
              <a:rPr lang="en-US" sz="2800" dirty="0" smtClean="0"/>
              <a:t> </a:t>
            </a:r>
            <a:r>
              <a:rPr lang="en-US" sz="2800" dirty="0" err="1" smtClean="0"/>
              <a:t>mendiagnosis</a:t>
            </a:r>
            <a:r>
              <a:rPr lang="en-US" sz="2800" dirty="0" smtClean="0"/>
              <a:t> </a:t>
            </a:r>
            <a:r>
              <a:rPr lang="en-US" sz="2800" dirty="0" err="1" smtClean="0"/>
              <a:t>masalah</a:t>
            </a:r>
            <a:r>
              <a:rPr lang="en-US" sz="2800" dirty="0" smtClean="0"/>
              <a:t> </a:t>
            </a:r>
            <a:r>
              <a:rPr lang="en-US" sz="2800" dirty="0" err="1" smtClean="0"/>
              <a:t>sosial</a:t>
            </a:r>
            <a:r>
              <a:rPr lang="en-US" sz="2800" dirty="0" smtClean="0"/>
              <a:t> yang </a:t>
            </a:r>
            <a:r>
              <a:rPr lang="en-US" sz="2800" dirty="0" err="1" smtClean="0"/>
              <a:t>bersumber</a:t>
            </a:r>
            <a:r>
              <a:rPr lang="en-US" sz="2800" dirty="0" smtClean="0"/>
              <a:t> </a:t>
            </a:r>
            <a:r>
              <a:rPr lang="en-US" sz="2800" dirty="0" err="1" smtClean="0"/>
              <a:t>pada</a:t>
            </a:r>
            <a:r>
              <a:rPr lang="en-US" sz="2800" dirty="0" smtClean="0"/>
              <a:t> </a:t>
            </a:r>
            <a:r>
              <a:rPr lang="en-US" sz="2800" dirty="0" err="1" smtClean="0"/>
              <a:t>kondisi</a:t>
            </a:r>
            <a:r>
              <a:rPr lang="en-US" sz="2800" dirty="0" smtClean="0"/>
              <a:t> </a:t>
            </a:r>
            <a:r>
              <a:rPr lang="en-US" sz="2800" dirty="0" err="1" smtClean="0"/>
              <a:t>struktural</a:t>
            </a:r>
            <a:r>
              <a:rPr lang="en-US" sz="2800" dirty="0" smtClean="0"/>
              <a:t>.</a:t>
            </a:r>
          </a:p>
          <a:p>
            <a:pPr marL="514350" indent="-514350" algn="just">
              <a:buAutoNum type="arabicPlain" startAt="5"/>
            </a:pPr>
            <a:r>
              <a:rPr lang="en-US" sz="2800" dirty="0" err="1" smtClean="0"/>
              <a:t>Perspektif</a:t>
            </a:r>
            <a:r>
              <a:rPr lang="en-US" sz="2800" dirty="0" smtClean="0"/>
              <a:t> labeling </a:t>
            </a:r>
            <a:r>
              <a:rPr lang="en-US" sz="2800" dirty="0" err="1" smtClean="0"/>
              <a:t>menjanjikan</a:t>
            </a:r>
            <a:r>
              <a:rPr lang="en-US" sz="2800" dirty="0" smtClean="0"/>
              <a:t> </a:t>
            </a:r>
            <a:r>
              <a:rPr lang="en-US" sz="2800" dirty="0" err="1" smtClean="0"/>
              <a:t>pendekatan</a:t>
            </a:r>
            <a:r>
              <a:rPr lang="en-US" sz="2800" dirty="0" smtClean="0"/>
              <a:t> yang </a:t>
            </a:r>
            <a:r>
              <a:rPr lang="en-US" sz="2800" dirty="0" err="1" smtClean="0"/>
              <a:t>humanis</a:t>
            </a:r>
            <a:r>
              <a:rPr lang="en-US" sz="2800" dirty="0" smtClean="0"/>
              <a:t> </a:t>
            </a:r>
            <a:r>
              <a:rPr lang="en-US" sz="2800" dirty="0" err="1" smtClean="0"/>
              <a:t>karena</a:t>
            </a:r>
            <a:r>
              <a:rPr lang="en-US" sz="2800" dirty="0" smtClean="0"/>
              <a:t> </a:t>
            </a:r>
            <a:r>
              <a:rPr lang="en-US" sz="2800" dirty="0" err="1" smtClean="0"/>
              <a:t>mengakui</a:t>
            </a:r>
            <a:r>
              <a:rPr lang="en-US" sz="2800" dirty="0" smtClean="0"/>
              <a:t> </a:t>
            </a:r>
            <a:r>
              <a:rPr lang="en-US" sz="2800" dirty="0" err="1" smtClean="0"/>
              <a:t>keberadaan</a:t>
            </a:r>
            <a:r>
              <a:rPr lang="en-US" sz="2800" dirty="0" smtClean="0"/>
              <a:t> </a:t>
            </a:r>
            <a:r>
              <a:rPr lang="en-US" sz="2800" dirty="0" err="1" smtClean="0"/>
              <a:t>inidividu</a:t>
            </a:r>
            <a:r>
              <a:rPr lang="en-US" sz="2800" dirty="0" smtClean="0"/>
              <a:t> yang </a:t>
            </a:r>
            <a:r>
              <a:rPr lang="en-US" sz="2800" dirty="0" err="1" smtClean="0"/>
              <a:t>mempunyai</a:t>
            </a:r>
            <a:r>
              <a:rPr lang="en-US" sz="2800" dirty="0" smtClean="0"/>
              <a:t> </a:t>
            </a:r>
            <a:r>
              <a:rPr lang="en-US" sz="2800" dirty="0" err="1" smtClean="0"/>
              <a:t>sifat</a:t>
            </a:r>
            <a:r>
              <a:rPr lang="en-US" sz="2800" dirty="0" smtClean="0"/>
              <a:t> </a:t>
            </a:r>
            <a:r>
              <a:rPr lang="en-US" sz="2800" dirty="0" err="1" smtClean="0"/>
              <a:t>relatif</a:t>
            </a:r>
            <a:r>
              <a:rPr lang="en-US" sz="2800" dirty="0" smtClean="0"/>
              <a:t> ,</a:t>
            </a:r>
            <a:r>
              <a:rPr lang="en-US" sz="2800" dirty="0" err="1" smtClean="0"/>
              <a:t>dan</a:t>
            </a:r>
            <a:r>
              <a:rPr lang="en-US" sz="2800" dirty="0" smtClean="0"/>
              <a:t> </a:t>
            </a:r>
            <a:r>
              <a:rPr lang="en-US" sz="2800" dirty="0" err="1" smtClean="0"/>
              <a:t>ukuran</a:t>
            </a:r>
            <a:r>
              <a:rPr lang="en-US" sz="2800" dirty="0" smtClean="0"/>
              <a:t> </a:t>
            </a:r>
            <a:r>
              <a:rPr lang="en-US" sz="2800" dirty="0" err="1" smtClean="0"/>
              <a:t>masalah</a:t>
            </a:r>
            <a:r>
              <a:rPr lang="en-US" sz="2800" dirty="0" smtClean="0"/>
              <a:t> </a:t>
            </a:r>
            <a:r>
              <a:rPr lang="en-US" sz="2800" dirty="0" err="1" smtClean="0"/>
              <a:t>sosial</a:t>
            </a:r>
            <a:r>
              <a:rPr lang="en-US" sz="2800" dirty="0" smtClean="0"/>
              <a:t> </a:t>
            </a:r>
            <a:r>
              <a:rPr lang="en-US" sz="2800" dirty="0" err="1" smtClean="0"/>
              <a:t>bersifat</a:t>
            </a:r>
            <a:r>
              <a:rPr lang="en-US" sz="2800" dirty="0" smtClean="0"/>
              <a:t> </a:t>
            </a:r>
            <a:r>
              <a:rPr lang="en-US" sz="2800" dirty="0" err="1" smtClean="0"/>
              <a:t>relatif</a:t>
            </a:r>
            <a:r>
              <a:rPr lang="en-US" sz="2800" dirty="0" smtClean="0"/>
              <a:t> </a:t>
            </a:r>
            <a:r>
              <a:rPr lang="en-US" sz="2800" dirty="0" err="1" smtClean="0"/>
              <a:t>berdasar</a:t>
            </a:r>
            <a:r>
              <a:rPr lang="en-US" sz="2800" dirty="0" smtClean="0"/>
              <a:t> </a:t>
            </a:r>
            <a:r>
              <a:rPr lang="en-US" sz="2800" dirty="0" err="1" smtClean="0"/>
              <a:t>tempat</a:t>
            </a:r>
            <a:r>
              <a:rPr lang="en-US" sz="2800" dirty="0" smtClean="0"/>
              <a:t> </a:t>
            </a:r>
            <a:r>
              <a:rPr lang="en-US" sz="2800" dirty="0" err="1" smtClean="0"/>
              <a:t>dan</a:t>
            </a:r>
            <a:r>
              <a:rPr lang="en-US" sz="2800" dirty="0" smtClean="0"/>
              <a:t> </a:t>
            </a:r>
            <a:r>
              <a:rPr lang="en-US" sz="2800" dirty="0" err="1" smtClean="0"/>
              <a:t>waktu</a:t>
            </a:r>
            <a:r>
              <a:rPr lang="en-US" sz="2800" dirty="0" smtClean="0"/>
              <a:t>, </a:t>
            </a:r>
            <a:r>
              <a:rPr lang="en-US" sz="2800" dirty="0" err="1" smtClean="0"/>
              <a:t>tetapi</a:t>
            </a:r>
            <a:r>
              <a:rPr lang="en-US" sz="2800" dirty="0" smtClean="0"/>
              <a:t> </a:t>
            </a:r>
            <a:r>
              <a:rPr lang="en-US" sz="2800" dirty="0" err="1" smtClean="0"/>
              <a:t>kelemahannya</a:t>
            </a:r>
            <a:r>
              <a:rPr lang="en-US" sz="2800" dirty="0" smtClean="0"/>
              <a:t> </a:t>
            </a:r>
            <a:r>
              <a:rPr lang="en-US" sz="2800" dirty="0" err="1" smtClean="0"/>
              <a:t>reaksi</a:t>
            </a:r>
            <a:r>
              <a:rPr lang="en-US" sz="2800" dirty="0" smtClean="0"/>
              <a:t> </a:t>
            </a:r>
            <a:r>
              <a:rPr lang="en-US" sz="2800" dirty="0" err="1" smtClean="0"/>
              <a:t>masyarakat</a:t>
            </a:r>
            <a:r>
              <a:rPr lang="en-US" sz="2800" dirty="0" smtClean="0"/>
              <a:t> </a:t>
            </a:r>
            <a:r>
              <a:rPr lang="en-US" sz="2800" dirty="0" err="1" smtClean="0"/>
              <a:t>tidak</a:t>
            </a:r>
            <a:r>
              <a:rPr lang="en-US" sz="2800" dirty="0" smtClean="0"/>
              <a:t> </a:t>
            </a:r>
            <a:r>
              <a:rPr lang="en-US" sz="2800" dirty="0" err="1" smtClean="0"/>
              <a:t>selalu</a:t>
            </a:r>
            <a:r>
              <a:rPr lang="en-US" sz="2800" dirty="0" smtClean="0"/>
              <a:t> </a:t>
            </a:r>
            <a:r>
              <a:rPr lang="en-US" sz="2800" dirty="0" err="1" smtClean="0"/>
              <a:t>mampu</a:t>
            </a:r>
            <a:r>
              <a:rPr lang="en-US" sz="2800" dirty="0" smtClean="0"/>
              <a:t> </a:t>
            </a:r>
            <a:r>
              <a:rPr lang="en-US" sz="2800" dirty="0" err="1" smtClean="0"/>
              <a:t>mengidentifikasi</a:t>
            </a:r>
            <a:r>
              <a:rPr lang="en-US" sz="2800" dirty="0" smtClean="0"/>
              <a:t> </a:t>
            </a:r>
            <a:r>
              <a:rPr lang="en-US" sz="2800" dirty="0" err="1" smtClean="0"/>
              <a:t>seluruh</a:t>
            </a:r>
            <a:r>
              <a:rPr lang="en-US" sz="2800" dirty="0" smtClean="0"/>
              <a:t> </a:t>
            </a:r>
            <a:r>
              <a:rPr lang="en-US" sz="2800" dirty="0" err="1" smtClean="0"/>
              <a:t>gejala</a:t>
            </a:r>
            <a:r>
              <a:rPr lang="en-US" sz="2800" dirty="0" smtClean="0"/>
              <a:t> </a:t>
            </a:r>
            <a:r>
              <a:rPr lang="en-US" sz="2800" dirty="0" err="1" smtClean="0"/>
              <a:t>masalah</a:t>
            </a:r>
            <a:r>
              <a:rPr lang="en-US" sz="2800" dirty="0" smtClean="0"/>
              <a:t> </a:t>
            </a:r>
            <a:r>
              <a:rPr lang="en-US" sz="2800" dirty="0" err="1" smtClean="0"/>
              <a:t>sosial</a:t>
            </a:r>
            <a:r>
              <a:rPr lang="en-US" sz="2800" dirty="0" smtClean="0"/>
              <a:t> </a:t>
            </a:r>
            <a:r>
              <a:rPr lang="en-US" sz="2800" dirty="0" err="1" smtClean="0"/>
              <a:t>dan</a:t>
            </a:r>
            <a:r>
              <a:rPr lang="en-US" sz="2800" dirty="0" smtClean="0"/>
              <a:t> </a:t>
            </a:r>
            <a:r>
              <a:rPr lang="en-US" sz="2800" dirty="0" err="1" smtClean="0"/>
              <a:t>melihat</a:t>
            </a:r>
            <a:r>
              <a:rPr lang="en-US" sz="2800" dirty="0" smtClean="0"/>
              <a:t> </a:t>
            </a:r>
            <a:r>
              <a:rPr lang="en-US" sz="2800" dirty="0" err="1" smtClean="0"/>
              <a:t>latar</a:t>
            </a:r>
            <a:r>
              <a:rPr lang="en-US" sz="2800" dirty="0" smtClean="0"/>
              <a:t> </a:t>
            </a:r>
            <a:r>
              <a:rPr lang="en-US" sz="2800" dirty="0" err="1" smtClean="0"/>
              <a:t>belakangnya</a:t>
            </a:r>
            <a:r>
              <a:rPr lang="en-US" sz="2800" dirty="0" smtClean="0"/>
              <a:t>.</a:t>
            </a:r>
          </a:p>
          <a:p>
            <a:pPr marL="514350" indent="-514350" algn="just">
              <a:buNone/>
            </a:pPr>
            <a:r>
              <a:rPr lang="en-US" sz="2800" dirty="0" smtClean="0"/>
              <a:t>Dari </a:t>
            </a:r>
            <a:r>
              <a:rPr lang="en-US" sz="2800" dirty="0" err="1" smtClean="0"/>
              <a:t>berbagai</a:t>
            </a:r>
            <a:r>
              <a:rPr lang="en-US" sz="2800" dirty="0" smtClean="0"/>
              <a:t> </a:t>
            </a:r>
            <a:r>
              <a:rPr lang="en-US" sz="2800" dirty="0" err="1" smtClean="0"/>
              <a:t>kelemahan</a:t>
            </a:r>
            <a:r>
              <a:rPr lang="en-US" sz="2800" dirty="0" smtClean="0"/>
              <a:t> </a:t>
            </a:r>
            <a:r>
              <a:rPr lang="en-US" sz="2800" dirty="0" err="1" smtClean="0"/>
              <a:t>dan</a:t>
            </a:r>
            <a:r>
              <a:rPr lang="en-US" sz="2800" dirty="0" smtClean="0"/>
              <a:t> </a:t>
            </a:r>
            <a:r>
              <a:rPr lang="en-US" sz="2800" dirty="0" err="1" smtClean="0"/>
              <a:t>kekuatan</a:t>
            </a:r>
            <a:r>
              <a:rPr lang="en-US" sz="2800" dirty="0" smtClean="0"/>
              <a:t> </a:t>
            </a:r>
            <a:r>
              <a:rPr lang="en-US" sz="2800" dirty="0" err="1" smtClean="0"/>
              <a:t>masing</a:t>
            </a:r>
            <a:r>
              <a:rPr lang="en-US" sz="2800" dirty="0" smtClean="0"/>
              <a:t> –</a:t>
            </a:r>
            <a:r>
              <a:rPr lang="en-US" sz="2800" dirty="0" err="1" smtClean="0"/>
              <a:t>masing</a:t>
            </a:r>
            <a:r>
              <a:rPr lang="en-US" sz="2800" dirty="0" smtClean="0"/>
              <a:t> </a:t>
            </a:r>
            <a:r>
              <a:rPr lang="en-US" sz="2800" dirty="0" err="1" smtClean="0"/>
              <a:t>perspektif</a:t>
            </a:r>
            <a:r>
              <a:rPr lang="en-US" sz="2800" dirty="0" smtClean="0"/>
              <a:t> </a:t>
            </a:r>
            <a:r>
              <a:rPr lang="en-US" sz="2800" dirty="0" err="1" smtClean="0"/>
              <a:t>untuk</a:t>
            </a:r>
            <a:r>
              <a:rPr lang="en-US" sz="2800" dirty="0" smtClean="0"/>
              <a:t> </a:t>
            </a:r>
            <a:r>
              <a:rPr lang="en-US" sz="2800" dirty="0" err="1" smtClean="0"/>
              <a:t>melihat</a:t>
            </a:r>
            <a:r>
              <a:rPr lang="en-US" sz="2800" dirty="0" smtClean="0"/>
              <a:t> </a:t>
            </a:r>
            <a:r>
              <a:rPr lang="en-US" sz="2800" dirty="0" err="1" smtClean="0"/>
              <a:t>masalah</a:t>
            </a:r>
            <a:r>
              <a:rPr lang="en-US" sz="2800" dirty="0" smtClean="0"/>
              <a:t> </a:t>
            </a:r>
            <a:r>
              <a:rPr lang="en-US" sz="2800" dirty="0" err="1" smtClean="0"/>
              <a:t>sosial</a:t>
            </a:r>
            <a:r>
              <a:rPr lang="en-US" sz="2800" dirty="0" smtClean="0"/>
              <a:t> </a:t>
            </a:r>
            <a:r>
              <a:rPr lang="en-US" sz="2800" dirty="0" err="1" smtClean="0"/>
              <a:t>sampai</a:t>
            </a:r>
            <a:r>
              <a:rPr lang="en-US" sz="2800" dirty="0" smtClean="0"/>
              <a:t> </a:t>
            </a:r>
            <a:r>
              <a:rPr lang="en-US" sz="2800" dirty="0" err="1" smtClean="0"/>
              <a:t>perbaikan</a:t>
            </a:r>
            <a:r>
              <a:rPr lang="en-US" sz="2800" dirty="0" smtClean="0"/>
              <a:t> </a:t>
            </a:r>
            <a:r>
              <a:rPr lang="en-US" sz="2800" dirty="0" err="1" smtClean="0"/>
              <a:t>bisa</a:t>
            </a:r>
            <a:r>
              <a:rPr lang="en-US" sz="2800" dirty="0" smtClean="0"/>
              <a:t> </a:t>
            </a:r>
            <a:r>
              <a:rPr lang="en-US" sz="2800" dirty="0" err="1" smtClean="0"/>
              <a:t>digunakan</a:t>
            </a:r>
            <a:r>
              <a:rPr lang="en-US" sz="2800" dirty="0" smtClean="0"/>
              <a:t> </a:t>
            </a:r>
            <a:r>
              <a:rPr lang="en-US" sz="2800" dirty="0" err="1" smtClean="0"/>
              <a:t>sendiri</a:t>
            </a:r>
            <a:r>
              <a:rPr lang="en-US" sz="2800" dirty="0" smtClean="0"/>
              <a:t> </a:t>
            </a:r>
            <a:r>
              <a:rPr lang="en-US" sz="2800" dirty="0" err="1" smtClean="0"/>
              <a:t>maupun</a:t>
            </a:r>
            <a:r>
              <a:rPr lang="en-US" sz="2800" dirty="0" smtClean="0"/>
              <a:t> </a:t>
            </a:r>
            <a:r>
              <a:rPr lang="en-US" sz="2800" dirty="0" err="1" smtClean="0"/>
              <a:t>secara</a:t>
            </a:r>
            <a:r>
              <a:rPr lang="en-US" sz="2800" dirty="0" smtClean="0"/>
              <a:t> </a:t>
            </a:r>
            <a:r>
              <a:rPr lang="en-US" sz="2800" dirty="0" err="1" smtClean="0"/>
              <a:t>kombinasi</a:t>
            </a:r>
            <a:endParaRPr lang="en-US" sz="2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1143000"/>
          </a:xfrm>
        </p:spPr>
        <p:txBody>
          <a:bodyPr>
            <a:normAutofit/>
          </a:bodyPr>
          <a:lstStyle/>
          <a:p>
            <a:r>
              <a:rPr lang="en-US" sz="3200" b="1" dirty="0" smtClean="0"/>
              <a:t>PENDAHULUAN</a:t>
            </a:r>
            <a:endParaRPr lang="en-US" sz="3200" b="1" dirty="0"/>
          </a:p>
        </p:txBody>
      </p:sp>
      <p:sp>
        <p:nvSpPr>
          <p:cNvPr id="4" name="Content Placeholder 3"/>
          <p:cNvSpPr>
            <a:spLocks noGrp="1"/>
          </p:cNvSpPr>
          <p:nvPr>
            <p:ph idx="1"/>
          </p:nvPr>
        </p:nvSpPr>
        <p:spPr>
          <a:xfrm>
            <a:off x="533400" y="960437"/>
            <a:ext cx="8229600" cy="5897563"/>
          </a:xfrm>
        </p:spPr>
        <p:txBody>
          <a:bodyPr>
            <a:normAutofit fontScale="55000" lnSpcReduction="20000"/>
          </a:bodyPr>
          <a:lstStyle/>
          <a:p>
            <a:pPr algn="just">
              <a:buNone/>
            </a:pPr>
            <a:endParaRPr lang="id-ID" dirty="0" smtClean="0"/>
          </a:p>
          <a:p>
            <a:pPr algn="just"/>
            <a:r>
              <a:rPr lang="en-US" sz="5100" dirty="0" smtClean="0"/>
              <a:t>DALAM KEHIDUPAN MASYARAKAT SELALU DIJUMPAI </a:t>
            </a:r>
            <a:r>
              <a:rPr lang="id-ID" sz="5100" dirty="0" smtClean="0"/>
              <a:t>FENOMENA </a:t>
            </a:r>
            <a:r>
              <a:rPr lang="en-US" sz="5100" dirty="0" smtClean="0"/>
              <a:t>MASALAH SOSIAL</a:t>
            </a:r>
          </a:p>
          <a:p>
            <a:pPr algn="just"/>
            <a:r>
              <a:rPr lang="id-ID" sz="5100" dirty="0" smtClean="0"/>
              <a:t>MASALAH SOSIAL SERING MENGHAMBAT  PENCAPAIAN TUJUAN DARI PEMBANGUNAN SOSIAL UNTUK MEWUJUDKAN KESEJAHTERAAN SOSIAL</a:t>
            </a:r>
          </a:p>
          <a:p>
            <a:pPr algn="just"/>
            <a:r>
              <a:rPr lang="en-US" sz="5100" dirty="0" smtClean="0"/>
              <a:t>SEORANG AHLI P</a:t>
            </a:r>
            <a:r>
              <a:rPr lang="id-ID" sz="5100" dirty="0" smtClean="0"/>
              <a:t>EMBANGUNAN </a:t>
            </a:r>
            <a:r>
              <a:rPr lang="en-US" sz="5100" dirty="0" smtClean="0"/>
              <a:t> SOSIAL DIHARAPKAN </a:t>
            </a:r>
            <a:r>
              <a:rPr lang="id-ID" sz="5100" dirty="0" smtClean="0"/>
              <a:t>MEMILIKI KE</a:t>
            </a:r>
            <a:r>
              <a:rPr lang="en-US" sz="5100" dirty="0" smtClean="0"/>
              <a:t>MAMPU</a:t>
            </a:r>
            <a:r>
              <a:rPr lang="id-ID" sz="5100" dirty="0" smtClean="0"/>
              <a:t>AN </a:t>
            </a:r>
            <a:r>
              <a:rPr lang="en-US" sz="5100" dirty="0" smtClean="0"/>
              <a:t> </a:t>
            </a:r>
            <a:r>
              <a:rPr lang="id-ID" sz="5100" dirty="0" smtClean="0"/>
              <a:t>UNTUK </a:t>
            </a:r>
            <a:r>
              <a:rPr lang="en-US" sz="5100" dirty="0" smtClean="0"/>
              <a:t>MENGENDALIKAN MASALAH SOSIAL YANG ADA.</a:t>
            </a:r>
          </a:p>
          <a:p>
            <a:pPr algn="just"/>
            <a:r>
              <a:rPr lang="en-US" sz="5100" dirty="0" smtClean="0"/>
              <a:t>KEMAMPUAN YANG DIMILIKI DIHARAPKAN MEMBERI MANFAAT BAGI DIRINYA SENDIRI DAN UNTUK MEMBANTU ORANG LAIN.</a:t>
            </a:r>
            <a:endParaRPr lang="id-ID" sz="5100" dirty="0" smtClean="0"/>
          </a:p>
          <a:p>
            <a:pPr algn="just"/>
            <a:r>
              <a:rPr lang="id-ID" sz="5100" dirty="0" smtClean="0"/>
              <a:t>DENGAN ADANYA MASALAH SOSIAL MANUSIA AKAN SELALU BERKEMBANG</a:t>
            </a:r>
            <a:endParaRPr lang="en-US" sz="5100" dirty="0" smtClean="0"/>
          </a:p>
          <a:p>
            <a:pPr>
              <a:buNone/>
            </a:pPr>
            <a:endParaRPr lang="en-US" sz="5100"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4000" b="1" dirty="0" smtClean="0"/>
              <a:t>PENDEKATAN MASALAH SOSIAL</a:t>
            </a:r>
            <a:endParaRPr lang="id-ID" sz="4000" b="1" dirty="0"/>
          </a:p>
        </p:txBody>
      </p:sp>
      <p:sp>
        <p:nvSpPr>
          <p:cNvPr id="3" name="Content Placeholder 2"/>
          <p:cNvSpPr>
            <a:spLocks noGrp="1"/>
          </p:cNvSpPr>
          <p:nvPr>
            <p:ph idx="1"/>
          </p:nvPr>
        </p:nvSpPr>
        <p:spPr/>
        <p:txBody>
          <a:bodyPr>
            <a:normAutofit/>
          </a:bodyPr>
          <a:lstStyle/>
          <a:p>
            <a:pPr algn="just"/>
            <a:r>
              <a:rPr lang="id-ID" dirty="0" smtClean="0"/>
              <a:t>Langkah awal untuk mengetahui keberadaan masalah sosial adalah identifikasi (menentukan unit analisis  ) : </a:t>
            </a:r>
          </a:p>
          <a:p>
            <a:pPr marL="914400" lvl="1" indent="-514350" algn="just">
              <a:buAutoNum type="arabicPeriod"/>
            </a:pPr>
            <a:r>
              <a:rPr lang="id-ID" sz="3200" dirty="0" smtClean="0"/>
              <a:t>Pendekatan individu</a:t>
            </a:r>
          </a:p>
          <a:p>
            <a:pPr marL="914400" lvl="1" indent="-514350" algn="just">
              <a:buAutoNum type="arabicPeriod"/>
            </a:pPr>
            <a:r>
              <a:rPr lang="id-ID" sz="3200" dirty="0" smtClean="0"/>
              <a:t>Pendekatan  sistem </a:t>
            </a:r>
          </a:p>
          <a:p>
            <a:pPr algn="just"/>
            <a:r>
              <a:rPr lang="id-ID" dirty="0" smtClean="0"/>
              <a:t>Penentuan unit analisis mempengaruhi diagnosis dan upaya treatment </a:t>
            </a:r>
          </a:p>
          <a:p>
            <a:pPr marL="514350" indent="-514350">
              <a:buNone/>
            </a:pPr>
            <a:endParaRPr lang="id-ID"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id-ID" b="1" dirty="0" smtClean="0"/>
              <a:t>Variasi Kajian Masalah Sosial</a:t>
            </a:r>
            <a:endParaRPr lang="id-ID" b="1" dirty="0"/>
          </a:p>
        </p:txBody>
      </p:sp>
      <p:sp>
        <p:nvSpPr>
          <p:cNvPr id="3" name="Content Placeholder 2"/>
          <p:cNvSpPr>
            <a:spLocks noGrp="1"/>
          </p:cNvSpPr>
          <p:nvPr>
            <p:ph idx="1"/>
          </p:nvPr>
        </p:nvSpPr>
        <p:spPr/>
        <p:txBody>
          <a:bodyPr>
            <a:normAutofit fontScale="92500" lnSpcReduction="10000"/>
          </a:bodyPr>
          <a:lstStyle/>
          <a:p>
            <a:r>
              <a:rPr lang="id-ID" dirty="0" smtClean="0"/>
              <a:t>Berdasar studi dan pendekatan analisis kajian masalah sosial  terdiri :</a:t>
            </a:r>
          </a:p>
          <a:p>
            <a:pPr marL="514350" indent="-514350" algn="just">
              <a:buAutoNum type="arabicPeriod"/>
            </a:pPr>
            <a:r>
              <a:rPr lang="id-ID" dirty="0" smtClean="0"/>
              <a:t>Masalah dan sumber permasalahan pada individu</a:t>
            </a:r>
          </a:p>
          <a:p>
            <a:pPr marL="514350" indent="-514350" algn="just">
              <a:buAutoNum type="arabicPeriod"/>
            </a:pPr>
            <a:r>
              <a:rPr lang="id-ID" dirty="0" smtClean="0"/>
              <a:t>Masalah pada individu bersumber pada sistem</a:t>
            </a:r>
          </a:p>
          <a:p>
            <a:pPr marL="514350" indent="-514350" algn="just">
              <a:buAutoNum type="arabicPeriod"/>
            </a:pPr>
            <a:r>
              <a:rPr lang="id-ID" dirty="0" smtClean="0"/>
              <a:t>Permasalahan pada sistem bersumber  pada sistem</a:t>
            </a:r>
          </a:p>
          <a:p>
            <a:pPr marL="514350" indent="-514350" algn="just">
              <a:buAutoNum type="arabicPeriod"/>
            </a:pPr>
            <a:r>
              <a:rPr lang="id-ID" dirty="0" smtClean="0"/>
              <a:t>Masalah pada sistem bersumber pada individu</a:t>
            </a:r>
          </a:p>
          <a:p>
            <a:pPr marL="514350" indent="-514350">
              <a:buAutoNum type="arabicPeriod"/>
            </a:pPr>
            <a:r>
              <a:rPr lang="id-ID" dirty="0" smtClean="0"/>
              <a:t>Identifikasi,diagnosis dan </a:t>
            </a:r>
            <a:r>
              <a:rPr lang="id-ID" smtClean="0"/>
              <a:t>treatment </a:t>
            </a:r>
            <a:endParaRPr lang="id-ID" dirty="0" smtClean="0"/>
          </a:p>
          <a:p>
            <a:pPr marL="514350" indent="-514350">
              <a:buAutoNum type="arabicPeriod"/>
            </a:pPr>
            <a:endParaRPr lang="id-ID"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514350" indent="-514350">
              <a:buAutoNum type="arabicPeriod"/>
            </a:pPr>
            <a:r>
              <a:rPr lang="en-US" b="1" dirty="0" err="1" smtClean="0"/>
              <a:t>Pendekatan</a:t>
            </a:r>
            <a:r>
              <a:rPr lang="en-US" b="1" dirty="0" smtClean="0"/>
              <a:t> </a:t>
            </a:r>
            <a:r>
              <a:rPr lang="en-US" b="1" dirty="0" err="1" smtClean="0"/>
              <a:t>individu</a:t>
            </a:r>
            <a:r>
              <a:rPr lang="en-US" b="1" dirty="0" smtClean="0"/>
              <a:t> ( individual blame approach).</a:t>
            </a:r>
          </a:p>
          <a:p>
            <a:pPr marL="914400" lvl="1" indent="-514350"/>
            <a:r>
              <a:rPr lang="id-ID" dirty="0" smtClean="0"/>
              <a:t>Unit </a:t>
            </a:r>
            <a:r>
              <a:rPr lang="en-US" dirty="0" smtClean="0"/>
              <a:t> </a:t>
            </a:r>
            <a:r>
              <a:rPr lang="id-ID" dirty="0" smtClean="0"/>
              <a:t>analisis </a:t>
            </a:r>
            <a:r>
              <a:rPr lang="en-US" dirty="0" err="1" smtClean="0"/>
              <a:t>masalah</a:t>
            </a:r>
            <a:r>
              <a:rPr lang="en-US" dirty="0" smtClean="0"/>
              <a:t> </a:t>
            </a:r>
            <a:r>
              <a:rPr lang="en-US" dirty="0" err="1" smtClean="0"/>
              <a:t>sosial</a:t>
            </a:r>
            <a:r>
              <a:rPr lang="en-US" dirty="0" smtClean="0"/>
              <a:t> </a:t>
            </a:r>
            <a:r>
              <a:rPr lang="id-ID" dirty="0" smtClean="0"/>
              <a:t>individu ( perilaku )</a:t>
            </a:r>
          </a:p>
          <a:p>
            <a:pPr marL="914400" lvl="1" indent="-514350"/>
            <a:r>
              <a:rPr lang="id-ID" dirty="0" smtClean="0"/>
              <a:t>Masalah sosial ditandai dengan adanya perilaku menyimpang</a:t>
            </a:r>
            <a:endParaRPr lang="en-US" dirty="0" smtClean="0"/>
          </a:p>
          <a:p>
            <a:pPr marL="914400" lvl="1" indent="-514350" algn="just"/>
            <a:r>
              <a:rPr lang="en-US" dirty="0" err="1" smtClean="0"/>
              <a:t>Penekanan</a:t>
            </a:r>
            <a:r>
              <a:rPr lang="en-US" dirty="0" smtClean="0"/>
              <a:t> </a:t>
            </a:r>
            <a:r>
              <a:rPr lang="en-US" dirty="0" err="1" smtClean="0"/>
              <a:t>pada</a:t>
            </a:r>
            <a:r>
              <a:rPr lang="en-US" dirty="0" smtClean="0"/>
              <a:t> </a:t>
            </a:r>
            <a:r>
              <a:rPr lang="en-US" dirty="0" err="1" smtClean="0"/>
              <a:t>perilaku</a:t>
            </a:r>
            <a:r>
              <a:rPr lang="en-US" dirty="0" smtClean="0"/>
              <a:t> </a:t>
            </a:r>
            <a:r>
              <a:rPr lang="en-US" dirty="0" err="1" smtClean="0"/>
              <a:t>individu</a:t>
            </a:r>
            <a:r>
              <a:rPr lang="en-US" dirty="0" smtClean="0"/>
              <a:t> </a:t>
            </a:r>
            <a:r>
              <a:rPr lang="en-US" dirty="0" err="1" smtClean="0"/>
              <a:t>dengan</a:t>
            </a:r>
            <a:r>
              <a:rPr lang="en-US" dirty="0" smtClean="0"/>
              <a:t> </a:t>
            </a:r>
            <a:r>
              <a:rPr lang="en-US" dirty="0" err="1" smtClean="0"/>
              <a:t>menggunakan</a:t>
            </a:r>
            <a:r>
              <a:rPr lang="en-US" dirty="0" smtClean="0"/>
              <a:t> </a:t>
            </a:r>
            <a:r>
              <a:rPr lang="en-US" dirty="0" err="1" smtClean="0"/>
              <a:t>teori</a:t>
            </a:r>
            <a:r>
              <a:rPr lang="en-US" dirty="0" smtClean="0"/>
              <a:t> </a:t>
            </a:r>
            <a:r>
              <a:rPr lang="en-US" dirty="0" err="1" smtClean="0"/>
              <a:t>biologis,psikologis</a:t>
            </a:r>
            <a:r>
              <a:rPr lang="en-US" dirty="0" smtClean="0"/>
              <a:t> </a:t>
            </a:r>
            <a:r>
              <a:rPr lang="en-US" dirty="0" err="1" smtClean="0"/>
              <a:t>dan</a:t>
            </a:r>
            <a:r>
              <a:rPr lang="en-US" dirty="0" smtClean="0"/>
              <a:t> </a:t>
            </a:r>
            <a:r>
              <a:rPr lang="en-US" dirty="0" err="1" smtClean="0"/>
              <a:t>sosialisasi</a:t>
            </a:r>
            <a:endParaRPr lang="en-US"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en-US" sz="3200" b="1" dirty="0" err="1" smtClean="0"/>
              <a:t>Perilaku</a:t>
            </a:r>
            <a:r>
              <a:rPr lang="en-US" sz="3200" b="1" dirty="0" smtClean="0"/>
              <a:t> </a:t>
            </a:r>
            <a:r>
              <a:rPr lang="en-US" sz="3200" b="1" dirty="0" err="1" smtClean="0"/>
              <a:t>individu</a:t>
            </a:r>
            <a:r>
              <a:rPr lang="en-US" sz="3200" b="1" dirty="0" smtClean="0"/>
              <a:t> </a:t>
            </a:r>
            <a:r>
              <a:rPr lang="en-US" sz="3200" b="1" dirty="0" err="1" smtClean="0"/>
              <a:t>sebagai</a:t>
            </a:r>
            <a:r>
              <a:rPr lang="en-US" sz="3200" b="1" dirty="0" smtClean="0"/>
              <a:t> </a:t>
            </a:r>
            <a:r>
              <a:rPr lang="en-US" sz="3200" b="1" dirty="0" err="1" smtClean="0"/>
              <a:t>masalah</a:t>
            </a:r>
            <a:r>
              <a:rPr lang="en-US" sz="3200" b="1" dirty="0" smtClean="0"/>
              <a:t> </a:t>
            </a:r>
            <a:r>
              <a:rPr lang="en-US" sz="3200" b="1" dirty="0" err="1" smtClean="0"/>
              <a:t>sosial</a:t>
            </a:r>
            <a:r>
              <a:rPr lang="en-US" sz="3200" b="1" dirty="0" smtClean="0"/>
              <a:t> </a:t>
            </a:r>
            <a:r>
              <a:rPr lang="en-US" sz="3200" b="1" dirty="0" err="1" smtClean="0"/>
              <a:t>bersumber</a:t>
            </a:r>
            <a:r>
              <a:rPr lang="en-US" sz="3200" b="1" dirty="0" smtClean="0"/>
              <a:t> </a:t>
            </a:r>
            <a:r>
              <a:rPr lang="en-US" sz="3200" b="1" dirty="0" err="1" smtClean="0"/>
              <a:t>pada</a:t>
            </a:r>
            <a:r>
              <a:rPr lang="en-US" sz="3200" b="1" dirty="0" smtClean="0"/>
              <a:t> </a:t>
            </a:r>
            <a:r>
              <a:rPr lang="en-US" sz="3200" b="1" dirty="0" err="1" smtClean="0"/>
              <a:t>individu</a:t>
            </a:r>
            <a:endParaRPr lang="en-US" sz="3200" b="1" dirty="0"/>
          </a:p>
        </p:txBody>
      </p:sp>
      <p:sp>
        <p:nvSpPr>
          <p:cNvPr id="3" name="Content Placeholder 2"/>
          <p:cNvSpPr>
            <a:spLocks noGrp="1"/>
          </p:cNvSpPr>
          <p:nvPr>
            <p:ph idx="1"/>
          </p:nvPr>
        </p:nvSpPr>
        <p:spPr/>
        <p:txBody>
          <a:bodyPr>
            <a:normAutofit fontScale="92500" lnSpcReduction="10000"/>
          </a:bodyPr>
          <a:lstStyle/>
          <a:p>
            <a:pPr algn="just"/>
            <a:r>
              <a:rPr lang="id-ID" sz="2800" dirty="0" smtClean="0"/>
              <a:t>Masalah sosial ditandai dengan sikap. Perillaku yang menyimpang</a:t>
            </a:r>
          </a:p>
          <a:p>
            <a:pPr algn="just"/>
            <a:r>
              <a:rPr lang="en-US" sz="2800" dirty="0" err="1" smtClean="0"/>
              <a:t>Indentifikasi</a:t>
            </a:r>
            <a:r>
              <a:rPr lang="en-US" sz="2800" dirty="0" smtClean="0"/>
              <a:t> </a:t>
            </a:r>
            <a:r>
              <a:rPr lang="en-US" sz="2800" dirty="0" err="1" smtClean="0"/>
              <a:t>dilihat</a:t>
            </a:r>
            <a:r>
              <a:rPr lang="en-US" sz="2800" dirty="0" smtClean="0"/>
              <a:t> </a:t>
            </a:r>
            <a:r>
              <a:rPr lang="en-US" sz="2800" dirty="0" err="1" smtClean="0"/>
              <a:t>pada</a:t>
            </a:r>
            <a:r>
              <a:rPr lang="en-US" sz="2800" dirty="0" smtClean="0"/>
              <a:t> </a:t>
            </a:r>
            <a:r>
              <a:rPr lang="id-ID" sz="2800" dirty="0" smtClean="0"/>
              <a:t>individu penyandang masalah sosial</a:t>
            </a:r>
            <a:endParaRPr lang="en-US" sz="2800" dirty="0" smtClean="0"/>
          </a:p>
          <a:p>
            <a:r>
              <a:rPr lang="en-US" sz="2800" dirty="0" err="1" smtClean="0"/>
              <a:t>Menggunakan</a:t>
            </a:r>
            <a:r>
              <a:rPr lang="en-US" sz="2800" dirty="0" smtClean="0"/>
              <a:t> </a:t>
            </a:r>
            <a:r>
              <a:rPr lang="en-US" sz="2800" dirty="0" err="1" smtClean="0"/>
              <a:t>norma</a:t>
            </a:r>
            <a:r>
              <a:rPr lang="en-US" sz="2800" dirty="0" smtClean="0"/>
              <a:t> </a:t>
            </a:r>
            <a:r>
              <a:rPr lang="en-US" sz="2800" dirty="0" err="1" smtClean="0"/>
              <a:t>dan</a:t>
            </a:r>
            <a:r>
              <a:rPr lang="en-US" sz="2800" dirty="0" smtClean="0"/>
              <a:t> </a:t>
            </a:r>
            <a:r>
              <a:rPr lang="en-US" sz="2800" dirty="0" err="1" smtClean="0"/>
              <a:t>nilai</a:t>
            </a:r>
            <a:r>
              <a:rPr lang="en-US" sz="2800" dirty="0" smtClean="0"/>
              <a:t> yang </a:t>
            </a:r>
            <a:r>
              <a:rPr lang="en-US" sz="2800" dirty="0" err="1" smtClean="0"/>
              <a:t>berlaku</a:t>
            </a:r>
            <a:r>
              <a:rPr lang="en-US" sz="2800" dirty="0" smtClean="0"/>
              <a:t>.</a:t>
            </a:r>
          </a:p>
          <a:p>
            <a:r>
              <a:rPr lang="en-US" sz="2800" dirty="0" err="1" smtClean="0"/>
              <a:t>Dapat</a:t>
            </a:r>
            <a:r>
              <a:rPr lang="en-US" sz="2800" dirty="0" smtClean="0"/>
              <a:t> </a:t>
            </a:r>
            <a:r>
              <a:rPr lang="en-US" sz="2800" dirty="0" err="1" smtClean="0"/>
              <a:t>menggunakan</a:t>
            </a:r>
            <a:r>
              <a:rPr lang="en-US" sz="2800" dirty="0" smtClean="0"/>
              <a:t> </a:t>
            </a:r>
            <a:r>
              <a:rPr lang="en-US" sz="2800" dirty="0" err="1" smtClean="0"/>
              <a:t>teori</a:t>
            </a:r>
            <a:r>
              <a:rPr lang="en-US" sz="2800" dirty="0" smtClean="0"/>
              <a:t> </a:t>
            </a:r>
            <a:r>
              <a:rPr lang="en-US" sz="2800" dirty="0" err="1" smtClean="0"/>
              <a:t>biologis,psikologis,dan</a:t>
            </a:r>
            <a:r>
              <a:rPr lang="en-US" sz="2800" dirty="0" smtClean="0"/>
              <a:t> </a:t>
            </a:r>
            <a:r>
              <a:rPr lang="en-US" sz="2800" dirty="0" err="1" smtClean="0"/>
              <a:t>sosialisasi</a:t>
            </a:r>
            <a:r>
              <a:rPr lang="en-US" sz="2800" dirty="0" smtClean="0"/>
              <a:t>.</a:t>
            </a:r>
          </a:p>
          <a:p>
            <a:r>
              <a:rPr lang="en-US" sz="2800" dirty="0" smtClean="0"/>
              <a:t>Diagnosis </a:t>
            </a:r>
            <a:r>
              <a:rPr lang="en-US" sz="2800" dirty="0" err="1" smtClean="0"/>
              <a:t>dengan</a:t>
            </a:r>
            <a:r>
              <a:rPr lang="en-US" sz="2800" dirty="0" smtClean="0"/>
              <a:t> </a:t>
            </a:r>
            <a:r>
              <a:rPr lang="en-US" sz="2800" dirty="0" err="1" smtClean="0"/>
              <a:t>melihat</a:t>
            </a:r>
            <a:r>
              <a:rPr lang="en-US" sz="2800" dirty="0" smtClean="0"/>
              <a:t> </a:t>
            </a:r>
            <a:r>
              <a:rPr lang="en-US" sz="2800" dirty="0" err="1" smtClean="0"/>
              <a:t>latar</a:t>
            </a:r>
            <a:r>
              <a:rPr lang="en-US" sz="2800" dirty="0" smtClean="0"/>
              <a:t> </a:t>
            </a:r>
            <a:r>
              <a:rPr lang="en-US" sz="2800" dirty="0" err="1" smtClean="0"/>
              <a:t>belakang</a:t>
            </a:r>
            <a:r>
              <a:rPr lang="en-US" sz="2800" dirty="0" smtClean="0"/>
              <a:t> </a:t>
            </a:r>
            <a:r>
              <a:rPr lang="en-US" sz="2800" dirty="0" err="1" smtClean="0"/>
              <a:t>munculnya</a:t>
            </a:r>
            <a:r>
              <a:rPr lang="en-US" sz="2800" dirty="0" smtClean="0"/>
              <a:t> </a:t>
            </a:r>
            <a:r>
              <a:rPr lang="en-US" sz="2800" dirty="0" err="1" smtClean="0"/>
              <a:t>perilaku</a:t>
            </a:r>
            <a:r>
              <a:rPr lang="en-US" sz="2800" dirty="0" smtClean="0"/>
              <a:t> </a:t>
            </a:r>
            <a:r>
              <a:rPr lang="en-US" sz="2800" dirty="0" err="1" smtClean="0"/>
              <a:t>menyimpang</a:t>
            </a:r>
            <a:r>
              <a:rPr lang="en-US" sz="2800" dirty="0" smtClean="0"/>
              <a:t>.</a:t>
            </a:r>
          </a:p>
          <a:p>
            <a:r>
              <a:rPr lang="en-US" sz="2800" dirty="0" smtClean="0"/>
              <a:t>Treatment </a:t>
            </a:r>
            <a:r>
              <a:rPr lang="en-US" sz="2800" dirty="0" err="1" smtClean="0"/>
              <a:t>dilakukan</a:t>
            </a:r>
            <a:r>
              <a:rPr lang="en-US" sz="2800" dirty="0" smtClean="0"/>
              <a:t> </a:t>
            </a:r>
            <a:r>
              <a:rPr lang="en-US" sz="2800" dirty="0" err="1" smtClean="0"/>
              <a:t>berdasarkan</a:t>
            </a:r>
            <a:r>
              <a:rPr lang="en-US" sz="2800" dirty="0" smtClean="0"/>
              <a:t> </a:t>
            </a:r>
            <a:r>
              <a:rPr lang="en-US" sz="2800" dirty="0" err="1" smtClean="0"/>
              <a:t>latar</a:t>
            </a:r>
            <a:r>
              <a:rPr lang="en-US" sz="2800" dirty="0" smtClean="0"/>
              <a:t> </a:t>
            </a:r>
            <a:r>
              <a:rPr lang="en-US" sz="2800" dirty="0" err="1" smtClean="0"/>
              <a:t>belakang</a:t>
            </a:r>
            <a:r>
              <a:rPr lang="en-US" sz="2800" dirty="0" smtClean="0"/>
              <a:t> </a:t>
            </a:r>
            <a:r>
              <a:rPr lang="en-US" sz="2800" dirty="0" err="1" smtClean="0"/>
              <a:t>penyimpangannya</a:t>
            </a:r>
            <a:r>
              <a:rPr lang="en-US" sz="2800" dirty="0" smtClean="0"/>
              <a:t>.</a:t>
            </a:r>
            <a:endParaRPr lang="en-US" sz="2800"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Konsekuensi dalam pemecahan</a:t>
            </a:r>
            <a:endParaRPr lang="id-ID" dirty="0"/>
          </a:p>
        </p:txBody>
      </p:sp>
      <p:sp>
        <p:nvSpPr>
          <p:cNvPr id="3" name="Content Placeholder 2"/>
          <p:cNvSpPr>
            <a:spLocks noGrp="1"/>
          </p:cNvSpPr>
          <p:nvPr>
            <p:ph idx="1"/>
          </p:nvPr>
        </p:nvSpPr>
        <p:spPr/>
        <p:txBody>
          <a:bodyPr/>
          <a:lstStyle/>
          <a:p>
            <a:pPr algn="just"/>
            <a:r>
              <a:rPr lang="id-ID" dirty="0" smtClean="0"/>
              <a:t>Membebaskan pemerintah,sistem, institusi sosial,struktur sosial dari tuduhan sebagai sumber masalah sosial</a:t>
            </a:r>
          </a:p>
          <a:p>
            <a:pPr algn="just"/>
            <a:r>
              <a:rPr lang="id-ID" dirty="0" smtClean="0"/>
              <a:t>Upaya pemecahan pada individu dalam bentuk konseling, modifikasi perilaku, psikotherapi</a:t>
            </a:r>
          </a:p>
          <a:p>
            <a:pPr algn="just"/>
            <a:r>
              <a:rPr lang="id-ID" dirty="0" smtClean="0"/>
              <a:t>Membuat mitos sosial tentang peranan kontrol sosial pada nasib  individu</a:t>
            </a:r>
            <a:endParaRPr lang="id-ID"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just"/>
            <a:r>
              <a:rPr lang="id-ID" dirty="0" smtClean="0"/>
              <a:t>b. Perilaku Individu sebagai masalah sosial bersumber pada sistem</a:t>
            </a:r>
            <a:endParaRPr lang="id-ID" dirty="0"/>
          </a:p>
        </p:txBody>
      </p:sp>
      <p:sp>
        <p:nvSpPr>
          <p:cNvPr id="3" name="Content Placeholder 2"/>
          <p:cNvSpPr>
            <a:spLocks noGrp="1"/>
          </p:cNvSpPr>
          <p:nvPr>
            <p:ph idx="1"/>
          </p:nvPr>
        </p:nvSpPr>
        <p:spPr/>
        <p:txBody>
          <a:bodyPr>
            <a:normAutofit fontScale="85000" lnSpcReduction="20000"/>
          </a:bodyPr>
          <a:lstStyle/>
          <a:p>
            <a:r>
              <a:rPr lang="id-ID" dirty="0" smtClean="0"/>
              <a:t>Fokus perhatian tetap pada individu</a:t>
            </a:r>
          </a:p>
          <a:p>
            <a:r>
              <a:rPr lang="id-ID" smtClean="0"/>
              <a:t>Sumber masalah </a:t>
            </a:r>
            <a:r>
              <a:rPr lang="id-ID" dirty="0" smtClean="0"/>
              <a:t>pada kesalahan sistem</a:t>
            </a:r>
          </a:p>
          <a:p>
            <a:pPr>
              <a:buNone/>
            </a:pPr>
            <a:r>
              <a:rPr lang="id-ID" dirty="0" smtClean="0"/>
              <a:t>Anggapan pengikut  pendekatan :</a:t>
            </a:r>
          </a:p>
          <a:p>
            <a:pPr algn="just"/>
            <a:r>
              <a:rPr lang="id-ID" dirty="0" smtClean="0"/>
              <a:t>Perilaku individu yang menyimpang bukan masalah yang sebenarnya (simtom)</a:t>
            </a:r>
          </a:p>
          <a:p>
            <a:r>
              <a:rPr lang="id-ID" dirty="0" smtClean="0"/>
              <a:t>Individu sebagai korban dari sistem yang tidak benar</a:t>
            </a:r>
          </a:p>
          <a:p>
            <a:pPr algn="just"/>
            <a:r>
              <a:rPr lang="id-ID" dirty="0" smtClean="0"/>
              <a:t>Diagnosa sangat bervariasi tergantung perspektif yang digunakan untuk melihat sistem sebagai sumber masalah  ( cacat sruktur, disorganisasi sosial)</a:t>
            </a:r>
          </a:p>
          <a:p>
            <a:pPr algn="just"/>
            <a:r>
              <a:rPr lang="id-ID" dirty="0" smtClean="0"/>
              <a:t>Treatment yang bersumber pada simtom hanya bersifat sementara</a:t>
            </a:r>
            <a:endParaRPr lang="id-ID"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en-US" sz="3200" b="1" dirty="0" smtClean="0"/>
              <a:t>2. </a:t>
            </a:r>
            <a:r>
              <a:rPr lang="en-US" sz="3200" b="1" dirty="0" err="1" smtClean="0"/>
              <a:t>Pendekatan</a:t>
            </a:r>
            <a:r>
              <a:rPr lang="en-US" sz="3200" b="1" dirty="0" smtClean="0"/>
              <a:t> </a:t>
            </a:r>
            <a:r>
              <a:rPr lang="en-US" sz="3200" b="1" dirty="0" err="1" smtClean="0"/>
              <a:t>sosial</a:t>
            </a:r>
            <a:r>
              <a:rPr lang="en-US" sz="3200" b="1" dirty="0" smtClean="0"/>
              <a:t> (social blame approach)</a:t>
            </a:r>
            <a:endParaRPr lang="en-US" sz="3200" b="1" dirty="0"/>
          </a:p>
        </p:txBody>
      </p:sp>
      <p:sp>
        <p:nvSpPr>
          <p:cNvPr id="3" name="Content Placeholder 2"/>
          <p:cNvSpPr>
            <a:spLocks noGrp="1"/>
          </p:cNvSpPr>
          <p:nvPr>
            <p:ph idx="1"/>
          </p:nvPr>
        </p:nvSpPr>
        <p:spPr>
          <a:xfrm>
            <a:off x="381000" y="1143000"/>
            <a:ext cx="8229600" cy="5181600"/>
          </a:xfrm>
        </p:spPr>
        <p:txBody>
          <a:bodyPr>
            <a:normAutofit fontScale="77500" lnSpcReduction="20000"/>
          </a:bodyPr>
          <a:lstStyle/>
          <a:p>
            <a:pPr algn="just"/>
            <a:r>
              <a:rPr lang="en-US" dirty="0" err="1" smtClean="0"/>
              <a:t>Sumber</a:t>
            </a:r>
            <a:r>
              <a:rPr lang="en-US" dirty="0" smtClean="0"/>
              <a:t> </a:t>
            </a:r>
            <a:r>
              <a:rPr lang="en-US" dirty="0" err="1" smtClean="0"/>
              <a:t>masalah</a:t>
            </a:r>
            <a:r>
              <a:rPr lang="en-US" dirty="0" smtClean="0"/>
              <a:t> </a:t>
            </a:r>
            <a:r>
              <a:rPr lang="en-US" dirty="0" err="1" smtClean="0"/>
              <a:t>sistem</a:t>
            </a:r>
            <a:r>
              <a:rPr lang="en-US" dirty="0" smtClean="0"/>
              <a:t> </a:t>
            </a:r>
            <a:r>
              <a:rPr lang="en-US" dirty="0" err="1" smtClean="0"/>
              <a:t>dalam</a:t>
            </a:r>
            <a:r>
              <a:rPr lang="en-US" dirty="0" smtClean="0"/>
              <a:t> </a:t>
            </a:r>
            <a:r>
              <a:rPr lang="en-US" dirty="0" err="1" smtClean="0"/>
              <a:t>kehidupan</a:t>
            </a:r>
            <a:r>
              <a:rPr lang="en-US" dirty="0" smtClean="0"/>
              <a:t> </a:t>
            </a:r>
            <a:r>
              <a:rPr lang="en-US" dirty="0" err="1" smtClean="0"/>
              <a:t>sosial</a:t>
            </a:r>
            <a:r>
              <a:rPr lang="en-US" dirty="0" smtClean="0"/>
              <a:t>.</a:t>
            </a:r>
          </a:p>
          <a:p>
            <a:pPr algn="just">
              <a:buNone/>
            </a:pPr>
            <a:endParaRPr lang="en-US" dirty="0" smtClean="0"/>
          </a:p>
          <a:p>
            <a:pPr algn="just">
              <a:buNone/>
            </a:pPr>
            <a:r>
              <a:rPr lang="en-US" b="1" dirty="0" err="1" smtClean="0"/>
              <a:t>a.Masalah</a:t>
            </a:r>
            <a:r>
              <a:rPr lang="en-US" b="1" dirty="0" smtClean="0"/>
              <a:t> </a:t>
            </a:r>
            <a:r>
              <a:rPr lang="en-US" b="1" dirty="0" err="1" smtClean="0"/>
              <a:t>sosial</a:t>
            </a:r>
            <a:r>
              <a:rPr lang="en-US" b="1" dirty="0" smtClean="0"/>
              <a:t> </a:t>
            </a:r>
            <a:r>
              <a:rPr lang="en-US" b="1" dirty="0" err="1" smtClean="0"/>
              <a:t>pada</a:t>
            </a:r>
            <a:r>
              <a:rPr lang="en-US" b="1" dirty="0" smtClean="0"/>
              <a:t> </a:t>
            </a:r>
            <a:r>
              <a:rPr lang="en-US" b="1" dirty="0" err="1" smtClean="0"/>
              <a:t>sistem</a:t>
            </a:r>
            <a:r>
              <a:rPr lang="en-US" b="1" dirty="0" smtClean="0"/>
              <a:t> yang </a:t>
            </a:r>
            <a:r>
              <a:rPr lang="en-US" b="1" dirty="0" err="1" smtClean="0"/>
              <a:t>bersumber</a:t>
            </a:r>
            <a:r>
              <a:rPr lang="en-US" b="1" dirty="0" smtClean="0"/>
              <a:t> </a:t>
            </a:r>
            <a:r>
              <a:rPr lang="en-US" b="1" dirty="0" err="1" smtClean="0"/>
              <a:t>pada</a:t>
            </a:r>
            <a:r>
              <a:rPr lang="en-US" b="1" dirty="0" smtClean="0"/>
              <a:t> </a:t>
            </a:r>
            <a:r>
              <a:rPr lang="en-US" b="1" dirty="0" err="1" smtClean="0"/>
              <a:t>individu</a:t>
            </a:r>
            <a:r>
              <a:rPr lang="en-US" b="1" dirty="0" smtClean="0"/>
              <a:t>.</a:t>
            </a:r>
          </a:p>
          <a:p>
            <a:pPr algn="just"/>
            <a:r>
              <a:rPr lang="en-US" dirty="0" err="1" smtClean="0"/>
              <a:t>Identifikasi</a:t>
            </a:r>
            <a:r>
              <a:rPr lang="en-US" dirty="0" smtClean="0"/>
              <a:t> </a:t>
            </a:r>
            <a:r>
              <a:rPr lang="en-US" dirty="0" err="1" smtClean="0"/>
              <a:t>masalah</a:t>
            </a:r>
            <a:r>
              <a:rPr lang="en-US" dirty="0" smtClean="0"/>
              <a:t> </a:t>
            </a:r>
            <a:r>
              <a:rPr lang="en-US" dirty="0" err="1" smtClean="0"/>
              <a:t>menggunakan</a:t>
            </a:r>
            <a:r>
              <a:rPr lang="en-US" dirty="0" smtClean="0"/>
              <a:t> unit </a:t>
            </a:r>
            <a:r>
              <a:rPr lang="en-US" dirty="0" err="1" smtClean="0"/>
              <a:t>pengamatan</a:t>
            </a:r>
            <a:r>
              <a:rPr lang="en-US" dirty="0" smtClean="0"/>
              <a:t> </a:t>
            </a:r>
            <a:r>
              <a:rPr lang="en-US" dirty="0" err="1" smtClean="0"/>
              <a:t>pada</a:t>
            </a:r>
            <a:r>
              <a:rPr lang="en-US" dirty="0" smtClean="0"/>
              <a:t> </a:t>
            </a:r>
            <a:r>
              <a:rPr lang="en-US" dirty="0" err="1" smtClean="0"/>
              <a:t>masyarakat</a:t>
            </a:r>
            <a:r>
              <a:rPr lang="en-US" dirty="0" smtClean="0"/>
              <a:t> </a:t>
            </a:r>
            <a:r>
              <a:rPr lang="en-US" dirty="0" err="1" smtClean="0"/>
              <a:t>sebagai</a:t>
            </a:r>
            <a:r>
              <a:rPr lang="en-US" dirty="0" smtClean="0"/>
              <a:t> </a:t>
            </a:r>
            <a:r>
              <a:rPr lang="en-US" dirty="0" err="1" smtClean="0"/>
              <a:t>su</a:t>
            </a:r>
            <a:r>
              <a:rPr lang="id-ID" dirty="0" smtClean="0"/>
              <a:t>a</a:t>
            </a:r>
            <a:r>
              <a:rPr lang="en-US" dirty="0" err="1" smtClean="0"/>
              <a:t>tu</a:t>
            </a:r>
            <a:r>
              <a:rPr lang="en-US" dirty="0" smtClean="0"/>
              <a:t> </a:t>
            </a:r>
            <a:r>
              <a:rPr lang="en-US" dirty="0" err="1" smtClean="0"/>
              <a:t>kebulatan</a:t>
            </a:r>
            <a:r>
              <a:rPr lang="en-US" dirty="0" smtClean="0"/>
              <a:t>.</a:t>
            </a:r>
          </a:p>
          <a:p>
            <a:pPr algn="just"/>
            <a:r>
              <a:rPr lang="id-ID" dirty="0" smtClean="0"/>
              <a:t>Sumber masalah pada individu</a:t>
            </a:r>
            <a:endParaRPr lang="en-US" dirty="0" smtClean="0"/>
          </a:p>
          <a:p>
            <a:pPr algn="just"/>
            <a:r>
              <a:rPr lang="id-ID" dirty="0" smtClean="0"/>
              <a:t>Identifikasi dapat dilakukan dengan meliht data tentang statistik untuk hal tertentu (angka bunuh diri, angka kemiskinan, angka kenakalan remaja )</a:t>
            </a:r>
          </a:p>
          <a:p>
            <a:pPr algn="just"/>
            <a:r>
              <a:rPr lang="id-ID" dirty="0" smtClean="0"/>
              <a:t>Tingginya angka menunjukkan masyarakat dalam kondisi tidak sehat atau mengalami masalah sosial ( Gillin &amp; Gillin )</a:t>
            </a:r>
          </a:p>
          <a:p>
            <a:pPr algn="just"/>
            <a:r>
              <a:rPr lang="id-ID" dirty="0" smtClean="0"/>
              <a:t>Sebagai disorganisasi sosial bersumber dari diorganisasi individu</a:t>
            </a:r>
          </a:p>
          <a:p>
            <a:pPr algn="just"/>
            <a:r>
              <a:rPr lang="id-ID" dirty="0" smtClean="0"/>
              <a:t>Bentuk  deviasi sistematik</a:t>
            </a:r>
            <a:endParaRPr lang="en-US" dirty="0" smtClean="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en-US" sz="3200" b="1" dirty="0" err="1" smtClean="0"/>
              <a:t>b.Masalah</a:t>
            </a:r>
            <a:r>
              <a:rPr lang="en-US" sz="3200" b="1" dirty="0" smtClean="0"/>
              <a:t> </a:t>
            </a:r>
            <a:r>
              <a:rPr lang="en-US" sz="3200" b="1" dirty="0" err="1" smtClean="0"/>
              <a:t>Sosial</a:t>
            </a:r>
            <a:r>
              <a:rPr lang="en-US" sz="3200" b="1" dirty="0" smtClean="0"/>
              <a:t> </a:t>
            </a:r>
            <a:r>
              <a:rPr lang="en-US" sz="3200" b="1" dirty="0" err="1" smtClean="0"/>
              <a:t>pada</a:t>
            </a:r>
            <a:r>
              <a:rPr lang="en-US" sz="3200" b="1" dirty="0" smtClean="0"/>
              <a:t> level </a:t>
            </a:r>
            <a:r>
              <a:rPr lang="en-US" sz="3200" b="1" dirty="0" err="1" smtClean="0"/>
              <a:t>sistem</a:t>
            </a:r>
            <a:r>
              <a:rPr lang="en-US" sz="3200" b="1" dirty="0" smtClean="0"/>
              <a:t> yang </a:t>
            </a:r>
            <a:r>
              <a:rPr lang="en-US" sz="3200" b="1" dirty="0" err="1" smtClean="0"/>
              <a:t>bersumber</a:t>
            </a:r>
            <a:r>
              <a:rPr lang="en-US" sz="3200" b="1" dirty="0" smtClean="0"/>
              <a:t> </a:t>
            </a:r>
            <a:r>
              <a:rPr lang="en-US" sz="3200" b="1" dirty="0" err="1" smtClean="0"/>
              <a:t>dari</a:t>
            </a:r>
            <a:r>
              <a:rPr lang="en-US" sz="3200" b="1" dirty="0" smtClean="0"/>
              <a:t> </a:t>
            </a:r>
            <a:r>
              <a:rPr lang="en-US" sz="3200" b="1" dirty="0" err="1" smtClean="0"/>
              <a:t>sistem</a:t>
            </a:r>
            <a:endParaRPr lang="en-US" sz="3200" b="1" dirty="0"/>
          </a:p>
        </p:txBody>
      </p:sp>
      <p:sp>
        <p:nvSpPr>
          <p:cNvPr id="3" name="Content Placeholder 2"/>
          <p:cNvSpPr>
            <a:spLocks noGrp="1"/>
          </p:cNvSpPr>
          <p:nvPr>
            <p:ph idx="1"/>
          </p:nvPr>
        </p:nvSpPr>
        <p:spPr/>
        <p:txBody>
          <a:bodyPr>
            <a:normAutofit fontScale="70000" lnSpcReduction="20000"/>
          </a:bodyPr>
          <a:lstStyle/>
          <a:p>
            <a:pPr algn="just"/>
            <a:r>
              <a:rPr lang="en-US" dirty="0" smtClean="0"/>
              <a:t>Unit </a:t>
            </a:r>
            <a:r>
              <a:rPr lang="en-US" dirty="0" err="1" smtClean="0"/>
              <a:t>pengamatan</a:t>
            </a:r>
            <a:r>
              <a:rPr lang="en-US" dirty="0" smtClean="0"/>
              <a:t> </a:t>
            </a:r>
            <a:r>
              <a:rPr lang="en-US" dirty="0" err="1" smtClean="0"/>
              <a:t>dan</a:t>
            </a:r>
            <a:r>
              <a:rPr lang="en-US" dirty="0" smtClean="0"/>
              <a:t> </a:t>
            </a:r>
            <a:r>
              <a:rPr lang="en-US" dirty="0" err="1" smtClean="0"/>
              <a:t>sumber</a:t>
            </a:r>
            <a:r>
              <a:rPr lang="en-US" dirty="0" smtClean="0"/>
              <a:t> </a:t>
            </a:r>
            <a:r>
              <a:rPr lang="en-US" dirty="0" err="1" smtClean="0"/>
              <a:t>masalah</a:t>
            </a:r>
            <a:r>
              <a:rPr lang="en-US" dirty="0" smtClean="0"/>
              <a:t>  </a:t>
            </a:r>
            <a:r>
              <a:rPr lang="en-US" dirty="0" err="1" smtClean="0"/>
              <a:t>pada</a:t>
            </a:r>
            <a:r>
              <a:rPr lang="en-US" dirty="0" smtClean="0"/>
              <a:t> </a:t>
            </a:r>
            <a:r>
              <a:rPr lang="en-US" dirty="0" err="1" smtClean="0"/>
              <a:t>sistem</a:t>
            </a:r>
            <a:r>
              <a:rPr lang="en-US" dirty="0" smtClean="0"/>
              <a:t> </a:t>
            </a:r>
            <a:r>
              <a:rPr lang="en-US" dirty="0" err="1" smtClean="0"/>
              <a:t>dalam</a:t>
            </a:r>
            <a:r>
              <a:rPr lang="en-US" dirty="0" smtClean="0"/>
              <a:t> </a:t>
            </a:r>
            <a:r>
              <a:rPr lang="en-US" dirty="0" err="1" smtClean="0"/>
              <a:t>masyarakat</a:t>
            </a:r>
            <a:r>
              <a:rPr lang="en-US" dirty="0" smtClean="0"/>
              <a:t>.</a:t>
            </a:r>
          </a:p>
          <a:p>
            <a:pPr algn="just"/>
            <a:r>
              <a:rPr lang="en-US" dirty="0" err="1" smtClean="0"/>
              <a:t>Penelusuran</a:t>
            </a:r>
            <a:r>
              <a:rPr lang="en-US" dirty="0" smtClean="0"/>
              <a:t> </a:t>
            </a:r>
            <a:r>
              <a:rPr lang="en-US" dirty="0" err="1" smtClean="0"/>
              <a:t>sumber</a:t>
            </a:r>
            <a:r>
              <a:rPr lang="en-US" dirty="0" smtClean="0"/>
              <a:t> </a:t>
            </a:r>
            <a:r>
              <a:rPr lang="en-US" dirty="0" err="1" smtClean="0"/>
              <a:t>masalah</a:t>
            </a:r>
            <a:r>
              <a:rPr lang="en-US" dirty="0" smtClean="0"/>
              <a:t> </a:t>
            </a:r>
            <a:r>
              <a:rPr lang="en-US" dirty="0" err="1" smtClean="0"/>
              <a:t>dan</a:t>
            </a:r>
            <a:r>
              <a:rPr lang="en-US" dirty="0" smtClean="0"/>
              <a:t> </a:t>
            </a:r>
            <a:r>
              <a:rPr lang="en-US" dirty="0" err="1" smtClean="0"/>
              <a:t>treatmen</a:t>
            </a:r>
            <a:r>
              <a:rPr lang="en-US" dirty="0" smtClean="0"/>
              <a:t> </a:t>
            </a:r>
            <a:r>
              <a:rPr lang="en-US" dirty="0" err="1" smtClean="0"/>
              <a:t>dilakukan</a:t>
            </a:r>
            <a:r>
              <a:rPr lang="en-US" dirty="0" smtClean="0"/>
              <a:t> </a:t>
            </a:r>
            <a:r>
              <a:rPr lang="en-US" dirty="0" err="1" smtClean="0"/>
              <a:t>pada</a:t>
            </a:r>
            <a:r>
              <a:rPr lang="en-US" dirty="0" smtClean="0"/>
              <a:t> </a:t>
            </a:r>
            <a:r>
              <a:rPr lang="en-US" dirty="0" err="1" smtClean="0"/>
              <a:t>sistem</a:t>
            </a:r>
            <a:r>
              <a:rPr lang="en-US" dirty="0" smtClean="0"/>
              <a:t> .</a:t>
            </a:r>
            <a:endParaRPr lang="id-ID" dirty="0" smtClean="0"/>
          </a:p>
          <a:p>
            <a:pPr algn="just"/>
            <a:r>
              <a:rPr lang="id-ID" dirty="0" smtClean="0"/>
              <a:t>Sumber masalah :</a:t>
            </a:r>
          </a:p>
          <a:p>
            <a:pPr marL="514350" indent="-514350" algn="just">
              <a:buFont typeface="+mj-lt"/>
              <a:buAutoNum type="arabicPeriod"/>
            </a:pPr>
            <a:r>
              <a:rPr lang="id-ID" dirty="0" smtClean="0"/>
              <a:t>Sistem diskriminatif</a:t>
            </a:r>
          </a:p>
          <a:p>
            <a:pPr marL="514350" indent="-514350" algn="just">
              <a:buFont typeface="+mj-lt"/>
              <a:buAutoNum type="arabicPeriod"/>
            </a:pPr>
            <a:r>
              <a:rPr lang="id-ID" dirty="0" smtClean="0"/>
              <a:t>Konflik nilai</a:t>
            </a:r>
          </a:p>
          <a:p>
            <a:pPr marL="514350" indent="-514350" algn="just">
              <a:buFont typeface="+mj-lt"/>
              <a:buAutoNum type="arabicPeriod"/>
            </a:pPr>
            <a:r>
              <a:rPr lang="id-ID" dirty="0" smtClean="0"/>
              <a:t>Kelelahan kultur</a:t>
            </a:r>
            <a:endParaRPr lang="en-US" dirty="0" smtClean="0"/>
          </a:p>
          <a:p>
            <a:pPr>
              <a:buNone/>
            </a:pPr>
            <a:endParaRPr lang="en-US" dirty="0" smtClean="0"/>
          </a:p>
          <a:p>
            <a:pPr algn="just">
              <a:buNone/>
            </a:pPr>
            <a:r>
              <a:rPr lang="en-US" dirty="0" err="1" smtClean="0"/>
              <a:t>Untuk</a:t>
            </a:r>
            <a:r>
              <a:rPr lang="en-US" dirty="0" smtClean="0"/>
              <a:t> </a:t>
            </a:r>
            <a:r>
              <a:rPr lang="en-US" dirty="0" err="1" smtClean="0"/>
              <a:t>pelaksanaan</a:t>
            </a:r>
            <a:r>
              <a:rPr lang="en-US" dirty="0" smtClean="0"/>
              <a:t> </a:t>
            </a:r>
            <a:r>
              <a:rPr lang="en-US" dirty="0" err="1" smtClean="0"/>
              <a:t>rehabilitasi</a:t>
            </a:r>
            <a:r>
              <a:rPr lang="en-US" dirty="0" smtClean="0"/>
              <a:t>  </a:t>
            </a:r>
            <a:r>
              <a:rPr lang="en-US" dirty="0" err="1" smtClean="0"/>
              <a:t>bisa</a:t>
            </a:r>
            <a:r>
              <a:rPr lang="en-US" dirty="0" smtClean="0"/>
              <a:t> </a:t>
            </a:r>
            <a:r>
              <a:rPr lang="en-US" dirty="0" err="1" smtClean="0"/>
              <a:t>dilakukan</a:t>
            </a:r>
            <a:r>
              <a:rPr lang="en-US" dirty="0" smtClean="0"/>
              <a:t>  </a:t>
            </a:r>
            <a:r>
              <a:rPr lang="en-US" dirty="0" err="1" smtClean="0"/>
              <a:t>bersama</a:t>
            </a:r>
            <a:r>
              <a:rPr lang="en-US" dirty="0" smtClean="0"/>
              <a:t>  </a:t>
            </a:r>
            <a:r>
              <a:rPr lang="en-US" dirty="0" err="1" smtClean="0"/>
              <a:t>dengan</a:t>
            </a:r>
            <a:r>
              <a:rPr lang="en-US" dirty="0" smtClean="0"/>
              <a:t> :</a:t>
            </a:r>
          </a:p>
          <a:p>
            <a:pPr algn="just">
              <a:buNone/>
            </a:pPr>
            <a:r>
              <a:rPr lang="en-US" dirty="0" smtClean="0"/>
              <a:t>	- </a:t>
            </a:r>
            <a:r>
              <a:rPr lang="en-US" dirty="0" err="1" smtClean="0"/>
              <a:t>konsisten</a:t>
            </a:r>
            <a:r>
              <a:rPr lang="en-US" dirty="0" smtClean="0"/>
              <a:t>.</a:t>
            </a:r>
          </a:p>
          <a:p>
            <a:pPr algn="just">
              <a:buNone/>
            </a:pPr>
            <a:r>
              <a:rPr lang="en-US" dirty="0" smtClean="0"/>
              <a:t> 	- </a:t>
            </a:r>
            <a:r>
              <a:rPr lang="en-US" dirty="0" err="1" smtClean="0"/>
              <a:t>menggunakan</a:t>
            </a:r>
            <a:r>
              <a:rPr lang="en-US" dirty="0" smtClean="0"/>
              <a:t> </a:t>
            </a:r>
            <a:r>
              <a:rPr lang="en-US" dirty="0" err="1" smtClean="0"/>
              <a:t>berbagai</a:t>
            </a:r>
            <a:r>
              <a:rPr lang="en-US" dirty="0" smtClean="0"/>
              <a:t> </a:t>
            </a:r>
            <a:r>
              <a:rPr lang="en-US" dirty="0" err="1" smtClean="0"/>
              <a:t>dimensi</a:t>
            </a:r>
            <a:r>
              <a:rPr lang="en-US" dirty="0" smtClean="0"/>
              <a:t>.</a:t>
            </a:r>
          </a:p>
          <a:p>
            <a:endParaRPr lang="en-US"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3. Pendekatan yang Komprehensif</a:t>
            </a:r>
            <a:endParaRPr lang="id-ID" dirty="0"/>
          </a:p>
        </p:txBody>
      </p:sp>
      <p:sp>
        <p:nvSpPr>
          <p:cNvPr id="3" name="Content Placeholder 2"/>
          <p:cNvSpPr>
            <a:spLocks noGrp="1"/>
          </p:cNvSpPr>
          <p:nvPr>
            <p:ph idx="1"/>
          </p:nvPr>
        </p:nvSpPr>
        <p:spPr/>
        <p:txBody>
          <a:bodyPr>
            <a:normAutofit fontScale="92500"/>
          </a:bodyPr>
          <a:lstStyle/>
          <a:p>
            <a:pPr algn="just"/>
            <a:r>
              <a:rPr lang="id-ID" dirty="0" smtClean="0"/>
              <a:t>Masalah sosial merupakan kondisi yang tidak diharapkan sehingga perlu adanya perubahan dan perbaikan</a:t>
            </a:r>
          </a:p>
          <a:p>
            <a:pPr algn="just"/>
            <a:r>
              <a:rPr lang="id-ID" dirty="0" smtClean="0"/>
              <a:t>Penelusuran sumbermasalah dapat digunakan pendekatan individuil (kesalahan individu) dan pendekatan sistem ( kesalahan sistem)</a:t>
            </a:r>
          </a:p>
          <a:p>
            <a:r>
              <a:rPr lang="id-ID" dirty="0" smtClean="0"/>
              <a:t>Diperlukan kepekaan dalam tahap identifikasi</a:t>
            </a:r>
          </a:p>
          <a:p>
            <a:pPr algn="just"/>
            <a:r>
              <a:rPr lang="id-ID" dirty="0" smtClean="0"/>
              <a:t>Masalah sosial mendesak dan urgen ditangani dengan melihat incidence,prevelance dan trend</a:t>
            </a:r>
            <a:endParaRPr lang="id-ID"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4000" b="1" dirty="0" smtClean="0"/>
              <a:t>Pemecahan Masalah Sosial</a:t>
            </a:r>
            <a:endParaRPr lang="id-ID" sz="4000" b="1" dirty="0"/>
          </a:p>
        </p:txBody>
      </p:sp>
      <p:sp>
        <p:nvSpPr>
          <p:cNvPr id="3" name="Content Placeholder 2"/>
          <p:cNvSpPr>
            <a:spLocks noGrp="1"/>
          </p:cNvSpPr>
          <p:nvPr>
            <p:ph idx="1"/>
          </p:nvPr>
        </p:nvSpPr>
        <p:spPr/>
        <p:txBody>
          <a:bodyPr>
            <a:normAutofit fontScale="92500" lnSpcReduction="10000"/>
          </a:bodyPr>
          <a:lstStyle/>
          <a:p>
            <a:pPr>
              <a:buNone/>
            </a:pPr>
            <a:r>
              <a:rPr lang="id-ID" dirty="0" smtClean="0"/>
              <a:t>Pemecahan masalah sosial dapat dilakukan dengan:</a:t>
            </a:r>
          </a:p>
          <a:p>
            <a:pPr marL="514350" indent="-514350">
              <a:buFont typeface="+mj-lt"/>
              <a:buAutoNum type="arabicPeriod"/>
            </a:pPr>
            <a:r>
              <a:rPr lang="id-ID" dirty="0" smtClean="0"/>
              <a:t>Berbasis Negara</a:t>
            </a:r>
          </a:p>
          <a:p>
            <a:pPr marL="514350" indent="-514350">
              <a:buFont typeface="+mj-lt"/>
              <a:buAutoNum type="arabicPeriod"/>
            </a:pPr>
            <a:r>
              <a:rPr lang="id-ID" dirty="0" smtClean="0"/>
              <a:t>Berbasis Masyarakat</a:t>
            </a:r>
          </a:p>
          <a:p>
            <a:pPr marL="514350" indent="-514350">
              <a:buNone/>
            </a:pPr>
            <a:endParaRPr lang="id-ID" dirty="0" smtClean="0"/>
          </a:p>
          <a:p>
            <a:pPr marL="514350" indent="-514350" algn="just">
              <a:buNone/>
            </a:pPr>
            <a:r>
              <a:rPr lang="id-ID" b="1" dirty="0" smtClean="0"/>
              <a:t>Pemecahan masalah sosial berbasis pada negara</a:t>
            </a:r>
          </a:p>
          <a:p>
            <a:pPr algn="just"/>
            <a:r>
              <a:rPr lang="id-ID" dirty="0" smtClean="0"/>
              <a:t>Negara merupakan salah satu pihak yang dianggap bertanggung jawab untuk melakukan perbaikan dan perubahan karena adanya masalah sosial</a:t>
            </a:r>
          </a:p>
          <a:p>
            <a:pPr marL="914400" lvl="1" indent="-514350">
              <a:buNone/>
            </a:pPr>
            <a:endParaRPr lang="id-ID" dirty="0" smtClean="0"/>
          </a:p>
          <a:p>
            <a:pPr marL="514350" indent="-514350">
              <a:buFont typeface="+mj-lt"/>
              <a:buAutoNum type="arabicPeriod"/>
            </a:pPr>
            <a:endParaRPr lang="id-ID"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4000" b="1" dirty="0" smtClean="0"/>
              <a:t>PENGENALAN MASALAH SOSIAL</a:t>
            </a:r>
            <a:endParaRPr lang="id-ID" sz="4000" b="1" dirty="0"/>
          </a:p>
        </p:txBody>
      </p:sp>
      <p:sp>
        <p:nvSpPr>
          <p:cNvPr id="3" name="Content Placeholder 2"/>
          <p:cNvSpPr>
            <a:spLocks noGrp="1"/>
          </p:cNvSpPr>
          <p:nvPr>
            <p:ph idx="1"/>
          </p:nvPr>
        </p:nvSpPr>
        <p:spPr>
          <a:xfrm>
            <a:off x="457200" y="1295400"/>
            <a:ext cx="8229600" cy="4525963"/>
          </a:xfrm>
        </p:spPr>
        <p:txBody>
          <a:bodyPr>
            <a:normAutofit fontScale="92500" lnSpcReduction="20000"/>
          </a:bodyPr>
          <a:lstStyle/>
          <a:p>
            <a:pPr algn="just">
              <a:buNone/>
            </a:pPr>
            <a:endParaRPr lang="id-ID" b="1" dirty="0" smtClean="0"/>
          </a:p>
          <a:p>
            <a:pPr algn="just"/>
            <a:r>
              <a:rPr lang="id-ID" sz="3000" dirty="0" smtClean="0"/>
              <a:t>Masalah : adalah suatu hambatan yang dialami  oleh individu dan membutuhkan pemecahan dengan cara yang benar dan tepat</a:t>
            </a:r>
          </a:p>
          <a:p>
            <a:pPr algn="just"/>
            <a:r>
              <a:rPr lang="id-ID" sz="3000" dirty="0" smtClean="0"/>
              <a:t>Masalah merupakan kesenjangan antara kondisi yang diharapkan dan kenyataan yang dihadapi</a:t>
            </a:r>
          </a:p>
          <a:p>
            <a:pPr algn="just"/>
            <a:r>
              <a:rPr lang="id-ID" sz="3000" dirty="0" smtClean="0"/>
              <a:t>Setiap manusia selalu menghadapi masalah dan merupakan bagian dari kehidupan manusia yang membutuhkan pemecahan.</a:t>
            </a:r>
          </a:p>
          <a:p>
            <a:pPr algn="just"/>
            <a:r>
              <a:rPr lang="id-ID" sz="3000" dirty="0" smtClean="0"/>
              <a:t>Tidak setiap masalah yang dihadapi manusia merupakan suatu masalah sosial.</a:t>
            </a:r>
          </a:p>
          <a:p>
            <a:pPr algn="just">
              <a:buNone/>
            </a:pPr>
            <a:endParaRPr lang="id-ID"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600" dirty="0" smtClean="0"/>
              <a:t>lanjutan</a:t>
            </a:r>
            <a:endParaRPr lang="id-ID" sz="3600" dirty="0"/>
          </a:p>
        </p:txBody>
      </p:sp>
      <p:sp>
        <p:nvSpPr>
          <p:cNvPr id="3" name="Content Placeholder 2"/>
          <p:cNvSpPr>
            <a:spLocks noGrp="1"/>
          </p:cNvSpPr>
          <p:nvPr>
            <p:ph idx="1"/>
          </p:nvPr>
        </p:nvSpPr>
        <p:spPr/>
        <p:txBody>
          <a:bodyPr>
            <a:normAutofit fontScale="85000" lnSpcReduction="20000"/>
          </a:bodyPr>
          <a:lstStyle/>
          <a:p>
            <a:r>
              <a:rPr lang="id-ID" dirty="0" smtClean="0"/>
              <a:t>Upaya dapat dilakukan  melalui kebijakan sosial.</a:t>
            </a:r>
          </a:p>
          <a:p>
            <a:pPr algn="just"/>
            <a:r>
              <a:rPr lang="id-ID" dirty="0" smtClean="0"/>
              <a:t>Kebijakan sosial dilihat sebagai upaya yang direncanakan dan dilaksanakan negara untuk memecahkan masalah sosial atau mengupayakan perbaikan terhadap kondisi yang tidak diharapkan</a:t>
            </a:r>
          </a:p>
          <a:p>
            <a:pPr algn="just"/>
            <a:r>
              <a:rPr lang="id-ID" dirty="0" smtClean="0"/>
              <a:t>Perumusannya memperhitungkan pemahmn tentang intensitas dan kmpleksitas permasalahan,analisa terhadap faktor- faktor yang melatarbelakanngi dan faktor yang dianggap sebagi sumber masalah sosial</a:t>
            </a:r>
          </a:p>
          <a:p>
            <a:pPr algn="just"/>
            <a:r>
              <a:rPr lang="id-ID" dirty="0" smtClean="0"/>
              <a:t>Kebijakan sosial dituangkan dalam berbagai program dan perumusan maupun pelaksaaan dituntun oleh perencanaan sosial</a:t>
            </a:r>
            <a:endParaRPr lang="id-ID" dirty="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buNone/>
            </a:pPr>
            <a:r>
              <a:rPr lang="id-ID" sz="3000" b="1" dirty="0" smtClean="0"/>
              <a:t>Pemecahan Masasalah Sosial Berbasis Masyarakat</a:t>
            </a:r>
          </a:p>
          <a:p>
            <a:pPr algn="just"/>
            <a:r>
              <a:rPr lang="id-ID" sz="3000" dirty="0" smtClean="0"/>
              <a:t>Mengembangkan sistem sosial yang responsif</a:t>
            </a:r>
          </a:p>
          <a:p>
            <a:pPr algn="just"/>
            <a:r>
              <a:rPr lang="id-ID" sz="3000" dirty="0" smtClean="0"/>
              <a:t>Pemanfaatan modal sosial</a:t>
            </a:r>
          </a:p>
          <a:p>
            <a:pPr algn="just"/>
            <a:r>
              <a:rPr lang="id-ID" sz="3000" dirty="0" smtClean="0"/>
              <a:t>Pemanfaatan institusi  sosial</a:t>
            </a:r>
          </a:p>
          <a:p>
            <a:pPr algn="just"/>
            <a:endParaRPr lang="id-ID" sz="3000" dirty="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33600"/>
            <a:ext cx="8229600" cy="1143000"/>
          </a:xfrm>
        </p:spPr>
        <p:txBody>
          <a:bodyPr/>
          <a:lstStyle/>
          <a:p>
            <a:r>
              <a:rPr lang="id-ID" b="1" dirty="0" smtClean="0"/>
              <a:t>TERIMA KASIH</a:t>
            </a:r>
            <a:endParaRPr lang="id-ID" b="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id-ID" sz="4000" b="1" dirty="0" smtClean="0"/>
              <a:t>1.Masalah Dan Kita</a:t>
            </a:r>
            <a:endParaRPr lang="id-ID" sz="4000" b="1" dirty="0"/>
          </a:p>
        </p:txBody>
      </p:sp>
      <p:sp>
        <p:nvSpPr>
          <p:cNvPr id="3" name="Content Placeholder 2"/>
          <p:cNvSpPr>
            <a:spLocks noGrp="1"/>
          </p:cNvSpPr>
          <p:nvPr>
            <p:ph idx="1"/>
          </p:nvPr>
        </p:nvSpPr>
        <p:spPr>
          <a:xfrm>
            <a:off x="381000" y="1295400"/>
            <a:ext cx="8229600" cy="4525963"/>
          </a:xfrm>
        </p:spPr>
        <p:txBody>
          <a:bodyPr>
            <a:normAutofit lnSpcReduction="10000"/>
          </a:bodyPr>
          <a:lstStyle/>
          <a:p>
            <a:pPr algn="just"/>
            <a:r>
              <a:rPr lang="id-ID" sz="3000" dirty="0" smtClean="0"/>
              <a:t>Masalah merupakan bagian dari kehidupan manusia yang membutuhkan adanya pemecahan</a:t>
            </a:r>
          </a:p>
          <a:p>
            <a:pPr algn="just"/>
            <a:r>
              <a:rPr lang="id-ID" sz="3000" dirty="0" smtClean="0"/>
              <a:t>Kebutuhan manusia cenderung tidak terbatas tetapi sumber daya untuk memenuhi kebutuhan terbatas</a:t>
            </a:r>
          </a:p>
          <a:p>
            <a:pPr algn="just"/>
            <a:r>
              <a:rPr lang="id-ID" sz="3000" dirty="0" smtClean="0"/>
              <a:t>Semakin bertambah umur kebutuhan semakin banyak , hambatan juga semakin banyak.</a:t>
            </a:r>
          </a:p>
          <a:p>
            <a:pPr algn="just"/>
            <a:r>
              <a:rPr lang="id-ID" sz="3000" dirty="0" smtClean="0"/>
              <a:t>Pada perkembangan  masyarakat ,semakin tinggi tingkat kebutuhan hidup semakin besar keperluan yang dibutuhkan untuk memenuhi</a:t>
            </a:r>
            <a:r>
              <a:rPr lang="id-ID" dirty="0" smtClean="0"/>
              <a:t>.</a:t>
            </a:r>
            <a:endParaRPr lang="id-ID"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71500"/>
            <a:ext cx="8229600" cy="1143000"/>
          </a:xfrm>
        </p:spPr>
        <p:txBody>
          <a:bodyPr>
            <a:normAutofit/>
          </a:bodyPr>
          <a:lstStyle/>
          <a:p>
            <a:pPr algn="just"/>
            <a:endParaRPr lang="id-ID" sz="3200" dirty="0"/>
          </a:p>
        </p:txBody>
      </p:sp>
      <p:sp>
        <p:nvSpPr>
          <p:cNvPr id="3" name="Content Placeholder 2"/>
          <p:cNvSpPr>
            <a:spLocks noGrp="1"/>
          </p:cNvSpPr>
          <p:nvPr>
            <p:ph idx="1"/>
          </p:nvPr>
        </p:nvSpPr>
        <p:spPr>
          <a:xfrm>
            <a:off x="457200" y="457200"/>
            <a:ext cx="8229600" cy="4525963"/>
          </a:xfrm>
        </p:spPr>
        <p:txBody>
          <a:bodyPr>
            <a:noAutofit/>
          </a:bodyPr>
          <a:lstStyle/>
          <a:p>
            <a:pPr marL="514350" indent="-514350">
              <a:buNone/>
            </a:pPr>
            <a:r>
              <a:rPr lang="id-ID" sz="2700" dirty="0" smtClean="0"/>
              <a:t>Kondisi ini membuat manusia itu unik berbeda dengan mahkluk lain .</a:t>
            </a:r>
          </a:p>
          <a:p>
            <a:pPr algn="just"/>
            <a:r>
              <a:rPr lang="id-ID" sz="2700" dirty="0" smtClean="0"/>
              <a:t>Manusia disebut mahkluk belajar ,karena dengan pengalaman untuk mengatasi masalah, manusia semakin berkembang.</a:t>
            </a:r>
          </a:p>
          <a:p>
            <a:pPr algn="just"/>
            <a:r>
              <a:rPr lang="id-ID" sz="2700" dirty="0" smtClean="0"/>
              <a:t>Untuk mampu memecahkan masalah hidup manusia harus memiliki kemampuan :</a:t>
            </a:r>
          </a:p>
          <a:p>
            <a:pPr marL="514350" indent="-514350" algn="just">
              <a:buFont typeface="+mj-lt"/>
              <a:buAutoNum type="arabicPeriod"/>
            </a:pPr>
            <a:r>
              <a:rPr lang="id-ID" sz="2700" dirty="0" smtClean="0"/>
              <a:t>kemampuan untuk memenuhi kebutuhan pribadi     ( ketrampilan ).</a:t>
            </a:r>
          </a:p>
          <a:p>
            <a:pPr marL="514350" indent="-514350" algn="just">
              <a:buFont typeface="+mj-lt"/>
              <a:buAutoNum type="arabicPeriod"/>
            </a:pPr>
            <a:r>
              <a:rPr lang="id-ID" sz="2700" dirty="0" smtClean="0"/>
              <a:t>kemampuan menjalankan peran sosial dalam masyarakat  ( menyesuaikan diri dengan norma )</a:t>
            </a:r>
          </a:p>
          <a:p>
            <a:pPr marL="514350" indent="-514350" algn="just">
              <a:buNone/>
            </a:pPr>
            <a:r>
              <a:rPr lang="id-ID" sz="2700" dirty="0" smtClean="0"/>
              <a:t>Tanpa dua kemampuan manusia akan menghadapi banyak masalah bagi dirinya maupun orang lain</a:t>
            </a:r>
          </a:p>
          <a:p>
            <a:pPr algn="just">
              <a:buNone/>
            </a:pPr>
            <a:endParaRPr lang="id-ID" sz="27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4000" b="1" dirty="0" smtClean="0"/>
              <a:t>2. Masalah Personal</a:t>
            </a:r>
            <a:endParaRPr lang="id-ID" sz="4000" b="1" dirty="0"/>
          </a:p>
        </p:txBody>
      </p:sp>
      <p:sp>
        <p:nvSpPr>
          <p:cNvPr id="3" name="Content Placeholder 2"/>
          <p:cNvSpPr>
            <a:spLocks noGrp="1"/>
          </p:cNvSpPr>
          <p:nvPr>
            <p:ph idx="1"/>
          </p:nvPr>
        </p:nvSpPr>
        <p:spPr/>
        <p:txBody>
          <a:bodyPr>
            <a:normAutofit fontScale="92500"/>
          </a:bodyPr>
          <a:lstStyle/>
          <a:p>
            <a:pPr algn="just"/>
            <a:r>
              <a:rPr lang="id-ID" dirty="0" smtClean="0"/>
              <a:t>Masalah yang dihadapi individu  bukan merupakan masalah sosial tetapi masalah personal ( individu )</a:t>
            </a:r>
          </a:p>
          <a:p>
            <a:pPr algn="just"/>
            <a:r>
              <a:rPr lang="id-ID" dirty="0" smtClean="0"/>
              <a:t>Masalah personal : kondisi yang menghambat seorang individu sehingga terganggu atau  tidak dapat menjalannkan peranannya dengan baik.</a:t>
            </a:r>
          </a:p>
          <a:p>
            <a:pPr algn="just"/>
            <a:r>
              <a:rPr lang="id-ID" dirty="0" smtClean="0"/>
              <a:t>Masalah personal akan mempengaruhi lingkungan terdekatnya dan memaksa  mereka melakukan penyimpangan</a:t>
            </a:r>
            <a:endParaRPr lang="id-ID"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2101</TotalTime>
  <Words>3550</Words>
  <Application>Microsoft Office PowerPoint</Application>
  <PresentationFormat>On-screen Show (4:3)</PresentationFormat>
  <Paragraphs>376</Paragraphs>
  <Slides>62</Slides>
  <Notes>1</Notes>
  <HiddenSlides>0</HiddenSlides>
  <MMClips>0</MMClips>
  <ScaleCrop>false</ScaleCrop>
  <HeadingPairs>
    <vt:vector size="4" baseType="variant">
      <vt:variant>
        <vt:lpstr>Theme</vt:lpstr>
      </vt:variant>
      <vt:variant>
        <vt:i4>1</vt:i4>
      </vt:variant>
      <vt:variant>
        <vt:lpstr>Slide Titles</vt:lpstr>
      </vt:variant>
      <vt:variant>
        <vt:i4>62</vt:i4>
      </vt:variant>
    </vt:vector>
  </HeadingPairs>
  <TitlesOfParts>
    <vt:vector size="63" baseType="lpstr">
      <vt:lpstr>Office Theme</vt:lpstr>
      <vt:lpstr>MASALAH SOSIAL</vt:lpstr>
      <vt:lpstr>Kompetensi yang Diharapkan</vt:lpstr>
      <vt:lpstr>PowerPoint Presentation</vt:lpstr>
      <vt:lpstr>METODE PEMBELAJARAN</vt:lpstr>
      <vt:lpstr>PENDAHULUAN</vt:lpstr>
      <vt:lpstr>PENGENALAN MASALAH SOSIAL</vt:lpstr>
      <vt:lpstr>1.Masalah Dan Kita</vt:lpstr>
      <vt:lpstr>PowerPoint Presentation</vt:lpstr>
      <vt:lpstr>2. Masalah Personal</vt:lpstr>
      <vt:lpstr>3. Keresahan Umum</vt:lpstr>
      <vt:lpstr>4. MASALAH SOSIAL</vt:lpstr>
      <vt:lpstr>KONSEPSI MASALAH SOSIAL</vt:lpstr>
      <vt:lpstr>PowerPoint Presentation</vt:lpstr>
      <vt:lpstr>PowerPoint Presentation</vt:lpstr>
      <vt:lpstr>PowerPoint Presentation</vt:lpstr>
      <vt:lpstr>PowerPoint Presentation</vt:lpstr>
      <vt:lpstr>PowerPoint Presentation</vt:lpstr>
      <vt:lpstr>Gejala Masalah Sosial</vt:lpstr>
      <vt:lpstr>PowerPoint Presentation</vt:lpstr>
      <vt:lpstr>PowerPoint Presentation</vt:lpstr>
      <vt:lpstr>PowerPoint Presentation</vt:lpstr>
      <vt:lpstr>Masalah Sosial Dalam Berbagai Perspektif</vt:lpstr>
      <vt:lpstr>PowerPoint Presentation</vt:lpstr>
      <vt:lpstr> a.Perspektif Pathologi Sosial</vt:lpstr>
      <vt:lpstr>PowerPoint Presentation</vt:lpstr>
      <vt:lpstr>PowerPoint Presentation</vt:lpstr>
      <vt:lpstr>PowerPoint Presentation</vt:lpstr>
      <vt:lpstr>PowerPoint Presentation</vt:lpstr>
      <vt:lpstr>PowerPoint Presentation</vt:lpstr>
      <vt:lpstr>PowerPoint Presentation</vt:lpstr>
      <vt:lpstr>c. Perpektif Perilaku Menyimpang</vt:lpstr>
      <vt:lpstr>lanjutan</vt:lpstr>
      <vt:lpstr>Lanjutan </vt:lpstr>
      <vt:lpstr>PowerPoint Presentation</vt:lpstr>
      <vt:lpstr>PowerPoint Presentation</vt:lpstr>
      <vt:lpstr>2. Perspektif berdasarkan Teori                     </vt:lpstr>
      <vt:lpstr>   </vt:lpstr>
      <vt:lpstr>PowerPoint Presentation</vt:lpstr>
      <vt:lpstr>PowerPoint Presentation</vt:lpstr>
      <vt:lpstr>Upaya pemecahan</vt:lpstr>
      <vt:lpstr>3.PERSPEKTIF BERDASARKAN TEORI INTERAKSIONISME  SIMBOLIK</vt:lpstr>
      <vt:lpstr>Pemahaman teori interaksionisme simbolik (Poloma)</vt:lpstr>
      <vt:lpstr>a. Perspektif Labeling</vt:lpstr>
      <vt:lpstr>Dikatakan Parilo ada 2 bidang pendekatan:</vt:lpstr>
      <vt:lpstr>b. Perspektif Perilaku Sosiopathik</vt:lpstr>
      <vt:lpstr>Asumsi yang dibangun : </vt:lpstr>
      <vt:lpstr>lanjutan</vt:lpstr>
      <vt:lpstr>PENGGUNAAN PERSPEKTIF MASALAH SOSIAL</vt:lpstr>
      <vt:lpstr>PowerPoint Presentation</vt:lpstr>
      <vt:lpstr>PENDEKATAN MASALAH SOSIAL</vt:lpstr>
      <vt:lpstr>Variasi Kajian Masalah Sosial</vt:lpstr>
      <vt:lpstr>PowerPoint Presentation</vt:lpstr>
      <vt:lpstr>Perilaku individu sebagai masalah sosial bersumber pada individu</vt:lpstr>
      <vt:lpstr>Konsekuensi dalam pemecahan</vt:lpstr>
      <vt:lpstr>b. Perilaku Individu sebagai masalah sosial bersumber pada sistem</vt:lpstr>
      <vt:lpstr>2. Pendekatan sosial (social blame approach)</vt:lpstr>
      <vt:lpstr>b.Masalah Sosial pada level sistem yang bersumber dari sistem</vt:lpstr>
      <vt:lpstr>3. Pendekatan yang Komprehensif</vt:lpstr>
      <vt:lpstr>Pemecahan Masalah Sosial</vt:lpstr>
      <vt:lpstr>lanjutan</vt:lpstr>
      <vt:lpstr>PowerPoint Presentation</vt:lpstr>
      <vt:lpstr>TERIMA KASIH</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MODEL –MODEL REHABILITASI SOSIAL</dc:title>
  <dc:creator>Sigit</dc:creator>
  <cp:lastModifiedBy>mypc</cp:lastModifiedBy>
  <cp:revision>166</cp:revision>
  <cp:lastPrinted>2021-02-27T03:59:26Z</cp:lastPrinted>
  <dcterms:created xsi:type="dcterms:W3CDTF">2006-08-16T00:00:00Z</dcterms:created>
  <dcterms:modified xsi:type="dcterms:W3CDTF">2021-04-05T03:01:37Z</dcterms:modified>
</cp:coreProperties>
</file>