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8" r:id="rId1"/>
  </p:sldMasterIdLst>
  <p:notesMasterIdLst>
    <p:notesMasterId r:id="rId9"/>
  </p:notesMasterIdLst>
  <p:sldIdLst>
    <p:sldId id="256" r:id="rId2"/>
    <p:sldId id="258" r:id="rId3"/>
    <p:sldId id="261" r:id="rId4"/>
    <p:sldId id="259" r:id="rId5"/>
    <p:sldId id="260" r:id="rId6"/>
    <p:sldId id="263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697"/>
  </p:normalViewPr>
  <p:slideViewPr>
    <p:cSldViewPr snapToGrid="0" snapToObjects="1">
      <p:cViewPr>
        <p:scale>
          <a:sx n="60" d="100"/>
          <a:sy n="60" d="100"/>
        </p:scale>
        <p:origin x="-81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BA6F2-7E0F-4E66-ACBE-8DD45BE4615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50BE9-D7DF-404E-8965-F6094D306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2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9AB3A824-1A51-4B26-AD58-A6D8E14F6C04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2071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1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D3FFE419-2371-464F-8239-3959401C3561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02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0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E5059C3-6A89-4494-99FF-5A4D6FFD50EB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90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2656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8153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0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513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37D525BB-DA17-4BA0-B3C8-3AC3ABC827E6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7633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16C4C9A-3960-41CF-A4E9-2A8FB932454B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5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CBC1C18-307B-4F68-A007-B5B542270E8D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86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0072" y="1648918"/>
            <a:ext cx="4681928" cy="272459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800" b="1" dirty="0" smtClean="0">
                <a:latin typeface="Cambria" pitchFamily="18" charset="0"/>
              </a:rPr>
              <a:t/>
            </a:r>
            <a:br>
              <a:rPr lang="en-US" sz="2800" b="1" dirty="0" smtClean="0">
                <a:latin typeface="Cambria" pitchFamily="18" charset="0"/>
              </a:rPr>
            </a:br>
            <a:r>
              <a:rPr lang="en-US" sz="3600" b="1" dirty="0" smtClean="0">
                <a:latin typeface="Cambria" pitchFamily="18" charset="0"/>
              </a:rPr>
              <a:t>TEORI </a:t>
            </a:r>
            <a:r>
              <a:rPr lang="en-US" sz="3600" b="1" dirty="0" smtClean="0">
                <a:latin typeface="Cambria" pitchFamily="18" charset="0"/>
              </a:rPr>
              <a:t/>
            </a:r>
            <a:br>
              <a:rPr lang="en-US" sz="3600" b="1" dirty="0" smtClean="0">
                <a:latin typeface="Cambria" pitchFamily="18" charset="0"/>
              </a:rPr>
            </a:br>
            <a:r>
              <a:rPr lang="en-US" sz="3600" b="1" dirty="0" smtClean="0">
                <a:latin typeface="Cambria" pitchFamily="18" charset="0"/>
              </a:rPr>
              <a:t>KOMUNIKASI</a:t>
            </a:r>
            <a:r>
              <a:rPr lang="en-US" sz="3600" b="1" dirty="0">
                <a:latin typeface="Cambria" pitchFamily="18" charset="0"/>
              </a:rPr>
              <a:t> </a:t>
            </a:r>
            <a:r>
              <a:rPr lang="en-US" sz="3600" b="1" dirty="0" smtClean="0">
                <a:latin typeface="Cambria" pitchFamily="18" charset="0"/>
              </a:rPr>
              <a:t>MASSA</a:t>
            </a:r>
            <a:endParaRPr lang="en-US" sz="3600" b="1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latin typeface="Cambria" pitchFamily="18" charset="0"/>
              </a:rPr>
              <a:t>Yuli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Setyowati</a:t>
            </a:r>
            <a:endParaRPr lang="en-US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35614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satMod val="150000"/>
                  </a:schemeClr>
                </a:solidFill>
              </a:rPr>
              <a:t>PENGERTIAN TEORI</a:t>
            </a:r>
            <a:endParaRPr lang="en-US" b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084" y="1828800"/>
            <a:ext cx="9855664" cy="5029200"/>
          </a:xfrm>
        </p:spPr>
        <p:txBody>
          <a:bodyPr rtlCol="0">
            <a:normAutofit fontScale="32500" lnSpcReduction="20000"/>
          </a:bodyPr>
          <a:lstStyle/>
          <a:p>
            <a:pPr marL="438912" indent="-32004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6800" dirty="0" err="1" smtClean="0"/>
              <a:t>Teori</a:t>
            </a:r>
            <a:r>
              <a:rPr lang="en-US" sz="6800" dirty="0" smtClean="0"/>
              <a:t> </a:t>
            </a:r>
            <a:r>
              <a:rPr lang="en-US" sz="6800" dirty="0" err="1" smtClean="0"/>
              <a:t>adalah</a:t>
            </a:r>
            <a:r>
              <a:rPr lang="en-US" sz="6800" dirty="0" smtClean="0"/>
              <a:t> </a:t>
            </a:r>
            <a:r>
              <a:rPr lang="en-US" sz="6800" dirty="0" err="1" smtClean="0"/>
              <a:t>abstraksi</a:t>
            </a:r>
            <a:r>
              <a:rPr lang="en-US" sz="6800" dirty="0" smtClean="0"/>
              <a:t> </a:t>
            </a:r>
            <a:r>
              <a:rPr lang="en-US" sz="6800" dirty="0" err="1" smtClean="0"/>
              <a:t>dari</a:t>
            </a:r>
            <a:r>
              <a:rPr lang="en-US" sz="6800" dirty="0" smtClean="0"/>
              <a:t> </a:t>
            </a:r>
            <a:r>
              <a:rPr lang="en-US" sz="6800" dirty="0" err="1" smtClean="0"/>
              <a:t>realitas</a:t>
            </a:r>
            <a:r>
              <a:rPr lang="en-US" sz="6800" dirty="0" smtClean="0"/>
              <a:t>.</a:t>
            </a:r>
          </a:p>
          <a:p>
            <a:pPr marL="438912" indent="-32004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6800" dirty="0" err="1" smtClean="0"/>
              <a:t>Teori</a:t>
            </a:r>
            <a:r>
              <a:rPr lang="en-US" sz="6800" dirty="0" smtClean="0"/>
              <a:t> </a:t>
            </a:r>
            <a:r>
              <a:rPr lang="en-US" sz="6800" dirty="0" err="1" smtClean="0"/>
              <a:t>terdiri</a:t>
            </a:r>
            <a:r>
              <a:rPr lang="en-US" sz="6800" dirty="0" smtClean="0"/>
              <a:t> </a:t>
            </a:r>
            <a:r>
              <a:rPr lang="en-US" sz="6800" dirty="0" err="1" smtClean="0"/>
              <a:t>dari</a:t>
            </a:r>
            <a:r>
              <a:rPr lang="en-US" sz="6800" dirty="0" smtClean="0"/>
              <a:t> </a:t>
            </a:r>
            <a:r>
              <a:rPr lang="en-US" sz="6800" dirty="0" err="1" smtClean="0"/>
              <a:t>sekumpulan</a:t>
            </a:r>
            <a:r>
              <a:rPr lang="en-US" sz="6800" dirty="0" smtClean="0"/>
              <a:t> </a:t>
            </a:r>
            <a:r>
              <a:rPr lang="en-US" sz="6800" dirty="0" err="1" smtClean="0"/>
              <a:t>prinsip-prinsip</a:t>
            </a:r>
            <a:r>
              <a:rPr lang="en-US" sz="6800" dirty="0" smtClean="0"/>
              <a:t> </a:t>
            </a:r>
            <a:r>
              <a:rPr lang="en-US" sz="6800" dirty="0" err="1" smtClean="0"/>
              <a:t>dan</a:t>
            </a:r>
            <a:r>
              <a:rPr lang="en-US" sz="6800" dirty="0" smtClean="0"/>
              <a:t> </a:t>
            </a:r>
            <a:r>
              <a:rPr lang="en-US" sz="6800" dirty="0" err="1" smtClean="0"/>
              <a:t>definisi-definisi</a:t>
            </a:r>
            <a:r>
              <a:rPr lang="en-US" sz="6800" dirty="0" smtClean="0"/>
              <a:t> </a:t>
            </a:r>
            <a:r>
              <a:rPr lang="en-US" sz="6800" dirty="0" err="1" smtClean="0"/>
              <a:t>dan</a:t>
            </a:r>
            <a:r>
              <a:rPr lang="en-US" sz="6800" dirty="0" smtClean="0"/>
              <a:t> </a:t>
            </a:r>
            <a:r>
              <a:rPr lang="en-US" sz="6800" dirty="0" err="1" smtClean="0"/>
              <a:t>secara</a:t>
            </a:r>
            <a:r>
              <a:rPr lang="en-US" sz="6800" dirty="0" smtClean="0"/>
              <a:t> </a:t>
            </a:r>
            <a:r>
              <a:rPr lang="en-US" sz="6800" dirty="0" err="1" smtClean="0"/>
              <a:t>konseptual</a:t>
            </a:r>
            <a:r>
              <a:rPr lang="en-US" sz="6800" dirty="0" smtClean="0"/>
              <a:t> </a:t>
            </a:r>
            <a:r>
              <a:rPr lang="en-US" sz="6800" dirty="0" err="1" smtClean="0"/>
              <a:t>mengorganisasi</a:t>
            </a:r>
            <a:r>
              <a:rPr lang="en-US" sz="6800" dirty="0" smtClean="0"/>
              <a:t> </a:t>
            </a:r>
            <a:r>
              <a:rPr lang="en-US" sz="6800" dirty="0" err="1" smtClean="0"/>
              <a:t>aspek-aspek</a:t>
            </a:r>
            <a:r>
              <a:rPr lang="en-US" sz="6800" dirty="0" smtClean="0"/>
              <a:t> </a:t>
            </a:r>
            <a:r>
              <a:rPr lang="en-US" sz="6800" dirty="0" err="1" smtClean="0"/>
              <a:t>dunia</a:t>
            </a:r>
            <a:r>
              <a:rPr lang="en-US" sz="6800" dirty="0" smtClean="0"/>
              <a:t> </a:t>
            </a:r>
            <a:r>
              <a:rPr lang="en-US" sz="6800" dirty="0" err="1" smtClean="0"/>
              <a:t>empiris</a:t>
            </a:r>
            <a:r>
              <a:rPr lang="en-US" sz="6800" dirty="0" smtClean="0"/>
              <a:t> </a:t>
            </a:r>
            <a:r>
              <a:rPr lang="en-US" sz="6800" dirty="0" err="1" smtClean="0"/>
              <a:t>secara</a:t>
            </a:r>
            <a:r>
              <a:rPr lang="en-US" sz="6800" dirty="0" smtClean="0"/>
              <a:t> </a:t>
            </a:r>
            <a:r>
              <a:rPr lang="en-US" sz="6800" dirty="0" err="1" smtClean="0"/>
              <a:t>sistematis</a:t>
            </a:r>
            <a:r>
              <a:rPr lang="en-US" sz="6800" dirty="0" smtClean="0"/>
              <a:t>.</a:t>
            </a:r>
          </a:p>
          <a:p>
            <a:pPr marL="438912" indent="-32004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6800" dirty="0" err="1" smtClean="0"/>
              <a:t>Teori</a:t>
            </a:r>
            <a:r>
              <a:rPr lang="en-US" sz="6800" dirty="0" smtClean="0"/>
              <a:t> </a:t>
            </a:r>
            <a:r>
              <a:rPr lang="en-US" sz="6800" dirty="0" err="1" smtClean="0"/>
              <a:t>terdiri</a:t>
            </a:r>
            <a:r>
              <a:rPr lang="en-US" sz="6800" dirty="0" smtClean="0"/>
              <a:t> </a:t>
            </a:r>
            <a:r>
              <a:rPr lang="en-US" sz="6800" dirty="0" err="1" smtClean="0"/>
              <a:t>dari</a:t>
            </a:r>
            <a:r>
              <a:rPr lang="en-US" sz="6800" dirty="0" smtClean="0"/>
              <a:t> </a:t>
            </a:r>
            <a:r>
              <a:rPr lang="en-US" sz="6800" dirty="0" err="1" smtClean="0"/>
              <a:t>asumsi-asumsi</a:t>
            </a:r>
            <a:r>
              <a:rPr lang="en-US" sz="6800" dirty="0" smtClean="0"/>
              <a:t>, </a:t>
            </a:r>
            <a:r>
              <a:rPr lang="en-US" sz="6800" dirty="0" err="1" smtClean="0"/>
              <a:t>proposisi-proposisi</a:t>
            </a:r>
            <a:r>
              <a:rPr lang="en-US" sz="6800" dirty="0" smtClean="0"/>
              <a:t> </a:t>
            </a:r>
            <a:r>
              <a:rPr lang="en-US" sz="6800" dirty="0" err="1" smtClean="0"/>
              <a:t>dan</a:t>
            </a:r>
            <a:r>
              <a:rPr lang="en-US" sz="6800" dirty="0" smtClean="0"/>
              <a:t> </a:t>
            </a:r>
            <a:r>
              <a:rPr lang="en-US" sz="6800" dirty="0" err="1" smtClean="0"/>
              <a:t>asumsi-asumsi</a:t>
            </a:r>
            <a:r>
              <a:rPr lang="en-US" sz="6800" dirty="0" smtClean="0"/>
              <a:t> </a:t>
            </a:r>
            <a:r>
              <a:rPr lang="en-US" sz="6800" dirty="0" err="1" smtClean="0"/>
              <a:t>dasar</a:t>
            </a:r>
            <a:r>
              <a:rPr lang="en-US" sz="6800" dirty="0" smtClean="0"/>
              <a:t> yang </a:t>
            </a:r>
            <a:r>
              <a:rPr lang="en-US" sz="6800" dirty="0" err="1" smtClean="0"/>
              <a:t>saling</a:t>
            </a:r>
            <a:r>
              <a:rPr lang="en-US" sz="6800" dirty="0" smtClean="0"/>
              <a:t> </a:t>
            </a:r>
            <a:r>
              <a:rPr lang="en-US" sz="6800" dirty="0" err="1" smtClean="0"/>
              <a:t>berkaitan</a:t>
            </a:r>
            <a:r>
              <a:rPr lang="en-US" sz="6800" dirty="0" smtClean="0"/>
              <a:t>.</a:t>
            </a:r>
          </a:p>
          <a:p>
            <a:pPr marL="438912" indent="-32004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6800" dirty="0" err="1" smtClean="0"/>
              <a:t>Teori</a:t>
            </a:r>
            <a:r>
              <a:rPr lang="en-US" sz="6800" dirty="0" smtClean="0"/>
              <a:t> </a:t>
            </a:r>
            <a:r>
              <a:rPr lang="en-US" sz="6800" dirty="0" err="1" smtClean="0"/>
              <a:t>terdiri</a:t>
            </a:r>
            <a:r>
              <a:rPr lang="en-US" sz="6800" dirty="0" smtClean="0"/>
              <a:t> </a:t>
            </a:r>
            <a:r>
              <a:rPr lang="en-US" sz="6800" dirty="0" err="1" smtClean="0"/>
              <a:t>dari</a:t>
            </a:r>
            <a:r>
              <a:rPr lang="en-US" sz="6800" dirty="0" smtClean="0"/>
              <a:t> </a:t>
            </a:r>
            <a:r>
              <a:rPr lang="en-US" sz="6800" dirty="0" err="1" smtClean="0"/>
              <a:t>teorema-teorema</a:t>
            </a:r>
            <a:r>
              <a:rPr lang="en-US" sz="6800" dirty="0" smtClean="0"/>
              <a:t> </a:t>
            </a:r>
            <a:r>
              <a:rPr lang="en-US" sz="6800" dirty="0" err="1" smtClean="0"/>
              <a:t>yakni</a:t>
            </a:r>
            <a:r>
              <a:rPr lang="en-US" sz="6800" dirty="0" smtClean="0"/>
              <a:t> </a:t>
            </a:r>
            <a:r>
              <a:rPr lang="en-US" sz="6800" dirty="0" err="1" smtClean="0"/>
              <a:t>generalisasi-generalisasi</a:t>
            </a:r>
            <a:r>
              <a:rPr lang="en-US" sz="6800" dirty="0" smtClean="0"/>
              <a:t> yang </a:t>
            </a:r>
            <a:r>
              <a:rPr lang="en-US" sz="6800" dirty="0" err="1" smtClean="0"/>
              <a:t>diterima</a:t>
            </a:r>
            <a:r>
              <a:rPr lang="en-US" sz="6800" dirty="0" smtClean="0"/>
              <a:t>/</a:t>
            </a:r>
            <a:r>
              <a:rPr lang="en-US" sz="6800" dirty="0" err="1" smtClean="0"/>
              <a:t>terbukti</a:t>
            </a:r>
            <a:r>
              <a:rPr lang="en-US" sz="6800" dirty="0" smtClean="0"/>
              <a:t> </a:t>
            </a:r>
            <a:r>
              <a:rPr lang="en-US" sz="6800" dirty="0" err="1" smtClean="0"/>
              <a:t>secara</a:t>
            </a:r>
            <a:r>
              <a:rPr lang="en-US" sz="6800" dirty="0" smtClean="0"/>
              <a:t> </a:t>
            </a:r>
            <a:r>
              <a:rPr lang="en-US" sz="6800" dirty="0" err="1" smtClean="0"/>
              <a:t>empiris</a:t>
            </a:r>
            <a:r>
              <a:rPr lang="en-US" sz="6800" dirty="0" smtClean="0"/>
              <a:t>.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6000" dirty="0" smtClean="0"/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7400" dirty="0" err="1" smtClean="0"/>
              <a:t>Jadi</a:t>
            </a:r>
            <a:r>
              <a:rPr lang="en-US" sz="7400" dirty="0" smtClean="0"/>
              <a:t>, TEORI PADA DASARNYA MERUPAKAN KONSEPTUALISASI ATAU PENJELASAN LOGIS DAN EMPIRIS TENTANG SUATU FENOMENA</a:t>
            </a:r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6000" dirty="0" smtClean="0"/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65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Teori</a:t>
            </a:r>
            <a:r>
              <a:rPr lang="en-US" sz="6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komunikasi</a:t>
            </a:r>
            <a:r>
              <a:rPr lang="en-US" sz="6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US" sz="6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dasarnya</a:t>
            </a:r>
            <a:r>
              <a:rPr lang="en-US" sz="6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6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konseptualisasi</a:t>
            </a:r>
            <a:r>
              <a:rPr lang="en-US" sz="6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atau</a:t>
            </a:r>
            <a:r>
              <a:rPr lang="en-US" sz="6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penjelasan</a:t>
            </a:r>
            <a:r>
              <a:rPr lang="en-US" sz="6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logis</a:t>
            </a:r>
            <a:r>
              <a:rPr lang="en-US" sz="6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tentang</a:t>
            </a:r>
            <a:r>
              <a:rPr lang="en-US" sz="6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fenomena</a:t>
            </a:r>
            <a:r>
              <a:rPr lang="en-US" sz="6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peristiwa</a:t>
            </a:r>
            <a:r>
              <a:rPr lang="en-US" sz="6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komunikasi</a:t>
            </a:r>
            <a:r>
              <a:rPr lang="en-US" sz="6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6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kehidupan</a:t>
            </a:r>
            <a:r>
              <a:rPr lang="en-US" sz="6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manusia</a:t>
            </a:r>
            <a:r>
              <a:rPr lang="en-US" sz="6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   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570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 smtClean="0"/>
              <a:t>Pengertian</a:t>
            </a:r>
            <a:r>
              <a:rPr lang="en-US" b="1" dirty="0" smtClean="0"/>
              <a:t> </a:t>
            </a:r>
            <a:r>
              <a:rPr lang="en-US" b="1" dirty="0" err="1" smtClean="0"/>
              <a:t>Teori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284" y="2317897"/>
            <a:ext cx="7719237" cy="421049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200" b="1" dirty="0" smtClean="0"/>
              <a:t>Turner (1998)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err="1" smtClean="0"/>
              <a:t>Teori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cerita</a:t>
            </a:r>
            <a:r>
              <a:rPr lang="en-US" sz="2200" dirty="0" smtClean="0"/>
              <a:t> </a:t>
            </a:r>
            <a:r>
              <a:rPr lang="en-US" sz="2200" dirty="0" err="1" smtClean="0"/>
              <a:t>tentang</a:t>
            </a:r>
            <a:r>
              <a:rPr lang="en-US" sz="2200" dirty="0" smtClean="0"/>
              <a:t> </a:t>
            </a:r>
            <a:r>
              <a:rPr lang="en-US" sz="2200" dirty="0" err="1" smtClean="0"/>
              <a:t>bagaimana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mengapa</a:t>
            </a:r>
            <a:r>
              <a:rPr lang="en-US" sz="2200" dirty="0" smtClean="0"/>
              <a:t> </a:t>
            </a:r>
            <a:r>
              <a:rPr lang="en-US" sz="2200" dirty="0" err="1" smtClean="0"/>
              <a:t>sesuatu</a:t>
            </a:r>
            <a:r>
              <a:rPr lang="en-US" sz="2200" dirty="0" smtClean="0"/>
              <a:t> </a:t>
            </a:r>
            <a:r>
              <a:rPr lang="en-US" sz="2200" dirty="0" err="1" smtClean="0"/>
              <a:t>itu</a:t>
            </a:r>
            <a:r>
              <a:rPr lang="en-US" sz="2200" dirty="0" smtClean="0"/>
              <a:t> </a:t>
            </a:r>
            <a:r>
              <a:rPr lang="en-US" sz="2200" dirty="0" err="1" smtClean="0"/>
              <a:t>terjadi</a:t>
            </a:r>
            <a:r>
              <a:rPr lang="en-US" sz="22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b="1" dirty="0" smtClean="0"/>
              <a:t>Bowers &amp; </a:t>
            </a:r>
            <a:r>
              <a:rPr lang="en-US" sz="2200" b="1" dirty="0" err="1" smtClean="0"/>
              <a:t>Courtright</a:t>
            </a:r>
            <a:r>
              <a:rPr lang="en-US" sz="2200" b="1" dirty="0" smtClean="0"/>
              <a:t> (1984)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err="1" smtClean="0"/>
              <a:t>Teori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seperangkat</a:t>
            </a:r>
            <a:r>
              <a:rPr lang="en-US" sz="2200" dirty="0" smtClean="0"/>
              <a:t> </a:t>
            </a:r>
            <a:r>
              <a:rPr lang="en-US" sz="2200" dirty="0" err="1" smtClean="0"/>
              <a:t>pernyataan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menyatakan</a:t>
            </a:r>
            <a:r>
              <a:rPr lang="en-US" sz="2200" dirty="0" smtClean="0"/>
              <a:t> </a:t>
            </a:r>
            <a:r>
              <a:rPr lang="en-US" sz="2200" dirty="0" err="1" smtClean="0"/>
              <a:t>hubungan</a:t>
            </a:r>
            <a:r>
              <a:rPr lang="en-US" sz="2200" dirty="0" smtClean="0"/>
              <a:t> </a:t>
            </a:r>
            <a:r>
              <a:rPr lang="en-US" sz="2200" dirty="0" err="1" smtClean="0"/>
              <a:t>antarvariabel</a:t>
            </a:r>
            <a:endParaRPr lang="en-US" sz="22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200" b="1" dirty="0" err="1" smtClean="0"/>
              <a:t>Balley</a:t>
            </a:r>
            <a:r>
              <a:rPr lang="en-US" sz="2200" b="1" dirty="0" smtClean="0"/>
              <a:t> (1982)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err="1" smtClean="0"/>
              <a:t>Teori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penjelasan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pemprediksian</a:t>
            </a:r>
            <a:r>
              <a:rPr lang="en-US" sz="2200" dirty="0" smtClean="0"/>
              <a:t> </a:t>
            </a:r>
            <a:r>
              <a:rPr lang="en-US" sz="2200" dirty="0" err="1" smtClean="0"/>
              <a:t>fenomena</a:t>
            </a:r>
            <a:r>
              <a:rPr lang="en-US" sz="2200" dirty="0" smtClean="0"/>
              <a:t> </a:t>
            </a:r>
            <a:r>
              <a:rPr lang="en-US" sz="2200" dirty="0" err="1" smtClean="0"/>
              <a:t>sosial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berhubungan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subjek</a:t>
            </a:r>
            <a:r>
              <a:rPr lang="en-US" sz="2200" dirty="0" smtClean="0"/>
              <a:t> </a:t>
            </a:r>
            <a:r>
              <a:rPr lang="en-US" sz="2200" dirty="0" err="1" smtClean="0"/>
              <a:t>pd</a:t>
            </a:r>
            <a:r>
              <a:rPr lang="en-US" sz="2200" dirty="0" smtClean="0"/>
              <a:t> </a:t>
            </a:r>
            <a:r>
              <a:rPr lang="en-US" sz="2200" dirty="0" err="1" smtClean="0"/>
              <a:t>bbrp</a:t>
            </a:r>
            <a:r>
              <a:rPr lang="en-US" sz="2200" dirty="0" smtClean="0"/>
              <a:t> </a:t>
            </a:r>
            <a:r>
              <a:rPr lang="en-US" sz="2200" dirty="0" err="1" smtClean="0"/>
              <a:t>fenomena</a:t>
            </a:r>
            <a:r>
              <a:rPr lang="en-US" sz="2200" dirty="0" smtClean="0"/>
              <a:t> yang lain.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err="1" smtClean="0"/>
              <a:t>Teori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bisa</a:t>
            </a:r>
            <a:r>
              <a:rPr lang="en-US" sz="2200" dirty="0" smtClean="0"/>
              <a:t> </a:t>
            </a:r>
            <a:r>
              <a:rPr lang="en-US" sz="2200" dirty="0" err="1" smtClean="0"/>
              <a:t>memberikan</a:t>
            </a:r>
            <a:r>
              <a:rPr lang="en-US" sz="2200" dirty="0" smtClean="0"/>
              <a:t> </a:t>
            </a:r>
            <a:r>
              <a:rPr lang="en-US" sz="2200" dirty="0" err="1" smtClean="0"/>
              <a:t>jalan</a:t>
            </a:r>
            <a:r>
              <a:rPr lang="en-US" sz="2200" dirty="0" smtClean="0"/>
              <a:t> </a:t>
            </a:r>
            <a:r>
              <a:rPr lang="en-US" sz="2200" dirty="0" err="1" smtClean="0"/>
              <a:t>bagi</a:t>
            </a:r>
            <a:r>
              <a:rPr lang="en-US" sz="2200" dirty="0" smtClean="0"/>
              <a:t> </a:t>
            </a:r>
            <a:r>
              <a:rPr lang="en-US" sz="2200" dirty="0" err="1" smtClean="0"/>
              <a:t>usaha</a:t>
            </a:r>
            <a:r>
              <a:rPr lang="en-US" sz="2200" dirty="0" smtClean="0"/>
              <a:t> </a:t>
            </a:r>
            <a:r>
              <a:rPr lang="en-US" sz="2200" dirty="0" err="1" smtClean="0"/>
              <a:t>pemahaman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mengerti</a:t>
            </a:r>
            <a:r>
              <a:rPr lang="en-US" sz="2200" dirty="0" smtClean="0"/>
              <a:t> </a:t>
            </a:r>
            <a:r>
              <a:rPr lang="en-US" sz="2200" dirty="0" err="1" smtClean="0"/>
              <a:t>dunia</a:t>
            </a:r>
            <a:r>
              <a:rPr lang="en-US" sz="2200" dirty="0" smtClean="0"/>
              <a:t> </a:t>
            </a:r>
            <a:r>
              <a:rPr lang="en-US" sz="2200" dirty="0" err="1" smtClean="0"/>
              <a:t>sosial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2129" y="2438399"/>
            <a:ext cx="3432141" cy="36576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/>
              <a:t>KOMUNIKASI MASSA SANGAT BERKAITAN ERAT DENGAN MANUSIA. </a:t>
            </a:r>
          </a:p>
          <a:p>
            <a:pPr marL="0" indent="0" algn="ctr">
              <a:buNone/>
            </a:pPr>
            <a:r>
              <a:rPr lang="en-US" sz="2200" dirty="0" smtClean="0"/>
              <a:t>KOM MASSA HARUS BISA MENJELASKAN FENOMENA ANTARA MEDIA MASSA DAN MANUSIA.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260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243" y="568345"/>
            <a:ext cx="7348028" cy="156071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satMod val="150000"/>
                  </a:schemeClr>
                </a:solidFill>
              </a:rPr>
              <a:t>CIRI UMUM TEORI</a:t>
            </a:r>
            <a:endParaRPr lang="en-US" b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374" y="2496620"/>
            <a:ext cx="8354897" cy="4208980"/>
          </a:xfrm>
        </p:spPr>
        <p:txBody>
          <a:bodyPr rtlCol="0">
            <a:normAutofit/>
          </a:bodyPr>
          <a:lstStyle/>
          <a:p>
            <a:pPr marL="117475" indent="1588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/>
              <a:t>SEMUA TEORI ADALAH ABSTRAKSI TENTANG SUATU HAL</a:t>
            </a:r>
            <a:endParaRPr lang="en-US" sz="2400" dirty="0" smtClean="0"/>
          </a:p>
          <a:p>
            <a:pPr marL="438912" indent="-32004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 smtClean="0"/>
              <a:t>sifatnya</a:t>
            </a:r>
            <a:r>
              <a:rPr lang="en-US" sz="2400" dirty="0" smtClean="0"/>
              <a:t> </a:t>
            </a:r>
            <a:r>
              <a:rPr lang="en-US" sz="2400" dirty="0" err="1" smtClean="0"/>
              <a:t>terbatas</a:t>
            </a:r>
            <a:endParaRPr lang="en-US" sz="2400" dirty="0" smtClean="0"/>
          </a:p>
          <a:p>
            <a:pPr marL="118872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117475" indent="1588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/>
              <a:t>SEMUA TEORI ADALAH KONSTRUKSI CIPTAAN INDIVIDUAL MANUSIA</a:t>
            </a:r>
            <a:endParaRPr lang="en-US" sz="2400" dirty="0" smtClean="0"/>
          </a:p>
          <a:p>
            <a:pPr marL="438912" indent="-32004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relatif</a:t>
            </a:r>
            <a:r>
              <a:rPr lang="en-US" sz="2400" dirty="0" smtClean="0"/>
              <a:t>, </a:t>
            </a:r>
            <a:r>
              <a:rPr lang="en-US" sz="2400" dirty="0" err="1" smtClean="0"/>
              <a:t>tergantung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b="1" dirty="0" smtClean="0"/>
              <a:t> </a:t>
            </a:r>
            <a:r>
              <a:rPr lang="en-US" sz="2400" dirty="0" err="1" smtClean="0"/>
              <a:t>pandang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pencipta</a:t>
            </a:r>
            <a:r>
              <a:rPr lang="en-US" sz="2400" dirty="0" smtClean="0"/>
              <a:t> </a:t>
            </a:r>
            <a:r>
              <a:rPr lang="en-US" sz="2400" dirty="0" err="1" smtClean="0"/>
              <a:t>teori</a:t>
            </a:r>
            <a:r>
              <a:rPr lang="en-US" sz="2400" dirty="0" smtClean="0"/>
              <a:t>, </a:t>
            </a:r>
            <a:r>
              <a:rPr lang="en-US" sz="2400" dirty="0" err="1" smtClean="0"/>
              <a:t>sifat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aspek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yang</a:t>
            </a:r>
            <a:r>
              <a:rPr lang="en-US" sz="2400" b="1" dirty="0" smtClean="0"/>
              <a:t> </a:t>
            </a:r>
            <a:r>
              <a:rPr lang="en-US" sz="2400" dirty="0" err="1" smtClean="0"/>
              <a:t>diamati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kondisi-kondisi</a:t>
            </a:r>
            <a:r>
              <a:rPr lang="en-US" sz="2400" dirty="0" smtClean="0"/>
              <a:t> lain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, </a:t>
            </a:r>
            <a:r>
              <a:rPr lang="en-US" sz="2400" dirty="0" err="1" smtClean="0"/>
              <a:t>tempat</a:t>
            </a:r>
            <a:r>
              <a:rPr lang="en-US" sz="2400" b="1" dirty="0" smtClean="0"/>
              <a:t> 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di </a:t>
            </a:r>
            <a:r>
              <a:rPr lang="en-US" sz="2400" dirty="0" err="1" smtClean="0"/>
              <a:t>sekitarnya</a:t>
            </a:r>
            <a:r>
              <a:rPr lang="en-US" sz="2400" dirty="0" smtClean="0"/>
              <a:t>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7196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1007" y="2083980"/>
            <a:ext cx="8969340" cy="4469219"/>
          </a:xfrm>
        </p:spPr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633222" indent="-51435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Mengorganisasikan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menyimpulkan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pengetahuan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tentang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sesuatu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633222" indent="-51435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Memfokuskan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terhadap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hal-hal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atau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obyek-obyek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tertentu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633222" indent="-51435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Menjelaskan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yaitu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teori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harus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mempu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membuat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suatu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penjelasan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tentang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diamatinya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633222" indent="-51435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Pengamatan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633222" indent="-51435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Membuat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prediksI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633222" indent="-51435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Fungsi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Heuristik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/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Heurisme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mampu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merangsang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penelitian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upaya-upaya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penelitian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selanjutnya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633222" indent="-51435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Fungsi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publikasi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633222" indent="-51435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Fungsi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normatif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teori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kemudian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berkembang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menjadi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normanorma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nilai-nilai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dipegang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kehidupan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sehari-hari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633222" indent="-51435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Generatif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teori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berfungsi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sebagai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sarana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perubahan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sosial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kultural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serta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sarana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menciptakan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pola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cara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kehidupan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baru</a:t>
            </a:r>
            <a:r>
              <a:rPr lang="en-US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633222" indent="-51435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AutoNum type="arabicPeriod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b="1" dirty="0" smtClean="0"/>
              <a:t>FUNGSI TEORI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10128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KOMPONEN TEORI KOMAS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err="1" smtClean="0"/>
              <a:t>Seperangkat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pernyataan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didefinisikan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kata </a:t>
            </a:r>
            <a:r>
              <a:rPr lang="en-US" sz="2400" dirty="0" err="1" smtClean="0"/>
              <a:t>kunci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Menspesifikkan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antarvariabel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Mendeskripsikan</a:t>
            </a:r>
            <a:r>
              <a:rPr lang="en-US" sz="2400" dirty="0" smtClean="0"/>
              <a:t> </a:t>
            </a:r>
            <a:r>
              <a:rPr lang="en-US" sz="2400" dirty="0" err="1" smtClean="0"/>
              <a:t>fenomena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Menawarkan</a:t>
            </a:r>
            <a:r>
              <a:rPr lang="en-US" sz="2400" dirty="0" smtClean="0"/>
              <a:t> </a:t>
            </a:r>
            <a:r>
              <a:rPr lang="en-US" sz="2400" dirty="0" err="1" smtClean="0"/>
              <a:t>prediksi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fenomena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penjelasan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kejadian</a:t>
            </a: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18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Jenis</a:t>
            </a:r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 </a:t>
            </a:r>
            <a:r>
              <a:rPr lang="en-US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Teori</a:t>
            </a:r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 </a:t>
            </a:r>
            <a:r>
              <a:rPr lang="en-US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Komunikasi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/>
            </a:r>
            <a:b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</a:b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(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menurut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 Littlejohn)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933698" y="2438399"/>
            <a:ext cx="4360953" cy="391987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latin typeface="Comic Sans MS" pitchFamily="66" charset="0"/>
              </a:rPr>
              <a:t>Teori-teori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Umum</a:t>
            </a:r>
            <a:r>
              <a:rPr lang="en-US" sz="2400" b="1" dirty="0">
                <a:latin typeface="Comic Sans MS" pitchFamily="66" charset="0"/>
              </a:rPr>
              <a:t>:</a:t>
            </a:r>
          </a:p>
          <a:p>
            <a:pPr marL="0" indent="0" algn="ctr">
              <a:buNone/>
            </a:pPr>
            <a:endParaRPr lang="en-US" dirty="0">
              <a:latin typeface="Comic Sans MS" pitchFamily="66" charset="0"/>
            </a:endParaRPr>
          </a:p>
          <a:p>
            <a:r>
              <a:rPr lang="en-US" dirty="0" err="1">
                <a:latin typeface="Comic Sans MS" pitchFamily="66" charset="0"/>
              </a:rPr>
              <a:t>Teori-teori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fungsional</a:t>
            </a:r>
            <a:r>
              <a:rPr lang="en-US" dirty="0">
                <a:latin typeface="Comic Sans MS" pitchFamily="66" charset="0"/>
              </a:rPr>
              <a:t> &amp; </a:t>
            </a:r>
            <a:r>
              <a:rPr lang="en-US" dirty="0" err="1">
                <a:latin typeface="Comic Sans MS" pitchFamily="66" charset="0"/>
              </a:rPr>
              <a:t>struktural</a:t>
            </a:r>
            <a:endParaRPr lang="en-US" dirty="0">
              <a:latin typeface="Comic Sans MS" pitchFamily="66" charset="0"/>
            </a:endParaRPr>
          </a:p>
          <a:p>
            <a:r>
              <a:rPr lang="en-US" dirty="0" err="1">
                <a:latin typeface="Comic Sans MS" pitchFamily="66" charset="0"/>
              </a:rPr>
              <a:t>Teori-teori</a:t>
            </a:r>
            <a:r>
              <a:rPr lang="en-US" dirty="0">
                <a:latin typeface="Comic Sans MS" pitchFamily="66" charset="0"/>
              </a:rPr>
              <a:t> behavioral </a:t>
            </a:r>
            <a:r>
              <a:rPr lang="en-US" dirty="0" smtClean="0">
                <a:latin typeface="Comic Sans MS" pitchFamily="66" charset="0"/>
              </a:rPr>
              <a:t>&amp; </a:t>
            </a:r>
            <a:r>
              <a:rPr lang="en-US" dirty="0" err="1" smtClean="0">
                <a:latin typeface="Comic Sans MS" pitchFamily="66" charset="0"/>
              </a:rPr>
              <a:t>Kognitif</a:t>
            </a:r>
            <a:endParaRPr lang="en-US" dirty="0">
              <a:latin typeface="Comic Sans MS" pitchFamily="66" charset="0"/>
            </a:endParaRPr>
          </a:p>
          <a:p>
            <a:r>
              <a:rPr lang="en-US" dirty="0" err="1">
                <a:latin typeface="Comic Sans MS" pitchFamily="66" charset="0"/>
              </a:rPr>
              <a:t>Teori-teori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konvensional</a:t>
            </a:r>
            <a:r>
              <a:rPr lang="en-US" dirty="0">
                <a:latin typeface="Comic Sans MS" pitchFamily="66" charset="0"/>
              </a:rPr>
              <a:t> &amp; </a:t>
            </a:r>
            <a:r>
              <a:rPr lang="en-US" dirty="0" err="1">
                <a:latin typeface="Comic Sans MS" pitchFamily="66" charset="0"/>
              </a:rPr>
              <a:t>Interaksional</a:t>
            </a:r>
            <a:endParaRPr lang="en-US" dirty="0">
              <a:latin typeface="Comic Sans MS" pitchFamily="66" charset="0"/>
            </a:endParaRPr>
          </a:p>
          <a:p>
            <a:r>
              <a:rPr lang="en-US" dirty="0" err="1">
                <a:latin typeface="Comic Sans MS" pitchFamily="66" charset="0"/>
              </a:rPr>
              <a:t>Teori-teori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kritis</a:t>
            </a:r>
            <a:r>
              <a:rPr lang="en-US" dirty="0">
                <a:latin typeface="Comic Sans MS" pitchFamily="66" charset="0"/>
              </a:rPr>
              <a:t> &amp; </a:t>
            </a:r>
            <a:r>
              <a:rPr lang="en-US" dirty="0" err="1">
                <a:latin typeface="Comic Sans MS" pitchFamily="66" charset="0"/>
              </a:rPr>
              <a:t>intepretatif</a:t>
            </a: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407244" cy="391987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err="1">
                <a:latin typeface="Comic Sans MS" pitchFamily="66" charset="0"/>
              </a:rPr>
              <a:t>Teori-teori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Kontekstual</a:t>
            </a:r>
            <a:r>
              <a:rPr lang="en-US" sz="2400" b="1" dirty="0">
                <a:latin typeface="Comic Sans MS" pitchFamily="66" charset="0"/>
              </a:rPr>
              <a:t>:</a:t>
            </a:r>
          </a:p>
          <a:p>
            <a:pPr marL="0" indent="0" algn="ctr">
              <a:buNone/>
            </a:pPr>
            <a:endParaRPr lang="en-US" dirty="0">
              <a:latin typeface="Comic Sans MS" pitchFamily="66" charset="0"/>
            </a:endParaRPr>
          </a:p>
          <a:p>
            <a:r>
              <a:rPr lang="en-US" dirty="0" err="1">
                <a:latin typeface="Comic Sans MS" pitchFamily="66" charset="0"/>
              </a:rPr>
              <a:t>Komunikasi</a:t>
            </a:r>
            <a:r>
              <a:rPr lang="en-US" dirty="0">
                <a:latin typeface="Comic Sans MS" pitchFamily="66" charset="0"/>
              </a:rPr>
              <a:t> intrapersonal</a:t>
            </a:r>
          </a:p>
          <a:p>
            <a:r>
              <a:rPr lang="en-US" dirty="0" err="1">
                <a:latin typeface="Comic Sans MS" pitchFamily="66" charset="0"/>
              </a:rPr>
              <a:t>Komunikasi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antarpersonal</a:t>
            </a:r>
            <a:endParaRPr lang="en-US" dirty="0">
              <a:latin typeface="Comic Sans MS" pitchFamily="66" charset="0"/>
            </a:endParaRPr>
          </a:p>
          <a:p>
            <a:r>
              <a:rPr lang="en-US" dirty="0" err="1">
                <a:latin typeface="Comic Sans MS" pitchFamily="66" charset="0"/>
              </a:rPr>
              <a:t>Komunikasi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kelompok</a:t>
            </a:r>
            <a:endParaRPr lang="en-US" dirty="0">
              <a:latin typeface="Comic Sans MS" pitchFamily="66" charset="0"/>
            </a:endParaRPr>
          </a:p>
          <a:p>
            <a:r>
              <a:rPr lang="en-US" dirty="0" err="1">
                <a:latin typeface="Comic Sans MS" pitchFamily="66" charset="0"/>
              </a:rPr>
              <a:t>Komunikasi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massa</a:t>
            </a:r>
            <a:endParaRPr lang="en-US" dirty="0">
              <a:latin typeface="Comic Sans MS" pitchFamily="66" charset="0"/>
            </a:endParaRPr>
          </a:p>
          <a:p>
            <a:r>
              <a:rPr lang="en-US" dirty="0" err="1">
                <a:latin typeface="Comic Sans MS" pitchFamily="66" charset="0"/>
              </a:rPr>
              <a:t>Komunikasi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organisasi</a:t>
            </a: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</a:majorFont>
      <a:minorFont>
        <a:latin typeface="Calibri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1873</TotalTime>
  <Words>344</Words>
  <Application>Microsoft Office PowerPoint</Application>
  <PresentationFormat>Custom</PresentationFormat>
  <Paragraphs>61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Feathered</vt:lpstr>
      <vt:lpstr>   TEORI  KOMUNIKASI MASSA</vt:lpstr>
      <vt:lpstr>PENGERTIAN TEORI</vt:lpstr>
      <vt:lpstr>Pengertian Teori</vt:lpstr>
      <vt:lpstr>CIRI UMUM TEORI</vt:lpstr>
      <vt:lpstr>FUNGSI TEORI</vt:lpstr>
      <vt:lpstr>KOMPONEN TEORI KOMAS</vt:lpstr>
      <vt:lpstr>Jenis Teori Komunikasi (menurut Littlejohn)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BIAS-BIAS KEBIJAKAN DAN PENYELENGGARAAN CSR DI INDONESIA</dc:title>
  <dc:creator>yuli setyowati</dc:creator>
  <cp:lastModifiedBy>Dell</cp:lastModifiedBy>
  <cp:revision>42</cp:revision>
  <dcterms:created xsi:type="dcterms:W3CDTF">2018-11-27T11:47:34Z</dcterms:created>
  <dcterms:modified xsi:type="dcterms:W3CDTF">2019-04-16T04:47:33Z</dcterms:modified>
</cp:coreProperties>
</file>