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handoutMasterIdLst>
    <p:handoutMasterId r:id="rId13"/>
  </p:handoutMasterIdLst>
  <p:sldIdLst>
    <p:sldId id="256" r:id="rId2"/>
    <p:sldId id="257" r:id="rId3"/>
    <p:sldId id="261" r:id="rId4"/>
    <p:sldId id="260" r:id="rId5"/>
    <p:sldId id="262" r:id="rId6"/>
    <p:sldId id="263" r:id="rId7"/>
    <p:sldId id="265" r:id="rId8"/>
    <p:sldId id="264" r:id="rId9"/>
    <p:sldId id="266" r:id="rId10"/>
    <p:sldId id="267" r:id="rId11"/>
    <p:sldId id="268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40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6A66F6C-EDFA-4035-AF21-054CB69CEA1A}" type="datetimeFigureOut">
              <a:rPr lang="en-US" smtClean="0"/>
              <a:t>3/23/2021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42237CE-337B-41CB-BC0E-AD2E6889D6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992181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6DE18AC4-B4CF-4A5F-A01E-0D72891FED85}" type="datetimeFigureOut">
              <a:rPr lang="en-US" smtClean="0"/>
              <a:t>3/23/2021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EF609329-B1DE-47F9-AA69-5938F117728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DE18AC4-B4CF-4A5F-A01E-0D72891FED85}" type="datetimeFigureOut">
              <a:rPr lang="en-US" smtClean="0"/>
              <a:t>3/23/2021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F609329-B1DE-47F9-AA69-5938F117728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DE18AC4-B4CF-4A5F-A01E-0D72891FED85}" type="datetimeFigureOut">
              <a:rPr lang="en-US" smtClean="0"/>
              <a:t>3/23/2021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F609329-B1DE-47F9-AA69-5938F117728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DE18AC4-B4CF-4A5F-A01E-0D72891FED85}" type="datetimeFigureOut">
              <a:rPr lang="en-US" smtClean="0"/>
              <a:t>3/23/2021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F609329-B1DE-47F9-AA69-5938F1177281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DE18AC4-B4CF-4A5F-A01E-0D72891FED85}" type="datetimeFigureOut">
              <a:rPr lang="en-US" smtClean="0"/>
              <a:t>3/23/2021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F609329-B1DE-47F9-AA69-5938F1177281}" type="slidenum">
              <a:rPr lang="en-US" smtClean="0"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DE18AC4-B4CF-4A5F-A01E-0D72891FED85}" type="datetimeFigureOut">
              <a:rPr lang="en-US" smtClean="0"/>
              <a:t>3/23/2021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F609329-B1DE-47F9-AA69-5938F1177281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DE18AC4-B4CF-4A5F-A01E-0D72891FED85}" type="datetimeFigureOut">
              <a:rPr lang="en-US" smtClean="0"/>
              <a:t>3/23/2021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F609329-B1DE-47F9-AA69-5938F1177281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DE18AC4-B4CF-4A5F-A01E-0D72891FED85}" type="datetimeFigureOut">
              <a:rPr lang="en-US" smtClean="0"/>
              <a:t>3/23/2021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F609329-B1DE-47F9-AA69-5938F1177281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DE18AC4-B4CF-4A5F-A01E-0D72891FED85}" type="datetimeFigureOut">
              <a:rPr lang="en-US" smtClean="0"/>
              <a:t>3/23/2021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F609329-B1DE-47F9-AA69-5938F117728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6DE18AC4-B4CF-4A5F-A01E-0D72891FED85}" type="datetimeFigureOut">
              <a:rPr lang="en-US" smtClean="0"/>
              <a:t>3/23/2021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F609329-B1DE-47F9-AA69-5938F1177281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6DE18AC4-B4CF-4A5F-A01E-0D72891FED85}" type="datetimeFigureOut">
              <a:rPr lang="en-US" smtClean="0"/>
              <a:t>3/23/2021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EF609329-B1DE-47F9-AA69-5938F1177281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6DE18AC4-B4CF-4A5F-A01E-0D72891FED85}" type="datetimeFigureOut">
              <a:rPr lang="en-US" smtClean="0"/>
              <a:t>3/23/2021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EF609329-B1DE-47F9-AA69-5938F1177281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Pendekatan</a:t>
            </a:r>
            <a:r>
              <a:rPr lang="en-US" dirty="0" smtClean="0"/>
              <a:t> Pembangunan </a:t>
            </a:r>
            <a:r>
              <a:rPr lang="en-US" dirty="0" err="1" smtClean="0"/>
              <a:t>Berkelanjutan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62464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"/>
            <a:ext cx="8229600" cy="64008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3. </a:t>
            </a:r>
            <a:r>
              <a:rPr lang="en-US" dirty="0" err="1" smtClean="0"/>
              <a:t>Pembelajaran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endParaRPr lang="en-US" dirty="0" smtClean="0"/>
          </a:p>
          <a:p>
            <a:pPr marL="574675" indent="-234950">
              <a:buFontTx/>
              <a:buChar char="-"/>
            </a:pPr>
            <a:r>
              <a:rPr lang="en-US" dirty="0" err="1" smtClean="0"/>
              <a:t>Memiliki</a:t>
            </a:r>
            <a:r>
              <a:rPr lang="en-US" dirty="0" smtClean="0"/>
              <a:t> </a:t>
            </a:r>
            <a:r>
              <a:rPr lang="en-US" dirty="0" err="1" smtClean="0"/>
              <a:t>fokus</a:t>
            </a:r>
            <a:r>
              <a:rPr lang="en-US" dirty="0" smtClean="0"/>
              <a:t> </a:t>
            </a:r>
            <a:r>
              <a:rPr lang="en-US" dirty="0" err="1" smtClean="0"/>
              <a:t>eksplisit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mengkaitkan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 </a:t>
            </a:r>
            <a:r>
              <a:rPr lang="en-US" dirty="0" err="1" smtClean="0"/>
              <a:t>teori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praktek</a:t>
            </a:r>
            <a:r>
              <a:rPr lang="en-US" dirty="0" smtClean="0"/>
              <a:t>, </a:t>
            </a:r>
            <a:r>
              <a:rPr lang="en-US" dirty="0" err="1" smtClean="0"/>
              <a:t>pengetahuan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tindakan</a:t>
            </a:r>
            <a:endParaRPr lang="en-US" dirty="0" smtClean="0"/>
          </a:p>
          <a:p>
            <a:pPr marL="339725" indent="0">
              <a:buNone/>
            </a:pPr>
            <a:r>
              <a:rPr lang="en-US" dirty="0" err="1" smtClean="0"/>
              <a:t>Pertanyaan-pertanyaan</a:t>
            </a:r>
            <a:r>
              <a:rPr lang="en-US" dirty="0" smtClean="0"/>
              <a:t> </a:t>
            </a:r>
            <a:r>
              <a:rPr lang="en-US" dirty="0" err="1" smtClean="0"/>
              <a:t>berkaitan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prinsip-prinsip</a:t>
            </a:r>
            <a:r>
              <a:rPr lang="en-US" dirty="0" smtClean="0"/>
              <a:t>  </a:t>
            </a:r>
            <a:r>
              <a:rPr lang="en-US" dirty="0" err="1" smtClean="0"/>
              <a:t>pembangunan</a:t>
            </a:r>
            <a:r>
              <a:rPr lang="en-US" dirty="0" smtClean="0"/>
              <a:t> </a:t>
            </a:r>
            <a:r>
              <a:rPr lang="en-US" dirty="0" err="1" smtClean="0"/>
              <a:t>berkelanjutan</a:t>
            </a:r>
            <a:r>
              <a:rPr lang="en-US" dirty="0" smtClean="0"/>
              <a:t>:</a:t>
            </a:r>
          </a:p>
          <a:p>
            <a:pPr marL="574675" indent="-234950">
              <a:buNone/>
            </a:pPr>
            <a:r>
              <a:rPr lang="en-US" dirty="0" smtClean="0"/>
              <a:t>- </a:t>
            </a:r>
            <a:r>
              <a:rPr lang="en-US" dirty="0" err="1" smtClean="0"/>
              <a:t>Bagaimana</a:t>
            </a:r>
            <a:r>
              <a:rPr lang="en-US" dirty="0" smtClean="0"/>
              <a:t> </a:t>
            </a:r>
            <a:r>
              <a:rPr lang="en-US" dirty="0" err="1" smtClean="0"/>
              <a:t>pembelajaran</a:t>
            </a:r>
            <a:r>
              <a:rPr lang="en-US" dirty="0" smtClean="0"/>
              <a:t> </a:t>
            </a:r>
            <a:r>
              <a:rPr lang="en-US" dirty="0" err="1" smtClean="0"/>
              <a:t>timbal</a:t>
            </a:r>
            <a:r>
              <a:rPr lang="en-US" dirty="0" smtClean="0"/>
              <a:t> </a:t>
            </a:r>
            <a:r>
              <a:rPr lang="en-US" dirty="0" err="1" smtClean="0"/>
              <a:t>balik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pembangunan</a:t>
            </a:r>
            <a:r>
              <a:rPr lang="id-ID" dirty="0" smtClean="0"/>
              <a:t> </a:t>
            </a:r>
            <a:r>
              <a:rPr lang="en-US" dirty="0" err="1" smtClean="0"/>
              <a:t>berkelanjutan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di </a:t>
            </a:r>
            <a:r>
              <a:rPr lang="en-US" dirty="0" err="1" smtClean="0"/>
              <a:t>dorong</a:t>
            </a:r>
            <a:r>
              <a:rPr lang="en-US" dirty="0" smtClean="0"/>
              <a:t>?</a:t>
            </a:r>
          </a:p>
          <a:p>
            <a:pPr marL="574675" indent="-234950">
              <a:buNone/>
            </a:pPr>
            <a:r>
              <a:rPr lang="en-US" dirty="0" smtClean="0"/>
              <a:t>- </a:t>
            </a:r>
            <a:r>
              <a:rPr lang="en-US" dirty="0" err="1" smtClean="0"/>
              <a:t>Bagaimana</a:t>
            </a:r>
            <a:r>
              <a:rPr lang="en-US" dirty="0" smtClean="0"/>
              <a:t> </a:t>
            </a:r>
            <a:r>
              <a:rPr lang="en-US" dirty="0" err="1" smtClean="0"/>
              <a:t>perilaku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dirubah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didorong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mengurangi</a:t>
            </a:r>
            <a:r>
              <a:rPr lang="en-US" dirty="0" smtClean="0"/>
              <a:t> </a:t>
            </a:r>
            <a:r>
              <a:rPr lang="en-US" dirty="0" err="1" smtClean="0"/>
              <a:t>konsumsi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energi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materi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mengurangi</a:t>
            </a:r>
            <a:r>
              <a:rPr lang="en-US" dirty="0" smtClean="0"/>
              <a:t> </a:t>
            </a:r>
            <a:r>
              <a:rPr lang="en-US" dirty="0" err="1" smtClean="0"/>
              <a:t>dampak</a:t>
            </a:r>
            <a:r>
              <a:rPr lang="en-US" dirty="0" smtClean="0"/>
              <a:t> </a:t>
            </a:r>
            <a:r>
              <a:rPr lang="en-US" dirty="0" err="1" smtClean="0"/>
              <a:t>kegiatan</a:t>
            </a:r>
            <a:r>
              <a:rPr lang="en-US" dirty="0" smtClean="0"/>
              <a:t> </a:t>
            </a:r>
            <a:r>
              <a:rPr lang="en-US" dirty="0" err="1" smtClean="0"/>
              <a:t>manusia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ekosistem</a:t>
            </a:r>
            <a:r>
              <a:rPr lang="en-US" dirty="0" smtClean="0"/>
              <a:t>?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84099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"/>
            <a:ext cx="8229600" cy="6553200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dirty="0" smtClean="0"/>
              <a:t>4. </a:t>
            </a:r>
            <a:r>
              <a:rPr lang="en-US" dirty="0" err="1" smtClean="0"/>
              <a:t>Mobilisasi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endParaRPr lang="en-US" dirty="0" smtClean="0"/>
          </a:p>
          <a:p>
            <a:pPr marL="693738" indent="-236538">
              <a:buFontTx/>
              <a:buChar char="-"/>
            </a:pPr>
            <a:r>
              <a:rPr lang="en-US" dirty="0" err="1" smtClean="0"/>
              <a:t>Mengeliminasi</a:t>
            </a:r>
            <a:r>
              <a:rPr lang="en-US" dirty="0" smtClean="0"/>
              <a:t> </a:t>
            </a:r>
            <a:r>
              <a:rPr lang="en-US" dirty="0" err="1" smtClean="0"/>
              <a:t>kontradiksi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 </a:t>
            </a:r>
            <a:r>
              <a:rPr lang="en-US" dirty="0" err="1" smtClean="0"/>
              <a:t>apa</a:t>
            </a:r>
            <a:r>
              <a:rPr lang="en-US" dirty="0" smtClean="0"/>
              <a:t> yang </a:t>
            </a:r>
            <a:r>
              <a:rPr lang="en-US" dirty="0" err="1" smtClean="0"/>
              <a:t>kita</a:t>
            </a:r>
            <a:r>
              <a:rPr lang="en-US" dirty="0" smtClean="0"/>
              <a:t> </a:t>
            </a:r>
            <a:r>
              <a:rPr lang="en-US" dirty="0" err="1" smtClean="0"/>
              <a:t>ketahui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apa</a:t>
            </a:r>
            <a:r>
              <a:rPr lang="en-US" dirty="0" smtClean="0"/>
              <a:t> yang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kita</a:t>
            </a:r>
            <a:r>
              <a:rPr lang="en-US" dirty="0" smtClean="0"/>
              <a:t> </a:t>
            </a:r>
            <a:r>
              <a:rPr lang="en-US" dirty="0" err="1" smtClean="0"/>
              <a:t>lakukan</a:t>
            </a:r>
            <a:endParaRPr lang="en-US" dirty="0" smtClean="0"/>
          </a:p>
          <a:p>
            <a:pPr marL="693738" indent="-236538">
              <a:buFontTx/>
              <a:buChar char="-"/>
            </a:pPr>
            <a:r>
              <a:rPr lang="en-US" dirty="0" err="1" smtClean="0"/>
              <a:t>Mencoba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merubah</a:t>
            </a:r>
            <a:r>
              <a:rPr lang="en-US" dirty="0" smtClean="0"/>
              <a:t> </a:t>
            </a:r>
            <a:r>
              <a:rPr lang="en-US" dirty="0" err="1" smtClean="0"/>
              <a:t>perilaku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endParaRPr lang="en-US" dirty="0" smtClean="0"/>
          </a:p>
          <a:p>
            <a:pPr marL="693738" indent="-236538">
              <a:buFontTx/>
              <a:buChar char="-"/>
            </a:pPr>
            <a:r>
              <a:rPr lang="en-US" dirty="0" err="1" smtClean="0"/>
              <a:t>Dicapai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menterjemahkan</a:t>
            </a:r>
            <a:r>
              <a:rPr lang="en-US" dirty="0" smtClean="0"/>
              <a:t> </a:t>
            </a:r>
            <a:r>
              <a:rPr lang="en-US" dirty="0" err="1" smtClean="0"/>
              <a:t>pengetahuan</a:t>
            </a:r>
            <a:r>
              <a:rPr lang="en-US" dirty="0" smtClean="0"/>
              <a:t> </a:t>
            </a:r>
            <a:r>
              <a:rPr lang="en-US" dirty="0" err="1" smtClean="0"/>
              <a:t>kedalam</a:t>
            </a:r>
            <a:r>
              <a:rPr lang="en-US" dirty="0" smtClean="0"/>
              <a:t> </a:t>
            </a:r>
            <a:r>
              <a:rPr lang="en-US" dirty="0" err="1" smtClean="0"/>
              <a:t>dunia</a:t>
            </a:r>
            <a:r>
              <a:rPr lang="en-US" dirty="0" smtClean="0"/>
              <a:t> </a:t>
            </a:r>
            <a:r>
              <a:rPr lang="en-US" dirty="0" err="1" smtClean="0"/>
              <a:t>praktis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teori</a:t>
            </a:r>
            <a:r>
              <a:rPr lang="en-US" dirty="0" smtClean="0"/>
              <a:t> </a:t>
            </a:r>
            <a:r>
              <a:rPr lang="en-US" dirty="0" err="1" smtClean="0"/>
              <a:t>diperkaya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pelajaran-pelajaran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lapangan</a:t>
            </a:r>
            <a:endParaRPr lang="en-US" dirty="0"/>
          </a:p>
          <a:p>
            <a:pPr marL="693738" indent="-236538">
              <a:buFontTx/>
              <a:buChar char="-"/>
            </a:pPr>
            <a:r>
              <a:rPr lang="en-US" dirty="0" err="1" smtClean="0"/>
              <a:t>Mengutamakan</a:t>
            </a:r>
            <a:r>
              <a:rPr lang="en-US" dirty="0" smtClean="0"/>
              <a:t> </a:t>
            </a:r>
            <a:r>
              <a:rPr lang="en-US" dirty="0" err="1" smtClean="0"/>
              <a:t>tindakan</a:t>
            </a:r>
            <a:r>
              <a:rPr lang="en-US" dirty="0" smtClean="0"/>
              <a:t> </a:t>
            </a:r>
            <a:r>
              <a:rPr lang="en-US" dirty="0" err="1" smtClean="0"/>
              <a:t>kolektif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bawah</a:t>
            </a:r>
            <a:endParaRPr lang="en-US" dirty="0" smtClean="0"/>
          </a:p>
          <a:p>
            <a:pPr marL="457200" indent="0">
              <a:buNone/>
            </a:pPr>
            <a:r>
              <a:rPr lang="en-US" dirty="0" err="1" smtClean="0"/>
              <a:t>Pertanyaan</a:t>
            </a:r>
            <a:r>
              <a:rPr lang="en-US" dirty="0" smtClean="0"/>
              <a:t> </a:t>
            </a:r>
            <a:r>
              <a:rPr lang="en-US" dirty="0" err="1" smtClean="0"/>
              <a:t>berkenaan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pembangunan</a:t>
            </a:r>
            <a:r>
              <a:rPr lang="en-US" dirty="0" smtClean="0"/>
              <a:t> </a:t>
            </a:r>
            <a:r>
              <a:rPr lang="en-US" dirty="0" err="1" smtClean="0"/>
              <a:t>berkelanjutan</a:t>
            </a:r>
            <a:r>
              <a:rPr lang="en-US" dirty="0" smtClean="0"/>
              <a:t>:</a:t>
            </a:r>
          </a:p>
          <a:p>
            <a:pPr marL="914400" indent="-457200">
              <a:buFontTx/>
              <a:buChar char="-"/>
            </a:pPr>
            <a:r>
              <a:rPr lang="en-US" dirty="0" err="1" smtClean="0"/>
              <a:t>Bagaimanakah</a:t>
            </a:r>
            <a:r>
              <a:rPr lang="en-US" dirty="0" smtClean="0"/>
              <a:t> </a:t>
            </a:r>
            <a:r>
              <a:rPr lang="en-US" dirty="0" err="1" smtClean="0"/>
              <a:t>karakteristik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yang </a:t>
            </a:r>
            <a:r>
              <a:rPr lang="en-US" dirty="0" err="1" smtClean="0"/>
              <a:t>berkelanjutan</a:t>
            </a:r>
            <a:r>
              <a:rPr lang="en-US" dirty="0" smtClean="0"/>
              <a:t>?</a:t>
            </a:r>
          </a:p>
          <a:p>
            <a:pPr marL="914400" indent="-457200">
              <a:buFontTx/>
              <a:buChar char="-"/>
            </a:pPr>
            <a:r>
              <a:rPr lang="en-US" dirty="0" err="1" smtClean="0"/>
              <a:t>Bagaimana</a:t>
            </a:r>
            <a:r>
              <a:rPr lang="en-US" dirty="0" smtClean="0"/>
              <a:t> </a:t>
            </a:r>
            <a:r>
              <a:rPr lang="en-US" dirty="0" err="1" smtClean="0"/>
              <a:t>golongan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yang </a:t>
            </a:r>
            <a:r>
              <a:rPr lang="en-US" dirty="0" err="1" smtClean="0"/>
              <a:t>tersisih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berdaya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bekerja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mewujudkan</a:t>
            </a:r>
            <a:r>
              <a:rPr lang="en-US" dirty="0" smtClean="0"/>
              <a:t> </a:t>
            </a:r>
            <a:r>
              <a:rPr lang="en-US" dirty="0" err="1" smtClean="0"/>
              <a:t>pembangunan</a:t>
            </a:r>
            <a:r>
              <a:rPr lang="en-US" dirty="0" smtClean="0"/>
              <a:t> </a:t>
            </a:r>
            <a:r>
              <a:rPr lang="en-US" dirty="0" err="1" smtClean="0"/>
              <a:t>berkelanjutan</a:t>
            </a:r>
            <a:r>
              <a:rPr lang="en-US" dirty="0" smtClean="0"/>
              <a:t>?</a:t>
            </a:r>
          </a:p>
          <a:p>
            <a:pPr marL="914400" indent="-457200">
              <a:buFontTx/>
              <a:buChar char="-"/>
            </a:pPr>
            <a:r>
              <a:rPr lang="en-US" dirty="0" err="1" smtClean="0"/>
              <a:t>Apakah</a:t>
            </a:r>
            <a:r>
              <a:rPr lang="en-US" dirty="0" smtClean="0"/>
              <a:t> </a:t>
            </a:r>
            <a:r>
              <a:rPr lang="en-US" dirty="0" err="1" smtClean="0"/>
              <a:t>peran</a:t>
            </a:r>
            <a:r>
              <a:rPr lang="en-US" dirty="0" smtClean="0"/>
              <a:t> yang </a:t>
            </a:r>
            <a:r>
              <a:rPr lang="en-US" dirty="0" err="1" smtClean="0"/>
              <a:t>tepat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akademisi</a:t>
            </a:r>
            <a:r>
              <a:rPr lang="en-US" dirty="0" smtClean="0"/>
              <a:t>, </a:t>
            </a:r>
            <a:r>
              <a:rPr lang="en-US" dirty="0" err="1" smtClean="0"/>
              <a:t>pengorganisasi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pemimpin</a:t>
            </a:r>
            <a:r>
              <a:rPr lang="en-US" dirty="0" smtClean="0"/>
              <a:t> LSM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gerakan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mewujudkan</a:t>
            </a:r>
            <a:r>
              <a:rPr lang="en-US" dirty="0" smtClean="0"/>
              <a:t> </a:t>
            </a:r>
            <a:r>
              <a:rPr lang="en-US" dirty="0" err="1" smtClean="0"/>
              <a:t>pembangunan</a:t>
            </a:r>
            <a:r>
              <a:rPr lang="en-US" dirty="0" smtClean="0"/>
              <a:t> </a:t>
            </a:r>
            <a:r>
              <a:rPr lang="en-US" dirty="0" err="1" smtClean="0"/>
              <a:t>berkelanjutan</a:t>
            </a:r>
            <a:r>
              <a:rPr lang="en-US" dirty="0" smtClean="0"/>
              <a:t>?</a:t>
            </a:r>
          </a:p>
          <a:p>
            <a:pPr marL="914400" indent="-457200">
              <a:buFontTx/>
              <a:buChar char="-"/>
            </a:pPr>
            <a:r>
              <a:rPr lang="en-US" dirty="0" err="1" smtClean="0"/>
              <a:t>Bagaimana</a:t>
            </a:r>
            <a:r>
              <a:rPr lang="en-US" dirty="0" smtClean="0"/>
              <a:t> </a:t>
            </a:r>
            <a:r>
              <a:rPr lang="en-US" dirty="0" err="1" smtClean="0"/>
              <a:t>komitmen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pembangunan</a:t>
            </a:r>
            <a:r>
              <a:rPr lang="en-US" dirty="0" smtClean="0"/>
              <a:t> </a:t>
            </a:r>
            <a:r>
              <a:rPr lang="en-US" dirty="0" err="1" smtClean="0"/>
              <a:t>berkelanjutan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sendiri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dilestarikan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tantangan</a:t>
            </a:r>
            <a:r>
              <a:rPr lang="en-US" dirty="0" smtClean="0"/>
              <a:t> global?</a:t>
            </a:r>
          </a:p>
          <a:p>
            <a:pPr marL="914400" indent="-457200">
              <a:buFontTx/>
              <a:buChar char="-"/>
            </a:pPr>
            <a:r>
              <a:rPr lang="en-US" dirty="0" err="1" smtClean="0"/>
              <a:t>Apakah</a:t>
            </a:r>
            <a:r>
              <a:rPr lang="en-US" dirty="0" smtClean="0"/>
              <a:t> </a:t>
            </a:r>
            <a:r>
              <a:rPr lang="en-US" dirty="0" err="1" smtClean="0"/>
              <a:t>komponen-komponen</a:t>
            </a:r>
            <a:r>
              <a:rPr lang="en-US" dirty="0" smtClean="0"/>
              <a:t> </a:t>
            </a:r>
            <a:r>
              <a:rPr lang="en-US" dirty="0" err="1" smtClean="0"/>
              <a:t>dasar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strategi</a:t>
            </a:r>
            <a:r>
              <a:rPr lang="en-US" dirty="0" smtClean="0"/>
              <a:t> </a:t>
            </a:r>
            <a:r>
              <a:rPr lang="en-US" dirty="0" err="1" smtClean="0"/>
              <a:t>pembangunan</a:t>
            </a:r>
            <a:r>
              <a:rPr lang="en-US" dirty="0" smtClean="0"/>
              <a:t> </a:t>
            </a:r>
            <a:r>
              <a:rPr lang="en-US" dirty="0" err="1" smtClean="0"/>
              <a:t>berkelanjutan</a:t>
            </a:r>
            <a:r>
              <a:rPr lang="en-US" dirty="0" smtClean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37549891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178491"/>
          </a:xfrm>
        </p:spPr>
        <p:txBody>
          <a:bodyPr>
            <a:normAutofit fontScale="70000" lnSpcReduction="20000"/>
          </a:bodyPr>
          <a:lstStyle/>
          <a:p>
            <a:r>
              <a:rPr lang="en-US" dirty="0" err="1" smtClean="0"/>
              <a:t>Pemenuhan</a:t>
            </a:r>
            <a:r>
              <a:rPr lang="en-US" dirty="0" smtClean="0"/>
              <a:t> </a:t>
            </a:r>
            <a:r>
              <a:rPr lang="en-US" dirty="0" err="1" smtClean="0"/>
              <a:t>kebutuhan</a:t>
            </a:r>
            <a:r>
              <a:rPr lang="en-US" dirty="0" smtClean="0"/>
              <a:t> </a:t>
            </a:r>
            <a:r>
              <a:rPr lang="en-US" dirty="0" err="1" smtClean="0"/>
              <a:t>manusia</a:t>
            </a:r>
            <a:r>
              <a:rPr lang="en-US" dirty="0" smtClean="0"/>
              <a:t> (fulfillment of human needs)</a:t>
            </a:r>
          </a:p>
          <a:p>
            <a:pPr marL="574675" indent="-234950">
              <a:buFontTx/>
              <a:buChar char="-"/>
            </a:pPr>
            <a:r>
              <a:rPr lang="en-US" dirty="0" err="1" smtClean="0"/>
              <a:t>Kebutuhan</a:t>
            </a:r>
            <a:r>
              <a:rPr lang="en-US" dirty="0" smtClean="0"/>
              <a:t> </a:t>
            </a:r>
            <a:r>
              <a:rPr lang="en-US" dirty="0" err="1" smtClean="0"/>
              <a:t>materi</a:t>
            </a:r>
            <a:endParaRPr lang="en-US" dirty="0" smtClean="0"/>
          </a:p>
          <a:p>
            <a:pPr marL="574675" indent="-234950">
              <a:buFontTx/>
              <a:buChar char="-"/>
            </a:pPr>
            <a:r>
              <a:rPr lang="en-US" dirty="0" err="1" smtClean="0"/>
              <a:t>Kebutuhan</a:t>
            </a:r>
            <a:r>
              <a:rPr lang="en-US" dirty="0" smtClean="0"/>
              <a:t> non </a:t>
            </a:r>
            <a:r>
              <a:rPr lang="en-US" dirty="0" err="1" smtClean="0"/>
              <a:t>materi</a:t>
            </a:r>
            <a:endParaRPr lang="en-US" dirty="0"/>
          </a:p>
          <a:p>
            <a:r>
              <a:rPr lang="en-US" dirty="0" err="1" smtClean="0"/>
              <a:t>Memelihara</a:t>
            </a:r>
            <a:r>
              <a:rPr lang="en-US" dirty="0" smtClean="0"/>
              <a:t> </a:t>
            </a:r>
            <a:r>
              <a:rPr lang="en-US" dirty="0" err="1" smtClean="0"/>
              <a:t>integritas</a:t>
            </a:r>
            <a:r>
              <a:rPr lang="en-US" dirty="0" smtClean="0"/>
              <a:t> </a:t>
            </a:r>
            <a:r>
              <a:rPr lang="en-US" dirty="0" err="1" smtClean="0"/>
              <a:t>ekologi</a:t>
            </a:r>
            <a:r>
              <a:rPr lang="en-US" dirty="0" smtClean="0"/>
              <a:t> (maintenance of ecological integrity)</a:t>
            </a:r>
          </a:p>
          <a:p>
            <a:pPr marL="574675" indent="-234950">
              <a:buFontTx/>
              <a:buChar char="-"/>
            </a:pPr>
            <a:r>
              <a:rPr lang="en-US" dirty="0" err="1" smtClean="0"/>
              <a:t>Konservasi</a:t>
            </a:r>
            <a:endParaRPr lang="en-US" dirty="0" smtClean="0"/>
          </a:p>
          <a:p>
            <a:pPr marL="574675" indent="-234950">
              <a:buFontTx/>
              <a:buChar char="-"/>
            </a:pPr>
            <a:r>
              <a:rPr lang="en-US" dirty="0" err="1" smtClean="0"/>
              <a:t>Mengurangi</a:t>
            </a:r>
            <a:r>
              <a:rPr lang="en-US" dirty="0" smtClean="0"/>
              <a:t> </a:t>
            </a:r>
            <a:r>
              <a:rPr lang="en-US" dirty="0" err="1" smtClean="0"/>
              <a:t>konsumsi</a:t>
            </a:r>
            <a:endParaRPr lang="en-US" dirty="0"/>
          </a:p>
          <a:p>
            <a:r>
              <a:rPr lang="en-US" dirty="0" err="1" smtClean="0"/>
              <a:t>Keadilan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r>
              <a:rPr lang="en-US" dirty="0" smtClean="0"/>
              <a:t> (social </a:t>
            </a:r>
            <a:r>
              <a:rPr lang="en-US" dirty="0" err="1" smtClean="0"/>
              <a:t>equety</a:t>
            </a:r>
            <a:r>
              <a:rPr lang="en-US" dirty="0" smtClean="0"/>
              <a:t>)</a:t>
            </a:r>
          </a:p>
          <a:p>
            <a:pPr marL="574675" indent="-234950">
              <a:buFontTx/>
              <a:buChar char="-"/>
            </a:pPr>
            <a:r>
              <a:rPr lang="en-US" dirty="0" err="1" smtClean="0"/>
              <a:t>Keadilan</a:t>
            </a:r>
            <a:r>
              <a:rPr lang="en-US" dirty="0" smtClean="0"/>
              <a:t> </a:t>
            </a:r>
            <a:r>
              <a:rPr lang="en-US" dirty="0" err="1" smtClean="0"/>
              <a:t>masa</a:t>
            </a:r>
            <a:r>
              <a:rPr lang="en-US" dirty="0" smtClean="0"/>
              <a:t> </a:t>
            </a:r>
            <a:r>
              <a:rPr lang="en-US" dirty="0" err="1" smtClean="0"/>
              <a:t>depan</a:t>
            </a:r>
            <a:endParaRPr lang="en-US" dirty="0" smtClean="0"/>
          </a:p>
          <a:p>
            <a:pPr marL="574675" indent="-234950">
              <a:buFontTx/>
              <a:buChar char="-"/>
            </a:pPr>
            <a:r>
              <a:rPr lang="en-US" dirty="0" err="1" smtClean="0"/>
              <a:t>Keadilan</a:t>
            </a:r>
            <a:r>
              <a:rPr lang="en-US" dirty="0" smtClean="0"/>
              <a:t> </a:t>
            </a:r>
            <a:r>
              <a:rPr lang="en-US" dirty="0" err="1" smtClean="0"/>
              <a:t>masa</a:t>
            </a:r>
            <a:r>
              <a:rPr lang="en-US" dirty="0" smtClean="0"/>
              <a:t> </a:t>
            </a:r>
            <a:r>
              <a:rPr lang="en-US" dirty="0" err="1" smtClean="0"/>
              <a:t>kini</a:t>
            </a:r>
            <a:endParaRPr lang="en-US" dirty="0" smtClean="0"/>
          </a:p>
          <a:p>
            <a:r>
              <a:rPr lang="en-US" dirty="0" err="1" smtClean="0"/>
              <a:t>Kesempatan</a:t>
            </a:r>
            <a:r>
              <a:rPr lang="en-US" dirty="0" smtClean="0"/>
              <a:t> </a:t>
            </a:r>
            <a:r>
              <a:rPr lang="en-US" dirty="0" err="1" smtClean="0"/>
              <a:t>menentukan</a:t>
            </a:r>
            <a:r>
              <a:rPr lang="en-US" dirty="0" smtClean="0"/>
              <a:t> </a:t>
            </a:r>
            <a:r>
              <a:rPr lang="en-US" dirty="0" err="1" smtClean="0"/>
              <a:t>nasib</a:t>
            </a:r>
            <a:r>
              <a:rPr lang="en-US" dirty="0" smtClean="0"/>
              <a:t> </a:t>
            </a:r>
            <a:r>
              <a:rPr lang="en-US" dirty="0" err="1" smtClean="0"/>
              <a:t>sendiri</a:t>
            </a:r>
            <a:r>
              <a:rPr lang="en-US" dirty="0" smtClean="0"/>
              <a:t> (self determination)</a:t>
            </a:r>
          </a:p>
          <a:p>
            <a:pPr marL="574675" indent="-234950">
              <a:buFontTx/>
              <a:buChar char="-"/>
            </a:pP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mandiri</a:t>
            </a:r>
            <a:endParaRPr lang="en-US" dirty="0" smtClean="0"/>
          </a:p>
          <a:p>
            <a:pPr marL="574675" indent="-234950">
              <a:buFontTx/>
              <a:buChar char="-"/>
            </a:pPr>
            <a:r>
              <a:rPr lang="en-US" dirty="0" err="1" smtClean="0"/>
              <a:t>Partisipatori</a:t>
            </a:r>
            <a:r>
              <a:rPr lang="en-US" dirty="0" smtClean="0"/>
              <a:t> </a:t>
            </a:r>
            <a:r>
              <a:rPr lang="en-US" dirty="0" err="1" smtClean="0"/>
              <a:t>demokrasi</a:t>
            </a:r>
            <a:endParaRPr lang="en-US" dirty="0" smtClean="0"/>
          </a:p>
          <a:p>
            <a:pPr>
              <a:buFontTx/>
              <a:buChar char="-"/>
            </a:pPr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/>
              <a:t>Ada </a:t>
            </a:r>
            <a:r>
              <a:rPr lang="en-US" dirty="0" err="1" smtClean="0"/>
              <a:t>empat</a:t>
            </a:r>
            <a:r>
              <a:rPr lang="en-US" dirty="0" smtClean="0"/>
              <a:t> </a:t>
            </a:r>
            <a:r>
              <a:rPr lang="en-US" dirty="0" err="1" smtClean="0"/>
              <a:t>prinsip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mencapai</a:t>
            </a:r>
            <a:r>
              <a:rPr lang="en-US" dirty="0" smtClean="0"/>
              <a:t> </a:t>
            </a:r>
            <a:r>
              <a:rPr lang="en-US" dirty="0" err="1" smtClean="0"/>
              <a:t>pembangunan</a:t>
            </a:r>
            <a:r>
              <a:rPr lang="en-US" dirty="0" smtClean="0"/>
              <a:t> </a:t>
            </a:r>
            <a:r>
              <a:rPr lang="en-US" dirty="0" err="1" smtClean="0"/>
              <a:t>berkelanjutan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80857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83163"/>
          </a:xfrm>
        </p:spPr>
        <p:txBody>
          <a:bodyPr>
            <a:normAutofit fontScale="85000" lnSpcReduction="20000"/>
          </a:bodyPr>
          <a:lstStyle/>
          <a:p>
            <a:r>
              <a:rPr lang="en-US" dirty="0" err="1" smtClean="0"/>
              <a:t>Kebutuhan</a:t>
            </a:r>
            <a:r>
              <a:rPr lang="en-US" dirty="0" smtClean="0"/>
              <a:t> </a:t>
            </a:r>
            <a:r>
              <a:rPr lang="en-US" dirty="0" err="1" smtClean="0"/>
              <a:t>materi</a:t>
            </a:r>
            <a:r>
              <a:rPr lang="en-US" dirty="0" smtClean="0"/>
              <a:t>: </a:t>
            </a:r>
            <a:r>
              <a:rPr lang="en-US" dirty="0" err="1" smtClean="0"/>
              <a:t>sandang</a:t>
            </a:r>
            <a:r>
              <a:rPr lang="en-US" dirty="0" smtClean="0"/>
              <a:t>, </a:t>
            </a:r>
            <a:r>
              <a:rPr lang="en-US" dirty="0" err="1" smtClean="0"/>
              <a:t>pangan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papan</a:t>
            </a:r>
            <a:endParaRPr lang="en-US" dirty="0" smtClean="0"/>
          </a:p>
          <a:p>
            <a:r>
              <a:rPr lang="en-US" dirty="0" err="1" smtClean="0"/>
              <a:t>Kebutuhan</a:t>
            </a:r>
            <a:r>
              <a:rPr lang="en-US" dirty="0" smtClean="0"/>
              <a:t> non </a:t>
            </a:r>
            <a:r>
              <a:rPr lang="en-US" dirty="0" err="1" smtClean="0"/>
              <a:t>materi</a:t>
            </a:r>
            <a:r>
              <a:rPr lang="en-US" dirty="0" smtClean="0"/>
              <a:t>: rasa </a:t>
            </a:r>
            <a:r>
              <a:rPr lang="en-US" dirty="0" err="1" smtClean="0"/>
              <a:t>aman</a:t>
            </a:r>
            <a:r>
              <a:rPr lang="en-US" dirty="0" smtClean="0"/>
              <a:t>, </a:t>
            </a:r>
            <a:r>
              <a:rPr lang="en-US" dirty="0" err="1" smtClean="0"/>
              <a:t>hak</a:t>
            </a:r>
            <a:r>
              <a:rPr lang="en-US" dirty="0" smtClean="0"/>
              <a:t> </a:t>
            </a:r>
            <a:r>
              <a:rPr lang="en-US" dirty="0" err="1" smtClean="0"/>
              <a:t>asasi</a:t>
            </a:r>
            <a:r>
              <a:rPr lang="en-US" dirty="0" smtClean="0"/>
              <a:t> </a:t>
            </a:r>
            <a:r>
              <a:rPr lang="en-US" dirty="0" err="1" smtClean="0"/>
              <a:t>manusia</a:t>
            </a:r>
            <a:r>
              <a:rPr lang="en-US" dirty="0" smtClean="0"/>
              <a:t>, </a:t>
            </a:r>
            <a:r>
              <a:rPr lang="en-US" dirty="0" err="1" smtClean="0"/>
              <a:t>kesempatan</a:t>
            </a:r>
            <a:r>
              <a:rPr lang="en-US" dirty="0" smtClean="0"/>
              <a:t> </a:t>
            </a:r>
            <a:r>
              <a:rPr lang="en-US" dirty="0" err="1" smtClean="0"/>
              <a:t>berkumpul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mengekspresikan</a:t>
            </a:r>
            <a:r>
              <a:rPr lang="en-US" dirty="0" smtClean="0"/>
              <a:t> </a:t>
            </a:r>
            <a:r>
              <a:rPr lang="en-US" dirty="0" err="1" smtClean="0"/>
              <a:t>pendapat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Kerusakan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 </a:t>
            </a:r>
            <a:r>
              <a:rPr lang="en-US" dirty="0" err="1" smtClean="0"/>
              <a:t>disebabkan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rendahnya</a:t>
            </a:r>
            <a:r>
              <a:rPr lang="en-US" dirty="0" smtClean="0"/>
              <a:t> </a:t>
            </a:r>
            <a:r>
              <a:rPr lang="en-US" dirty="0" err="1" smtClean="0"/>
              <a:t>kondisi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r>
              <a:rPr lang="en-US" dirty="0" smtClean="0"/>
              <a:t> </a:t>
            </a:r>
            <a:r>
              <a:rPr lang="en-US" dirty="0" err="1" smtClean="0"/>
              <a:t>ekonomi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Rusaknya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menyebabkan</a:t>
            </a:r>
            <a:r>
              <a:rPr lang="en-US" dirty="0" smtClean="0"/>
              <a:t> </a:t>
            </a:r>
            <a:r>
              <a:rPr lang="en-US" dirty="0" err="1" smtClean="0"/>
              <a:t>timbulnya</a:t>
            </a:r>
            <a:r>
              <a:rPr lang="en-US" dirty="0" smtClean="0"/>
              <a:t> </a:t>
            </a:r>
            <a:r>
              <a:rPr lang="en-US" dirty="0" err="1" smtClean="0"/>
              <a:t>kemiskinan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penurunan</a:t>
            </a:r>
            <a:r>
              <a:rPr lang="en-US" dirty="0" smtClean="0"/>
              <a:t> </a:t>
            </a:r>
            <a:r>
              <a:rPr lang="en-US" dirty="0" err="1" smtClean="0"/>
              <a:t>kualitas</a:t>
            </a:r>
            <a:r>
              <a:rPr lang="en-US" dirty="0" smtClean="0"/>
              <a:t> </a:t>
            </a:r>
            <a:r>
              <a:rPr lang="en-US" dirty="0" err="1" smtClean="0"/>
              <a:t>hidup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Kebutuhan</a:t>
            </a:r>
            <a:r>
              <a:rPr lang="en-US" dirty="0" smtClean="0"/>
              <a:t> non </a:t>
            </a:r>
            <a:r>
              <a:rPr lang="en-US" dirty="0" err="1" smtClean="0"/>
              <a:t>materi</a:t>
            </a:r>
            <a:r>
              <a:rPr lang="en-US" dirty="0" smtClean="0"/>
              <a:t> </a:t>
            </a:r>
            <a:r>
              <a:rPr lang="en-US" dirty="0" err="1" smtClean="0"/>
              <a:t>tercermin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suasana</a:t>
            </a:r>
            <a:r>
              <a:rPr lang="en-US" dirty="0" smtClean="0"/>
              <a:t> </a:t>
            </a:r>
            <a:r>
              <a:rPr lang="en-US" dirty="0" err="1" smtClean="0"/>
              <a:t>keterbukaan</a:t>
            </a:r>
            <a:r>
              <a:rPr lang="en-US" dirty="0" smtClean="0"/>
              <a:t>, </a:t>
            </a:r>
            <a:r>
              <a:rPr lang="en-US" dirty="0" err="1" smtClean="0"/>
              <a:t>bebas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rasa </a:t>
            </a:r>
            <a:r>
              <a:rPr lang="en-US" dirty="0" err="1" smtClean="0"/>
              <a:t>tertekan</a:t>
            </a:r>
            <a:r>
              <a:rPr lang="en-US" dirty="0" smtClean="0"/>
              <a:t>, </a:t>
            </a:r>
            <a:r>
              <a:rPr lang="en-US" dirty="0" err="1" smtClean="0"/>
              <a:t>demokratis</a:t>
            </a:r>
            <a:r>
              <a:rPr lang="en-US" dirty="0" smtClean="0"/>
              <a:t>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syarat</a:t>
            </a:r>
            <a:r>
              <a:rPr lang="en-US" dirty="0" smtClean="0"/>
              <a:t> </a:t>
            </a:r>
            <a:r>
              <a:rPr lang="en-US" dirty="0" err="1" smtClean="0"/>
              <a:t>penting</a:t>
            </a:r>
            <a:r>
              <a:rPr lang="en-US" dirty="0" smtClean="0"/>
              <a:t> </a:t>
            </a:r>
            <a:r>
              <a:rPr lang="en-US" dirty="0" err="1" smtClean="0"/>
              <a:t>bagi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bisa</a:t>
            </a:r>
            <a:r>
              <a:rPr lang="en-US" dirty="0" smtClean="0"/>
              <a:t> </a:t>
            </a:r>
            <a:r>
              <a:rPr lang="en-US" dirty="0" err="1" smtClean="0"/>
              <a:t>ambil</a:t>
            </a:r>
            <a:r>
              <a:rPr lang="en-US" dirty="0" smtClean="0"/>
              <a:t> </a:t>
            </a:r>
            <a:r>
              <a:rPr lang="en-US" dirty="0" err="1" smtClean="0"/>
              <a:t>bagian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pengambilan</a:t>
            </a:r>
            <a:r>
              <a:rPr lang="en-US" dirty="0" smtClean="0"/>
              <a:t> </a:t>
            </a:r>
            <a:r>
              <a:rPr lang="en-US" dirty="0" err="1" smtClean="0"/>
              <a:t>keputusan</a:t>
            </a:r>
            <a:r>
              <a:rPr lang="en-US" dirty="0" smtClean="0"/>
              <a:t> yang </a:t>
            </a:r>
            <a:r>
              <a:rPr lang="en-US" dirty="0" err="1" smtClean="0"/>
              <a:t>mempengaruhi</a:t>
            </a:r>
            <a:r>
              <a:rPr lang="en-US" dirty="0" smtClean="0"/>
              <a:t> </a:t>
            </a:r>
            <a:r>
              <a:rPr lang="en-US" dirty="0" err="1" smtClean="0"/>
              <a:t>kehidupan</a:t>
            </a:r>
            <a:r>
              <a:rPr lang="en-US" dirty="0" smtClean="0"/>
              <a:t> </a:t>
            </a:r>
            <a:r>
              <a:rPr lang="en-US" dirty="0" err="1" smtClean="0"/>
              <a:t>mereka</a:t>
            </a:r>
            <a:r>
              <a:rPr lang="en-US" dirty="0" smtClean="0"/>
              <a:t>. </a:t>
            </a:r>
            <a:r>
              <a:rPr lang="en-US" dirty="0" err="1" smtClean="0"/>
              <a:t>Keikutsertaan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mampu</a:t>
            </a:r>
            <a:r>
              <a:rPr lang="en-US" dirty="0" smtClean="0"/>
              <a:t> </a:t>
            </a:r>
            <a:r>
              <a:rPr lang="en-US" dirty="0" err="1" smtClean="0"/>
              <a:t>meningkatkan</a:t>
            </a:r>
            <a:r>
              <a:rPr lang="en-US" dirty="0" smtClean="0"/>
              <a:t> </a:t>
            </a:r>
            <a:r>
              <a:rPr lang="en-US" dirty="0" err="1" smtClean="0"/>
              <a:t>kualitas</a:t>
            </a:r>
            <a:r>
              <a:rPr lang="en-US" dirty="0" smtClean="0"/>
              <a:t>  </a:t>
            </a:r>
            <a:r>
              <a:rPr lang="en-US" dirty="0" err="1" smtClean="0"/>
              <a:t>keputusan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/>
          <a:lstStyle/>
          <a:p>
            <a:pPr algn="l"/>
            <a:r>
              <a:rPr lang="en-US" dirty="0" err="1" smtClean="0"/>
              <a:t>Pemenuhan</a:t>
            </a:r>
            <a:r>
              <a:rPr lang="en-US" dirty="0" smtClean="0"/>
              <a:t> </a:t>
            </a:r>
            <a:r>
              <a:rPr lang="en-US" dirty="0" err="1" smtClean="0"/>
              <a:t>Kebutuhan</a:t>
            </a:r>
            <a:r>
              <a:rPr lang="en-US" dirty="0" smtClean="0"/>
              <a:t> </a:t>
            </a:r>
            <a:r>
              <a:rPr lang="en-US" dirty="0" err="1" smtClean="0"/>
              <a:t>Dasar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48998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135563"/>
          </a:xfrm>
        </p:spPr>
        <p:txBody>
          <a:bodyPr>
            <a:normAutofit lnSpcReduction="10000"/>
          </a:bodyPr>
          <a:lstStyle/>
          <a:p>
            <a:r>
              <a:rPr lang="en-US" dirty="0" err="1" smtClean="0"/>
              <a:t>Prinsip</a:t>
            </a:r>
            <a:r>
              <a:rPr lang="en-US" dirty="0" smtClean="0"/>
              <a:t> </a:t>
            </a:r>
            <a:r>
              <a:rPr lang="en-US" dirty="0" err="1" smtClean="0"/>
              <a:t>pemeliharaan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endParaRPr lang="en-US" dirty="0"/>
          </a:p>
          <a:p>
            <a:pPr marL="339725" indent="0">
              <a:buNone/>
            </a:pP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konservasi</a:t>
            </a:r>
            <a:r>
              <a:rPr lang="en-US" dirty="0"/>
              <a:t> </a:t>
            </a:r>
            <a:r>
              <a:rPr lang="en-US" dirty="0" smtClean="0"/>
              <a:t>(</a:t>
            </a:r>
            <a:r>
              <a:rPr lang="en-US" dirty="0" err="1" smtClean="0"/>
              <a:t>maksudnya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perlindungan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)</a:t>
            </a:r>
          </a:p>
          <a:p>
            <a:pPr marL="339725" indent="0">
              <a:buNone/>
            </a:pPr>
            <a:r>
              <a:rPr lang="en-US" dirty="0" err="1" smtClean="0"/>
              <a:t>Lingkungan</a:t>
            </a:r>
            <a:r>
              <a:rPr lang="en-US" dirty="0" smtClean="0"/>
              <a:t> </a:t>
            </a:r>
            <a:r>
              <a:rPr lang="en-US" dirty="0" err="1" smtClean="0"/>
              <a:t>baik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sumberdaya </a:t>
            </a:r>
            <a:r>
              <a:rPr lang="en-US" dirty="0" err="1" smtClean="0"/>
              <a:t>maupun</a:t>
            </a:r>
            <a:r>
              <a:rPr lang="en-US" dirty="0" smtClean="0"/>
              <a:t> </a:t>
            </a:r>
            <a:r>
              <a:rPr lang="en-US" dirty="0" err="1" smtClean="0"/>
              <a:t>ruang</a:t>
            </a:r>
            <a:r>
              <a:rPr lang="en-US" dirty="0" smtClean="0"/>
              <a:t>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dilindungi</a:t>
            </a:r>
            <a:r>
              <a:rPr lang="en-US" dirty="0" smtClean="0"/>
              <a:t>,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keterbatasan</a:t>
            </a:r>
            <a:r>
              <a:rPr lang="en-US" dirty="0" smtClean="0"/>
              <a:t> </a:t>
            </a:r>
            <a:r>
              <a:rPr lang="en-US" dirty="0" err="1" smtClean="0"/>
              <a:t>daya</a:t>
            </a:r>
            <a:r>
              <a:rPr lang="en-US" dirty="0" smtClean="0"/>
              <a:t> </a:t>
            </a:r>
            <a:r>
              <a:rPr lang="en-US" dirty="0" err="1" smtClean="0"/>
              <a:t>dukung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Prinsip</a:t>
            </a:r>
            <a:r>
              <a:rPr lang="en-US" dirty="0" smtClean="0"/>
              <a:t> </a:t>
            </a:r>
            <a:r>
              <a:rPr lang="en-US" dirty="0" err="1" smtClean="0"/>
              <a:t>mengurangi</a:t>
            </a:r>
            <a:r>
              <a:rPr lang="en-US" dirty="0" smtClean="0"/>
              <a:t> </a:t>
            </a:r>
            <a:r>
              <a:rPr lang="en-US" dirty="0" err="1" smtClean="0"/>
              <a:t>konsumsi</a:t>
            </a:r>
            <a:r>
              <a:rPr lang="en-US" dirty="0" smtClean="0"/>
              <a:t> </a:t>
            </a:r>
          </a:p>
          <a:p>
            <a:pPr marL="339725" indent="0">
              <a:buNone/>
            </a:pPr>
            <a:r>
              <a:rPr lang="en-US" dirty="0" err="1" smtClean="0"/>
              <a:t>Mengurangi</a:t>
            </a:r>
            <a:r>
              <a:rPr lang="en-US" dirty="0" smtClean="0"/>
              <a:t> </a:t>
            </a:r>
            <a:r>
              <a:rPr lang="en-US" dirty="0" err="1" smtClean="0"/>
              <a:t>konsumsi</a:t>
            </a:r>
            <a:r>
              <a:rPr lang="en-US" dirty="0" smtClean="0"/>
              <a:t> </a:t>
            </a:r>
            <a:r>
              <a:rPr lang="en-US" dirty="0" err="1" smtClean="0"/>
              <a:t>energi</a:t>
            </a:r>
            <a:r>
              <a:rPr lang="en-US" dirty="0" smtClean="0"/>
              <a:t> </a:t>
            </a:r>
            <a:r>
              <a:rPr lang="en-US" dirty="0" err="1" smtClean="0"/>
              <a:t>ditujukan</a:t>
            </a:r>
            <a:r>
              <a:rPr lang="en-US" dirty="0" smtClean="0"/>
              <a:t> </a:t>
            </a:r>
            <a:r>
              <a:rPr lang="en-US" dirty="0" err="1" smtClean="0"/>
              <a:t>terutama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maju</a:t>
            </a:r>
            <a:r>
              <a:rPr lang="en-US" dirty="0" smtClean="0"/>
              <a:t>.</a:t>
            </a:r>
          </a:p>
          <a:p>
            <a:pPr marL="339725" indent="0">
              <a:buNone/>
            </a:pPr>
            <a:r>
              <a:rPr lang="en-US" dirty="0" err="1" smtClean="0"/>
              <a:t>Perubahan</a:t>
            </a:r>
            <a:r>
              <a:rPr lang="en-US" dirty="0" smtClean="0"/>
              <a:t> </a:t>
            </a:r>
            <a:r>
              <a:rPr lang="en-US" dirty="0" err="1" smtClean="0"/>
              <a:t>pola</a:t>
            </a:r>
            <a:r>
              <a:rPr lang="en-US" dirty="0" smtClean="0"/>
              <a:t> </a:t>
            </a:r>
            <a:r>
              <a:rPr lang="en-US" dirty="0" err="1" smtClean="0"/>
              <a:t>konsumsi</a:t>
            </a:r>
            <a:r>
              <a:rPr lang="en-US" dirty="0" smtClean="0"/>
              <a:t> </a:t>
            </a:r>
            <a:r>
              <a:rPr lang="en-US" dirty="0" err="1" smtClean="0"/>
              <a:t>ditujukan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</a:t>
            </a:r>
            <a:r>
              <a:rPr lang="en-US" dirty="0" err="1" smtClean="0"/>
              <a:t>siapa</a:t>
            </a:r>
            <a:r>
              <a:rPr lang="en-US" dirty="0" smtClean="0"/>
              <a:t> </a:t>
            </a:r>
            <a:r>
              <a:rPr lang="en-US" dirty="0" err="1" smtClean="0"/>
              <a:t>saja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individu</a:t>
            </a:r>
            <a:r>
              <a:rPr lang="en-US" dirty="0" smtClean="0"/>
              <a:t> </a:t>
            </a:r>
            <a:r>
              <a:rPr lang="en-US" dirty="0" err="1" smtClean="0"/>
              <a:t>baik</a:t>
            </a:r>
            <a:r>
              <a:rPr lang="en-US" dirty="0" smtClean="0"/>
              <a:t> di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maju</a:t>
            </a:r>
            <a:r>
              <a:rPr lang="en-US" dirty="0" smtClean="0"/>
              <a:t> </a:t>
            </a:r>
            <a:r>
              <a:rPr lang="en-US" dirty="0" err="1" smtClean="0"/>
              <a:t>maupun</a:t>
            </a:r>
            <a:r>
              <a:rPr lang="en-US" dirty="0" smtClean="0"/>
              <a:t> </a:t>
            </a:r>
            <a:r>
              <a:rPr lang="en-US" dirty="0" err="1" smtClean="0"/>
              <a:t>berkembang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Autofit/>
          </a:bodyPr>
          <a:lstStyle/>
          <a:p>
            <a:pPr algn="l"/>
            <a:r>
              <a:rPr lang="en-US" sz="3600" dirty="0" err="1" smtClean="0"/>
              <a:t>Pemeliharaan</a:t>
            </a:r>
            <a:r>
              <a:rPr lang="en-US" sz="3600" dirty="0" smtClean="0"/>
              <a:t> </a:t>
            </a:r>
            <a:r>
              <a:rPr lang="en-US" sz="3600" dirty="0" err="1" smtClean="0"/>
              <a:t>lingkungan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2979784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135563"/>
          </a:xfrm>
        </p:spPr>
        <p:txBody>
          <a:bodyPr>
            <a:normAutofit/>
          </a:bodyPr>
          <a:lstStyle/>
          <a:p>
            <a:r>
              <a:rPr lang="en-US" dirty="0" err="1" smtClean="0"/>
              <a:t>Prinsip</a:t>
            </a:r>
            <a:r>
              <a:rPr lang="en-US" dirty="0" smtClean="0"/>
              <a:t> </a:t>
            </a:r>
            <a:r>
              <a:rPr lang="en-US" dirty="0" err="1" smtClean="0"/>
              <a:t>keadilan</a:t>
            </a:r>
            <a:r>
              <a:rPr lang="en-US" dirty="0" smtClean="0"/>
              <a:t> </a:t>
            </a:r>
            <a:r>
              <a:rPr lang="en-US" dirty="0" err="1" smtClean="0"/>
              <a:t>masa</a:t>
            </a:r>
            <a:r>
              <a:rPr lang="en-US" dirty="0" smtClean="0"/>
              <a:t> </a:t>
            </a:r>
            <a:r>
              <a:rPr lang="en-US" dirty="0" err="1" smtClean="0"/>
              <a:t>kini</a:t>
            </a:r>
            <a:r>
              <a:rPr lang="en-US" dirty="0" smtClean="0"/>
              <a:t>:</a:t>
            </a:r>
          </a:p>
          <a:p>
            <a:pPr marL="693738" indent="-354013">
              <a:buFont typeface="Wingdings" pitchFamily="2" charset="2"/>
              <a:buChar char="ü"/>
            </a:pPr>
            <a:r>
              <a:rPr lang="en-US" dirty="0" err="1" smtClean="0"/>
              <a:t>menunjukkan</a:t>
            </a:r>
            <a:r>
              <a:rPr lang="en-US" dirty="0" smtClean="0"/>
              <a:t> </a:t>
            </a:r>
            <a:r>
              <a:rPr lang="en-US" dirty="0" err="1" smtClean="0"/>
              <a:t>perlunya</a:t>
            </a:r>
            <a:r>
              <a:rPr lang="en-US" dirty="0" smtClean="0"/>
              <a:t> </a:t>
            </a:r>
            <a:r>
              <a:rPr lang="en-US" dirty="0" err="1" smtClean="0"/>
              <a:t>pemerataan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prinsip</a:t>
            </a:r>
            <a:r>
              <a:rPr lang="en-US" dirty="0" smtClean="0"/>
              <a:t> </a:t>
            </a:r>
            <a:r>
              <a:rPr lang="en-US" dirty="0" err="1" smtClean="0"/>
              <a:t>pembangunan</a:t>
            </a:r>
            <a:endParaRPr lang="en-US" dirty="0" smtClean="0"/>
          </a:p>
          <a:p>
            <a:pPr marL="693738" indent="-354013">
              <a:buFont typeface="Wingdings" pitchFamily="2" charset="2"/>
              <a:buChar char="ü"/>
            </a:pPr>
            <a:r>
              <a:rPr lang="en-US" dirty="0" err="1" smtClean="0"/>
              <a:t>Pengalokasian</a:t>
            </a:r>
            <a:r>
              <a:rPr lang="en-US" dirty="0" smtClean="0"/>
              <a:t> sumberdaya </a:t>
            </a:r>
            <a:r>
              <a:rPr lang="en-US" dirty="0" err="1" smtClean="0"/>
              <a:t>alam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pusat</a:t>
            </a:r>
            <a:endParaRPr lang="en-US" dirty="0" smtClean="0"/>
          </a:p>
          <a:p>
            <a:r>
              <a:rPr lang="en-US" dirty="0" err="1" smtClean="0"/>
              <a:t>Keadilan</a:t>
            </a:r>
            <a:r>
              <a:rPr lang="en-US" dirty="0" smtClean="0"/>
              <a:t> </a:t>
            </a:r>
            <a:r>
              <a:rPr lang="en-US" dirty="0" err="1" smtClean="0"/>
              <a:t>masa</a:t>
            </a:r>
            <a:r>
              <a:rPr lang="en-US" dirty="0" smtClean="0"/>
              <a:t> </a:t>
            </a:r>
            <a:r>
              <a:rPr lang="en-US" dirty="0" err="1" smtClean="0"/>
              <a:t>depan</a:t>
            </a:r>
            <a:r>
              <a:rPr lang="en-US" dirty="0" smtClean="0"/>
              <a:t>:</a:t>
            </a:r>
          </a:p>
          <a:p>
            <a:pPr marL="693738" indent="-354013">
              <a:buFont typeface="Wingdings" pitchFamily="2" charset="2"/>
              <a:buChar char="ü"/>
            </a:pPr>
            <a:r>
              <a:rPr lang="en-US" dirty="0" err="1" smtClean="0"/>
              <a:t>Perlunya</a:t>
            </a:r>
            <a:r>
              <a:rPr lang="en-US" dirty="0" smtClean="0"/>
              <a:t> </a:t>
            </a:r>
            <a:r>
              <a:rPr lang="en-US" dirty="0" err="1" smtClean="0"/>
              <a:t>solidaritas</a:t>
            </a:r>
            <a:r>
              <a:rPr lang="en-US" dirty="0" smtClean="0"/>
              <a:t> </a:t>
            </a:r>
            <a:r>
              <a:rPr lang="en-US" dirty="0" err="1" smtClean="0"/>
              <a:t>antar</a:t>
            </a:r>
            <a:r>
              <a:rPr lang="en-US" dirty="0" smtClean="0"/>
              <a:t> </a:t>
            </a:r>
            <a:r>
              <a:rPr lang="en-US" dirty="0" err="1" smtClean="0"/>
              <a:t>generasi</a:t>
            </a:r>
            <a:endParaRPr lang="en-US" dirty="0"/>
          </a:p>
          <a:p>
            <a:pPr marL="693738" indent="-354013">
              <a:buFont typeface="Wingdings" pitchFamily="2" charset="2"/>
              <a:buChar char="ü"/>
            </a:pPr>
            <a:r>
              <a:rPr lang="en-US" dirty="0" err="1" smtClean="0"/>
              <a:t>Perlunya</a:t>
            </a:r>
            <a:r>
              <a:rPr lang="en-US" dirty="0" smtClean="0"/>
              <a:t> </a:t>
            </a:r>
            <a:r>
              <a:rPr lang="en-US" dirty="0" err="1" smtClean="0"/>
              <a:t>pengakuan</a:t>
            </a:r>
            <a:r>
              <a:rPr lang="en-US" dirty="0" smtClean="0"/>
              <a:t> </a:t>
            </a:r>
            <a:r>
              <a:rPr lang="en-US" dirty="0" err="1" smtClean="0"/>
              <a:t>adanya</a:t>
            </a:r>
            <a:r>
              <a:rPr lang="en-US" dirty="0" smtClean="0"/>
              <a:t> </a:t>
            </a:r>
            <a:r>
              <a:rPr lang="en-US" dirty="0" err="1" smtClean="0"/>
              <a:t>keterbatasan</a:t>
            </a:r>
            <a:r>
              <a:rPr lang="en-US" dirty="0" smtClean="0"/>
              <a:t> sumberdaya </a:t>
            </a:r>
            <a:r>
              <a:rPr lang="en-US" dirty="0" err="1" smtClean="0"/>
              <a:t>alam</a:t>
            </a:r>
            <a:r>
              <a:rPr lang="en-US" dirty="0" smtClean="0"/>
              <a:t> yang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datur</a:t>
            </a:r>
            <a:r>
              <a:rPr lang="en-US" dirty="0" smtClean="0"/>
              <a:t> </a:t>
            </a:r>
            <a:r>
              <a:rPr lang="en-US" dirty="0" err="1" smtClean="0"/>
              <a:t>penggunaannya</a:t>
            </a:r>
            <a:r>
              <a:rPr lang="en-US" dirty="0" smtClean="0"/>
              <a:t> (pro </a:t>
            </a:r>
            <a:r>
              <a:rPr lang="en-US" dirty="0" err="1" smtClean="0"/>
              <a:t>jobs,pro</a:t>
            </a:r>
            <a:r>
              <a:rPr lang="en-US" dirty="0" smtClean="0"/>
              <a:t> people, pro nature)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/>
          </a:bodyPr>
          <a:lstStyle/>
          <a:p>
            <a:pPr algn="l"/>
            <a:r>
              <a:rPr lang="en-US" sz="3200" dirty="0" err="1" smtClean="0"/>
              <a:t>Keadilan</a:t>
            </a:r>
            <a:r>
              <a:rPr lang="en-US" sz="3200" dirty="0"/>
              <a:t> </a:t>
            </a:r>
            <a:r>
              <a:rPr lang="en-US" sz="3200" dirty="0" err="1" smtClean="0"/>
              <a:t>sosial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0796422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83163"/>
          </a:xfrm>
        </p:spPr>
        <p:txBody>
          <a:bodyPr/>
          <a:lstStyle/>
          <a:p>
            <a:r>
              <a:rPr lang="en-US" dirty="0" err="1" smtClean="0"/>
              <a:t>Meliputi</a:t>
            </a:r>
            <a:r>
              <a:rPr lang="en-US" dirty="0" smtClean="0"/>
              <a:t> </a:t>
            </a:r>
            <a:r>
              <a:rPr lang="en-US" dirty="0" err="1" smtClean="0"/>
              <a:t>prinsip</a:t>
            </a:r>
            <a:r>
              <a:rPr lang="en-US" dirty="0" smtClean="0"/>
              <a:t> </a:t>
            </a:r>
            <a:r>
              <a:rPr lang="en-US" dirty="0" err="1" smtClean="0"/>
              <a:t>terwujudnya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mandiri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partisipatori</a:t>
            </a:r>
            <a:r>
              <a:rPr lang="en-US" dirty="0" smtClean="0"/>
              <a:t> </a:t>
            </a:r>
            <a:r>
              <a:rPr lang="en-US" dirty="0" err="1" smtClean="0"/>
              <a:t>demokrasi</a:t>
            </a:r>
            <a:endParaRPr lang="en-US" dirty="0" smtClean="0"/>
          </a:p>
          <a:p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mandiri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yang </a:t>
            </a:r>
            <a:r>
              <a:rPr lang="en-US" dirty="0" err="1" smtClean="0"/>
              <a:t>mampu</a:t>
            </a:r>
            <a:r>
              <a:rPr lang="en-US" dirty="0" smtClean="0"/>
              <a:t> </a:t>
            </a:r>
            <a:r>
              <a:rPr lang="en-US" dirty="0" err="1" smtClean="0"/>
              <a:t>mengambil</a:t>
            </a:r>
            <a:r>
              <a:rPr lang="en-US" dirty="0" smtClean="0"/>
              <a:t> </a:t>
            </a:r>
            <a:r>
              <a:rPr lang="en-US" dirty="0" err="1" smtClean="0"/>
              <a:t>keputusan</a:t>
            </a:r>
            <a:r>
              <a:rPr lang="en-US" dirty="0" smtClean="0"/>
              <a:t> </a:t>
            </a:r>
            <a:r>
              <a:rPr lang="en-US" dirty="0" err="1" smtClean="0"/>
              <a:t>sendiri</a:t>
            </a:r>
            <a:r>
              <a:rPr lang="en-US" dirty="0" smtClean="0"/>
              <a:t> </a:t>
            </a:r>
            <a:r>
              <a:rPr lang="en-US" dirty="0" err="1" smtClean="0"/>
              <a:t>atas</a:t>
            </a:r>
            <a:r>
              <a:rPr lang="en-US" dirty="0" smtClean="0"/>
              <a:t> </a:t>
            </a:r>
            <a:r>
              <a:rPr lang="en-US" dirty="0" err="1" smtClean="0"/>
              <a:t>hal-hal</a:t>
            </a:r>
            <a:r>
              <a:rPr lang="en-US" dirty="0" smtClean="0"/>
              <a:t> yang </a:t>
            </a:r>
            <a:r>
              <a:rPr lang="en-US" dirty="0" err="1" smtClean="0"/>
              <a:t>berkaitan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nasib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masa</a:t>
            </a:r>
            <a:r>
              <a:rPr lang="en-US" dirty="0" smtClean="0"/>
              <a:t> </a:t>
            </a:r>
            <a:r>
              <a:rPr lang="en-US" dirty="0" err="1" smtClean="0"/>
              <a:t>depannya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Prinsip</a:t>
            </a:r>
            <a:r>
              <a:rPr lang="en-US" dirty="0" smtClean="0"/>
              <a:t> </a:t>
            </a:r>
            <a:r>
              <a:rPr lang="en-US" dirty="0" err="1" smtClean="0"/>
              <a:t>partisipatori</a:t>
            </a:r>
            <a:r>
              <a:rPr lang="en-US" dirty="0" smtClean="0"/>
              <a:t> </a:t>
            </a:r>
            <a:r>
              <a:rPr lang="en-US" dirty="0" err="1" smtClean="0"/>
              <a:t>demokrasi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adanya</a:t>
            </a:r>
            <a:r>
              <a:rPr lang="en-US" dirty="0" smtClean="0"/>
              <a:t> </a:t>
            </a:r>
            <a:r>
              <a:rPr lang="en-US" dirty="0" err="1" smtClean="0"/>
              <a:t>keterbukaan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transparansi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 err="1" smtClean="0"/>
              <a:t>Penentuan</a:t>
            </a:r>
            <a:r>
              <a:rPr lang="en-US" dirty="0" smtClean="0"/>
              <a:t> </a:t>
            </a:r>
            <a:r>
              <a:rPr lang="en-US" dirty="0" err="1"/>
              <a:t>N</a:t>
            </a:r>
            <a:r>
              <a:rPr lang="en-US" dirty="0" err="1" smtClean="0"/>
              <a:t>asib</a:t>
            </a:r>
            <a:r>
              <a:rPr lang="en-US" dirty="0" smtClean="0"/>
              <a:t> </a:t>
            </a:r>
            <a:r>
              <a:rPr lang="en-US" dirty="0" err="1"/>
              <a:t>S</a:t>
            </a:r>
            <a:r>
              <a:rPr lang="en-US" dirty="0" err="1" smtClean="0"/>
              <a:t>endiri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83926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err="1" smtClean="0"/>
              <a:t>Bagaimana</a:t>
            </a:r>
            <a:r>
              <a:rPr lang="en-US" dirty="0" smtClean="0"/>
              <a:t> </a:t>
            </a:r>
            <a:r>
              <a:rPr lang="en-US" dirty="0" err="1" smtClean="0"/>
              <a:t>pertumbuhan</a:t>
            </a:r>
            <a:r>
              <a:rPr lang="en-US" dirty="0" smtClean="0"/>
              <a:t> </a:t>
            </a:r>
            <a:r>
              <a:rPr lang="en-US" dirty="0" err="1" smtClean="0"/>
              <a:t>ekonomi</a:t>
            </a:r>
            <a:r>
              <a:rPr lang="en-US" dirty="0" smtClean="0"/>
              <a:t>, </a:t>
            </a:r>
            <a:r>
              <a:rPr lang="en-US" dirty="0" err="1" smtClean="0"/>
              <a:t>peningkatan</a:t>
            </a:r>
            <a:r>
              <a:rPr lang="en-US" dirty="0" smtClean="0"/>
              <a:t> </a:t>
            </a:r>
            <a:r>
              <a:rPr lang="en-US" dirty="0" err="1" smtClean="0"/>
              <a:t>derajad</a:t>
            </a:r>
            <a:r>
              <a:rPr lang="en-US" dirty="0" smtClean="0"/>
              <a:t> </a:t>
            </a:r>
            <a:r>
              <a:rPr lang="en-US" dirty="0" err="1" smtClean="0"/>
              <a:t>kesehatan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pengenalan</a:t>
            </a:r>
            <a:r>
              <a:rPr lang="en-US" dirty="0" smtClean="0"/>
              <a:t> </a:t>
            </a:r>
            <a:r>
              <a:rPr lang="en-US" dirty="0" err="1" smtClean="0"/>
              <a:t>teknologi</a:t>
            </a:r>
            <a:r>
              <a:rPr lang="en-US" dirty="0" smtClean="0"/>
              <a:t> </a:t>
            </a:r>
            <a:r>
              <a:rPr lang="en-US" dirty="0" err="1" smtClean="0"/>
              <a:t>baru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dilakukan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wawasan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?</a:t>
            </a:r>
          </a:p>
          <a:p>
            <a:r>
              <a:rPr lang="en-US" dirty="0" err="1" smtClean="0"/>
              <a:t>Bagaimana</a:t>
            </a:r>
            <a:r>
              <a:rPr lang="en-US" dirty="0" smtClean="0"/>
              <a:t> </a:t>
            </a:r>
            <a:r>
              <a:rPr lang="en-US" dirty="0" err="1" smtClean="0"/>
              <a:t>peran</a:t>
            </a:r>
            <a:r>
              <a:rPr lang="en-US" dirty="0" smtClean="0"/>
              <a:t> </a:t>
            </a:r>
            <a:r>
              <a:rPr lang="en-US" dirty="0" err="1" smtClean="0"/>
              <a:t>pemerintah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mewujudkan</a:t>
            </a:r>
            <a:r>
              <a:rPr lang="en-US" dirty="0" smtClean="0"/>
              <a:t> </a:t>
            </a:r>
            <a:r>
              <a:rPr lang="en-US" dirty="0" err="1" smtClean="0"/>
              <a:t>integrasi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 </a:t>
            </a:r>
            <a:r>
              <a:rPr lang="en-US" dirty="0" err="1" smtClean="0"/>
              <a:t>prinsip</a:t>
            </a:r>
            <a:r>
              <a:rPr lang="en-US" dirty="0" smtClean="0"/>
              <a:t> </a:t>
            </a:r>
            <a:r>
              <a:rPr lang="en-US" dirty="0" err="1" smtClean="0"/>
              <a:t>ekonomi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prinsip</a:t>
            </a:r>
            <a:r>
              <a:rPr lang="en-US" dirty="0" smtClean="0"/>
              <a:t> </a:t>
            </a:r>
            <a:r>
              <a:rPr lang="en-US" dirty="0" err="1" smtClean="0"/>
              <a:t>ekologi</a:t>
            </a:r>
            <a:r>
              <a:rPr lang="en-US" dirty="0" smtClean="0"/>
              <a:t>?</a:t>
            </a:r>
          </a:p>
          <a:p>
            <a:r>
              <a:rPr lang="en-US" dirty="0" err="1" smtClean="0"/>
              <a:t>Bagaimana</a:t>
            </a:r>
            <a:r>
              <a:rPr lang="en-US" dirty="0" smtClean="0"/>
              <a:t> </a:t>
            </a:r>
            <a:r>
              <a:rPr lang="en-US" dirty="0" err="1" smtClean="0"/>
              <a:t>asosiasi</a:t>
            </a:r>
            <a:r>
              <a:rPr lang="en-US" dirty="0" smtClean="0"/>
              <a:t> </a:t>
            </a:r>
            <a:r>
              <a:rPr lang="en-US" dirty="0" err="1" smtClean="0"/>
              <a:t>industri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perdagangan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didorong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mewujudkan</a:t>
            </a:r>
            <a:r>
              <a:rPr lang="en-US" dirty="0" smtClean="0"/>
              <a:t> </a:t>
            </a:r>
            <a:r>
              <a:rPr lang="en-US" dirty="0" err="1" smtClean="0"/>
              <a:t>integrasi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 </a:t>
            </a:r>
            <a:r>
              <a:rPr lang="en-US" dirty="0" err="1" smtClean="0"/>
              <a:t>ekonomi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ekologi</a:t>
            </a:r>
            <a:r>
              <a:rPr lang="en-US" dirty="0" smtClean="0"/>
              <a:t>?</a:t>
            </a:r>
          </a:p>
          <a:p>
            <a:r>
              <a:rPr lang="en-US" dirty="0" err="1" smtClean="0"/>
              <a:t>Bentuk</a:t>
            </a:r>
            <a:r>
              <a:rPr lang="en-US" dirty="0" smtClean="0"/>
              <a:t> </a:t>
            </a:r>
            <a:r>
              <a:rPr lang="en-US" dirty="0" err="1" smtClean="0"/>
              <a:t>pengaturan</a:t>
            </a:r>
            <a:r>
              <a:rPr lang="en-US" dirty="0" smtClean="0"/>
              <a:t> </a:t>
            </a:r>
            <a:r>
              <a:rPr lang="en-US" dirty="0" err="1" smtClean="0"/>
              <a:t>kelembagaan</a:t>
            </a:r>
            <a:r>
              <a:rPr lang="en-US" dirty="0" smtClean="0"/>
              <a:t> yang </a:t>
            </a:r>
            <a:r>
              <a:rPr lang="en-US" dirty="0" err="1" smtClean="0"/>
              <a:t>bagaimana</a:t>
            </a:r>
            <a:r>
              <a:rPr lang="en-US" dirty="0" smtClean="0"/>
              <a:t> yang </a:t>
            </a:r>
            <a:r>
              <a:rPr lang="en-US" dirty="0" err="1" smtClean="0"/>
              <a:t>diperlukan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mengajak</a:t>
            </a:r>
            <a:r>
              <a:rPr lang="en-US" dirty="0" smtClean="0"/>
              <a:t> </a:t>
            </a:r>
            <a:r>
              <a:rPr lang="en-US" dirty="0" err="1" smtClean="0"/>
              <a:t>para</a:t>
            </a:r>
            <a:r>
              <a:rPr lang="en-US" dirty="0" smtClean="0"/>
              <a:t> </a:t>
            </a:r>
            <a:r>
              <a:rPr lang="en-US" dirty="0" err="1" smtClean="0"/>
              <a:t>pengambil</a:t>
            </a:r>
            <a:r>
              <a:rPr lang="en-US" dirty="0" smtClean="0"/>
              <a:t> </a:t>
            </a:r>
            <a:r>
              <a:rPr lang="en-US" dirty="0" err="1" smtClean="0"/>
              <a:t>keputusan</a:t>
            </a:r>
            <a:r>
              <a:rPr lang="en-US" dirty="0" smtClean="0"/>
              <a:t> </a:t>
            </a:r>
            <a:r>
              <a:rPr lang="en-US" dirty="0" err="1" smtClean="0"/>
              <a:t>mewujudkan</a:t>
            </a:r>
            <a:r>
              <a:rPr lang="en-US" dirty="0" smtClean="0"/>
              <a:t> </a:t>
            </a:r>
            <a:r>
              <a:rPr lang="en-US" dirty="0" err="1" smtClean="0"/>
              <a:t>pemabngunan</a:t>
            </a:r>
            <a:r>
              <a:rPr lang="en-US" dirty="0" smtClean="0"/>
              <a:t> </a:t>
            </a:r>
            <a:r>
              <a:rPr lang="en-US" dirty="0" err="1" smtClean="0"/>
              <a:t>berkelanjutan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l"/>
            <a:r>
              <a:rPr lang="en-US" sz="3200" dirty="0" err="1" smtClean="0"/>
              <a:t>Konsep</a:t>
            </a:r>
            <a:r>
              <a:rPr lang="en-US" sz="3200" dirty="0" smtClean="0"/>
              <a:t> </a:t>
            </a:r>
            <a:r>
              <a:rPr lang="en-US" sz="3200" dirty="0" err="1" smtClean="0"/>
              <a:t>pembangunan</a:t>
            </a:r>
            <a:r>
              <a:rPr lang="en-US" sz="3200" dirty="0" smtClean="0"/>
              <a:t> </a:t>
            </a:r>
            <a:r>
              <a:rPr lang="en-US" sz="3200" dirty="0" err="1" smtClean="0"/>
              <a:t>Berkelanjutan</a:t>
            </a:r>
            <a:r>
              <a:rPr lang="en-US" sz="3200" dirty="0" smtClean="0"/>
              <a:t> </a:t>
            </a:r>
            <a:r>
              <a:rPr lang="en-US" sz="3200" dirty="0" err="1" smtClean="0"/>
              <a:t>mengarahkan</a:t>
            </a:r>
            <a:r>
              <a:rPr lang="en-US" sz="3200" dirty="0" smtClean="0"/>
              <a:t> </a:t>
            </a:r>
            <a:r>
              <a:rPr lang="en-US" sz="3200" dirty="0" err="1" smtClean="0"/>
              <a:t>kita</a:t>
            </a:r>
            <a:r>
              <a:rPr lang="en-US" sz="3200" dirty="0" smtClean="0"/>
              <a:t> </a:t>
            </a:r>
            <a:r>
              <a:rPr lang="en-US" sz="3200" dirty="0" err="1" smtClean="0"/>
              <a:t>pada</a:t>
            </a:r>
            <a:r>
              <a:rPr lang="en-US" sz="3200" dirty="0" smtClean="0"/>
              <a:t> </a:t>
            </a:r>
            <a:r>
              <a:rPr lang="en-US" sz="3200" dirty="0" err="1" smtClean="0"/>
              <a:t>pertanyaan-pertanyaan</a:t>
            </a:r>
            <a:r>
              <a:rPr lang="en-US" sz="3200" dirty="0" smtClean="0"/>
              <a:t> </a:t>
            </a:r>
            <a:r>
              <a:rPr lang="en-US" sz="3200" dirty="0" err="1" smtClean="0"/>
              <a:t>berikut</a:t>
            </a:r>
            <a:r>
              <a:rPr lang="en-US" sz="3200" dirty="0" smtClean="0"/>
              <a:t>: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207916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754563"/>
          </a:xfrm>
        </p:spPr>
        <p:txBody>
          <a:bodyPr>
            <a:normAutofit fontScale="85000" lnSpcReduction="20000"/>
          </a:bodyPr>
          <a:lstStyle/>
          <a:p>
            <a:pPr marL="339725" indent="-339725">
              <a:buFont typeface="+mj-lt"/>
              <a:buAutoNum type="arabicPeriod"/>
            </a:pPr>
            <a:r>
              <a:rPr lang="en-US" dirty="0" err="1" smtClean="0"/>
              <a:t>Reformasi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endParaRPr lang="en-US" dirty="0" smtClean="0"/>
          </a:p>
          <a:p>
            <a:pPr marL="574675" indent="-234950">
              <a:buFontTx/>
              <a:buChar char="-"/>
            </a:pPr>
            <a:r>
              <a:rPr lang="en-US" dirty="0" err="1" smtClean="0"/>
              <a:t>Memandang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sarana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aksi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endParaRPr lang="en-US" dirty="0" smtClean="0"/>
          </a:p>
          <a:p>
            <a:pPr marL="574675" indent="-234950">
              <a:buFontTx/>
              <a:buChar char="-"/>
            </a:pPr>
            <a:r>
              <a:rPr lang="en-US" dirty="0" err="1" smtClean="0"/>
              <a:t>Memandang</a:t>
            </a:r>
            <a:r>
              <a:rPr lang="en-US" dirty="0" smtClean="0"/>
              <a:t> </a:t>
            </a:r>
            <a:r>
              <a:rPr lang="en-US" dirty="0" err="1" smtClean="0"/>
              <a:t>perlunya</a:t>
            </a:r>
            <a:r>
              <a:rPr lang="en-US" dirty="0" smtClean="0"/>
              <a:t> </a:t>
            </a:r>
            <a:r>
              <a:rPr lang="en-US" dirty="0" err="1" smtClean="0"/>
              <a:t>intervensi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upaya</a:t>
            </a:r>
            <a:r>
              <a:rPr lang="en-US" dirty="0" smtClean="0"/>
              <a:t> </a:t>
            </a:r>
            <a:r>
              <a:rPr lang="en-US" dirty="0" err="1" smtClean="0"/>
              <a:t>menciptakan</a:t>
            </a:r>
            <a:r>
              <a:rPr lang="en-US" dirty="0" smtClean="0"/>
              <a:t> </a:t>
            </a:r>
            <a:r>
              <a:rPr lang="en-US" dirty="0" err="1" smtClean="0"/>
              <a:t>pertumbuhan</a:t>
            </a:r>
            <a:r>
              <a:rPr lang="en-US" dirty="0" smtClean="0"/>
              <a:t> </a:t>
            </a:r>
            <a:r>
              <a:rPr lang="en-US" dirty="0" err="1" smtClean="0"/>
              <a:t>ekonomi</a:t>
            </a:r>
            <a:r>
              <a:rPr lang="en-US" dirty="0" smtClean="0"/>
              <a:t>.</a:t>
            </a:r>
          </a:p>
          <a:p>
            <a:pPr marL="574675" indent="-234950">
              <a:buFontTx/>
              <a:buChar char="-"/>
            </a:pPr>
            <a:r>
              <a:rPr lang="en-US" dirty="0" err="1" smtClean="0"/>
              <a:t>Upaya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menciptakan</a:t>
            </a:r>
            <a:r>
              <a:rPr lang="en-US" dirty="0" smtClean="0"/>
              <a:t> </a:t>
            </a:r>
            <a:r>
              <a:rPr lang="en-US" dirty="0" err="1" smtClean="0"/>
              <a:t>usaha-usaha</a:t>
            </a:r>
            <a:r>
              <a:rPr lang="en-US" dirty="0" smtClean="0"/>
              <a:t> </a:t>
            </a:r>
            <a:r>
              <a:rPr lang="en-US" dirty="0" err="1" smtClean="0"/>
              <a:t>pemerintah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efektif</a:t>
            </a:r>
            <a:r>
              <a:rPr lang="en-US" dirty="0" smtClean="0"/>
              <a:t>.</a:t>
            </a:r>
          </a:p>
          <a:p>
            <a:pPr marL="339725" indent="0">
              <a:buNone/>
            </a:pPr>
            <a:r>
              <a:rPr lang="en-US" dirty="0" err="1" smtClean="0"/>
              <a:t>Pertanyaan-pertanyaan</a:t>
            </a:r>
            <a:r>
              <a:rPr lang="en-US" dirty="0" smtClean="0"/>
              <a:t> </a:t>
            </a:r>
            <a:r>
              <a:rPr lang="en-US" dirty="0" err="1" smtClean="0"/>
              <a:t>reformasi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pembangunan</a:t>
            </a:r>
            <a:r>
              <a:rPr lang="en-US" dirty="0" smtClean="0"/>
              <a:t> </a:t>
            </a:r>
            <a:r>
              <a:rPr lang="en-US" dirty="0" err="1" smtClean="0"/>
              <a:t>berkelanjutan</a:t>
            </a:r>
            <a:r>
              <a:rPr lang="en-US" dirty="0" smtClean="0"/>
              <a:t>:</a:t>
            </a:r>
          </a:p>
          <a:p>
            <a:pPr marL="574675" indent="-234950">
              <a:buFontTx/>
              <a:buChar char="-"/>
            </a:pPr>
            <a:r>
              <a:rPr lang="en-US" dirty="0" err="1" smtClean="0"/>
              <a:t>Bagaimana</a:t>
            </a:r>
            <a:r>
              <a:rPr lang="en-US" dirty="0" smtClean="0"/>
              <a:t> </a:t>
            </a:r>
            <a:r>
              <a:rPr lang="en-US" dirty="0" err="1" smtClean="0"/>
              <a:t>pertumbuhan</a:t>
            </a:r>
            <a:r>
              <a:rPr lang="en-US" dirty="0" smtClean="0"/>
              <a:t> </a:t>
            </a:r>
            <a:r>
              <a:rPr lang="en-US" dirty="0" err="1" smtClean="0"/>
              <a:t>ekonomi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dilanjutkan</a:t>
            </a:r>
            <a:r>
              <a:rPr lang="en-US" dirty="0" smtClean="0"/>
              <a:t> </a:t>
            </a:r>
            <a:r>
              <a:rPr lang="en-US" dirty="0" err="1" smtClean="0"/>
              <a:t>tanpa</a:t>
            </a:r>
            <a:r>
              <a:rPr lang="en-US" dirty="0" smtClean="0"/>
              <a:t> </a:t>
            </a:r>
            <a:r>
              <a:rPr lang="en-US" dirty="0" err="1" smtClean="0"/>
              <a:t>merusak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?</a:t>
            </a:r>
          </a:p>
          <a:p>
            <a:pPr marL="574675" indent="-234950">
              <a:buFontTx/>
              <a:buChar char="-"/>
            </a:pPr>
            <a:r>
              <a:rPr lang="en-US" dirty="0" err="1" smtClean="0"/>
              <a:t>Peran</a:t>
            </a:r>
            <a:r>
              <a:rPr lang="en-US" dirty="0" smtClean="0"/>
              <a:t> </a:t>
            </a:r>
            <a:r>
              <a:rPr lang="en-US" dirty="0" err="1" smtClean="0"/>
              <a:t>apa</a:t>
            </a:r>
            <a:r>
              <a:rPr lang="en-US" dirty="0" smtClean="0"/>
              <a:t> yang </a:t>
            </a:r>
            <a:r>
              <a:rPr lang="en-US" dirty="0" err="1" smtClean="0"/>
              <a:t>seharusnya</a:t>
            </a:r>
            <a:r>
              <a:rPr lang="en-US" dirty="0" smtClean="0"/>
              <a:t> </a:t>
            </a:r>
            <a:r>
              <a:rPr lang="en-US" dirty="0" err="1" smtClean="0"/>
              <a:t>dilakukan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berkenaan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pembangunan</a:t>
            </a:r>
            <a:r>
              <a:rPr lang="en-US" dirty="0" smtClean="0"/>
              <a:t> </a:t>
            </a:r>
            <a:r>
              <a:rPr lang="en-US" dirty="0" err="1" smtClean="0"/>
              <a:t>berkelanjutan</a:t>
            </a:r>
            <a:r>
              <a:rPr lang="en-US" dirty="0" smtClean="0"/>
              <a:t>?</a:t>
            </a:r>
          </a:p>
          <a:p>
            <a:pPr marL="574675" indent="-234950">
              <a:buFontTx/>
              <a:buChar char="-"/>
            </a:pPr>
            <a:r>
              <a:rPr lang="en-US" dirty="0" err="1" smtClean="0"/>
              <a:t>Bagaimana</a:t>
            </a:r>
            <a:r>
              <a:rPr lang="en-US" dirty="0" smtClean="0"/>
              <a:t> </a:t>
            </a:r>
            <a:r>
              <a:rPr lang="en-US" dirty="0" err="1" smtClean="0"/>
              <a:t>pembangunan</a:t>
            </a:r>
            <a:r>
              <a:rPr lang="en-US" dirty="0" smtClean="0"/>
              <a:t> </a:t>
            </a:r>
            <a:r>
              <a:rPr lang="en-US" dirty="0" err="1" smtClean="0"/>
              <a:t>berkelanjutan</a:t>
            </a:r>
            <a:r>
              <a:rPr lang="en-US" dirty="0" smtClean="0"/>
              <a:t> </a:t>
            </a:r>
            <a:r>
              <a:rPr lang="en-US" dirty="0" err="1" smtClean="0"/>
              <a:t>seharusnya</a:t>
            </a:r>
            <a:r>
              <a:rPr lang="en-US" dirty="0" smtClean="0"/>
              <a:t> </a:t>
            </a:r>
            <a:r>
              <a:rPr lang="en-US" dirty="0" err="1" smtClean="0"/>
              <a:t>dilembagakan</a:t>
            </a:r>
            <a:r>
              <a:rPr lang="en-US" dirty="0" smtClean="0"/>
              <a:t>?</a:t>
            </a:r>
          </a:p>
          <a:p>
            <a:pPr marL="0" indent="0">
              <a:buNone/>
            </a:pPr>
            <a:endParaRPr lang="en-US" dirty="0" smtClean="0"/>
          </a:p>
          <a:p>
            <a:pPr>
              <a:buFontTx/>
              <a:buChar char="-"/>
            </a:pPr>
            <a:endParaRPr lang="en-US" dirty="0" smtClean="0"/>
          </a:p>
          <a:p>
            <a:pPr marL="0" indent="176213">
              <a:buNone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</p:spPr>
        <p:txBody>
          <a:bodyPr>
            <a:normAutofit fontScale="90000"/>
          </a:bodyPr>
          <a:lstStyle/>
          <a:p>
            <a:pPr algn="l"/>
            <a:r>
              <a:rPr lang="en-US" sz="2800" dirty="0" err="1" smtClean="0"/>
              <a:t>Pendekatan</a:t>
            </a:r>
            <a:r>
              <a:rPr lang="en-US" sz="2800" dirty="0" smtClean="0"/>
              <a:t>  yang </a:t>
            </a:r>
            <a:r>
              <a:rPr lang="en-US" sz="2800" dirty="0" err="1" smtClean="0"/>
              <a:t>menjadi</a:t>
            </a:r>
            <a:r>
              <a:rPr lang="en-US" sz="2800" dirty="0" smtClean="0"/>
              <a:t> </a:t>
            </a:r>
            <a:r>
              <a:rPr lang="en-US" sz="2800" dirty="0" err="1" smtClean="0"/>
              <a:t>tradisi</a:t>
            </a:r>
            <a:r>
              <a:rPr lang="en-US" sz="2800" dirty="0" smtClean="0"/>
              <a:t> yang </a:t>
            </a:r>
            <a:r>
              <a:rPr lang="en-US" sz="2800" dirty="0" err="1" smtClean="0"/>
              <a:t>sesuai</a:t>
            </a:r>
            <a:r>
              <a:rPr lang="en-US" sz="2800" dirty="0" smtClean="0"/>
              <a:t> </a:t>
            </a:r>
            <a:r>
              <a:rPr lang="en-US" sz="2800" dirty="0" err="1" smtClean="0"/>
              <a:t>dengan</a:t>
            </a:r>
            <a:r>
              <a:rPr lang="en-US" sz="2800" dirty="0" smtClean="0"/>
              <a:t> </a:t>
            </a:r>
            <a:r>
              <a:rPr lang="en-US" sz="2800" dirty="0" err="1" smtClean="0"/>
              <a:t>prinsip-prinsip</a:t>
            </a:r>
            <a:r>
              <a:rPr lang="en-US" sz="2800" dirty="0" smtClean="0"/>
              <a:t> Pembangunan </a:t>
            </a:r>
            <a:r>
              <a:rPr lang="en-US" sz="2800" dirty="0" err="1" smtClean="0"/>
              <a:t>Berkelanjutan</a:t>
            </a:r>
            <a:r>
              <a:rPr lang="en-US" sz="2800" dirty="0" smtClean="0"/>
              <a:t>: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2604009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"/>
            <a:ext cx="8229600" cy="6400800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dirty="0" smtClean="0"/>
              <a:t>2. </a:t>
            </a:r>
            <a:r>
              <a:rPr lang="en-US" dirty="0" err="1" smtClean="0"/>
              <a:t>Analisis</a:t>
            </a:r>
            <a:r>
              <a:rPr lang="en-US" dirty="0" smtClean="0"/>
              <a:t> </a:t>
            </a:r>
            <a:r>
              <a:rPr lang="en-US" dirty="0" err="1" smtClean="0"/>
              <a:t>Kebijakan</a:t>
            </a:r>
            <a:endParaRPr lang="en-US" dirty="0" smtClean="0"/>
          </a:p>
          <a:p>
            <a:pPr marL="574675" indent="-234950">
              <a:buFontTx/>
              <a:buChar char="-"/>
            </a:pPr>
            <a:r>
              <a:rPr lang="en-US" dirty="0" err="1" smtClean="0"/>
              <a:t>Memfokuskan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pengambilan</a:t>
            </a:r>
            <a:r>
              <a:rPr lang="en-US" dirty="0" smtClean="0"/>
              <a:t> </a:t>
            </a:r>
            <a:r>
              <a:rPr lang="en-US" dirty="0" err="1" smtClean="0"/>
              <a:t>keputusan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cara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mengidentifikasi</a:t>
            </a:r>
            <a:r>
              <a:rPr lang="en-US" dirty="0" smtClean="0"/>
              <a:t> </a:t>
            </a:r>
            <a:r>
              <a:rPr lang="en-US" dirty="0" err="1" smtClean="0"/>
              <a:t>langkah</a:t>
            </a:r>
            <a:r>
              <a:rPr lang="en-US" dirty="0" smtClean="0"/>
              <a:t> yang paling </a:t>
            </a:r>
            <a:r>
              <a:rPr lang="en-US" dirty="0" err="1" smtClean="0"/>
              <a:t>baik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tindakan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r>
              <a:rPr lang="en-US" dirty="0" smtClean="0"/>
              <a:t>.</a:t>
            </a:r>
          </a:p>
          <a:p>
            <a:pPr marL="574675" indent="-234950">
              <a:buFontTx/>
              <a:buChar char="-"/>
            </a:pPr>
            <a:r>
              <a:rPr lang="en-US" dirty="0" err="1" smtClean="0"/>
              <a:t>Dimulai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identifikasi</a:t>
            </a:r>
            <a:r>
              <a:rPr lang="en-US" dirty="0" smtClean="0"/>
              <a:t> </a:t>
            </a:r>
            <a:r>
              <a:rPr lang="en-US" dirty="0" err="1" smtClean="0"/>
              <a:t>tujuan</a:t>
            </a:r>
            <a:r>
              <a:rPr lang="en-US" dirty="0" smtClean="0"/>
              <a:t> yang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menstruktur</a:t>
            </a:r>
            <a:r>
              <a:rPr lang="en-US" dirty="0" smtClean="0"/>
              <a:t> </a:t>
            </a:r>
            <a:r>
              <a:rPr lang="en-US" dirty="0" err="1" smtClean="0"/>
              <a:t>keputusan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ddiakhiri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analisis</a:t>
            </a:r>
            <a:r>
              <a:rPr lang="en-US" dirty="0" smtClean="0"/>
              <a:t> program yang </a:t>
            </a:r>
            <a:r>
              <a:rPr lang="en-US" dirty="0" err="1" smtClean="0"/>
              <a:t>mengevaluasi</a:t>
            </a:r>
            <a:r>
              <a:rPr lang="en-US" dirty="0" smtClean="0"/>
              <a:t> </a:t>
            </a:r>
            <a:r>
              <a:rPr lang="en-US" dirty="0" err="1" smtClean="0"/>
              <a:t>kinerja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keputusan</a:t>
            </a:r>
            <a:endParaRPr lang="en-US" dirty="0" smtClean="0"/>
          </a:p>
          <a:p>
            <a:pPr marL="0" indent="339725">
              <a:buNone/>
            </a:pPr>
            <a:r>
              <a:rPr lang="en-US" dirty="0" err="1" smtClean="0"/>
              <a:t>Pertanyaan-pertanyaan</a:t>
            </a:r>
            <a:r>
              <a:rPr lang="en-US" dirty="0" smtClean="0"/>
              <a:t>:</a:t>
            </a:r>
          </a:p>
          <a:p>
            <a:pPr marL="574675" indent="-234950">
              <a:buFontTx/>
              <a:buChar char="-"/>
            </a:pPr>
            <a:r>
              <a:rPr lang="en-US" dirty="0" smtClean="0"/>
              <a:t>Model-model </a:t>
            </a:r>
            <a:r>
              <a:rPr lang="en-US" dirty="0" err="1" smtClean="0"/>
              <a:t>apakah</a:t>
            </a:r>
            <a:r>
              <a:rPr lang="en-US" dirty="0" smtClean="0"/>
              <a:t> yang </a:t>
            </a:r>
            <a:r>
              <a:rPr lang="en-US" dirty="0" err="1" smtClean="0"/>
              <a:t>seharusnya</a:t>
            </a:r>
            <a:r>
              <a:rPr lang="en-US" dirty="0" smtClean="0"/>
              <a:t> </a:t>
            </a:r>
            <a:r>
              <a:rPr lang="en-US" dirty="0" err="1" smtClean="0"/>
              <a:t>dipergunakan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mengevaluasi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merekomendasi</a:t>
            </a:r>
            <a:r>
              <a:rPr lang="en-US" dirty="0" smtClean="0"/>
              <a:t> </a:t>
            </a:r>
            <a:r>
              <a:rPr lang="en-US" dirty="0" err="1" smtClean="0"/>
              <a:t>pilihan-pilihan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pembangunan</a:t>
            </a:r>
            <a:r>
              <a:rPr lang="en-US" dirty="0" smtClean="0"/>
              <a:t> </a:t>
            </a:r>
            <a:r>
              <a:rPr lang="en-US" dirty="0" err="1" smtClean="0"/>
              <a:t>berkelanjutan</a:t>
            </a:r>
            <a:r>
              <a:rPr lang="en-US" dirty="0" smtClean="0"/>
              <a:t>?</a:t>
            </a:r>
          </a:p>
          <a:p>
            <a:pPr marL="574675" indent="-234950">
              <a:buFontTx/>
              <a:buChar char="-"/>
            </a:pPr>
            <a:r>
              <a:rPr lang="en-US" dirty="0" err="1" smtClean="0"/>
              <a:t>Bagaimana</a:t>
            </a:r>
            <a:r>
              <a:rPr lang="en-US" dirty="0" smtClean="0"/>
              <a:t> </a:t>
            </a:r>
            <a:r>
              <a:rPr lang="en-US" dirty="0" err="1" smtClean="0"/>
              <a:t>harga-harga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energi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bahan</a:t>
            </a:r>
            <a:r>
              <a:rPr lang="en-US" dirty="0" smtClean="0"/>
              <a:t> </a:t>
            </a:r>
            <a:r>
              <a:rPr lang="en-US" dirty="0" err="1" smtClean="0"/>
              <a:t>makanan</a:t>
            </a:r>
            <a:r>
              <a:rPr lang="en-US" dirty="0" smtClean="0"/>
              <a:t> </a:t>
            </a:r>
            <a:r>
              <a:rPr lang="en-US" dirty="0" err="1" smtClean="0"/>
              <a:t>dimodifikasi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merefleksikan</a:t>
            </a:r>
            <a:r>
              <a:rPr lang="en-US" dirty="0" smtClean="0"/>
              <a:t> </a:t>
            </a:r>
            <a:r>
              <a:rPr lang="en-US" dirty="0" err="1" smtClean="0"/>
              <a:t>biaya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produksi</a:t>
            </a:r>
            <a:r>
              <a:rPr lang="en-US" dirty="0" smtClean="0"/>
              <a:t>?</a:t>
            </a:r>
          </a:p>
          <a:p>
            <a:pPr marL="574675" indent="-234950">
              <a:buFontTx/>
              <a:buChar char="-"/>
            </a:pPr>
            <a:r>
              <a:rPr lang="en-US" dirty="0" err="1" smtClean="0"/>
              <a:t>Apakah</a:t>
            </a:r>
            <a:r>
              <a:rPr lang="en-US" dirty="0" smtClean="0"/>
              <a:t> </a:t>
            </a:r>
            <a:r>
              <a:rPr lang="en-US" dirty="0" err="1" smtClean="0"/>
              <a:t>metode</a:t>
            </a:r>
            <a:r>
              <a:rPr lang="en-US" dirty="0" smtClean="0"/>
              <a:t> </a:t>
            </a:r>
            <a:r>
              <a:rPr lang="en-US" dirty="0" err="1" smtClean="0"/>
              <a:t>prakiraan</a:t>
            </a:r>
            <a:r>
              <a:rPr lang="en-US" dirty="0" smtClean="0"/>
              <a:t> yang paling </a:t>
            </a:r>
            <a:r>
              <a:rPr lang="en-US" dirty="0" err="1" smtClean="0"/>
              <a:t>baik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jangka</a:t>
            </a:r>
            <a:r>
              <a:rPr lang="en-US" dirty="0" smtClean="0"/>
              <a:t> </a:t>
            </a:r>
            <a:r>
              <a:rPr lang="en-US" dirty="0" err="1" smtClean="0"/>
              <a:t>panjang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jangka</a:t>
            </a:r>
            <a:r>
              <a:rPr lang="en-US" dirty="0" smtClean="0"/>
              <a:t> </a:t>
            </a:r>
            <a:r>
              <a:rPr lang="en-US" dirty="0" err="1" smtClean="0"/>
              <a:t>menengah</a:t>
            </a:r>
            <a:r>
              <a:rPr lang="en-US" dirty="0" smtClean="0"/>
              <a:t>?</a:t>
            </a:r>
          </a:p>
          <a:p>
            <a:pPr marL="574675" indent="-234950">
              <a:buFontTx/>
              <a:buChar char="-"/>
            </a:pPr>
            <a:r>
              <a:rPr lang="en-US" dirty="0" err="1" smtClean="0"/>
              <a:t>Bagaimana</a:t>
            </a:r>
            <a:r>
              <a:rPr lang="en-US" dirty="0" smtClean="0"/>
              <a:t> </a:t>
            </a:r>
            <a:r>
              <a:rPr lang="en-US" dirty="0" err="1" smtClean="0"/>
              <a:t>kita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merencanakan</a:t>
            </a:r>
            <a:r>
              <a:rPr lang="en-US" dirty="0" smtClean="0"/>
              <a:t> </a:t>
            </a:r>
            <a:r>
              <a:rPr lang="en-US" dirty="0" err="1" smtClean="0"/>
              <a:t>ketidakpastian</a:t>
            </a:r>
            <a:r>
              <a:rPr lang="en-US" dirty="0" smtClean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827509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2006</TotalTime>
  <Words>688</Words>
  <Application>Microsoft Office PowerPoint</Application>
  <PresentationFormat>On-screen Show (4:3)</PresentationFormat>
  <Paragraphs>77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Concourse</vt:lpstr>
      <vt:lpstr>Pendekatan Pembangunan Berkelanjutan</vt:lpstr>
      <vt:lpstr>Ada empat prinsip dalam mencapai pembangunan berkelanjutan</vt:lpstr>
      <vt:lpstr>Pemenuhan Kebutuhan Dasar</vt:lpstr>
      <vt:lpstr>Pemeliharaan lingkungan</vt:lpstr>
      <vt:lpstr>Keadilan sosial</vt:lpstr>
      <vt:lpstr>Penentuan Nasib Sendiri</vt:lpstr>
      <vt:lpstr>Konsep pembangunan Berkelanjutan mengarahkan kita pada pertanyaan-pertanyaan berikut:</vt:lpstr>
      <vt:lpstr>Pendekatan  yang menjadi tradisi yang sesuai dengan prinsip-prinsip Pembangunan Berkelanjutan: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Widati</dc:creator>
  <cp:lastModifiedBy>Widati</cp:lastModifiedBy>
  <cp:revision>42</cp:revision>
  <dcterms:created xsi:type="dcterms:W3CDTF">2017-03-02T05:11:25Z</dcterms:created>
  <dcterms:modified xsi:type="dcterms:W3CDTF">2021-03-23T15:09:01Z</dcterms:modified>
</cp:coreProperties>
</file>