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1"/>
  </p:notesMasterIdLst>
  <p:sldIdLst>
    <p:sldId id="256" r:id="rId2"/>
    <p:sldId id="266" r:id="rId3"/>
    <p:sldId id="267" r:id="rId4"/>
    <p:sldId id="268" r:id="rId5"/>
    <p:sldId id="257" r:id="rId6"/>
    <p:sldId id="258" r:id="rId7"/>
    <p:sldId id="259" r:id="rId8"/>
    <p:sldId id="260" r:id="rId9"/>
    <p:sldId id="261" r:id="rId10"/>
    <p:sldId id="262" r:id="rId11"/>
    <p:sldId id="263" r:id="rId12"/>
    <p:sldId id="264"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21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C091A3-6A62-4E84-B328-7688AEC0759B}" type="datetimeFigureOut">
              <a:rPr lang="en-US" smtClean="0"/>
              <a:t>4/21/2021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B59F4D-34F5-40B3-B321-356B239CE25B}" type="slidenum">
              <a:rPr lang="en-US" smtClean="0"/>
              <a:t>‹#›</a:t>
            </a:fld>
            <a:endParaRPr lang="en-US"/>
          </a:p>
        </p:txBody>
      </p:sp>
    </p:spTree>
    <p:extLst>
      <p:ext uri="{BB962C8B-B14F-4D97-AF65-F5344CB8AC3E}">
        <p14:creationId xmlns:p14="http://schemas.microsoft.com/office/powerpoint/2010/main" val="2212787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B59F4D-34F5-40B3-B321-356B239CE25B}" type="slidenum">
              <a:rPr lang="en-US" smtClean="0"/>
              <a:t>9</a:t>
            </a:fld>
            <a:endParaRPr lang="en-US"/>
          </a:p>
        </p:txBody>
      </p:sp>
    </p:spTree>
    <p:extLst>
      <p:ext uri="{BB962C8B-B14F-4D97-AF65-F5344CB8AC3E}">
        <p14:creationId xmlns:p14="http://schemas.microsoft.com/office/powerpoint/2010/main" val="392503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93FA361-F24A-4F09-8B8E-875D870842DA}" type="datetimeFigureOut">
              <a:rPr lang="en-US" smtClean="0"/>
              <a:t>4/21/2021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8A67B21-1340-4B9F-803D-394DFDDF3D9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3FA361-F24A-4F09-8B8E-875D870842DA}"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3FA361-F24A-4F09-8B8E-875D870842DA}"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3FA361-F24A-4F09-8B8E-875D870842DA}"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93FA361-F24A-4F09-8B8E-875D870842DA}" type="datetimeFigureOut">
              <a:rPr lang="en-US" smtClean="0"/>
              <a:t>4/21/2021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67B21-1340-4B9F-803D-394DFDDF3D9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3FA361-F24A-4F09-8B8E-875D870842DA}"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93FA361-F24A-4F09-8B8E-875D870842DA}" type="datetimeFigureOut">
              <a:rPr lang="en-US" smtClean="0"/>
              <a:t>4/21/2021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93FA361-F24A-4F09-8B8E-875D870842DA}" type="datetimeFigureOut">
              <a:rPr lang="en-US" smtClean="0"/>
              <a:t>4/21/2021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FA361-F24A-4F09-8B8E-875D870842DA}" type="datetimeFigureOut">
              <a:rPr lang="en-US" smtClean="0"/>
              <a:t>4/21/2021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3FA361-F24A-4F09-8B8E-875D870842DA}"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67B21-1340-4B9F-803D-394DFDDF3D9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3FA361-F24A-4F09-8B8E-875D870842DA}" type="datetimeFigureOut">
              <a:rPr lang="en-US" smtClean="0"/>
              <a:t>4/21/2021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8A67B21-1340-4B9F-803D-394DFDDF3D9D}"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93FA361-F24A-4F09-8B8E-875D870842DA}" type="datetimeFigureOut">
              <a:rPr lang="en-US" smtClean="0"/>
              <a:t>4/21/2021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A67B21-1340-4B9F-803D-394DFDDF3D9D}"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851648" cy="2971800"/>
          </a:xfrm>
        </p:spPr>
        <p:txBody>
          <a:bodyPr>
            <a:normAutofit fontScale="90000"/>
          </a:bodyPr>
          <a:lstStyle/>
          <a:p>
            <a:r>
              <a:rPr lang="en-US" dirty="0" smtClean="0"/>
              <a:t>KONSEP PENGORGANISASIAN </a:t>
            </a:r>
            <a:r>
              <a:rPr lang="id-ID" dirty="0" smtClean="0"/>
              <a:t/>
            </a:r>
            <a:br>
              <a:rPr lang="id-ID" dirty="0" smtClean="0"/>
            </a:br>
            <a:r>
              <a:rPr lang="en-US" dirty="0" smtClean="0"/>
              <a:t>MASYARAKAT</a:t>
            </a:r>
            <a:r>
              <a:rPr lang="id-ID" dirty="0" smtClean="0"/>
              <a:t/>
            </a:r>
            <a:br>
              <a:rPr lang="id-ID" dirty="0" smtClean="0"/>
            </a:br>
            <a:r>
              <a:rPr lang="id-ID" dirty="0" smtClean="0"/>
              <a:t>(Community Organization)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78562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62000"/>
          </a:xfrm>
        </p:spPr>
        <p:txBody>
          <a:bodyPr>
            <a:noAutofit/>
          </a:bodyPr>
          <a:lstStyle/>
          <a:p>
            <a:pPr algn="l"/>
            <a:r>
              <a:rPr lang="en-US" sz="2800" dirty="0" err="1" smtClean="0"/>
              <a:t>Praktik-praktik</a:t>
            </a:r>
            <a:r>
              <a:rPr lang="en-US" sz="2800" dirty="0" smtClean="0"/>
              <a:t> </a:t>
            </a:r>
            <a:r>
              <a:rPr lang="en-US" sz="2800" dirty="0" err="1" smtClean="0"/>
              <a:t>komunitas</a:t>
            </a:r>
            <a:r>
              <a:rPr lang="en-US" sz="2800" dirty="0" smtClean="0"/>
              <a:t> </a:t>
            </a:r>
            <a:r>
              <a:rPr lang="en-US" sz="2800" dirty="0" err="1" smtClean="0"/>
              <a:t>berasal</a:t>
            </a:r>
            <a:r>
              <a:rPr lang="en-US" sz="2800" dirty="0" smtClean="0"/>
              <a:t> </a:t>
            </a:r>
            <a:r>
              <a:rPr lang="en-US" sz="2800" dirty="0" err="1" smtClean="0"/>
              <a:t>dari</a:t>
            </a:r>
            <a:r>
              <a:rPr lang="en-US" sz="2800" dirty="0" smtClean="0"/>
              <a:t> </a:t>
            </a:r>
            <a:r>
              <a:rPr lang="en-US" sz="2800" dirty="0" err="1" smtClean="0"/>
              <a:t>dua</a:t>
            </a:r>
            <a:r>
              <a:rPr lang="en-US" sz="2800" dirty="0" smtClean="0"/>
              <a:t> </a:t>
            </a:r>
            <a:r>
              <a:rPr lang="en-US" sz="2800" dirty="0" err="1" smtClean="0"/>
              <a:t>tradisi</a:t>
            </a:r>
            <a:r>
              <a:rPr lang="en-US" sz="2800" dirty="0" smtClean="0"/>
              <a:t> yang </a:t>
            </a:r>
            <a:r>
              <a:rPr lang="en-US" sz="2800" dirty="0" err="1" smtClean="0"/>
              <a:t>berbeda</a:t>
            </a:r>
            <a:r>
              <a:rPr lang="en-US" sz="2800" dirty="0" smtClean="0"/>
              <a:t>:</a:t>
            </a:r>
            <a:endParaRPr lang="en-US" sz="2800" dirty="0"/>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dirty="0" err="1" smtClean="0"/>
              <a:t>Tradisi</a:t>
            </a:r>
            <a:r>
              <a:rPr lang="en-US" dirty="0" smtClean="0"/>
              <a:t> </a:t>
            </a:r>
            <a:r>
              <a:rPr lang="en-US" dirty="0" err="1" smtClean="0"/>
              <a:t>aksi</a:t>
            </a:r>
            <a:r>
              <a:rPr lang="en-US" dirty="0" smtClean="0"/>
              <a:t> </a:t>
            </a:r>
            <a:r>
              <a:rPr lang="en-US" dirty="0" err="1" smtClean="0"/>
              <a:t>sosial</a:t>
            </a:r>
            <a:r>
              <a:rPr lang="en-US" dirty="0" smtClean="0"/>
              <a:t> </a:t>
            </a:r>
            <a:r>
              <a:rPr lang="en-US" dirty="0" err="1" smtClean="0"/>
              <a:t>meliputi</a:t>
            </a:r>
            <a:r>
              <a:rPr lang="en-US" dirty="0" smtClean="0"/>
              <a:t> </a:t>
            </a:r>
            <a:r>
              <a:rPr lang="en-US" dirty="0" err="1" smtClean="0"/>
              <a:t>penggunaan</a:t>
            </a:r>
            <a:r>
              <a:rPr lang="en-US" dirty="0" smtClean="0"/>
              <a:t> </a:t>
            </a:r>
            <a:r>
              <a:rPr lang="en-US" dirty="0" err="1" smtClean="0"/>
              <a:t>tekanan</a:t>
            </a:r>
            <a:r>
              <a:rPr lang="en-US" dirty="0" smtClean="0"/>
              <a:t> </a:t>
            </a:r>
            <a:r>
              <a:rPr lang="en-US" dirty="0" err="1" smtClean="0"/>
              <a:t>atas</a:t>
            </a:r>
            <a:r>
              <a:rPr lang="en-US" dirty="0" smtClean="0"/>
              <a:t> target-target </a:t>
            </a:r>
            <a:r>
              <a:rPr lang="en-US" dirty="0" err="1" smtClean="0"/>
              <a:t>khusus</a:t>
            </a:r>
            <a:r>
              <a:rPr lang="en-US" dirty="0" smtClean="0"/>
              <a:t> </a:t>
            </a:r>
            <a:r>
              <a:rPr lang="en-US" dirty="0" err="1" smtClean="0"/>
              <a:t>pemerintah</a:t>
            </a:r>
            <a:r>
              <a:rPr lang="en-US" dirty="0" smtClean="0"/>
              <a:t>, </a:t>
            </a:r>
            <a:r>
              <a:rPr lang="en-US" dirty="0" err="1" smtClean="0"/>
              <a:t>perusahaan</a:t>
            </a:r>
            <a:r>
              <a:rPr lang="en-US" dirty="0" smtClean="0"/>
              <a:t> </a:t>
            </a:r>
            <a:r>
              <a:rPr lang="en-US" dirty="0" err="1" smtClean="0"/>
              <a:t>atau</a:t>
            </a:r>
            <a:r>
              <a:rPr lang="en-US" dirty="0" smtClean="0"/>
              <a:t> </a:t>
            </a:r>
            <a:r>
              <a:rPr lang="en-US" dirty="0" err="1" smtClean="0"/>
              <a:t>korporasi</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mendesak</a:t>
            </a:r>
            <a:r>
              <a:rPr lang="en-US" dirty="0" smtClean="0"/>
              <a:t> </a:t>
            </a:r>
            <a:r>
              <a:rPr lang="en-US" dirty="0" err="1" smtClean="0"/>
              <a:t>untuk</a:t>
            </a:r>
            <a:r>
              <a:rPr lang="en-US" dirty="0" smtClean="0"/>
              <a:t> </a:t>
            </a:r>
            <a:r>
              <a:rPr lang="en-US" dirty="0" err="1" smtClean="0"/>
              <a:t>mengimpementasikan</a:t>
            </a:r>
            <a:r>
              <a:rPr lang="en-US" dirty="0" smtClean="0"/>
              <a:t> </a:t>
            </a:r>
            <a:r>
              <a:rPr lang="en-US" dirty="0" err="1" smtClean="0"/>
              <a:t>beberapa</a:t>
            </a:r>
            <a:r>
              <a:rPr lang="en-US" dirty="0" smtClean="0"/>
              <a:t> </a:t>
            </a:r>
            <a:r>
              <a:rPr lang="en-US" dirty="0" err="1" smtClean="0"/>
              <a:t>perubahan</a:t>
            </a:r>
            <a:r>
              <a:rPr lang="en-US" dirty="0" smtClean="0"/>
              <a:t>, </a:t>
            </a:r>
            <a:r>
              <a:rPr lang="en-US" dirty="0" err="1" smtClean="0"/>
              <a:t>kebijakan</a:t>
            </a:r>
            <a:r>
              <a:rPr lang="en-US" dirty="0" smtClean="0"/>
              <a:t> </a:t>
            </a:r>
            <a:r>
              <a:rPr lang="en-US" dirty="0" err="1" smtClean="0"/>
              <a:t>atau</a:t>
            </a:r>
            <a:r>
              <a:rPr lang="en-US" dirty="0" smtClean="0"/>
              <a:t> </a:t>
            </a:r>
            <a:r>
              <a:rPr lang="en-US" dirty="0" err="1" smtClean="0"/>
              <a:t>perilaku</a:t>
            </a:r>
            <a:r>
              <a:rPr lang="en-US" dirty="0" smtClean="0"/>
              <a:t>. </a:t>
            </a:r>
            <a:r>
              <a:rPr lang="en-US" dirty="0" err="1" smtClean="0"/>
              <a:t>Tujuannya</a:t>
            </a:r>
            <a:r>
              <a:rPr lang="en-US" dirty="0" smtClean="0"/>
              <a:t> </a:t>
            </a:r>
            <a:r>
              <a:rPr lang="en-US" dirty="0" err="1" smtClean="0"/>
              <a:t>memperbaiki</a:t>
            </a:r>
            <a:r>
              <a:rPr lang="en-US" dirty="0" smtClean="0"/>
              <a:t> </a:t>
            </a:r>
            <a:r>
              <a:rPr lang="en-US" dirty="0" err="1" smtClean="0"/>
              <a:t>kehidupan</a:t>
            </a:r>
            <a:r>
              <a:rPr lang="en-US" dirty="0" smtClean="0"/>
              <a:t> orang-orang </a:t>
            </a:r>
            <a:r>
              <a:rPr lang="en-US" dirty="0" err="1" smtClean="0"/>
              <a:t>pada</a:t>
            </a:r>
            <a:r>
              <a:rPr lang="en-US" dirty="0" smtClean="0"/>
              <a:t> </a:t>
            </a:r>
            <a:r>
              <a:rPr lang="en-US" dirty="0" err="1" smtClean="0"/>
              <a:t>tingkat</a:t>
            </a:r>
            <a:r>
              <a:rPr lang="en-US" dirty="0" smtClean="0"/>
              <a:t> </a:t>
            </a:r>
            <a:r>
              <a:rPr lang="en-US" dirty="0" err="1" smtClean="0"/>
              <a:t>lokal</a:t>
            </a:r>
            <a:r>
              <a:rPr lang="en-US" dirty="0" smtClean="0"/>
              <a:t>.</a:t>
            </a:r>
          </a:p>
          <a:p>
            <a:r>
              <a:rPr lang="en-US" dirty="0" err="1" smtClean="0"/>
              <a:t>Tradisi</a:t>
            </a:r>
            <a:r>
              <a:rPr lang="en-US" dirty="0" smtClean="0"/>
              <a:t> </a:t>
            </a:r>
            <a:r>
              <a:rPr lang="en-US" dirty="0" err="1" smtClean="0"/>
              <a:t>pengembangan</a:t>
            </a:r>
            <a:r>
              <a:rPr lang="en-US" dirty="0" smtClean="0"/>
              <a:t>, </a:t>
            </a:r>
            <a:r>
              <a:rPr lang="en-US" dirty="0" err="1" smtClean="0"/>
              <a:t>menciptakan</a:t>
            </a:r>
            <a:r>
              <a:rPr lang="en-US" dirty="0" smtClean="0"/>
              <a:t> program </a:t>
            </a:r>
            <a:r>
              <a:rPr lang="en-US" dirty="0" err="1" smtClean="0"/>
              <a:t>pelayanan</a:t>
            </a:r>
            <a:r>
              <a:rPr lang="en-US" dirty="0" smtClean="0"/>
              <a:t> </a:t>
            </a:r>
            <a:r>
              <a:rPr lang="en-US" dirty="0" err="1" smtClean="0"/>
              <a:t>atau</a:t>
            </a:r>
            <a:r>
              <a:rPr lang="en-US" dirty="0" smtClean="0"/>
              <a:t> proses </a:t>
            </a:r>
            <a:r>
              <a:rPr lang="en-US" dirty="0" err="1" smtClean="0"/>
              <a:t>pengembangan</a:t>
            </a:r>
            <a:r>
              <a:rPr lang="en-US" dirty="0" smtClean="0"/>
              <a:t> </a:t>
            </a:r>
            <a:r>
              <a:rPr lang="en-US" dirty="0" err="1" smtClean="0"/>
              <a:t>untuk</a:t>
            </a:r>
            <a:r>
              <a:rPr lang="en-US" dirty="0" smtClean="0"/>
              <a:t> </a:t>
            </a:r>
            <a:r>
              <a:rPr lang="en-US" dirty="0" err="1" smtClean="0"/>
              <a:t>mengurangi</a:t>
            </a:r>
            <a:r>
              <a:rPr lang="en-US" dirty="0" smtClean="0"/>
              <a:t> </a:t>
            </a:r>
            <a:r>
              <a:rPr lang="en-US" dirty="0" err="1" smtClean="0"/>
              <a:t>masalah</a:t>
            </a:r>
            <a:r>
              <a:rPr lang="en-US" dirty="0" smtClean="0"/>
              <a:t> </a:t>
            </a:r>
            <a:r>
              <a:rPr lang="en-US" dirty="0" err="1" smtClean="0"/>
              <a:t>pada</a:t>
            </a:r>
            <a:r>
              <a:rPr lang="en-US" dirty="0" smtClean="0"/>
              <a:t> </a:t>
            </a:r>
            <a:r>
              <a:rPr lang="en-US" dirty="0" err="1" smtClean="0"/>
              <a:t>tingkat</a:t>
            </a:r>
            <a:r>
              <a:rPr lang="en-US" dirty="0" smtClean="0"/>
              <a:t> </a:t>
            </a:r>
            <a:r>
              <a:rPr lang="en-US" dirty="0" err="1" smtClean="0"/>
              <a:t>lokal</a:t>
            </a:r>
            <a:endParaRPr lang="en-US" dirty="0" smtClean="0"/>
          </a:p>
          <a:p>
            <a:r>
              <a:rPr lang="en-US" dirty="0" err="1" smtClean="0"/>
              <a:t>Baik</a:t>
            </a:r>
            <a:r>
              <a:rPr lang="en-US" dirty="0" smtClean="0"/>
              <a:t> </a:t>
            </a:r>
            <a:r>
              <a:rPr lang="en-US" dirty="0" err="1" smtClean="0"/>
              <a:t>aksi</a:t>
            </a:r>
            <a:r>
              <a:rPr lang="en-US" dirty="0" smtClean="0"/>
              <a:t> </a:t>
            </a:r>
            <a:r>
              <a:rPr lang="en-US" dirty="0" err="1" smtClean="0"/>
              <a:t>maupun</a:t>
            </a:r>
            <a:r>
              <a:rPr lang="en-US" dirty="0" smtClean="0"/>
              <a:t> </a:t>
            </a:r>
            <a:r>
              <a:rPr lang="en-US" dirty="0" err="1" smtClean="0"/>
              <a:t>pengembangan</a:t>
            </a:r>
            <a:r>
              <a:rPr lang="en-US" dirty="0" smtClean="0"/>
              <a:t> </a:t>
            </a:r>
            <a:r>
              <a:rPr lang="en-US" dirty="0" err="1" smtClean="0"/>
              <a:t>dapat</a:t>
            </a:r>
            <a:r>
              <a:rPr lang="en-US" dirty="0" smtClean="0"/>
              <a:t> </a:t>
            </a:r>
            <a:r>
              <a:rPr lang="en-US" dirty="0" err="1" smtClean="0"/>
              <a:t>menyediakan</a:t>
            </a:r>
            <a:r>
              <a:rPr lang="en-US" dirty="0" smtClean="0"/>
              <a:t> </a:t>
            </a:r>
            <a:r>
              <a:rPr lang="en-US" dirty="0" err="1" smtClean="0"/>
              <a:t>kesempatan</a:t>
            </a:r>
            <a:r>
              <a:rPr lang="en-US" dirty="0" smtClean="0"/>
              <a:t> </a:t>
            </a:r>
            <a:r>
              <a:rPr lang="en-US" dirty="0" err="1" smtClean="0"/>
              <a:t>untuk</a:t>
            </a:r>
            <a:r>
              <a:rPr lang="en-US" dirty="0" smtClean="0"/>
              <a:t> </a:t>
            </a:r>
            <a:r>
              <a:rPr lang="en-US" dirty="0" err="1" smtClean="0"/>
              <a:t>keterlibatan</a:t>
            </a:r>
            <a:r>
              <a:rPr lang="en-US" dirty="0" smtClean="0"/>
              <a:t> </a:t>
            </a:r>
            <a:r>
              <a:rPr lang="en-US" dirty="0" err="1" smtClean="0"/>
              <a:t>warga</a:t>
            </a:r>
            <a:r>
              <a:rPr lang="en-US" dirty="0" smtClean="0"/>
              <a:t> </a:t>
            </a:r>
            <a:r>
              <a:rPr lang="en-US" dirty="0" err="1" smtClean="0"/>
              <a:t>masyarakat</a:t>
            </a:r>
            <a:r>
              <a:rPr lang="en-US" dirty="0" smtClean="0"/>
              <a:t> </a:t>
            </a:r>
            <a:r>
              <a:rPr lang="en-US" dirty="0" err="1" smtClean="0"/>
              <a:t>dan</a:t>
            </a:r>
            <a:r>
              <a:rPr lang="en-US" dirty="0" smtClean="0"/>
              <a:t> </a:t>
            </a:r>
            <a:r>
              <a:rPr lang="en-US" dirty="0" err="1" smtClean="0"/>
              <a:t>menciptakan</a:t>
            </a:r>
            <a:r>
              <a:rPr lang="en-US" dirty="0" smtClean="0"/>
              <a:t> </a:t>
            </a:r>
            <a:r>
              <a:rPr lang="en-US" dirty="0" err="1" smtClean="0"/>
              <a:t>struktur-strukur</a:t>
            </a:r>
            <a:r>
              <a:rPr lang="en-US" dirty="0" smtClean="0"/>
              <a:t> </a:t>
            </a:r>
            <a:r>
              <a:rPr lang="en-US" dirty="0" err="1" smtClean="0"/>
              <a:t>demokratis</a:t>
            </a:r>
            <a:r>
              <a:rPr lang="en-US" dirty="0" smtClean="0"/>
              <a:t> </a:t>
            </a:r>
            <a:r>
              <a:rPr lang="en-US" dirty="0" err="1" smtClean="0"/>
              <a:t>melalui</a:t>
            </a:r>
            <a:r>
              <a:rPr lang="en-US" dirty="0" smtClean="0"/>
              <a:t> proses-proses </a:t>
            </a:r>
            <a:r>
              <a:rPr lang="en-US" dirty="0" err="1" smtClean="0"/>
              <a:t>lokal</a:t>
            </a:r>
            <a:r>
              <a:rPr lang="en-US" dirty="0" smtClean="0"/>
              <a:t> </a:t>
            </a:r>
            <a:r>
              <a:rPr lang="en-US" dirty="0" err="1" smtClean="0"/>
              <a:t>dan</a:t>
            </a:r>
            <a:r>
              <a:rPr lang="en-US" dirty="0" smtClean="0"/>
              <a:t> </a:t>
            </a:r>
            <a:r>
              <a:rPr lang="en-US" dirty="0" err="1" smtClean="0"/>
              <a:t>organisasi-organisasi</a:t>
            </a:r>
            <a:r>
              <a:rPr lang="en-US" dirty="0" smtClean="0"/>
              <a:t>.</a:t>
            </a:r>
            <a:endParaRPr lang="en-US" dirty="0"/>
          </a:p>
        </p:txBody>
      </p:sp>
    </p:spTree>
    <p:extLst>
      <p:ext uri="{BB962C8B-B14F-4D97-AF65-F5344CB8AC3E}">
        <p14:creationId xmlns:p14="http://schemas.microsoft.com/office/powerpoint/2010/main" val="25385163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Autofit/>
          </a:bodyPr>
          <a:lstStyle/>
          <a:p>
            <a:pPr algn="l"/>
            <a:r>
              <a:rPr lang="en-US" sz="2800" dirty="0" smtClean="0"/>
              <a:t>Rothman </a:t>
            </a:r>
            <a:r>
              <a:rPr lang="en-US" sz="2800" dirty="0" err="1" smtClean="0"/>
              <a:t>mengemukakan</a:t>
            </a:r>
            <a:r>
              <a:rPr lang="en-US" sz="2800" dirty="0" smtClean="0"/>
              <a:t> </a:t>
            </a:r>
            <a:r>
              <a:rPr lang="en-US" sz="2800" dirty="0" err="1" smtClean="0"/>
              <a:t>tiga</a:t>
            </a:r>
            <a:r>
              <a:rPr lang="en-US" sz="2800" dirty="0" smtClean="0"/>
              <a:t> model </a:t>
            </a:r>
            <a:r>
              <a:rPr lang="en-US" sz="2800" dirty="0" err="1" smtClean="0"/>
              <a:t>pengorganisasian</a:t>
            </a:r>
            <a:r>
              <a:rPr lang="en-US" sz="2800" dirty="0" smtClean="0"/>
              <a:t> </a:t>
            </a:r>
            <a:r>
              <a:rPr lang="en-US" sz="2800" dirty="0" err="1" smtClean="0"/>
              <a:t>masyarakat</a:t>
            </a:r>
            <a:r>
              <a:rPr lang="en-US" sz="2800" dirty="0" smtClean="0"/>
              <a:t>:</a:t>
            </a:r>
            <a:endParaRPr lang="en-US" sz="2800" dirty="0"/>
          </a:p>
        </p:txBody>
      </p:sp>
      <p:sp>
        <p:nvSpPr>
          <p:cNvPr id="3" name="Content Placeholder 2"/>
          <p:cNvSpPr>
            <a:spLocks noGrp="1"/>
          </p:cNvSpPr>
          <p:nvPr>
            <p:ph idx="1"/>
          </p:nvPr>
        </p:nvSpPr>
        <p:spPr>
          <a:xfrm>
            <a:off x="457200" y="1143000"/>
            <a:ext cx="8229600" cy="4983163"/>
          </a:xfrm>
        </p:spPr>
        <p:txBody>
          <a:bodyPr>
            <a:normAutofit fontScale="77500" lnSpcReduction="20000"/>
          </a:bodyPr>
          <a:lstStyle/>
          <a:p>
            <a:pPr marL="514350" indent="-514350">
              <a:buFont typeface="+mj-lt"/>
              <a:buAutoNum type="arabicPeriod"/>
            </a:pPr>
            <a:r>
              <a:rPr lang="en-US" dirty="0" err="1" smtClean="0"/>
              <a:t>Pengembangan</a:t>
            </a:r>
            <a:r>
              <a:rPr lang="en-US" dirty="0" smtClean="0"/>
              <a:t> </a:t>
            </a:r>
            <a:r>
              <a:rPr lang="en-US" dirty="0" err="1" smtClean="0"/>
              <a:t>lokalitas</a:t>
            </a:r>
            <a:r>
              <a:rPr lang="en-US" dirty="0" smtClean="0"/>
              <a:t>. </a:t>
            </a:r>
            <a:r>
              <a:rPr lang="en-US" dirty="0" err="1" smtClean="0"/>
              <a:t>Pendekatan</a:t>
            </a:r>
            <a:r>
              <a:rPr lang="en-US" dirty="0" smtClean="0"/>
              <a:t> </a:t>
            </a:r>
            <a:r>
              <a:rPr lang="en-US" dirty="0" err="1" smtClean="0"/>
              <a:t>ini</a:t>
            </a:r>
            <a:r>
              <a:rPr lang="en-US" dirty="0" smtClean="0"/>
              <a:t> </a:t>
            </a:r>
            <a:r>
              <a:rPr lang="en-US" dirty="0" err="1" smtClean="0"/>
              <a:t>berasumsi</a:t>
            </a:r>
            <a:r>
              <a:rPr lang="en-US" dirty="0" smtClean="0"/>
              <a:t> </a:t>
            </a:r>
            <a:r>
              <a:rPr lang="en-US" dirty="0" err="1" smtClean="0"/>
              <a:t>bahwa</a:t>
            </a:r>
            <a:r>
              <a:rPr lang="en-US" dirty="0" smtClean="0"/>
              <a:t> </a:t>
            </a:r>
            <a:r>
              <a:rPr lang="en-US" dirty="0" err="1" smtClean="0"/>
              <a:t>melalui</a:t>
            </a:r>
            <a:r>
              <a:rPr lang="en-US" dirty="0" smtClean="0"/>
              <a:t> </a:t>
            </a:r>
            <a:r>
              <a:rPr lang="en-US" dirty="0" err="1" smtClean="0"/>
              <a:t>kepentigan</a:t>
            </a:r>
            <a:r>
              <a:rPr lang="en-US" dirty="0" smtClean="0"/>
              <a:t> </a:t>
            </a:r>
            <a:r>
              <a:rPr lang="en-US" dirty="0" err="1" smtClean="0"/>
              <a:t>bersama</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bisa</a:t>
            </a:r>
            <a:r>
              <a:rPr lang="en-US" dirty="0" smtClean="0"/>
              <a:t> </a:t>
            </a:r>
            <a:r>
              <a:rPr lang="en-US" dirty="0" err="1" smtClean="0"/>
              <a:t>dipecahkan</a:t>
            </a:r>
            <a:r>
              <a:rPr lang="en-US" dirty="0" smtClean="0"/>
              <a:t> </a:t>
            </a:r>
            <a:r>
              <a:rPr lang="en-US" dirty="0" err="1" smtClean="0"/>
              <a:t>dengan</a:t>
            </a:r>
            <a:r>
              <a:rPr lang="en-US" dirty="0" smtClean="0"/>
              <a:t> </a:t>
            </a:r>
            <a:r>
              <a:rPr lang="en-US" dirty="0" err="1" smtClean="0"/>
              <a:t>menghadirkan</a:t>
            </a:r>
            <a:r>
              <a:rPr lang="en-US" dirty="0" smtClean="0"/>
              <a:t> </a:t>
            </a:r>
            <a:r>
              <a:rPr lang="en-US" dirty="0" err="1" smtClean="0"/>
              <a:t>sebanyak</a:t>
            </a:r>
            <a:r>
              <a:rPr lang="en-US" dirty="0" smtClean="0"/>
              <a:t> </a:t>
            </a:r>
            <a:r>
              <a:rPr lang="en-US" dirty="0" err="1" smtClean="0"/>
              <a:t>mungkin</a:t>
            </a:r>
            <a:r>
              <a:rPr lang="en-US" dirty="0" smtClean="0"/>
              <a:t> </a:t>
            </a:r>
            <a:r>
              <a:rPr lang="en-US" dirty="0" err="1" smtClean="0"/>
              <a:t>perwakilan</a:t>
            </a:r>
            <a:r>
              <a:rPr lang="en-US" dirty="0" smtClean="0"/>
              <a:t> </a:t>
            </a:r>
            <a:r>
              <a:rPr lang="en-US" dirty="0" err="1" smtClean="0"/>
              <a:t>kelompok</a:t>
            </a:r>
            <a:r>
              <a:rPr lang="en-US" dirty="0" smtClean="0"/>
              <a:t>, </a:t>
            </a:r>
            <a:r>
              <a:rPr lang="en-US" dirty="0" err="1" smtClean="0"/>
              <a:t>masing-masing</a:t>
            </a:r>
            <a:r>
              <a:rPr lang="en-US" dirty="0" smtClean="0"/>
              <a:t> </a:t>
            </a:r>
            <a:r>
              <a:rPr lang="en-US" dirty="0" err="1" smtClean="0"/>
              <a:t>memerimasukan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mereka</a:t>
            </a:r>
            <a:r>
              <a:rPr lang="en-US" dirty="0" smtClean="0"/>
              <a:t> </a:t>
            </a:r>
            <a:r>
              <a:rPr lang="en-US" dirty="0" err="1" smtClean="0"/>
              <a:t>sendiri</a:t>
            </a:r>
            <a:r>
              <a:rPr lang="en-US" dirty="0" smtClean="0"/>
              <a:t>. </a:t>
            </a:r>
            <a:r>
              <a:rPr lang="en-US" dirty="0" err="1" smtClean="0"/>
              <a:t>Perubahan</a:t>
            </a:r>
            <a:r>
              <a:rPr lang="en-US" dirty="0" smtClean="0"/>
              <a:t> </a:t>
            </a:r>
            <a:r>
              <a:rPr lang="en-US" dirty="0" err="1" smtClean="0"/>
              <a:t>komunitas</a:t>
            </a:r>
            <a:r>
              <a:rPr lang="en-US" dirty="0" smtClean="0"/>
              <a:t> </a:t>
            </a:r>
            <a:r>
              <a:rPr lang="en-US" dirty="0" err="1" smtClean="0"/>
              <a:t>dapat</a:t>
            </a:r>
            <a:r>
              <a:rPr lang="en-US" dirty="0" smtClean="0"/>
              <a:t> </a:t>
            </a:r>
            <a:r>
              <a:rPr lang="en-US" dirty="0" err="1" smtClean="0"/>
              <a:t>diperoleh</a:t>
            </a:r>
            <a:r>
              <a:rPr lang="en-US" dirty="0" smtClean="0"/>
              <a:t> “</a:t>
            </a:r>
            <a:r>
              <a:rPr lang="en-US" dirty="0" err="1" smtClean="0"/>
              <a:t>melalui</a:t>
            </a:r>
            <a:r>
              <a:rPr lang="en-US" dirty="0" smtClean="0"/>
              <a:t> </a:t>
            </a:r>
            <a:r>
              <a:rPr lang="en-US" dirty="0" err="1" smtClean="0"/>
              <a:t>partisipasi</a:t>
            </a:r>
            <a:r>
              <a:rPr lang="en-US" dirty="0" smtClean="0"/>
              <a:t> </a:t>
            </a:r>
            <a:r>
              <a:rPr lang="en-US" dirty="0" err="1" smtClean="0"/>
              <a:t>banyak</a:t>
            </a:r>
            <a:r>
              <a:rPr lang="en-US" dirty="0" smtClean="0"/>
              <a:t> orang </a:t>
            </a:r>
            <a:r>
              <a:rPr lang="en-US" dirty="0" err="1" smtClean="0"/>
              <a:t>pada</a:t>
            </a:r>
            <a:r>
              <a:rPr lang="en-US" dirty="0" smtClean="0"/>
              <a:t> </a:t>
            </a:r>
            <a:r>
              <a:rPr lang="en-US" dirty="0" err="1" smtClean="0"/>
              <a:t>tingkat</a:t>
            </a:r>
            <a:r>
              <a:rPr lang="en-US" dirty="0" smtClean="0"/>
              <a:t> </a:t>
            </a:r>
            <a:r>
              <a:rPr lang="en-US" dirty="0" err="1" smtClean="0"/>
              <a:t>komunitas</a:t>
            </a:r>
            <a:r>
              <a:rPr lang="en-US" dirty="0" smtClean="0"/>
              <a:t> </a:t>
            </a:r>
            <a:r>
              <a:rPr lang="en-US" dirty="0" err="1" smtClean="0"/>
              <a:t>lokal</a:t>
            </a:r>
            <a:r>
              <a:rPr lang="en-US" dirty="0" smtClean="0"/>
              <a:t>”. </a:t>
            </a:r>
            <a:r>
              <a:rPr lang="en-US" dirty="0" err="1" smtClean="0"/>
              <a:t>Fokusnya</a:t>
            </a:r>
            <a:r>
              <a:rPr lang="en-US" dirty="0" smtClean="0"/>
              <a:t> </a:t>
            </a:r>
            <a:r>
              <a:rPr lang="en-US" dirty="0" err="1" smtClean="0"/>
              <a:t>pada</a:t>
            </a:r>
            <a:r>
              <a:rPr lang="en-US" dirty="0" smtClean="0"/>
              <a:t> </a:t>
            </a:r>
            <a:r>
              <a:rPr lang="en-US" dirty="0" err="1" smtClean="0"/>
              <a:t>kepentingan</a:t>
            </a:r>
            <a:r>
              <a:rPr lang="en-US" dirty="0" smtClean="0"/>
              <a:t> </a:t>
            </a:r>
            <a:r>
              <a:rPr lang="en-US" dirty="0" err="1" smtClean="0"/>
              <a:t>komunitas</a:t>
            </a:r>
            <a:r>
              <a:rPr lang="en-US" dirty="0" smtClean="0"/>
              <a:t> </a:t>
            </a:r>
            <a:r>
              <a:rPr lang="en-US" dirty="0" err="1" smtClean="0"/>
              <a:t>lokal</a:t>
            </a:r>
            <a:r>
              <a:rPr lang="en-US" dirty="0" smtClean="0"/>
              <a:t> </a:t>
            </a:r>
            <a:r>
              <a:rPr lang="en-US" dirty="0" err="1" smtClean="0"/>
              <a:t>dan</a:t>
            </a:r>
            <a:r>
              <a:rPr lang="en-US" dirty="0" smtClean="0"/>
              <a:t> </a:t>
            </a:r>
            <a:r>
              <a:rPr lang="en-US" dirty="0" err="1" smtClean="0"/>
              <a:t>menekankan</a:t>
            </a:r>
            <a:r>
              <a:rPr lang="en-US" dirty="0" smtClean="0"/>
              <a:t> </a:t>
            </a:r>
            <a:r>
              <a:rPr lang="en-US" dirty="0" err="1" smtClean="0"/>
              <a:t>pada</a:t>
            </a:r>
            <a:r>
              <a:rPr lang="en-US" dirty="0" smtClean="0"/>
              <a:t> proses-proses </a:t>
            </a:r>
            <a:r>
              <a:rPr lang="en-US" dirty="0" err="1" smtClean="0"/>
              <a:t>sosial</a:t>
            </a:r>
            <a:r>
              <a:rPr lang="en-US" dirty="0" smtClean="0"/>
              <a:t>.</a:t>
            </a:r>
          </a:p>
          <a:p>
            <a:pPr marL="514350" indent="-514350">
              <a:buFont typeface="+mj-lt"/>
              <a:buAutoNum type="arabicPeriod"/>
            </a:pPr>
            <a:r>
              <a:rPr lang="en-US" dirty="0" err="1" smtClean="0"/>
              <a:t>Perencanaan</a:t>
            </a:r>
            <a:r>
              <a:rPr lang="en-US" dirty="0" smtClean="0"/>
              <a:t> </a:t>
            </a:r>
            <a:r>
              <a:rPr lang="en-US" dirty="0" err="1" smtClean="0"/>
              <a:t>sosial</a:t>
            </a:r>
            <a:r>
              <a:rPr lang="en-US" dirty="0" smtClean="0"/>
              <a:t>. Model </a:t>
            </a:r>
            <a:r>
              <a:rPr lang="en-US" dirty="0" err="1" smtClean="0"/>
              <a:t>ini</a:t>
            </a:r>
            <a:r>
              <a:rPr lang="en-US" dirty="0" smtClean="0"/>
              <a:t> </a:t>
            </a:r>
            <a:r>
              <a:rPr lang="en-US" dirty="0" err="1" smtClean="0"/>
              <a:t>teknokratis</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pendekatan</a:t>
            </a:r>
            <a:r>
              <a:rPr lang="en-US" dirty="0" smtClean="0"/>
              <a:t> </a:t>
            </a:r>
            <a:r>
              <a:rPr lang="en-US" dirty="0" err="1" smtClean="0"/>
              <a:t>atas-bawah</a:t>
            </a:r>
            <a:r>
              <a:rPr lang="en-US" dirty="0" smtClean="0"/>
              <a:t> </a:t>
            </a:r>
            <a:r>
              <a:rPr lang="en-US" dirty="0" err="1" smtClean="0"/>
              <a:t>untuk</a:t>
            </a:r>
            <a:r>
              <a:rPr lang="en-US" dirty="0" smtClean="0"/>
              <a:t> </a:t>
            </a:r>
            <a:r>
              <a:rPr lang="en-US" dirty="0" err="1" smtClean="0"/>
              <a:t>penyelesaian</a:t>
            </a:r>
            <a:r>
              <a:rPr lang="en-US" dirty="0" smtClean="0"/>
              <a:t> </a:t>
            </a:r>
            <a:r>
              <a:rPr lang="en-US" dirty="0" err="1" smtClean="0"/>
              <a:t>masalah</a:t>
            </a:r>
            <a:r>
              <a:rPr lang="en-US" dirty="0" smtClean="0"/>
              <a:t>, </a:t>
            </a:r>
            <a:r>
              <a:rPr lang="en-US" dirty="0" err="1" smtClean="0"/>
              <a:t>solusi-solusi</a:t>
            </a:r>
            <a:r>
              <a:rPr lang="en-US" dirty="0" smtClean="0"/>
              <a:t> </a:t>
            </a:r>
            <a:r>
              <a:rPr lang="en-US" dirty="0" err="1" smtClean="0"/>
              <a:t>teknis</a:t>
            </a:r>
            <a:r>
              <a:rPr lang="en-US" dirty="0" smtClean="0"/>
              <a:t> </a:t>
            </a:r>
            <a:r>
              <a:rPr lang="en-US" dirty="0" err="1" smtClean="0"/>
              <a:t>dan</a:t>
            </a:r>
            <a:r>
              <a:rPr lang="en-US" dirty="0" smtClean="0"/>
              <a:t> </a:t>
            </a:r>
            <a:r>
              <a:rPr lang="en-US" dirty="0" err="1" smtClean="0"/>
              <a:t>mempercayai</a:t>
            </a:r>
            <a:r>
              <a:rPr lang="en-US" dirty="0" smtClean="0"/>
              <a:t> </a:t>
            </a:r>
            <a:r>
              <a:rPr lang="en-US" dirty="0" err="1" smtClean="0"/>
              <a:t>sarana-sarana</a:t>
            </a:r>
            <a:r>
              <a:rPr lang="en-US" dirty="0" smtClean="0"/>
              <a:t> </a:t>
            </a:r>
            <a:r>
              <a:rPr lang="en-US" dirty="0" err="1" smtClean="0"/>
              <a:t>rasional</a:t>
            </a:r>
            <a:r>
              <a:rPr lang="en-US" dirty="0" smtClean="0"/>
              <a:t> </a:t>
            </a:r>
            <a:r>
              <a:rPr lang="en-US" dirty="0" err="1" smtClean="0"/>
              <a:t>dan</a:t>
            </a:r>
            <a:r>
              <a:rPr lang="en-US" dirty="0" smtClean="0"/>
              <a:t> </a:t>
            </a:r>
            <a:r>
              <a:rPr lang="en-US" dirty="0" err="1" smtClean="0"/>
              <a:t>profesionalitas</a:t>
            </a:r>
            <a:r>
              <a:rPr lang="en-US" dirty="0" smtClean="0"/>
              <a:t>.</a:t>
            </a:r>
          </a:p>
          <a:p>
            <a:pPr marL="514350" indent="-514350">
              <a:buFont typeface="+mj-lt"/>
              <a:buAutoNum type="arabicPeriod"/>
            </a:pPr>
            <a:r>
              <a:rPr lang="en-US" dirty="0" err="1" smtClean="0"/>
              <a:t>Aksi</a:t>
            </a:r>
            <a:r>
              <a:rPr lang="en-US" dirty="0" smtClean="0"/>
              <a:t> </a:t>
            </a:r>
            <a:r>
              <a:rPr lang="en-US" dirty="0" err="1" smtClean="0"/>
              <a:t>sosial</a:t>
            </a:r>
            <a:r>
              <a:rPr lang="en-US" dirty="0" smtClean="0"/>
              <a:t>. </a:t>
            </a:r>
            <a:r>
              <a:rPr lang="en-US" dirty="0" err="1" smtClean="0"/>
              <a:t>Mempromosikan</a:t>
            </a:r>
            <a:r>
              <a:rPr lang="en-US" dirty="0" smtClean="0"/>
              <a:t> </a:t>
            </a:r>
            <a:r>
              <a:rPr lang="en-US" dirty="0" err="1" smtClean="0"/>
              <a:t>perubahan</a:t>
            </a:r>
            <a:r>
              <a:rPr lang="en-US" dirty="0" smtClean="0"/>
              <a:t> </a:t>
            </a:r>
            <a:r>
              <a:rPr lang="en-US" dirty="0" err="1" smtClean="0"/>
              <a:t>dalam</a:t>
            </a:r>
            <a:r>
              <a:rPr lang="en-US" dirty="0" smtClean="0"/>
              <a:t> </a:t>
            </a:r>
            <a:r>
              <a:rPr lang="en-US" dirty="0" err="1" smtClean="0"/>
              <a:t>hubungan</a:t>
            </a:r>
            <a:r>
              <a:rPr lang="en-US" dirty="0" smtClean="0"/>
              <a:t> </a:t>
            </a:r>
            <a:r>
              <a:rPr lang="en-US" dirty="0" err="1" smtClean="0"/>
              <a:t>kekuasaan</a:t>
            </a:r>
            <a:r>
              <a:rPr lang="en-US" dirty="0" smtClean="0"/>
              <a:t> </a:t>
            </a:r>
            <a:r>
              <a:rPr lang="en-US" dirty="0" err="1" smtClean="0"/>
              <a:t>dan</a:t>
            </a:r>
            <a:r>
              <a:rPr lang="en-US" dirty="0" smtClean="0"/>
              <a:t> </a:t>
            </a:r>
            <a:r>
              <a:rPr lang="en-US" dirty="0" err="1" smtClean="0"/>
              <a:t>aksi</a:t>
            </a:r>
            <a:r>
              <a:rPr lang="en-US" dirty="0" smtClean="0"/>
              <a:t> </a:t>
            </a:r>
            <a:r>
              <a:rPr lang="en-US" dirty="0" err="1" smtClean="0"/>
              <a:t>langsung</a:t>
            </a:r>
            <a:r>
              <a:rPr lang="en-US" dirty="0" smtClean="0"/>
              <a:t> </a:t>
            </a:r>
            <a:r>
              <a:rPr lang="en-US" dirty="0" err="1" smtClean="0"/>
              <a:t>dari</a:t>
            </a:r>
            <a:r>
              <a:rPr lang="en-US" dirty="0" smtClean="0"/>
              <a:t> </a:t>
            </a:r>
            <a:r>
              <a:rPr lang="en-US" dirty="0" err="1" smtClean="0"/>
              <a:t>komunitas</a:t>
            </a:r>
            <a:r>
              <a:rPr lang="en-US" dirty="0" smtClean="0"/>
              <a:t> </a:t>
            </a:r>
            <a:r>
              <a:rPr lang="en-US" dirty="0" err="1" smtClean="0"/>
              <a:t>tanpa</a:t>
            </a:r>
            <a:r>
              <a:rPr lang="en-US" dirty="0" smtClean="0"/>
              <a:t> </a:t>
            </a:r>
            <a:r>
              <a:rPr lang="en-US" dirty="0" err="1" smtClean="0"/>
              <a:t>kekuatan</a:t>
            </a:r>
            <a:r>
              <a:rPr lang="en-US" dirty="0" smtClean="0"/>
              <a:t> </a:t>
            </a:r>
            <a:r>
              <a:rPr lang="en-US" dirty="0" err="1" smtClean="0"/>
              <a:t>dan</a:t>
            </a:r>
            <a:r>
              <a:rPr lang="en-US" dirty="0" smtClean="0"/>
              <a:t> </a:t>
            </a:r>
            <a:r>
              <a:rPr lang="en-US" dirty="0" err="1" smtClean="0"/>
              <a:t>sumber-sumber</a:t>
            </a:r>
            <a:r>
              <a:rPr lang="en-US" dirty="0" smtClean="0"/>
              <a:t>. </a:t>
            </a:r>
            <a:r>
              <a:rPr lang="en-US" dirty="0" err="1" smtClean="0"/>
              <a:t>Kaum</a:t>
            </a:r>
            <a:r>
              <a:rPr lang="en-US" dirty="0" smtClean="0"/>
              <a:t> </a:t>
            </a:r>
            <a:r>
              <a:rPr lang="en-US" dirty="0" err="1" smtClean="0"/>
              <a:t>tertindas</a:t>
            </a:r>
            <a:r>
              <a:rPr lang="en-US" dirty="0" smtClean="0"/>
              <a:t> </a:t>
            </a:r>
            <a:r>
              <a:rPr lang="en-US" dirty="0" err="1" smtClean="0"/>
              <a:t>dan</a:t>
            </a:r>
            <a:r>
              <a:rPr lang="en-US" dirty="0" smtClean="0"/>
              <a:t> </a:t>
            </a:r>
            <a:r>
              <a:rPr lang="en-US" dirty="0" err="1" smtClean="0"/>
              <a:t>miskin</a:t>
            </a:r>
            <a:r>
              <a:rPr lang="en-US" dirty="0" smtClean="0"/>
              <a:t> </a:t>
            </a:r>
            <a:r>
              <a:rPr lang="en-US" dirty="0" err="1" smtClean="0"/>
              <a:t>harus</a:t>
            </a:r>
            <a:r>
              <a:rPr lang="en-US" dirty="0" smtClean="0"/>
              <a:t> </a:t>
            </a:r>
            <a:r>
              <a:rPr lang="en-US" dirty="0" err="1" smtClean="0"/>
              <a:t>mengorganisasikan</a:t>
            </a:r>
            <a:r>
              <a:rPr lang="en-US" dirty="0" smtClean="0"/>
              <a:t> </a:t>
            </a:r>
            <a:r>
              <a:rPr lang="en-US" dirty="0" err="1" smtClean="0"/>
              <a:t>diri</a:t>
            </a:r>
            <a:r>
              <a:rPr lang="en-US" dirty="0" smtClean="0"/>
              <a:t> </a:t>
            </a:r>
            <a:r>
              <a:rPr lang="en-US" dirty="0" err="1" smtClean="0"/>
              <a:t>mereka</a:t>
            </a:r>
            <a:r>
              <a:rPr lang="en-US" dirty="0" smtClean="0"/>
              <a:t> </a:t>
            </a:r>
            <a:r>
              <a:rPr lang="en-US" dirty="0" err="1" smtClean="0"/>
              <a:t>dengan</a:t>
            </a:r>
            <a:r>
              <a:rPr lang="en-US" dirty="0" smtClean="0"/>
              <a:t> </a:t>
            </a:r>
            <a:r>
              <a:rPr lang="en-US" dirty="0" err="1" smtClean="0"/>
              <a:t>dukungan</a:t>
            </a:r>
            <a:r>
              <a:rPr lang="en-US" dirty="0" smtClean="0"/>
              <a:t> </a:t>
            </a:r>
            <a:r>
              <a:rPr lang="en-US" dirty="0" err="1" smtClean="0"/>
              <a:t>pengorganisasi</a:t>
            </a:r>
            <a:r>
              <a:rPr lang="en-US" dirty="0" smtClean="0"/>
              <a:t> </a:t>
            </a:r>
            <a:r>
              <a:rPr lang="en-US" dirty="0" err="1" smtClean="0"/>
              <a:t>komunitas</a:t>
            </a:r>
            <a:r>
              <a:rPr lang="en-US" dirty="0" smtClean="0"/>
              <a:t> </a:t>
            </a:r>
            <a:r>
              <a:rPr lang="en-US" dirty="0" err="1" smtClean="0"/>
              <a:t>untuk</a:t>
            </a:r>
            <a:r>
              <a:rPr lang="en-US" dirty="0" smtClean="0"/>
              <a:t> </a:t>
            </a:r>
            <a:r>
              <a:rPr lang="en-US" dirty="0" err="1" smtClean="0"/>
              <a:t>menentang</a:t>
            </a:r>
            <a:r>
              <a:rPr lang="en-US" dirty="0" smtClean="0"/>
              <a:t> </a:t>
            </a:r>
            <a:r>
              <a:rPr lang="en-US" dirty="0" err="1" smtClean="0"/>
              <a:t>kekuasaan</a:t>
            </a:r>
            <a:r>
              <a:rPr lang="en-US" dirty="0" smtClean="0"/>
              <a:t> </a:t>
            </a:r>
            <a:r>
              <a:rPr lang="en-US" dirty="0" err="1" smtClean="0"/>
              <a:t>dengan</a:t>
            </a:r>
            <a:r>
              <a:rPr lang="en-US" dirty="0" smtClean="0"/>
              <a:t> </a:t>
            </a:r>
            <a:r>
              <a:rPr lang="en-US" dirty="0" err="1" smtClean="0"/>
              <a:t>kekuatan</a:t>
            </a:r>
            <a:r>
              <a:rPr lang="en-US" dirty="0" smtClean="0"/>
              <a:t> </a:t>
            </a:r>
            <a:r>
              <a:rPr lang="en-US" dirty="0" err="1" smtClean="0"/>
              <a:t>ini</a:t>
            </a:r>
            <a:r>
              <a:rPr lang="en-US" dirty="0" smtClean="0"/>
              <a:t>. </a:t>
            </a:r>
            <a:r>
              <a:rPr lang="en-US" dirty="0" err="1" smtClean="0"/>
              <a:t>Tujuannya</a:t>
            </a:r>
            <a:r>
              <a:rPr lang="en-US" dirty="0" smtClean="0"/>
              <a:t> </a:t>
            </a:r>
            <a:r>
              <a:rPr lang="en-US" dirty="0" err="1" smtClean="0"/>
              <a:t>untuk</a:t>
            </a:r>
            <a:r>
              <a:rPr lang="en-US" dirty="0" smtClean="0"/>
              <a:t> </a:t>
            </a:r>
            <a:r>
              <a:rPr lang="en-US" dirty="0" err="1" smtClean="0"/>
              <a:t>mendapatkan</a:t>
            </a:r>
            <a:r>
              <a:rPr lang="en-US" dirty="0" smtClean="0"/>
              <a:t> </a:t>
            </a:r>
            <a:r>
              <a:rPr lang="en-US" dirty="0" err="1" smtClean="0"/>
              <a:t>sumber-sumber</a:t>
            </a:r>
            <a:r>
              <a:rPr lang="en-US" dirty="0" smtClean="0"/>
              <a:t> yang </a:t>
            </a:r>
            <a:r>
              <a:rPr lang="en-US" dirty="0" err="1" smtClean="0"/>
              <a:t>besar</a:t>
            </a:r>
            <a:r>
              <a:rPr lang="en-US" dirty="0" smtClean="0"/>
              <a:t>, </a:t>
            </a:r>
            <a:r>
              <a:rPr lang="en-US" dirty="0" err="1" smtClean="0"/>
              <a:t>juga</a:t>
            </a:r>
            <a:r>
              <a:rPr lang="en-US" dirty="0" smtClean="0"/>
              <a:t> </a:t>
            </a:r>
            <a:r>
              <a:rPr lang="en-US" dirty="0" err="1" smtClean="0"/>
              <a:t>hak</a:t>
            </a:r>
            <a:r>
              <a:rPr lang="en-US" dirty="0" smtClean="0"/>
              <a:t> </a:t>
            </a:r>
            <a:r>
              <a:rPr lang="en-US" dirty="0" err="1" smtClean="0"/>
              <a:t>suara</a:t>
            </a:r>
            <a:r>
              <a:rPr lang="en-US" dirty="0" smtClean="0"/>
              <a:t> yang </a:t>
            </a:r>
            <a:r>
              <a:rPr lang="en-US" dirty="0" err="1" smtClean="0"/>
              <a:t>lebih</a:t>
            </a:r>
            <a:r>
              <a:rPr lang="en-US" dirty="0" smtClean="0"/>
              <a:t> </a:t>
            </a:r>
            <a:r>
              <a:rPr lang="en-US" dirty="0" err="1" smtClean="0"/>
              <a:t>kuat.aksi</a:t>
            </a:r>
            <a:r>
              <a:rPr lang="en-US" dirty="0" smtClean="0"/>
              <a:t> </a:t>
            </a:r>
            <a:r>
              <a:rPr lang="en-US" dirty="0" err="1" smtClean="0"/>
              <a:t>langsung</a:t>
            </a:r>
            <a:r>
              <a:rPr lang="en-US" dirty="0" smtClean="0"/>
              <a:t> </a:t>
            </a:r>
            <a:r>
              <a:rPr lang="en-US" dirty="0" err="1" smtClean="0"/>
              <a:t>merupakan</a:t>
            </a:r>
            <a:r>
              <a:rPr lang="en-US" dirty="0" smtClean="0"/>
              <a:t> modal </a:t>
            </a:r>
            <a:r>
              <a:rPr lang="en-US" dirty="0" err="1" smtClean="0"/>
              <a:t>untuk</a:t>
            </a:r>
            <a:r>
              <a:rPr lang="en-US" dirty="0" smtClean="0"/>
              <a:t> </a:t>
            </a:r>
            <a:r>
              <a:rPr lang="en-US" dirty="0" err="1" smtClean="0"/>
              <a:t>mendapatkan</a:t>
            </a:r>
            <a:r>
              <a:rPr lang="en-US" dirty="0" smtClean="0"/>
              <a:t> </a:t>
            </a:r>
            <a:r>
              <a:rPr lang="en-US" dirty="0" err="1" smtClean="0"/>
              <a:t>tuntutan-tuntutan</a:t>
            </a:r>
            <a:r>
              <a:rPr lang="en-US" dirty="0" smtClean="0"/>
              <a:t> </a:t>
            </a:r>
            <a:r>
              <a:rPr lang="en-US" dirty="0" err="1" smtClean="0"/>
              <a:t>ini</a:t>
            </a:r>
            <a:r>
              <a:rPr lang="en-US" dirty="0" smtClean="0"/>
              <a:t>.</a:t>
            </a:r>
            <a:endParaRPr lang="en-US" dirty="0"/>
          </a:p>
        </p:txBody>
      </p:sp>
    </p:spTree>
    <p:extLst>
      <p:ext uri="{BB962C8B-B14F-4D97-AF65-F5344CB8AC3E}">
        <p14:creationId xmlns:p14="http://schemas.microsoft.com/office/powerpoint/2010/main" val="17818035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r>
              <a:rPr lang="en-US" dirty="0" err="1" smtClean="0"/>
              <a:t>Tradisi</a:t>
            </a:r>
            <a:r>
              <a:rPr lang="en-US" dirty="0" smtClean="0"/>
              <a:t> </a:t>
            </a:r>
            <a:r>
              <a:rPr lang="en-US" dirty="0" err="1" smtClean="0"/>
              <a:t>pengembangan</a:t>
            </a:r>
            <a:r>
              <a:rPr lang="en-US" dirty="0" smtClean="0"/>
              <a:t> </a:t>
            </a:r>
            <a:r>
              <a:rPr lang="en-US" dirty="0" err="1" smtClean="0"/>
              <a:t>masyarakat</a:t>
            </a:r>
            <a:r>
              <a:rPr lang="en-US" dirty="0" smtClean="0"/>
              <a:t> </a:t>
            </a:r>
            <a:r>
              <a:rPr lang="en-US" dirty="0" err="1" smtClean="0"/>
              <a:t>berasal</a:t>
            </a:r>
            <a:r>
              <a:rPr lang="en-US" dirty="0" smtClean="0"/>
              <a:t> </a:t>
            </a:r>
            <a:r>
              <a:rPr lang="en-US" dirty="0" err="1" smtClean="0"/>
              <a:t>berasal</a:t>
            </a:r>
            <a:r>
              <a:rPr lang="en-US" dirty="0" smtClean="0"/>
              <a:t> </a:t>
            </a:r>
            <a:r>
              <a:rPr lang="en-US" dirty="0" err="1" smtClean="0"/>
              <a:t>dari</a:t>
            </a:r>
            <a:r>
              <a:rPr lang="en-US" dirty="0" smtClean="0"/>
              <a:t> model </a:t>
            </a:r>
            <a:r>
              <a:rPr lang="en-US" dirty="0" err="1" smtClean="0"/>
              <a:t>konsensus</a:t>
            </a:r>
            <a:r>
              <a:rPr lang="en-US" dirty="0" smtClean="0"/>
              <a:t>, </a:t>
            </a:r>
            <a:r>
              <a:rPr lang="en-US" dirty="0" err="1" smtClean="0"/>
              <a:t>sementara</a:t>
            </a:r>
            <a:r>
              <a:rPr lang="en-US" dirty="0" smtClean="0"/>
              <a:t> </a:t>
            </a:r>
            <a:r>
              <a:rPr lang="en-US" dirty="0" err="1" smtClean="0"/>
              <a:t>aksi</a:t>
            </a:r>
            <a:r>
              <a:rPr lang="en-US" dirty="0" smtClean="0"/>
              <a:t> </a:t>
            </a:r>
            <a:r>
              <a:rPr lang="en-US" dirty="0" err="1" smtClean="0"/>
              <a:t>sosial</a:t>
            </a:r>
            <a:r>
              <a:rPr lang="en-US" dirty="0" smtClean="0"/>
              <a:t> </a:t>
            </a:r>
            <a:r>
              <a:rPr lang="en-US" dirty="0" err="1" smtClean="0"/>
              <a:t>berdasarkan</a:t>
            </a:r>
            <a:r>
              <a:rPr lang="en-US" dirty="0" smtClean="0"/>
              <a:t> model </a:t>
            </a:r>
            <a:r>
              <a:rPr lang="en-US" dirty="0" err="1" smtClean="0"/>
              <a:t>konflik</a:t>
            </a:r>
            <a:r>
              <a:rPr lang="en-US" dirty="0" smtClean="0"/>
              <a:t>.</a:t>
            </a:r>
          </a:p>
          <a:p>
            <a:r>
              <a:rPr lang="en-US" dirty="0" err="1" smtClean="0"/>
              <a:t>Terdapat</a:t>
            </a:r>
            <a:r>
              <a:rPr lang="en-US" dirty="0" smtClean="0"/>
              <a:t> </a:t>
            </a:r>
            <a:r>
              <a:rPr lang="en-US" dirty="0" err="1" smtClean="0"/>
              <a:t>pergeseran</a:t>
            </a:r>
            <a:r>
              <a:rPr lang="en-US" dirty="0" smtClean="0"/>
              <a:t> </a:t>
            </a:r>
            <a:r>
              <a:rPr lang="en-US" dirty="0" err="1" smtClean="0"/>
              <a:t>orientasi</a:t>
            </a:r>
            <a:r>
              <a:rPr lang="en-US" dirty="0" smtClean="0"/>
              <a:t> </a:t>
            </a:r>
            <a:r>
              <a:rPr lang="en-US" dirty="0" err="1" smtClean="0"/>
              <a:t>aksi</a:t>
            </a:r>
            <a:r>
              <a:rPr lang="en-US" dirty="0" smtClean="0"/>
              <a:t> (di </a:t>
            </a:r>
            <a:r>
              <a:rPr lang="en-US" dirty="0" err="1" smtClean="0"/>
              <a:t>tahun</a:t>
            </a:r>
            <a:r>
              <a:rPr lang="en-US" dirty="0" smtClean="0"/>
              <a:t> 60-70an) </a:t>
            </a:r>
            <a:r>
              <a:rPr lang="en-US" dirty="0" err="1" smtClean="0"/>
              <a:t>ke</a:t>
            </a:r>
            <a:r>
              <a:rPr lang="en-US" dirty="0" smtClean="0"/>
              <a:t> </a:t>
            </a:r>
            <a:r>
              <a:rPr lang="en-US" dirty="0" err="1" smtClean="0"/>
              <a:t>pendekatan</a:t>
            </a:r>
            <a:r>
              <a:rPr lang="en-US" dirty="0" smtClean="0"/>
              <a:t> </a:t>
            </a:r>
            <a:r>
              <a:rPr lang="en-US" dirty="0" err="1" smtClean="0"/>
              <a:t>pengembangan</a:t>
            </a:r>
            <a:r>
              <a:rPr lang="en-US" dirty="0" smtClean="0"/>
              <a:t> yang </a:t>
            </a:r>
            <a:r>
              <a:rPr lang="en-US" dirty="0" err="1" smtClean="0"/>
              <a:t>telah</a:t>
            </a:r>
            <a:r>
              <a:rPr lang="en-US" dirty="0" smtClean="0"/>
              <a:t> </a:t>
            </a:r>
            <a:r>
              <a:rPr lang="en-US" dirty="0" err="1" smtClean="0"/>
              <a:t>menjadi</a:t>
            </a:r>
            <a:r>
              <a:rPr lang="en-US" dirty="0" smtClean="0"/>
              <a:t> </a:t>
            </a:r>
            <a:r>
              <a:rPr lang="en-US" dirty="0" err="1" smtClean="0"/>
              <a:t>signifikan</a:t>
            </a:r>
            <a:r>
              <a:rPr lang="en-US" dirty="0" smtClean="0"/>
              <a:t> (</a:t>
            </a:r>
            <a:r>
              <a:rPr lang="en-US" dirty="0" err="1" smtClean="0"/>
              <a:t>sejak</a:t>
            </a:r>
            <a:r>
              <a:rPr lang="en-US" dirty="0" smtClean="0"/>
              <a:t> 80-an)</a:t>
            </a:r>
          </a:p>
          <a:p>
            <a:r>
              <a:rPr lang="en-US" dirty="0" err="1" smtClean="0"/>
              <a:t>Perbedaan</a:t>
            </a:r>
            <a:r>
              <a:rPr lang="en-US" dirty="0" smtClean="0"/>
              <a:t> </a:t>
            </a:r>
            <a:r>
              <a:rPr lang="en-US" dirty="0" err="1" smtClean="0"/>
              <a:t>pokok</a:t>
            </a:r>
            <a:r>
              <a:rPr lang="en-US" dirty="0" smtClean="0"/>
              <a:t> </a:t>
            </a:r>
            <a:r>
              <a:rPr lang="en-US" dirty="0" err="1" smtClean="0"/>
              <a:t>antara</a:t>
            </a:r>
            <a:r>
              <a:rPr lang="en-US" dirty="0" smtClean="0"/>
              <a:t> model </a:t>
            </a:r>
            <a:r>
              <a:rPr lang="en-US" dirty="0" err="1" smtClean="0"/>
              <a:t>ini</a:t>
            </a:r>
            <a:r>
              <a:rPr lang="en-US" dirty="0" smtClean="0"/>
              <a:t> </a:t>
            </a:r>
            <a:r>
              <a:rPr lang="en-US" dirty="0" err="1" smtClean="0"/>
              <a:t>adalah</a:t>
            </a:r>
            <a:r>
              <a:rPr lang="en-US" dirty="0" smtClean="0"/>
              <a:t> </a:t>
            </a:r>
            <a:r>
              <a:rPr lang="en-US" dirty="0" err="1" smtClean="0"/>
              <a:t>pemahaman</a:t>
            </a:r>
            <a:r>
              <a:rPr lang="en-US" dirty="0" smtClean="0"/>
              <a:t> </a:t>
            </a:r>
            <a:r>
              <a:rPr lang="en-US" dirty="0" err="1" smtClean="0"/>
              <a:t>dasar</a:t>
            </a:r>
            <a:r>
              <a:rPr lang="en-US" dirty="0" smtClean="0"/>
              <a:t> </a:t>
            </a:r>
            <a:r>
              <a:rPr lang="en-US" dirty="0" err="1" smtClean="0"/>
              <a:t>mereka</a:t>
            </a:r>
            <a:r>
              <a:rPr lang="en-US" dirty="0" smtClean="0"/>
              <a:t> </a:t>
            </a:r>
            <a:r>
              <a:rPr lang="en-US" dirty="0" err="1" smtClean="0"/>
              <a:t>mengenai</a:t>
            </a:r>
            <a:r>
              <a:rPr lang="en-US" dirty="0" smtClean="0"/>
              <a:t> </a:t>
            </a:r>
            <a:r>
              <a:rPr lang="en-US" dirty="0" err="1" smtClean="0"/>
              <a:t>kekuasaan</a:t>
            </a:r>
            <a:r>
              <a:rPr lang="en-US" dirty="0" smtClean="0"/>
              <a:t> </a:t>
            </a:r>
            <a:r>
              <a:rPr lang="en-US" dirty="0" err="1" smtClean="0"/>
              <a:t>dan</a:t>
            </a:r>
            <a:r>
              <a:rPr lang="en-US" dirty="0" smtClean="0"/>
              <a:t> </a:t>
            </a:r>
            <a:r>
              <a:rPr lang="en-US" dirty="0" err="1" smtClean="0"/>
              <a:t>konflik</a:t>
            </a:r>
            <a:r>
              <a:rPr lang="en-US" dirty="0" smtClean="0"/>
              <a:t>. </a:t>
            </a:r>
          </a:p>
          <a:p>
            <a:pPr marL="339725" indent="0">
              <a:buNone/>
            </a:pPr>
            <a:r>
              <a:rPr lang="en-US" dirty="0" err="1" smtClean="0"/>
              <a:t>Perspektif</a:t>
            </a:r>
            <a:r>
              <a:rPr lang="en-US" dirty="0" smtClean="0"/>
              <a:t> </a:t>
            </a:r>
            <a:r>
              <a:rPr lang="en-US" dirty="0" err="1" smtClean="0"/>
              <a:t>aksi</a:t>
            </a:r>
            <a:r>
              <a:rPr lang="en-US" dirty="0" smtClean="0"/>
              <a:t> </a:t>
            </a:r>
            <a:r>
              <a:rPr lang="en-US" dirty="0" err="1" smtClean="0"/>
              <a:t>mengakui</a:t>
            </a:r>
            <a:r>
              <a:rPr lang="en-US" dirty="0" smtClean="0"/>
              <a:t> </a:t>
            </a:r>
            <a:r>
              <a:rPr lang="en-US" dirty="0" err="1" smtClean="0"/>
              <a:t>dan</a:t>
            </a:r>
            <a:r>
              <a:rPr lang="en-US" dirty="0" smtClean="0"/>
              <a:t> </a:t>
            </a:r>
            <a:r>
              <a:rPr lang="en-US" dirty="0" err="1" smtClean="0"/>
              <a:t>menentang</a:t>
            </a:r>
            <a:r>
              <a:rPr lang="en-US" dirty="0" smtClean="0"/>
              <a:t> </a:t>
            </a:r>
            <a:r>
              <a:rPr lang="en-US" dirty="0" err="1" smtClean="0"/>
              <a:t>kekuasaan</a:t>
            </a:r>
            <a:r>
              <a:rPr lang="en-US" dirty="0" smtClean="0"/>
              <a:t>, </a:t>
            </a:r>
            <a:r>
              <a:rPr lang="en-US" dirty="0" err="1" smtClean="0"/>
              <a:t>bahwa</a:t>
            </a:r>
            <a:r>
              <a:rPr lang="en-US" dirty="0" smtClean="0"/>
              <a:t> </a:t>
            </a:r>
            <a:r>
              <a:rPr lang="en-US" dirty="0" err="1" smtClean="0"/>
              <a:t>tujuan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adalah</a:t>
            </a:r>
            <a:r>
              <a:rPr lang="en-US" dirty="0" smtClean="0"/>
              <a:t> </a:t>
            </a:r>
            <a:r>
              <a:rPr lang="en-US" dirty="0" err="1" smtClean="0"/>
              <a:t>membantu</a:t>
            </a:r>
            <a:r>
              <a:rPr lang="en-US" dirty="0" smtClean="0"/>
              <a:t> orang-orang </a:t>
            </a:r>
            <a:r>
              <a:rPr lang="en-US" dirty="0" err="1" smtClean="0"/>
              <a:t>tanpa</a:t>
            </a:r>
            <a:r>
              <a:rPr lang="en-US" dirty="0" smtClean="0"/>
              <a:t> </a:t>
            </a:r>
            <a:r>
              <a:rPr lang="en-US" dirty="0" err="1" smtClean="0"/>
              <a:t>kekuatan</a:t>
            </a:r>
            <a:r>
              <a:rPr lang="en-US" dirty="0" smtClean="0"/>
              <a:t>, </a:t>
            </a:r>
            <a:r>
              <a:rPr lang="en-US" dirty="0" err="1" smtClean="0"/>
              <a:t>membagun</a:t>
            </a:r>
            <a:r>
              <a:rPr lang="en-US" dirty="0" smtClean="0"/>
              <a:t> </a:t>
            </a:r>
            <a:r>
              <a:rPr lang="en-US" dirty="0" err="1" smtClean="0"/>
              <a:t>suara</a:t>
            </a:r>
            <a:r>
              <a:rPr lang="en-US" dirty="0" smtClean="0"/>
              <a:t> </a:t>
            </a:r>
            <a:r>
              <a:rPr lang="en-US" dirty="0" err="1" smtClean="0"/>
              <a:t>untuk</a:t>
            </a:r>
            <a:r>
              <a:rPr lang="en-US" dirty="0" smtClean="0"/>
              <a:t> </a:t>
            </a:r>
            <a:r>
              <a:rPr lang="en-US" dirty="0" err="1" smtClean="0"/>
              <a:t>mengartikulasikan</a:t>
            </a:r>
            <a:r>
              <a:rPr lang="en-US" dirty="0" smtClean="0"/>
              <a:t> </a:t>
            </a:r>
            <a:r>
              <a:rPr lang="en-US" dirty="0" err="1" smtClean="0"/>
              <a:t>keinginan</a:t>
            </a:r>
            <a:r>
              <a:rPr lang="en-US" dirty="0" smtClean="0"/>
              <a:t> </a:t>
            </a:r>
            <a:r>
              <a:rPr lang="en-US" dirty="0" err="1" smtClean="0"/>
              <a:t>mereka</a:t>
            </a:r>
            <a:r>
              <a:rPr lang="en-US" dirty="0" smtClean="0"/>
              <a:t>. </a:t>
            </a:r>
            <a:r>
              <a:rPr lang="en-US" dirty="0" err="1" smtClean="0"/>
              <a:t>Sedangkan</a:t>
            </a:r>
            <a:r>
              <a:rPr lang="en-US" dirty="0" smtClean="0"/>
              <a:t> </a:t>
            </a:r>
            <a:r>
              <a:rPr lang="en-US" dirty="0" err="1" smtClean="0"/>
              <a:t>pendekatan</a:t>
            </a:r>
            <a:r>
              <a:rPr lang="en-US" dirty="0" smtClean="0"/>
              <a:t> </a:t>
            </a:r>
            <a:r>
              <a:rPr lang="en-US" dirty="0" err="1" smtClean="0"/>
              <a:t>pengembangan</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membangun</a:t>
            </a:r>
            <a:r>
              <a:rPr lang="en-US" dirty="0" smtClean="0"/>
              <a:t> </a:t>
            </a:r>
            <a:r>
              <a:rPr lang="en-US" dirty="0" err="1" smtClean="0"/>
              <a:t>konsensus-konsensus</a:t>
            </a:r>
            <a:r>
              <a:rPr lang="en-US" dirty="0" smtClean="0"/>
              <a:t> </a:t>
            </a:r>
            <a:r>
              <a:rPr lang="en-US" dirty="0" err="1" smtClean="0"/>
              <a:t>sosial</a:t>
            </a:r>
            <a:endParaRPr lang="en-US" dirty="0"/>
          </a:p>
        </p:txBody>
      </p:sp>
    </p:spTree>
    <p:extLst>
      <p:ext uri="{BB962C8B-B14F-4D97-AF65-F5344CB8AC3E}">
        <p14:creationId xmlns:p14="http://schemas.microsoft.com/office/powerpoint/2010/main" val="3543623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2800" dirty="0" smtClean="0"/>
              <a:t>Jack Rothman menggunakan 12 variabel untuk membedakan ketiga model pengorganisasian masyarakat:</a:t>
            </a:r>
            <a:endParaRPr lang="id-ID" sz="2800" dirty="0"/>
          </a:p>
        </p:txBody>
      </p:sp>
      <p:sp>
        <p:nvSpPr>
          <p:cNvPr id="3" name="Content Placeholder 2"/>
          <p:cNvSpPr>
            <a:spLocks noGrp="1"/>
          </p:cNvSpPr>
          <p:nvPr>
            <p:ph idx="1"/>
          </p:nvPr>
        </p:nvSpPr>
        <p:spPr/>
        <p:txBody>
          <a:bodyPr>
            <a:normAutofit fontScale="77500" lnSpcReduction="20000"/>
          </a:bodyPr>
          <a:lstStyle/>
          <a:p>
            <a:r>
              <a:rPr lang="id-ID" dirty="0" smtClean="0"/>
              <a:t>Kategori tujuan tindakan terhadap masyarakat</a:t>
            </a:r>
          </a:p>
          <a:p>
            <a:r>
              <a:rPr lang="id-ID" dirty="0" smtClean="0"/>
              <a:t>Asumsi mengenai struktur komunitas dan kondisi permasalahannya</a:t>
            </a:r>
          </a:p>
          <a:p>
            <a:r>
              <a:rPr lang="id-ID" dirty="0" smtClean="0"/>
              <a:t>Strategi dasar dalam melakukan perubahan</a:t>
            </a:r>
          </a:p>
          <a:p>
            <a:r>
              <a:rPr lang="id-ID" dirty="0" smtClean="0"/>
              <a:t>Karakteristik taktik dan teknik perubahan </a:t>
            </a:r>
          </a:p>
          <a:p>
            <a:r>
              <a:rPr lang="id-ID" dirty="0" smtClean="0"/>
              <a:t>Peran praktisi yang menonjol</a:t>
            </a:r>
          </a:p>
          <a:p>
            <a:r>
              <a:rPr lang="id-ID" dirty="0" smtClean="0"/>
              <a:t>Media perubahan</a:t>
            </a:r>
          </a:p>
          <a:p>
            <a:r>
              <a:rPr lang="id-ID" dirty="0" smtClean="0"/>
              <a:t>Orientasi terhadap struktur kekuasaan</a:t>
            </a:r>
          </a:p>
          <a:p>
            <a:r>
              <a:rPr lang="id-ID" dirty="0" smtClean="0"/>
              <a:t>Batasan definisi penerima layanan (beneficiaries)</a:t>
            </a:r>
          </a:p>
          <a:p>
            <a:r>
              <a:rPr lang="id-ID" dirty="0" smtClean="0"/>
              <a:t>Asumsi mengenai kepentingan dari kelompok-kelompok dalam suatu komunitas</a:t>
            </a:r>
          </a:p>
          <a:p>
            <a:r>
              <a:rPr lang="id-ID" dirty="0" smtClean="0"/>
              <a:t>Konsepsi mengenai penerima layanan</a:t>
            </a:r>
          </a:p>
          <a:p>
            <a:r>
              <a:rPr lang="id-ID" dirty="0" smtClean="0"/>
              <a:t>Konsepsi mengenai peran penerima layanan</a:t>
            </a:r>
          </a:p>
          <a:p>
            <a:r>
              <a:rPr lang="id-ID" dirty="0" smtClean="0"/>
              <a:t>Pemanfaatan pemberdayaan</a:t>
            </a:r>
          </a:p>
          <a:p>
            <a:endParaRPr lang="id-ID" dirty="0"/>
          </a:p>
        </p:txBody>
      </p:sp>
    </p:spTree>
    <p:extLst>
      <p:ext uri="{BB962C8B-B14F-4D97-AF65-F5344CB8AC3E}">
        <p14:creationId xmlns:p14="http://schemas.microsoft.com/office/powerpoint/2010/main" val="876135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id-ID" sz="2800" dirty="0" smtClean="0"/>
              <a:t>Tiga model intervensi dalam Pengorganisasian Masyarakat</a:t>
            </a:r>
            <a:endParaRPr lang="id-ID"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0275023"/>
              </p:ext>
            </p:extLst>
          </p:nvPr>
        </p:nvGraphicFramePr>
        <p:xfrm>
          <a:off x="457200" y="685800"/>
          <a:ext cx="8229600" cy="5364480"/>
        </p:xfrm>
        <a:graphic>
          <a:graphicData uri="http://schemas.openxmlformats.org/drawingml/2006/table">
            <a:tbl>
              <a:tblPr firstRow="1" bandRow="1">
                <a:tableStyleId>{5C22544A-7EE6-4342-B048-85BDC9FD1C3A}</a:tableStyleId>
              </a:tblPr>
              <a:tblGrid>
                <a:gridCol w="1295400"/>
                <a:gridCol w="2413000"/>
                <a:gridCol w="2260600"/>
                <a:gridCol w="2260600"/>
              </a:tblGrid>
              <a:tr h="370840">
                <a:tc>
                  <a:txBody>
                    <a:bodyPr/>
                    <a:lstStyle/>
                    <a:p>
                      <a:endParaRPr lang="id-ID" dirty="0"/>
                    </a:p>
                  </a:txBody>
                  <a:tcPr/>
                </a:tc>
                <a:tc>
                  <a:txBody>
                    <a:bodyPr/>
                    <a:lstStyle/>
                    <a:p>
                      <a:r>
                        <a:rPr lang="id-ID" sz="1200" dirty="0" smtClean="0"/>
                        <a:t>Model Pengembangan Masyarakat Lokal</a:t>
                      </a:r>
                      <a:endParaRPr lang="id-ID" sz="1200" dirty="0"/>
                    </a:p>
                  </a:txBody>
                  <a:tcPr/>
                </a:tc>
                <a:tc>
                  <a:txBody>
                    <a:bodyPr/>
                    <a:lstStyle/>
                    <a:p>
                      <a:r>
                        <a:rPr lang="id-ID" sz="1200" dirty="0" smtClean="0"/>
                        <a:t>Model Kebijakan Sosial/Perencanaan</a:t>
                      </a:r>
                      <a:r>
                        <a:rPr lang="id-ID" sz="1200" baseline="0" dirty="0" smtClean="0"/>
                        <a:t> Sosisal</a:t>
                      </a:r>
                      <a:endParaRPr lang="id-ID" sz="1200" dirty="0"/>
                    </a:p>
                  </a:txBody>
                  <a:tcPr/>
                </a:tc>
                <a:tc>
                  <a:txBody>
                    <a:bodyPr/>
                    <a:lstStyle/>
                    <a:p>
                      <a:r>
                        <a:rPr lang="id-ID" sz="1200" dirty="0" smtClean="0"/>
                        <a:t>Model Aksi Sosial</a:t>
                      </a:r>
                      <a:endParaRPr lang="id-ID" sz="1200" dirty="0"/>
                    </a:p>
                  </a:txBody>
                  <a:tcPr/>
                </a:tc>
              </a:tr>
              <a:tr h="370840">
                <a:tc>
                  <a:txBody>
                    <a:bodyPr/>
                    <a:lstStyle/>
                    <a:p>
                      <a:r>
                        <a:rPr lang="id-ID" sz="1100" dirty="0" smtClean="0"/>
                        <a:t>1. Kategori tujuan tindakan terhadap masyarkat</a:t>
                      </a:r>
                      <a:endParaRPr lang="id-ID" sz="1100" dirty="0"/>
                    </a:p>
                  </a:txBody>
                  <a:tcPr/>
                </a:tc>
                <a:tc>
                  <a:txBody>
                    <a:bodyPr/>
                    <a:lstStyle/>
                    <a:p>
                      <a:r>
                        <a:rPr lang="id-ID" sz="1100" dirty="0" smtClean="0"/>
                        <a:t>Kemandirian; pengembangan kapasitas dan pengintegrasian masyarakat. (tujuan</a:t>
                      </a:r>
                      <a:r>
                        <a:rPr lang="id-ID" sz="1100" baseline="0" dirty="0" smtClean="0"/>
                        <a:t> pada proses=process goals).</a:t>
                      </a:r>
                      <a:endParaRPr lang="id-ID" sz="1100" dirty="0"/>
                    </a:p>
                  </a:txBody>
                  <a:tcPr/>
                </a:tc>
                <a:tc>
                  <a:txBody>
                    <a:bodyPr/>
                    <a:lstStyle/>
                    <a:p>
                      <a:r>
                        <a:rPr lang="id-ID" sz="1100" dirty="0" smtClean="0"/>
                        <a:t>Pemecahan masalah dengan memperhatikan masalah yang penting yang ada di masyarakat (tujuan pada tugas=task goals).</a:t>
                      </a:r>
                      <a:endParaRPr lang="id-ID" sz="1100" dirty="0"/>
                    </a:p>
                  </a:txBody>
                  <a:tcPr/>
                </a:tc>
                <a:tc>
                  <a:txBody>
                    <a:bodyPr/>
                    <a:lstStyle/>
                    <a:p>
                      <a:r>
                        <a:rPr lang="id-ID" sz="1100" dirty="0" smtClean="0"/>
                        <a:t>Pergeseran (pengalihan) sumber</a:t>
                      </a:r>
                      <a:r>
                        <a:rPr lang="id-ID" sz="1100" baseline="0" dirty="0" smtClean="0"/>
                        <a:t> daya dan relasi kekuasaan; perubahan institusi dasar (task/process goals).</a:t>
                      </a:r>
                      <a:endParaRPr lang="id-ID" sz="1100" dirty="0"/>
                    </a:p>
                  </a:txBody>
                  <a:tcPr/>
                </a:tc>
              </a:tr>
              <a:tr h="370840">
                <a:tc>
                  <a:txBody>
                    <a:bodyPr/>
                    <a:lstStyle/>
                    <a:p>
                      <a:r>
                        <a:rPr lang="id-ID" sz="1100" dirty="0" smtClean="0"/>
                        <a:t>2. Asumsi mengenai struktur komunitas dan kondisi permasalahannya</a:t>
                      </a:r>
                      <a:endParaRPr lang="id-ID" sz="1100" dirty="0"/>
                    </a:p>
                  </a:txBody>
                  <a:tcPr/>
                </a:tc>
                <a:tc>
                  <a:txBody>
                    <a:bodyPr/>
                    <a:lstStyle/>
                    <a:p>
                      <a:r>
                        <a:rPr lang="id-ID" sz="1100" dirty="0" smtClean="0"/>
                        <a:t>Adanya anomie dan kemurungan dalam masyarakt; kesenjangan relasi dan kapasitas dalam memecahkan masalah secara demokratis; komunitas berbentuk tradisional statis.</a:t>
                      </a:r>
                      <a:endParaRPr lang="id-ID" sz="1100" dirty="0"/>
                    </a:p>
                  </a:txBody>
                  <a:tcPr/>
                </a:tc>
                <a:tc>
                  <a:txBody>
                    <a:bodyPr/>
                    <a:lstStyle/>
                    <a:p>
                      <a:r>
                        <a:rPr lang="id-ID" sz="1100" dirty="0" smtClean="0"/>
                        <a:t>Masalah sosial</a:t>
                      </a:r>
                      <a:r>
                        <a:rPr lang="id-ID" sz="1100" baseline="0" dirty="0" smtClean="0"/>
                        <a:t> yang sesungguhnya; kesehatan fisik dan mental, perumahan dan rekreasional.</a:t>
                      </a:r>
                      <a:endParaRPr lang="id-ID" sz="1100" dirty="0"/>
                    </a:p>
                  </a:txBody>
                  <a:tcPr/>
                </a:tc>
                <a:tc>
                  <a:txBody>
                    <a:bodyPr/>
                    <a:lstStyle/>
                    <a:p>
                      <a:r>
                        <a:rPr lang="id-ID" sz="1100" dirty="0" smtClean="0"/>
                        <a:t>Populasi yang dirugikan; kesenjangan sosial, perampasan hak, dan ketidakadilan.</a:t>
                      </a:r>
                      <a:endParaRPr lang="id-ID" sz="1100" dirty="0"/>
                    </a:p>
                  </a:txBody>
                  <a:tcPr/>
                </a:tc>
              </a:tr>
              <a:tr h="370840">
                <a:tc>
                  <a:txBody>
                    <a:bodyPr/>
                    <a:lstStyle/>
                    <a:p>
                      <a:r>
                        <a:rPr lang="id-ID" sz="1100" dirty="0" smtClean="0"/>
                        <a:t>3. Strategi</a:t>
                      </a:r>
                      <a:r>
                        <a:rPr lang="id-ID" sz="1100" baseline="0" dirty="0" smtClean="0"/>
                        <a:t> dalam melakukan perubahan</a:t>
                      </a:r>
                      <a:endParaRPr lang="id-ID" sz="1100" dirty="0"/>
                    </a:p>
                  </a:txBody>
                  <a:tcPr/>
                </a:tc>
                <a:tc>
                  <a:txBody>
                    <a:bodyPr/>
                    <a:lstStyle/>
                    <a:p>
                      <a:r>
                        <a:rPr lang="id-ID" sz="1100" dirty="0" smtClean="0"/>
                        <a:t>Pelibatan berbagai kelompok warga dalam menentukan</a:t>
                      </a:r>
                      <a:r>
                        <a:rPr lang="id-ID" sz="1100" baseline="0" dirty="0" smtClean="0"/>
                        <a:t> dan memecahkan masalah mereka sendiri</a:t>
                      </a:r>
                      <a:endParaRPr lang="id-ID" sz="1100" dirty="0"/>
                    </a:p>
                  </a:txBody>
                  <a:tcPr/>
                </a:tc>
                <a:tc>
                  <a:txBody>
                    <a:bodyPr/>
                    <a:lstStyle/>
                    <a:p>
                      <a:r>
                        <a:rPr lang="id-ID" sz="1100" dirty="0" smtClean="0"/>
                        <a:t>Pengumpulan data yang terkait dengan masalah, dan memilih serta menentukan bentuk tindakan yang paling rasional.</a:t>
                      </a:r>
                      <a:endParaRPr lang="id-ID" sz="1100" dirty="0"/>
                    </a:p>
                  </a:txBody>
                  <a:tcPr/>
                </a:tc>
                <a:tc>
                  <a:txBody>
                    <a:bodyPr/>
                    <a:lstStyle/>
                    <a:p>
                      <a:r>
                        <a:rPr lang="id-ID" sz="1100" dirty="0" smtClean="0"/>
                        <a:t>Kristalisasi dari isu dan pengorganisasian massa untuk menghadapi sasaran yang menjadi musuh mereka.</a:t>
                      </a:r>
                      <a:endParaRPr lang="id-ID" sz="1100" dirty="0"/>
                    </a:p>
                  </a:txBody>
                  <a:tcPr/>
                </a:tc>
              </a:tr>
              <a:tr h="370840">
                <a:tc>
                  <a:txBody>
                    <a:bodyPr/>
                    <a:lstStyle/>
                    <a:p>
                      <a:r>
                        <a:rPr lang="id-ID" sz="1100" dirty="0" smtClean="0"/>
                        <a:t>4. Karakteristik taktik dan teknik perubahan</a:t>
                      </a:r>
                      <a:endParaRPr lang="id-ID" sz="1100" dirty="0"/>
                    </a:p>
                  </a:txBody>
                  <a:tcPr/>
                </a:tc>
                <a:tc>
                  <a:txBody>
                    <a:bodyPr/>
                    <a:lstStyle/>
                    <a:p>
                      <a:r>
                        <a:rPr lang="id-ID" sz="1100" dirty="0" smtClean="0"/>
                        <a:t>Konsensus; komunikasi antar kelompok dan kelompok kepentingan dalam masyarakat (komunitas);</a:t>
                      </a:r>
                      <a:r>
                        <a:rPr lang="id-ID" sz="1100" baseline="0" dirty="0" smtClean="0"/>
                        <a:t> diskusi kelompok.</a:t>
                      </a:r>
                      <a:endParaRPr lang="id-ID" sz="1100" dirty="0"/>
                    </a:p>
                  </a:txBody>
                  <a:tcPr/>
                </a:tc>
                <a:tc>
                  <a:txBody>
                    <a:bodyPr/>
                    <a:lstStyle/>
                    <a:p>
                      <a:r>
                        <a:rPr lang="id-ID" sz="1100" dirty="0" smtClean="0"/>
                        <a:t>Konsensus</a:t>
                      </a:r>
                      <a:r>
                        <a:rPr lang="id-ID" sz="1100" baseline="0" dirty="0" smtClean="0"/>
                        <a:t> atau konflik</a:t>
                      </a:r>
                      <a:endParaRPr lang="id-ID" sz="1100" dirty="0"/>
                    </a:p>
                  </a:txBody>
                  <a:tcPr/>
                </a:tc>
                <a:tc>
                  <a:txBody>
                    <a:bodyPr/>
                    <a:lstStyle/>
                    <a:p>
                      <a:r>
                        <a:rPr lang="id-ID" sz="1100" dirty="0" smtClean="0"/>
                        <a:t>Konflik atau kontes; konfrontasi; aksi yang bersifat langsung, negosiasi.</a:t>
                      </a:r>
                      <a:endParaRPr lang="id-ID" sz="1100" dirty="0"/>
                    </a:p>
                  </a:txBody>
                  <a:tcPr/>
                </a:tc>
              </a:tr>
              <a:tr h="370840">
                <a:tc>
                  <a:txBody>
                    <a:bodyPr/>
                    <a:lstStyle/>
                    <a:p>
                      <a:r>
                        <a:rPr lang="id-ID" sz="1100" dirty="0" smtClean="0"/>
                        <a:t>5. Peran praktisi yang menonjol</a:t>
                      </a:r>
                      <a:endParaRPr lang="id-ID" sz="1100" dirty="0"/>
                    </a:p>
                  </a:txBody>
                  <a:tcPr/>
                </a:tc>
                <a:tc>
                  <a:txBody>
                    <a:bodyPr/>
                    <a:lstStyle/>
                    <a:p>
                      <a:r>
                        <a:rPr lang="id-ID" sz="1100" dirty="0" smtClean="0"/>
                        <a:t>Sebagai Enabler-katalis, koordinator, orang yang mengajarkan ketrampilan memecahkan</a:t>
                      </a:r>
                      <a:r>
                        <a:rPr lang="id-ID" sz="1100" baseline="0" dirty="0" smtClean="0"/>
                        <a:t> masalah dan nilai-nilai etis.</a:t>
                      </a:r>
                      <a:endParaRPr lang="id-ID" sz="1100" dirty="0"/>
                    </a:p>
                  </a:txBody>
                  <a:tcPr/>
                </a:tc>
                <a:tc>
                  <a:txBody>
                    <a:bodyPr/>
                    <a:lstStyle/>
                    <a:p>
                      <a:r>
                        <a:rPr lang="id-ID" sz="1100" dirty="0" smtClean="0"/>
                        <a:t>Pengumpul dan penganalisis data, pengimplementasi program, dan fasilitator.</a:t>
                      </a:r>
                      <a:endParaRPr lang="id-ID" sz="1100" dirty="0"/>
                    </a:p>
                  </a:txBody>
                  <a:tcPr/>
                </a:tc>
                <a:tc>
                  <a:txBody>
                    <a:bodyPr/>
                    <a:lstStyle/>
                    <a:p>
                      <a:r>
                        <a:rPr lang="id-ID" sz="1100" dirty="0" smtClean="0"/>
                        <a:t>Aktivis, advokat, agitator,pialang,</a:t>
                      </a:r>
                      <a:r>
                        <a:rPr lang="id-ID" sz="1100" baseline="0" dirty="0" smtClean="0"/>
                        <a:t> negosiator, partisan.</a:t>
                      </a:r>
                      <a:endParaRPr lang="id-ID" sz="1100" dirty="0" smtClean="0"/>
                    </a:p>
                  </a:txBody>
                  <a:tcPr/>
                </a:tc>
              </a:tr>
              <a:tr h="370840">
                <a:tc>
                  <a:txBody>
                    <a:bodyPr/>
                    <a:lstStyle/>
                    <a:p>
                      <a:r>
                        <a:rPr lang="id-ID" sz="1100" dirty="0" smtClean="0"/>
                        <a:t>6. Media perubahan</a:t>
                      </a:r>
                      <a:endParaRPr lang="id-ID" sz="1100" dirty="0"/>
                    </a:p>
                  </a:txBody>
                  <a:tcPr/>
                </a:tc>
                <a:tc>
                  <a:txBody>
                    <a:bodyPr/>
                    <a:lstStyle/>
                    <a:p>
                      <a:r>
                        <a:rPr lang="id-ID" sz="1100" dirty="0" smtClean="0"/>
                        <a:t>Manipulasi kelompok kecil yang berorientasi pada terselesaikannya suatu tugas.</a:t>
                      </a:r>
                      <a:endParaRPr lang="id-ID" sz="1100" dirty="0"/>
                    </a:p>
                  </a:txBody>
                  <a:tcPr/>
                </a:tc>
                <a:tc>
                  <a:txBody>
                    <a:bodyPr/>
                    <a:lstStyle/>
                    <a:p>
                      <a:r>
                        <a:rPr lang="id-ID" sz="1100" dirty="0" smtClean="0"/>
                        <a:t>Manipulasi organisasi formal dan data yang tersedia.</a:t>
                      </a:r>
                      <a:endParaRPr lang="id-ID" sz="1100" dirty="0"/>
                    </a:p>
                  </a:txBody>
                  <a:tcPr/>
                </a:tc>
                <a:tc>
                  <a:txBody>
                    <a:bodyPr/>
                    <a:lstStyle/>
                    <a:p>
                      <a:r>
                        <a:rPr lang="id-ID" sz="1100" dirty="0" smtClean="0"/>
                        <a:t>Manipulasi organisasi massa dan proses-proses politik.</a:t>
                      </a:r>
                    </a:p>
                  </a:txBody>
                  <a:tcPr/>
                </a:tc>
              </a:tr>
            </a:tbl>
          </a:graphicData>
        </a:graphic>
      </p:graphicFrame>
    </p:spTree>
    <p:extLst>
      <p:ext uri="{BB962C8B-B14F-4D97-AF65-F5344CB8AC3E}">
        <p14:creationId xmlns:p14="http://schemas.microsoft.com/office/powerpoint/2010/main" val="4258022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81000"/>
          </a:xfrm>
        </p:spPr>
        <p:txBody>
          <a:bodyPr>
            <a:normAutofit fontScale="90000"/>
          </a:bodyPr>
          <a:lstStyle/>
          <a:p>
            <a:r>
              <a:rPr lang="id-ID" sz="2500" dirty="0">
                <a:solidFill>
                  <a:srgbClr val="04617B"/>
                </a:solidFill>
              </a:rPr>
              <a:t>Tiga model intervensi dalam Pengorganisasian Masyarakat</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8803324"/>
              </p:ext>
            </p:extLst>
          </p:nvPr>
        </p:nvGraphicFramePr>
        <p:xfrm>
          <a:off x="457200" y="381000"/>
          <a:ext cx="8229600" cy="5852160"/>
        </p:xfrm>
        <a:graphic>
          <a:graphicData uri="http://schemas.openxmlformats.org/drawingml/2006/table">
            <a:tbl>
              <a:tblPr firstRow="1" bandRow="1">
                <a:tableStyleId>{5C22544A-7EE6-4342-B048-85BDC9FD1C3A}</a:tableStyleId>
              </a:tblPr>
              <a:tblGrid>
                <a:gridCol w="1371600"/>
                <a:gridCol w="2286000"/>
                <a:gridCol w="2286000"/>
                <a:gridCol w="2286000"/>
              </a:tblGrid>
              <a:tr h="609600">
                <a:tc>
                  <a:txBody>
                    <a:bodyPr/>
                    <a:lstStyle/>
                    <a:p>
                      <a:endParaRPr lang="id-ID"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1100" b="1" i="0" u="none" strike="noStrike" kern="1200" cap="none" spc="0" normalizeH="0" baseline="0" noProof="0" dirty="0" smtClean="0">
                          <a:ln>
                            <a:noFill/>
                          </a:ln>
                          <a:solidFill>
                            <a:prstClr val="white"/>
                          </a:solidFill>
                          <a:effectLst/>
                          <a:uLnTx/>
                          <a:uFillTx/>
                          <a:latin typeface="+mn-lt"/>
                          <a:ea typeface="+mn-ea"/>
                          <a:cs typeface="+mn-cs"/>
                        </a:rPr>
                        <a:t>Model Pengembangan Masyarakat Lokal</a:t>
                      </a:r>
                    </a:p>
                    <a:p>
                      <a:endParaRPr lang="id-ID"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1100" b="1" i="0" u="none" strike="noStrike" kern="1200" cap="none" spc="0" normalizeH="0" baseline="0" noProof="0" dirty="0" smtClean="0">
                          <a:ln>
                            <a:noFill/>
                          </a:ln>
                          <a:solidFill>
                            <a:prstClr val="white"/>
                          </a:solidFill>
                          <a:effectLst/>
                          <a:uLnTx/>
                          <a:uFillTx/>
                          <a:latin typeface="+mn-lt"/>
                          <a:ea typeface="+mn-ea"/>
                          <a:cs typeface="+mn-cs"/>
                        </a:rPr>
                        <a:t>Model Kebijakan Sosial/Perencanaan Sosisal</a:t>
                      </a:r>
                    </a:p>
                    <a:p>
                      <a:endParaRPr lang="id-ID"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d-ID" sz="1100" b="1" i="0" u="none" strike="noStrike" kern="1200" cap="none" spc="0" normalizeH="0" baseline="0" noProof="0" dirty="0" smtClean="0">
                          <a:ln>
                            <a:noFill/>
                          </a:ln>
                          <a:solidFill>
                            <a:prstClr val="white"/>
                          </a:solidFill>
                          <a:effectLst/>
                          <a:uLnTx/>
                          <a:uFillTx/>
                          <a:latin typeface="+mn-lt"/>
                          <a:ea typeface="+mn-ea"/>
                          <a:cs typeface="+mn-cs"/>
                        </a:rPr>
                        <a:t>Model Aksi Sosial</a:t>
                      </a:r>
                    </a:p>
                    <a:p>
                      <a:endParaRPr lang="id-ID" sz="1100" dirty="0"/>
                    </a:p>
                  </a:txBody>
                  <a:tcPr/>
                </a:tc>
              </a:tr>
              <a:tr h="370840">
                <a:tc>
                  <a:txBody>
                    <a:bodyPr/>
                    <a:lstStyle/>
                    <a:p>
                      <a:r>
                        <a:rPr lang="id-ID" sz="1100" dirty="0" smtClean="0"/>
                        <a:t>7. Orientasi terhadap struktur Kekuasaan</a:t>
                      </a:r>
                      <a:endParaRPr lang="id-ID" sz="1100" dirty="0"/>
                    </a:p>
                  </a:txBody>
                  <a:tcPr/>
                </a:tc>
                <a:tc>
                  <a:txBody>
                    <a:bodyPr/>
                    <a:lstStyle/>
                    <a:p>
                      <a:r>
                        <a:rPr lang="id-ID" sz="1100" dirty="0" smtClean="0"/>
                        <a:t>Anggota dari struktur kekuasaan</a:t>
                      </a:r>
                      <a:r>
                        <a:rPr lang="id-ID" sz="1100" baseline="0" dirty="0" smtClean="0"/>
                        <a:t> bertindak sebagai kolaborator dalam suatu “ventura” yang bersifat umum.</a:t>
                      </a:r>
                      <a:endParaRPr lang="id-ID" sz="1100" dirty="0"/>
                    </a:p>
                  </a:txBody>
                  <a:tcPr/>
                </a:tc>
                <a:tc>
                  <a:txBody>
                    <a:bodyPr/>
                    <a:lstStyle/>
                    <a:p>
                      <a:r>
                        <a:rPr lang="id-ID" sz="1100" dirty="0" smtClean="0"/>
                        <a:t>Struktur kekuasaan s.ebagai pemilik dan sponsor</a:t>
                      </a:r>
                      <a:endParaRPr lang="id-ID" sz="1100" dirty="0"/>
                    </a:p>
                  </a:txBody>
                  <a:tcPr/>
                </a:tc>
                <a:tc>
                  <a:txBody>
                    <a:bodyPr/>
                    <a:lstStyle/>
                    <a:p>
                      <a:r>
                        <a:rPr lang="id-ID" sz="1100" dirty="0" smtClean="0"/>
                        <a:t>Struktur kekuasaan sebagai sasaran eksternal</a:t>
                      </a:r>
                      <a:r>
                        <a:rPr lang="id-ID" sz="1100" baseline="0" dirty="0" smtClean="0"/>
                        <a:t> dari tindakan yang dilakukan; mereka yang memberikan tekanan harus dilawan dengan memberikan tekanan balik.</a:t>
                      </a:r>
                      <a:endParaRPr lang="id-ID" sz="1100" dirty="0"/>
                    </a:p>
                  </a:txBody>
                  <a:tcPr/>
                </a:tc>
              </a:tr>
              <a:tr h="370840">
                <a:tc>
                  <a:txBody>
                    <a:bodyPr/>
                    <a:lstStyle/>
                    <a:p>
                      <a:r>
                        <a:rPr lang="id-ID" sz="1100" dirty="0" smtClean="0"/>
                        <a:t>8. Batasan definisi</a:t>
                      </a:r>
                      <a:r>
                        <a:rPr lang="id-ID" sz="1100" baseline="0" dirty="0" smtClean="0"/>
                        <a:t> penerima layanan</a:t>
                      </a:r>
                      <a:endParaRPr lang="id-ID" sz="1100" dirty="0"/>
                    </a:p>
                  </a:txBody>
                  <a:tcPr/>
                </a:tc>
                <a:tc>
                  <a:txBody>
                    <a:bodyPr/>
                    <a:lstStyle/>
                    <a:p>
                      <a:r>
                        <a:rPr lang="id-ID" sz="1100" dirty="0" smtClean="0"/>
                        <a:t>Keseluruhan komunitas geografis.</a:t>
                      </a:r>
                      <a:endParaRPr lang="id-ID" sz="1100" dirty="0"/>
                    </a:p>
                  </a:txBody>
                  <a:tcPr/>
                </a:tc>
                <a:tc>
                  <a:txBody>
                    <a:bodyPr/>
                    <a:lstStyle/>
                    <a:p>
                      <a:r>
                        <a:rPr lang="id-ID" sz="1100" dirty="0" smtClean="0"/>
                        <a:t>Keseluruhan komunitas atau suatu segmen</a:t>
                      </a:r>
                      <a:r>
                        <a:rPr lang="id-ID" sz="1100" baseline="0" dirty="0" smtClean="0"/>
                        <a:t> dalam komunitas (termasuk komunitas fungsional).</a:t>
                      </a:r>
                      <a:endParaRPr lang="id-ID" sz="1100" dirty="0"/>
                    </a:p>
                  </a:txBody>
                  <a:tcPr/>
                </a:tc>
                <a:tc>
                  <a:txBody>
                    <a:bodyPr/>
                    <a:lstStyle/>
                    <a:p>
                      <a:r>
                        <a:rPr lang="id-ID" sz="1100" dirty="0" smtClean="0"/>
                        <a:t>Segmen dalam komunitas.</a:t>
                      </a:r>
                      <a:endParaRPr lang="id-ID" sz="1100" dirty="0"/>
                    </a:p>
                  </a:txBody>
                  <a:tcPr/>
                </a:tc>
              </a:tr>
              <a:tr h="370840">
                <a:tc>
                  <a:txBody>
                    <a:bodyPr/>
                    <a:lstStyle/>
                    <a:p>
                      <a:r>
                        <a:rPr lang="id-ID" sz="1100" dirty="0" smtClean="0"/>
                        <a:t>9. Asumsi mengenai kepentingan dari kelompok-kelompok di dalam suatu komunitas</a:t>
                      </a:r>
                      <a:endParaRPr lang="id-ID" sz="1100" dirty="0"/>
                    </a:p>
                  </a:txBody>
                  <a:tcPr/>
                </a:tc>
                <a:tc>
                  <a:txBody>
                    <a:bodyPr/>
                    <a:lstStyle/>
                    <a:p>
                      <a:r>
                        <a:rPr lang="id-ID" sz="1100" dirty="0" smtClean="0"/>
                        <a:t>Kepentingan umum atau permufakatan dari berbagai perbedaan.</a:t>
                      </a:r>
                      <a:endParaRPr lang="id-ID" sz="1100" dirty="0"/>
                    </a:p>
                  </a:txBody>
                  <a:tcPr/>
                </a:tc>
                <a:tc>
                  <a:txBody>
                    <a:bodyPr/>
                    <a:lstStyle/>
                    <a:p>
                      <a:r>
                        <a:rPr lang="id-ID" sz="1100" dirty="0" smtClean="0"/>
                        <a:t>Permufakatan</a:t>
                      </a:r>
                      <a:r>
                        <a:rPr lang="id-ID" sz="1100" baseline="0" dirty="0" smtClean="0"/>
                        <a:t> kepentingan atau konflik.</a:t>
                      </a:r>
                      <a:endParaRPr lang="id-ID" sz="1100" dirty="0"/>
                    </a:p>
                  </a:txBody>
                  <a:tcPr/>
                </a:tc>
                <a:tc>
                  <a:txBody>
                    <a:bodyPr/>
                    <a:lstStyle/>
                    <a:p>
                      <a:r>
                        <a:rPr lang="id-ID" sz="1100" dirty="0" smtClean="0"/>
                        <a:t>Konflik kepentingan yang sulit dicapai</a:t>
                      </a:r>
                      <a:r>
                        <a:rPr lang="id-ID" sz="1100" baseline="0" dirty="0" smtClean="0"/>
                        <a:t> kata mufakat; kelangkaan sumber daya.</a:t>
                      </a:r>
                      <a:endParaRPr lang="id-ID" sz="1100" dirty="0"/>
                    </a:p>
                  </a:txBody>
                  <a:tcPr/>
                </a:tc>
              </a:tr>
              <a:tr h="370840">
                <a:tc>
                  <a:txBody>
                    <a:bodyPr/>
                    <a:lstStyle/>
                    <a:p>
                      <a:r>
                        <a:rPr lang="id-ID" sz="1100" dirty="0" smtClean="0"/>
                        <a:t>10. Konsepsi mengenai penerima layanan</a:t>
                      </a:r>
                      <a:endParaRPr lang="id-ID" sz="1100" dirty="0"/>
                    </a:p>
                  </a:txBody>
                  <a:tcPr/>
                </a:tc>
                <a:tc>
                  <a:txBody>
                    <a:bodyPr/>
                    <a:lstStyle/>
                    <a:p>
                      <a:r>
                        <a:rPr lang="id-ID" sz="1100" dirty="0" smtClean="0"/>
                        <a:t>Warga masyarakat.</a:t>
                      </a:r>
                      <a:endParaRPr lang="id-ID" sz="1100" dirty="0"/>
                    </a:p>
                  </a:txBody>
                  <a:tcPr/>
                </a:tc>
                <a:tc>
                  <a:txBody>
                    <a:bodyPr/>
                    <a:lstStyle/>
                    <a:p>
                      <a:r>
                        <a:rPr lang="id-ID" sz="1100" dirty="0" smtClean="0"/>
                        <a:t>Konsumen</a:t>
                      </a:r>
                      <a:r>
                        <a:rPr lang="id-ID" sz="1100" baseline="0" dirty="0" smtClean="0"/>
                        <a:t> (pengguna jasa).</a:t>
                      </a:r>
                      <a:endParaRPr lang="id-ID" sz="1100" dirty="0"/>
                    </a:p>
                  </a:txBody>
                  <a:tcPr/>
                </a:tc>
                <a:tc>
                  <a:txBody>
                    <a:bodyPr/>
                    <a:lstStyle/>
                    <a:p>
                      <a:r>
                        <a:rPr lang="id-ID" sz="1100" dirty="0" smtClean="0"/>
                        <a:t>“korban”.</a:t>
                      </a:r>
                      <a:endParaRPr lang="id-ID" sz="1100" dirty="0"/>
                    </a:p>
                  </a:txBody>
                  <a:tcPr/>
                </a:tc>
              </a:tr>
              <a:tr h="370840">
                <a:tc>
                  <a:txBody>
                    <a:bodyPr/>
                    <a:lstStyle/>
                    <a:p>
                      <a:r>
                        <a:rPr lang="id-ID" sz="1100" dirty="0" smtClean="0"/>
                        <a:t>11. Konsepsi mengenai peran penerima layanan</a:t>
                      </a:r>
                      <a:endParaRPr lang="id-ID" sz="1100" dirty="0"/>
                    </a:p>
                  </a:txBody>
                  <a:tcPr/>
                </a:tc>
                <a:tc>
                  <a:txBody>
                    <a:bodyPr/>
                    <a:lstStyle/>
                    <a:p>
                      <a:r>
                        <a:rPr lang="id-ID" sz="1100" dirty="0" smtClean="0"/>
                        <a:t>Partisipan pada proses interaksional pemecahan masalah.</a:t>
                      </a:r>
                      <a:endParaRPr lang="id-ID" sz="1100" dirty="0"/>
                    </a:p>
                  </a:txBody>
                  <a:tcPr/>
                </a:tc>
                <a:tc>
                  <a:txBody>
                    <a:bodyPr/>
                    <a:lstStyle/>
                    <a:p>
                      <a:r>
                        <a:rPr lang="id-ID" sz="1100" dirty="0" smtClean="0"/>
                        <a:t>Konsumen atau resipien (penerima pelayanan).</a:t>
                      </a:r>
                      <a:endParaRPr lang="id-ID" sz="1100" dirty="0"/>
                    </a:p>
                  </a:txBody>
                  <a:tcPr/>
                </a:tc>
                <a:tc>
                  <a:txBody>
                    <a:bodyPr/>
                    <a:lstStyle/>
                    <a:p>
                      <a:r>
                        <a:rPr lang="id-ID" sz="1100" dirty="0" smtClean="0"/>
                        <a:t>Employer, konstituen, anggota.</a:t>
                      </a:r>
                      <a:endParaRPr lang="id-ID" sz="1100" dirty="0"/>
                    </a:p>
                  </a:txBody>
                  <a:tcPr/>
                </a:tc>
              </a:tr>
              <a:tr h="370840">
                <a:tc>
                  <a:txBody>
                    <a:bodyPr/>
                    <a:lstStyle/>
                    <a:p>
                      <a:r>
                        <a:rPr lang="id-ID" sz="1100" dirty="0" smtClean="0"/>
                        <a:t>12. Pemanfaatan pemberdayaan (Pemberdayaan digunakan</a:t>
                      </a:r>
                      <a:r>
                        <a:rPr lang="id-ID" sz="1100" baseline="0" dirty="0" smtClean="0"/>
                        <a:t> untuk)</a:t>
                      </a:r>
                      <a:endParaRPr lang="id-ID" sz="1100" dirty="0"/>
                    </a:p>
                  </a:txBody>
                  <a:tcPr/>
                </a:tc>
                <a:tc>
                  <a:txBody>
                    <a:bodyPr/>
                    <a:lstStyle/>
                    <a:p>
                      <a:r>
                        <a:rPr lang="id-ID" sz="1100" dirty="0" smtClean="0"/>
                        <a:t>Mengembangkan</a:t>
                      </a:r>
                      <a:r>
                        <a:rPr lang="id-ID" sz="1100" baseline="0" dirty="0" smtClean="0"/>
                        <a:t> kapasitas komunitas untuk mengambil keputusan bersama; serta membangkitkan rasa percaya diri akan kemampuan masing-masing anggota masyarakat.</a:t>
                      </a:r>
                      <a:endParaRPr lang="id-ID" sz="1100" dirty="0"/>
                    </a:p>
                  </a:txBody>
                  <a:tcPr/>
                </a:tc>
                <a:tc>
                  <a:txBody>
                    <a:bodyPr/>
                    <a:lstStyle/>
                    <a:p>
                      <a:r>
                        <a:rPr lang="id-ID" sz="1100" dirty="0" smtClean="0"/>
                        <a:t>Mencari tahu dari para pengguna jasa tentang layanan apa yang mereka butuhka,;</a:t>
                      </a:r>
                      <a:r>
                        <a:rPr lang="id-ID" sz="1100" baseline="0" dirty="0" smtClean="0"/>
                        <a:t> serta memberi tahu para pengguna jasa tentang pilihan jasa yang ada.</a:t>
                      </a:r>
                      <a:endParaRPr lang="id-ID" sz="1100" dirty="0"/>
                    </a:p>
                  </a:txBody>
                  <a:tcPr/>
                </a:tc>
                <a:tc>
                  <a:txBody>
                    <a:bodyPr/>
                    <a:lstStyle/>
                    <a:p>
                      <a:r>
                        <a:rPr lang="id-ID" sz="1100" dirty="0" smtClean="0"/>
                        <a:t>Meraih</a:t>
                      </a:r>
                      <a:r>
                        <a:rPr lang="id-ID" sz="1100" baseline="0" dirty="0" smtClean="0"/>
                        <a:t> kekuasaan obyektif bagi mereka yang tertindas agar dapat memilih dan memutuskan cara yan tepat guna melakukan aksi; serta membangkitkan rasa percaya diri partisan akan kemampuan mereka.</a:t>
                      </a:r>
                      <a:endParaRPr lang="id-ID" sz="1100" dirty="0"/>
                    </a:p>
                  </a:txBody>
                  <a:tcPr/>
                </a:tc>
              </a:tr>
            </a:tbl>
          </a:graphicData>
        </a:graphic>
      </p:graphicFrame>
    </p:spTree>
    <p:extLst>
      <p:ext uri="{BB962C8B-B14F-4D97-AF65-F5344CB8AC3E}">
        <p14:creationId xmlns:p14="http://schemas.microsoft.com/office/powerpoint/2010/main" val="3387413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r>
              <a:rPr lang="id-ID" sz="2700" dirty="0" smtClean="0"/>
              <a:t>Glen membedakan tiga model intervensi berdasarkan tujuan; partisipan; metode; dan peranan dari community worker</a:t>
            </a:r>
            <a:endParaRPr lang="id-ID"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72755936"/>
              </p:ext>
            </p:extLst>
          </p:nvPr>
        </p:nvGraphicFramePr>
        <p:xfrm>
          <a:off x="457200" y="838200"/>
          <a:ext cx="8229600" cy="3810000"/>
        </p:xfrm>
        <a:graphic>
          <a:graphicData uri="http://schemas.openxmlformats.org/drawingml/2006/table">
            <a:tbl>
              <a:tblPr firstRow="1" bandRow="1">
                <a:tableStyleId>{5C22544A-7EE6-4342-B048-85BDC9FD1C3A}</a:tableStyleId>
              </a:tblPr>
              <a:tblGrid>
                <a:gridCol w="1447800"/>
                <a:gridCol w="2260600"/>
                <a:gridCol w="2260600"/>
                <a:gridCol w="2260600"/>
              </a:tblGrid>
              <a:tr h="558698">
                <a:tc>
                  <a:txBody>
                    <a:bodyPr/>
                    <a:lstStyle/>
                    <a:p>
                      <a:endParaRPr lang="id-ID" sz="1100" dirty="0"/>
                    </a:p>
                  </a:txBody>
                  <a:tcPr/>
                </a:tc>
                <a:tc>
                  <a:txBody>
                    <a:bodyPr/>
                    <a:lstStyle/>
                    <a:p>
                      <a:r>
                        <a:rPr lang="id-ID" sz="1100" dirty="0" smtClean="0"/>
                        <a:t>Pengembangan Masyarakat</a:t>
                      </a:r>
                    </a:p>
                    <a:p>
                      <a:r>
                        <a:rPr lang="id-ID" sz="1100" dirty="0" smtClean="0"/>
                        <a:t>(community development)</a:t>
                      </a:r>
                      <a:endParaRPr lang="id-ID" sz="1100" dirty="0"/>
                    </a:p>
                  </a:txBody>
                  <a:tcPr/>
                </a:tc>
                <a:tc>
                  <a:txBody>
                    <a:bodyPr/>
                    <a:lstStyle/>
                    <a:p>
                      <a:r>
                        <a:rPr lang="id-ID" sz="1100" dirty="0" smtClean="0"/>
                        <a:t>Aksi Komunitas</a:t>
                      </a:r>
                    </a:p>
                    <a:p>
                      <a:r>
                        <a:rPr lang="id-ID" sz="1100" dirty="0" smtClean="0"/>
                        <a:t>(community</a:t>
                      </a:r>
                      <a:r>
                        <a:rPr lang="id-ID" sz="1100" baseline="0" dirty="0" smtClean="0"/>
                        <a:t> action)</a:t>
                      </a:r>
                      <a:endParaRPr lang="id-ID" sz="1100" dirty="0"/>
                    </a:p>
                  </a:txBody>
                  <a:tcPr/>
                </a:tc>
                <a:tc>
                  <a:txBody>
                    <a:bodyPr/>
                    <a:lstStyle/>
                    <a:p>
                      <a:r>
                        <a:rPr lang="id-ID" sz="1100" dirty="0" smtClean="0"/>
                        <a:t>Pendekatan layanan masyarakat (community services approach)</a:t>
                      </a:r>
                      <a:endParaRPr lang="id-ID" sz="1100" dirty="0"/>
                    </a:p>
                  </a:txBody>
                  <a:tcPr/>
                </a:tc>
              </a:tr>
              <a:tr h="558698">
                <a:tc>
                  <a:txBody>
                    <a:bodyPr/>
                    <a:lstStyle/>
                    <a:p>
                      <a:r>
                        <a:rPr lang="id-ID" sz="1100" dirty="0" smtClean="0"/>
                        <a:t>Tujuan</a:t>
                      </a:r>
                      <a:endParaRPr lang="id-ID" sz="1100" dirty="0"/>
                    </a:p>
                  </a:txBody>
                  <a:tcPr/>
                </a:tc>
                <a:tc>
                  <a:txBody>
                    <a:bodyPr/>
                    <a:lstStyle/>
                    <a:p>
                      <a:r>
                        <a:rPr lang="id-ID" sz="1100" dirty="0" smtClean="0"/>
                        <a:t>Mengembangkan kemandirian masyarakat.</a:t>
                      </a:r>
                      <a:endParaRPr lang="id-ID" sz="1100" dirty="0"/>
                    </a:p>
                  </a:txBody>
                  <a:tcPr/>
                </a:tc>
                <a:tc>
                  <a:txBody>
                    <a:bodyPr/>
                    <a:lstStyle/>
                    <a:p>
                      <a:r>
                        <a:rPr lang="id-ID" sz="1100" dirty="0" smtClean="0"/>
                        <a:t>Kampanye untuk kepentingan masyarakat serta kebijakan untuk masyarakat.</a:t>
                      </a:r>
                      <a:endParaRPr lang="id-ID" sz="1100" dirty="0"/>
                    </a:p>
                  </a:txBody>
                  <a:tcPr/>
                </a:tc>
                <a:tc>
                  <a:txBody>
                    <a:bodyPr/>
                    <a:lstStyle/>
                    <a:p>
                      <a:r>
                        <a:rPr lang="id-ID" sz="1100" dirty="0" smtClean="0"/>
                        <a:t>Mengembangkan organisasi yang berorientasi dan memberikan pelayanan pada masyarakat.</a:t>
                      </a:r>
                      <a:endParaRPr lang="id-ID" sz="1100" dirty="0"/>
                    </a:p>
                  </a:txBody>
                  <a:tcPr/>
                </a:tc>
              </a:tr>
              <a:tr h="558698">
                <a:tc>
                  <a:txBody>
                    <a:bodyPr/>
                    <a:lstStyle/>
                    <a:p>
                      <a:r>
                        <a:rPr lang="id-ID" sz="1100" dirty="0" smtClean="0"/>
                        <a:t>Partisipan</a:t>
                      </a:r>
                      <a:endParaRPr lang="id-ID" sz="1100" dirty="0"/>
                    </a:p>
                  </a:txBody>
                  <a:tcPr/>
                </a:tc>
                <a:tc>
                  <a:txBody>
                    <a:bodyPr/>
                    <a:lstStyle/>
                    <a:p>
                      <a:r>
                        <a:rPr lang="id-ID" sz="1100" dirty="0" smtClean="0"/>
                        <a:t>Masyarakat yang mendefinisikan dan mencoba memenuhi kebutuhan mereka sendiri.</a:t>
                      </a:r>
                      <a:endParaRPr lang="id-ID" sz="1100" dirty="0"/>
                    </a:p>
                  </a:txBody>
                  <a:tcPr/>
                </a:tc>
                <a:tc>
                  <a:txBody>
                    <a:bodyPr/>
                    <a:lstStyle/>
                    <a:p>
                      <a:r>
                        <a:rPr lang="id-ID" sz="1100" dirty="0" smtClean="0"/>
                        <a:t>Kelompok-kelompok yang</a:t>
                      </a:r>
                      <a:r>
                        <a:rPr lang="id-ID" sz="1100" baseline="0" dirty="0" smtClean="0"/>
                        <a:t> tertekan mengorganisir diri untuk meningkatkan kekuatan.</a:t>
                      </a:r>
                      <a:endParaRPr lang="id-ID" sz="1100" dirty="0"/>
                    </a:p>
                  </a:txBody>
                  <a:tcPr/>
                </a:tc>
                <a:tc>
                  <a:txBody>
                    <a:bodyPr/>
                    <a:lstStyle/>
                    <a:p>
                      <a:r>
                        <a:rPr lang="id-ID" sz="1100" dirty="0" smtClean="0"/>
                        <a:t>Organisasi dan pengguna layanan sebagai</a:t>
                      </a:r>
                      <a:r>
                        <a:rPr lang="id-ID" sz="1100" baseline="0" dirty="0" smtClean="0"/>
                        <a:t> rekanan.</a:t>
                      </a:r>
                      <a:endParaRPr lang="id-ID" sz="1100" dirty="0"/>
                    </a:p>
                  </a:txBody>
                  <a:tcPr/>
                </a:tc>
              </a:tr>
              <a:tr h="873862">
                <a:tc>
                  <a:txBody>
                    <a:bodyPr/>
                    <a:lstStyle/>
                    <a:p>
                      <a:r>
                        <a:rPr lang="id-ID" sz="1100" dirty="0" smtClean="0"/>
                        <a:t>Metode</a:t>
                      </a:r>
                      <a:endParaRPr lang="id-ID" sz="1100" dirty="0"/>
                    </a:p>
                  </a:txBody>
                  <a:tcPr/>
                </a:tc>
                <a:tc>
                  <a:txBody>
                    <a:bodyPr/>
                    <a:lstStyle/>
                    <a:p>
                      <a:r>
                        <a:rPr lang="id-ID" sz="1100" dirty="0" smtClean="0"/>
                        <a:t>Menggunakan proses kreatif dan kooperatif.</a:t>
                      </a:r>
                      <a:endParaRPr lang="id-ID" sz="1100" dirty="0"/>
                    </a:p>
                  </a:txBody>
                  <a:tcPr/>
                </a:tc>
                <a:tc>
                  <a:txBody>
                    <a:bodyPr/>
                    <a:lstStyle/>
                    <a:p>
                      <a:r>
                        <a:rPr lang="id-ID" sz="1100" dirty="0" smtClean="0"/>
                        <a:t>Menggunakan teknik kampanye pada isu-isu konkret.</a:t>
                      </a:r>
                      <a:endParaRPr lang="id-ID" sz="1100" dirty="0"/>
                    </a:p>
                  </a:txBody>
                  <a:tcPr/>
                </a:tc>
                <a:tc>
                  <a:txBody>
                    <a:bodyPr/>
                    <a:lstStyle/>
                    <a:p>
                      <a:r>
                        <a:rPr lang="id-ID" sz="1100" dirty="0" smtClean="0"/>
                        <a:t>Memaksimalkan keterlibatan pengguna layanan atau masyarakat, serta mengembangkan hubungan antar lembaga.</a:t>
                      </a:r>
                      <a:endParaRPr lang="id-ID" sz="1100" dirty="0"/>
                    </a:p>
                  </a:txBody>
                  <a:tcPr/>
                </a:tc>
              </a:tr>
              <a:tr h="1031443">
                <a:tc>
                  <a:txBody>
                    <a:bodyPr/>
                    <a:lstStyle/>
                    <a:p>
                      <a:r>
                        <a:rPr lang="id-ID" sz="1100" dirty="0" smtClean="0"/>
                        <a:t>Peranan</a:t>
                      </a:r>
                      <a:endParaRPr lang="id-ID" sz="1100" dirty="0"/>
                    </a:p>
                  </a:txBody>
                  <a:tcPr/>
                </a:tc>
                <a:tc>
                  <a:txBody>
                    <a:bodyPr/>
                    <a:lstStyle/>
                    <a:p>
                      <a:r>
                        <a:rPr lang="id-ID" sz="1100" dirty="0" smtClean="0"/>
                        <a:t>Tenaga profesional bekerja menitikberatkan pada metode non direktif.</a:t>
                      </a:r>
                      <a:endParaRPr lang="id-ID" sz="1100" dirty="0"/>
                    </a:p>
                  </a:txBody>
                  <a:tcPr/>
                </a:tc>
                <a:tc>
                  <a:txBody>
                    <a:bodyPr/>
                    <a:lstStyle/>
                    <a:p>
                      <a:r>
                        <a:rPr lang="id-ID" sz="1100" dirty="0" smtClean="0"/>
                        <a:t>Aktivis dan organisatoris (organizer) yang memobilisasi massa untuk aksi politis.</a:t>
                      </a:r>
                      <a:endParaRPr lang="id-ID" sz="1100" dirty="0"/>
                    </a:p>
                  </a:txBody>
                  <a:tcPr/>
                </a:tc>
                <a:tc>
                  <a:txBody>
                    <a:bodyPr/>
                    <a:lstStyle/>
                    <a:p>
                      <a:r>
                        <a:rPr lang="id-ID" sz="1100" dirty="0" smtClean="0"/>
                        <a:t>Manajer lembaga yang memberikan layanan merestrukturi transaksi yang ada bersama (atau dengan mempertimbangkan</a:t>
                      </a:r>
                      <a:r>
                        <a:rPr lang="id-ID" sz="1100" baseline="0" dirty="0" smtClean="0"/>
                        <a:t> kepentingan) pengguna layanan.</a:t>
                      </a:r>
                      <a:endParaRPr lang="id-ID" sz="1100" dirty="0"/>
                    </a:p>
                  </a:txBody>
                  <a:tcPr/>
                </a:tc>
              </a:tr>
            </a:tbl>
          </a:graphicData>
        </a:graphic>
      </p:graphicFrame>
    </p:spTree>
    <p:extLst>
      <p:ext uri="{BB962C8B-B14F-4D97-AF65-F5344CB8AC3E}">
        <p14:creationId xmlns:p14="http://schemas.microsoft.com/office/powerpoint/2010/main" val="42236670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Autofit/>
          </a:bodyPr>
          <a:lstStyle/>
          <a:p>
            <a:r>
              <a:rPr lang="id-ID" sz="2800" dirty="0" smtClean="0"/>
              <a:t>Peran Community Worker dalam Pengorganisasian masyarakat:</a:t>
            </a:r>
            <a:endParaRPr lang="id-ID" sz="2800" dirty="0"/>
          </a:p>
        </p:txBody>
      </p:sp>
      <p:sp>
        <p:nvSpPr>
          <p:cNvPr id="3" name="Content Placeholder 2"/>
          <p:cNvSpPr>
            <a:spLocks noGrp="1"/>
          </p:cNvSpPr>
          <p:nvPr>
            <p:ph idx="1"/>
          </p:nvPr>
        </p:nvSpPr>
        <p:spPr>
          <a:xfrm>
            <a:off x="457200" y="1143000"/>
            <a:ext cx="8229600" cy="5181600"/>
          </a:xfrm>
        </p:spPr>
        <p:txBody>
          <a:bodyPr>
            <a:normAutofit fontScale="92500" lnSpcReduction="20000"/>
          </a:bodyPr>
          <a:lstStyle/>
          <a:p>
            <a:pPr marL="265113" indent="-265113">
              <a:buFont typeface="+mj-lt"/>
              <a:buAutoNum type="arabicPeriod"/>
            </a:pPr>
            <a:r>
              <a:rPr lang="id-ID" dirty="0" smtClean="0"/>
              <a:t>Pemercepat Perubahan (Enabler)</a:t>
            </a:r>
          </a:p>
          <a:p>
            <a:pPr marL="265113" indent="0">
              <a:buNone/>
            </a:pPr>
            <a:r>
              <a:rPr lang="id-ID" dirty="0" smtClean="0"/>
              <a:t>Membantu masyarakat mengartikulasikan kebutuhan mereka; mengidentifikasikan masalah mereka; mengembangkan kapasitas mereka agar dapat menangani masalah yang mereka hadapi.</a:t>
            </a:r>
          </a:p>
          <a:p>
            <a:pPr marL="265113" indent="0">
              <a:buNone/>
            </a:pPr>
            <a:r>
              <a:rPr lang="id-ID" dirty="0" smtClean="0"/>
              <a:t>Dasar filosofis dari peran ini adalah help people to help themselves.</a:t>
            </a:r>
          </a:p>
          <a:p>
            <a:pPr marL="265113" indent="0">
              <a:buNone/>
            </a:pPr>
            <a:r>
              <a:rPr lang="id-ID" dirty="0" smtClean="0"/>
              <a:t>Ada 4 fungsi utama yang dilakukan community worker sebagai enabler:</a:t>
            </a:r>
          </a:p>
          <a:p>
            <a:pPr marL="779463" indent="-514350">
              <a:buAutoNum type="alphaLcPeriod"/>
            </a:pPr>
            <a:r>
              <a:rPr lang="id-ID" dirty="0" smtClean="0"/>
              <a:t>Membantu masyarakat menyadari dan melihat kondisi mereka;</a:t>
            </a:r>
          </a:p>
          <a:p>
            <a:pPr marL="779463" indent="-514350">
              <a:buAutoNum type="alphaLcPeriod"/>
            </a:pPr>
            <a:r>
              <a:rPr lang="id-ID" dirty="0" smtClean="0"/>
              <a:t>Membangkitkan dan mengembangkan “organisasi” dalam masyarakat;</a:t>
            </a:r>
          </a:p>
          <a:p>
            <a:pPr marL="779463" indent="-514350">
              <a:buAutoNum type="alphaLcPeriod"/>
            </a:pPr>
            <a:r>
              <a:rPr lang="id-ID" dirty="0" smtClean="0"/>
              <a:t>Mengembangkan relasi interpersonal yang baik;</a:t>
            </a:r>
          </a:p>
          <a:p>
            <a:pPr marL="779463" indent="-514350">
              <a:buAutoNum type="alphaLcPeriod"/>
            </a:pPr>
            <a:r>
              <a:rPr lang="id-ID" dirty="0" smtClean="0"/>
              <a:t>Memfasilitasi perencanaan yang efektif.</a:t>
            </a:r>
            <a:endParaRPr lang="id-ID" dirty="0"/>
          </a:p>
        </p:txBody>
      </p:sp>
    </p:spTree>
    <p:extLst>
      <p:ext uri="{BB962C8B-B14F-4D97-AF65-F5344CB8AC3E}">
        <p14:creationId xmlns:p14="http://schemas.microsoft.com/office/powerpoint/2010/main" val="38949629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943600"/>
          </a:xfrm>
        </p:spPr>
        <p:txBody>
          <a:bodyPr>
            <a:normAutofit fontScale="77500" lnSpcReduction="20000"/>
          </a:bodyPr>
          <a:lstStyle/>
          <a:p>
            <a:pPr marL="363538" indent="-363538">
              <a:buAutoNum type="arabicPeriod" startAt="2"/>
            </a:pPr>
            <a:r>
              <a:rPr lang="id-ID" dirty="0" smtClean="0"/>
              <a:t>Perantara (Broker)</a:t>
            </a:r>
          </a:p>
          <a:p>
            <a:pPr marL="363538" indent="0">
              <a:buNone/>
            </a:pPr>
            <a:r>
              <a:rPr lang="id-ID" dirty="0" smtClean="0"/>
              <a:t>Peran ini terkait erat dengan upaya menghubungkan individu/kelompok dalam masyarakat yang membutuhkan bantuan/layanan masyarakat dengan lembaga penyedia layanan masyarakat. Dalam menjalankan peran mediasi ini community worker perlu melibatkan klien.</a:t>
            </a:r>
          </a:p>
          <a:p>
            <a:pPr marL="363538" indent="-363538">
              <a:buAutoNum type="arabicPeriod" startAt="3"/>
            </a:pPr>
            <a:r>
              <a:rPr lang="id-ID" dirty="0" smtClean="0"/>
              <a:t>Pendidik (Educator)</a:t>
            </a:r>
          </a:p>
          <a:p>
            <a:pPr marL="363538" indent="0">
              <a:buNone/>
            </a:pPr>
            <a:r>
              <a:rPr lang="id-ID" dirty="0" smtClean="0"/>
              <a:t>Community worker diharapkan mempunyai kemampuan menyampaikan informasi dengan baik dan njelas, serta mudah ditangkap oleh komunitas yang menjadi sasaran perubahan.Juga mempunyai pengetahuan yang cukup memadai mengenai topik yang akan dibicarakan. </a:t>
            </a:r>
          </a:p>
          <a:p>
            <a:pPr marL="363538" indent="-363538">
              <a:buAutoNum type="arabicPeriod" startAt="4"/>
            </a:pPr>
            <a:r>
              <a:rPr lang="id-ID" dirty="0" smtClean="0"/>
              <a:t>Tenaga Ahli (Expert)</a:t>
            </a:r>
          </a:p>
          <a:p>
            <a:pPr marL="363538" indent="0">
              <a:buNone/>
            </a:pPr>
            <a:r>
              <a:rPr lang="id-ID" dirty="0" smtClean="0"/>
              <a:t>Community worker diharapkan dapat memberrikan masukan, saran, dan dukungan informasi dalam berbagai area.</a:t>
            </a:r>
          </a:p>
          <a:p>
            <a:pPr marL="363538" indent="-363538">
              <a:buAutoNum type="arabicPeriod" startAt="5"/>
            </a:pPr>
            <a:r>
              <a:rPr lang="id-ID" dirty="0" smtClean="0"/>
              <a:t>Perencana Sosial (Social Planner)</a:t>
            </a:r>
          </a:p>
          <a:p>
            <a:pPr marL="363538" indent="0">
              <a:buNone/>
            </a:pPr>
            <a:r>
              <a:rPr lang="id-ID" dirty="0" smtClean="0"/>
              <a:t>Mengumpulkan data mengenai masalah sosial yang terdapat dalam komunitas; menganalisisnya; dan menyajikan alternatif tindakan yang rasional untuk menangani masalah tersebut. Juga mengembangkan program, mencoba mencari alternatif sumber pendanaan, dan mengembangkan konsensus dalam kelompok yang mempunyai berbagai minat atau kepentingan.</a:t>
            </a:r>
          </a:p>
          <a:p>
            <a:pPr marL="452438" indent="-452438">
              <a:buNone/>
            </a:pPr>
            <a:endParaRPr lang="id-ID" dirty="0"/>
          </a:p>
        </p:txBody>
      </p:sp>
    </p:spTree>
    <p:extLst>
      <p:ext uri="{BB962C8B-B14F-4D97-AF65-F5344CB8AC3E}">
        <p14:creationId xmlns:p14="http://schemas.microsoft.com/office/powerpoint/2010/main" val="20886992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7500" lnSpcReduction="20000"/>
          </a:bodyPr>
          <a:lstStyle/>
          <a:p>
            <a:pPr marL="0" indent="0">
              <a:buNone/>
              <a:tabLst>
                <a:tab pos="363538" algn="l"/>
              </a:tabLst>
            </a:pPr>
            <a:r>
              <a:rPr lang="id-ID" dirty="0" smtClean="0"/>
              <a:t>6.	Advokat (Advocate)</a:t>
            </a:r>
          </a:p>
          <a:p>
            <a:pPr marL="363538" indent="0">
              <a:buNone/>
            </a:pPr>
            <a:r>
              <a:rPr lang="id-ID" dirty="0" smtClean="0"/>
              <a:t>Peran ini merupakan peran yang aktif dan terarah, dimana community worker menjalankan fungsi advokasi atau pembelaan yang mewakili kelompok masyarakat yang membutuhkan bantuan atau layanan, sementara institusi yang seharusnya memberikan bantuan atau layanan tersebut tidak memedulikan. Community worker biasanya melakukan persuasi terhadap kelompok [profesional atau kelompok elit tertentu, agar mencapai tujuan yang diharapkan.</a:t>
            </a:r>
          </a:p>
          <a:p>
            <a:pPr marL="363538" indent="-363538">
              <a:buAutoNum type="arabicPeriod" startAt="7"/>
            </a:pPr>
            <a:r>
              <a:rPr lang="id-ID" dirty="0" smtClean="0"/>
              <a:t>Aktivis (Activist)</a:t>
            </a:r>
          </a:p>
          <a:p>
            <a:pPr marL="363538" indent="0">
              <a:buNone/>
            </a:pPr>
            <a:r>
              <a:rPr lang="id-ID" dirty="0" smtClean="0"/>
              <a:t>Melakukan perubahan institusional yang lebih mendasar, dan seringkali tujuannya adalah pengalihan sumber daya atau kekuasaan (power) pada kelompok yang kurang beruntung. Isu-isu yang menjadi perhatian adalah ketidaksesuaian dengan hukum yang berlaku (injustice), kesenjangan (inequity) dan perampasan hak.</a:t>
            </a:r>
          </a:p>
          <a:p>
            <a:pPr marL="363538" indent="0">
              <a:buNone/>
            </a:pPr>
            <a:r>
              <a:rPr lang="id-ID" dirty="0" smtClean="0"/>
              <a:t>Mestimulasi kelompok-kelompok yang kurang diuntungkan tersebut untuk mengorganisir diri dan melakukan tindakan melawan struktur kekuasaan yang menjadi penekan mereka. Taktik yang dilakukan adalah melalui konflik, konfrontasi, negosiasi.</a:t>
            </a:r>
          </a:p>
          <a:p>
            <a:pPr marL="363538" indent="0">
              <a:buNone/>
            </a:pPr>
            <a:r>
              <a:rPr lang="id-ID" dirty="0" smtClean="0"/>
              <a:t>Activist juga menjalankan peran partisan, karena mereka melihat klien mereka sebagai korban dari struktur yang berkuasa.</a:t>
            </a:r>
            <a:endParaRPr lang="id-ID" dirty="0"/>
          </a:p>
        </p:txBody>
      </p:sp>
    </p:spTree>
    <p:extLst>
      <p:ext uri="{BB962C8B-B14F-4D97-AF65-F5344CB8AC3E}">
        <p14:creationId xmlns:p14="http://schemas.microsoft.com/office/powerpoint/2010/main" val="291474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dirty="0" smtClean="0"/>
              <a:t>Istilah lain yang digunakan dalam konsep Pengorganisasian Masyarakat oleh beberapa pakar</a:t>
            </a:r>
            <a:endParaRPr lang="id-ID" sz="3200" dirty="0"/>
          </a:p>
        </p:txBody>
      </p:sp>
      <p:sp>
        <p:nvSpPr>
          <p:cNvPr id="3" name="Content Placeholder 2"/>
          <p:cNvSpPr>
            <a:spLocks noGrp="1"/>
          </p:cNvSpPr>
          <p:nvPr>
            <p:ph idx="1"/>
          </p:nvPr>
        </p:nvSpPr>
        <p:spPr/>
        <p:txBody>
          <a:bodyPr/>
          <a:lstStyle/>
          <a:p>
            <a:r>
              <a:rPr lang="id-ID" dirty="0" smtClean="0"/>
              <a:t>Community Work. Istilah ini untuk praktek pengorganisasian dan pengembangan masyarakat yang banyak digunakan di Inggris dan Australia.</a:t>
            </a:r>
          </a:p>
          <a:p>
            <a:r>
              <a:rPr lang="id-ID" dirty="0" smtClean="0"/>
              <a:t>Community Organization. Rothman  (1995) mengubah istilah Community Organization menjkadi community Intervention</a:t>
            </a:r>
          </a:p>
          <a:p>
            <a:r>
              <a:rPr lang="id-ID" dirty="0" smtClean="0"/>
              <a:t>Pengorganisasian dan Pengembangan Masyarakat (Community Organization and Community Development).</a:t>
            </a:r>
          </a:p>
          <a:p>
            <a:r>
              <a:rPr lang="id-ID" dirty="0" smtClean="0"/>
              <a:t>Community Practice (Praktek Komunitas)</a:t>
            </a:r>
            <a:endParaRPr lang="id-ID" dirty="0"/>
          </a:p>
        </p:txBody>
      </p:sp>
    </p:spTree>
    <p:extLst>
      <p:ext uri="{BB962C8B-B14F-4D97-AF65-F5344CB8AC3E}">
        <p14:creationId xmlns:p14="http://schemas.microsoft.com/office/powerpoint/2010/main" val="1649601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600" dirty="0" smtClean="0"/>
              <a:t>Luas Lingkup Pengorganisasian Masyarakat (Community Organization</a:t>
            </a:r>
            <a:r>
              <a:rPr lang="id-ID" dirty="0" smtClean="0"/>
              <a:t>)</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Grassroot ataupun neighbourhood work (pelaku perubahan melakukan intervensi terhadap kelompok masyarakat yang berada di daerah tersebut, mis desa/kelurahan, RW,RT)</a:t>
            </a:r>
          </a:p>
          <a:p>
            <a:r>
              <a:rPr lang="id-ID" dirty="0" smtClean="0"/>
              <a:t>Local agency and inter-agency work (pelaku perubahan melakukan intervensi terhadap organisasi payung di tingkat lokal, provinsi atau ditingkat yang lebih luas, bersama pemerintah yang terkait dan organisasi nonpemerintah yang berminat terahdap[ hal tersebut)</a:t>
            </a:r>
          </a:p>
          <a:p>
            <a:r>
              <a:rPr lang="id-ID" dirty="0" smtClean="0"/>
              <a:t>Regional dan national community planning work (misalnya pelaku perubahan melakukan intervensi pada isu yang terkait dengan pembangunan ekonomi, atau isu mengenai perencanaan lingkungan yang mempunyai cakupan lebih luas dari bahsan di tingkat lokal).</a:t>
            </a:r>
            <a:endParaRPr lang="id-ID" dirty="0"/>
          </a:p>
        </p:txBody>
      </p:sp>
    </p:spTree>
    <p:extLst>
      <p:ext uri="{BB962C8B-B14F-4D97-AF65-F5344CB8AC3E}">
        <p14:creationId xmlns:p14="http://schemas.microsoft.com/office/powerpoint/2010/main" val="3112265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71600"/>
          </a:xfrm>
        </p:spPr>
        <p:txBody>
          <a:bodyPr>
            <a:noAutofit/>
          </a:bodyPr>
          <a:lstStyle/>
          <a:p>
            <a:r>
              <a:rPr lang="id-ID" sz="3200" dirty="0" smtClean="0"/>
              <a:t>Pengertian Komunitas bisa juga dalam arti komunitas lokal, yang sekurang-kurangnya mempunyai tiga unsur:</a:t>
            </a:r>
            <a:endParaRPr lang="id-ID" sz="3200" dirty="0"/>
          </a:p>
        </p:txBody>
      </p:sp>
      <p:sp>
        <p:nvSpPr>
          <p:cNvPr id="3" name="Content Placeholder 2"/>
          <p:cNvSpPr>
            <a:spLocks noGrp="1"/>
          </p:cNvSpPr>
          <p:nvPr>
            <p:ph idx="1"/>
          </p:nvPr>
        </p:nvSpPr>
        <p:spPr/>
        <p:txBody>
          <a:bodyPr>
            <a:normAutofit fontScale="92500"/>
          </a:bodyPr>
          <a:lstStyle/>
          <a:p>
            <a:r>
              <a:rPr lang="id-ID" dirty="0" smtClean="0"/>
              <a:t>Ada batasan wilayah atau tempat (territory or place).</a:t>
            </a:r>
          </a:p>
          <a:p>
            <a:r>
              <a:rPr lang="id-ID" dirty="0" smtClean="0"/>
              <a:t>Merupakan suatu organisasi sosial atau institusi sosial yang menyediakan kesempatan untuk para warganya agar dapar melakukan interaksi antar warga secara reguler.</a:t>
            </a:r>
          </a:p>
          <a:p>
            <a:r>
              <a:rPr lang="id-ID" dirty="0" smtClean="0"/>
              <a:t>Interaksi sosial yang dilakukan terjadi karena adanya minat atau kepentingan yang sama (common interest).</a:t>
            </a:r>
          </a:p>
          <a:p>
            <a:pPr marL="0" indent="0">
              <a:buNone/>
            </a:pPr>
            <a:r>
              <a:rPr lang="id-ID" dirty="0" smtClean="0"/>
              <a:t>Pengertian komunitas bisa juga mengacu pada Komunitas Fungsional, misal komunitas yang disatukan karena profesi (Komunitas Pekerja Sosial, dokter dsb), pekerjaan (komunitas pemulung, pedagang asongan dsb) dll.</a:t>
            </a:r>
            <a:endParaRPr lang="id-ID" dirty="0"/>
          </a:p>
        </p:txBody>
      </p:sp>
    </p:spTree>
    <p:extLst>
      <p:ext uri="{BB962C8B-B14F-4D97-AF65-F5344CB8AC3E}">
        <p14:creationId xmlns:p14="http://schemas.microsoft.com/office/powerpoint/2010/main" val="1942512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Autofit/>
          </a:bodyPr>
          <a:lstStyle/>
          <a:p>
            <a:pPr algn="l"/>
            <a:r>
              <a:rPr lang="en-US" sz="3600" b="1" dirty="0" err="1" smtClean="0"/>
              <a:t>Definisi</a:t>
            </a:r>
            <a:r>
              <a:rPr lang="en-US" sz="3600" b="1" dirty="0" smtClean="0"/>
              <a:t> </a:t>
            </a:r>
            <a:r>
              <a:rPr lang="en-US" sz="3600" b="1" dirty="0" err="1" smtClean="0"/>
              <a:t>Pengorganisasian</a:t>
            </a:r>
            <a:r>
              <a:rPr lang="en-US" sz="3600" b="1" dirty="0" smtClean="0"/>
              <a:t> </a:t>
            </a:r>
            <a:r>
              <a:rPr lang="en-US" sz="3600" b="1" dirty="0" err="1"/>
              <a:t>M</a:t>
            </a:r>
            <a:r>
              <a:rPr lang="en-US" sz="3600" b="1" dirty="0" err="1" smtClean="0"/>
              <a:t>asyarakat</a:t>
            </a:r>
            <a:endParaRPr lang="en-US" sz="3600" b="1" dirty="0"/>
          </a:p>
        </p:txBody>
      </p:sp>
      <p:sp>
        <p:nvSpPr>
          <p:cNvPr id="3" name="Content Placeholder 2"/>
          <p:cNvSpPr>
            <a:spLocks noGrp="1"/>
          </p:cNvSpPr>
          <p:nvPr>
            <p:ph idx="1"/>
          </p:nvPr>
        </p:nvSpPr>
        <p:spPr>
          <a:xfrm>
            <a:off x="457200" y="990600"/>
            <a:ext cx="8229600" cy="5135563"/>
          </a:xfrm>
        </p:spPr>
        <p:txBody>
          <a:bodyPr>
            <a:normAutofit/>
          </a:bodyPr>
          <a:lstStyle/>
          <a:p>
            <a:r>
              <a:rPr lang="en-US" dirty="0" err="1"/>
              <a:t>A</a:t>
            </a:r>
            <a:r>
              <a:rPr lang="en-US" dirty="0" err="1" smtClean="0"/>
              <a:t>dalah</a:t>
            </a:r>
            <a:r>
              <a:rPr lang="en-US" dirty="0" smtClean="0"/>
              <a:t> </a:t>
            </a:r>
            <a:r>
              <a:rPr lang="en-US" dirty="0" err="1" smtClean="0"/>
              <a:t>pencarian</a:t>
            </a:r>
            <a:r>
              <a:rPr lang="en-US" dirty="0" smtClean="0"/>
              <a:t> </a:t>
            </a:r>
            <a:r>
              <a:rPr lang="en-US" dirty="0" err="1" smtClean="0"/>
              <a:t>kekuatan</a:t>
            </a:r>
            <a:r>
              <a:rPr lang="en-US" dirty="0" smtClean="0"/>
              <a:t> </a:t>
            </a:r>
            <a:r>
              <a:rPr lang="en-US" dirty="0" err="1" smtClean="0"/>
              <a:t>sosial</a:t>
            </a:r>
            <a:r>
              <a:rPr lang="en-US" dirty="0" smtClean="0"/>
              <a:t> </a:t>
            </a:r>
            <a:r>
              <a:rPr lang="en-US" dirty="0" err="1" smtClean="0"/>
              <a:t>dan</a:t>
            </a:r>
            <a:r>
              <a:rPr lang="en-US" dirty="0" smtClean="0"/>
              <a:t> </a:t>
            </a:r>
            <a:r>
              <a:rPr lang="en-US" dirty="0" err="1" smtClean="0"/>
              <a:t>usaha</a:t>
            </a:r>
            <a:r>
              <a:rPr lang="en-US" dirty="0" smtClean="0"/>
              <a:t> </a:t>
            </a:r>
            <a:r>
              <a:rPr lang="en-US" dirty="0" err="1" smtClean="0"/>
              <a:t>melawan</a:t>
            </a:r>
            <a:r>
              <a:rPr lang="en-US" dirty="0"/>
              <a:t> </a:t>
            </a:r>
            <a:r>
              <a:rPr lang="en-US" dirty="0" err="1" smtClean="0"/>
              <a:t>ketidakberdayaan</a:t>
            </a:r>
            <a:r>
              <a:rPr lang="en-US" dirty="0" smtClean="0"/>
              <a:t> </a:t>
            </a:r>
            <a:r>
              <a:rPr lang="en-US" dirty="0" err="1" smtClean="0"/>
              <a:t>melalui</a:t>
            </a:r>
            <a:r>
              <a:rPr lang="en-US" dirty="0" smtClean="0"/>
              <a:t> </a:t>
            </a:r>
            <a:r>
              <a:rPr lang="en-US" dirty="0" err="1" smtClean="0"/>
              <a:t>belajar</a:t>
            </a:r>
            <a:r>
              <a:rPr lang="en-US" dirty="0" smtClean="0"/>
              <a:t> </a:t>
            </a:r>
            <a:r>
              <a:rPr lang="en-US" dirty="0" err="1" smtClean="0"/>
              <a:t>secara</a:t>
            </a:r>
            <a:r>
              <a:rPr lang="en-US" dirty="0" smtClean="0"/>
              <a:t> personal, </a:t>
            </a:r>
            <a:r>
              <a:rPr lang="en-US" dirty="0" err="1" smtClean="0"/>
              <a:t>juga</a:t>
            </a:r>
            <a:r>
              <a:rPr lang="en-US" dirty="0" smtClean="0"/>
              <a:t> </a:t>
            </a:r>
            <a:r>
              <a:rPr lang="en-US" dirty="0" err="1" smtClean="0"/>
              <a:t>terkadang</a:t>
            </a:r>
            <a:r>
              <a:rPr lang="en-US" dirty="0" smtClean="0"/>
              <a:t> </a:t>
            </a:r>
            <a:r>
              <a:rPr lang="en-US" dirty="0" err="1" smtClean="0"/>
              <a:t>politik</a:t>
            </a:r>
            <a:r>
              <a:rPr lang="en-US" dirty="0" smtClean="0"/>
              <a:t>.</a:t>
            </a:r>
          </a:p>
          <a:p>
            <a:r>
              <a:rPr lang="en-US" dirty="0" err="1"/>
              <a:t>M</a:t>
            </a:r>
            <a:r>
              <a:rPr lang="en-US" dirty="0" err="1" smtClean="0"/>
              <a:t>eningkatkan</a:t>
            </a:r>
            <a:r>
              <a:rPr lang="en-US" dirty="0" smtClean="0"/>
              <a:t> </a:t>
            </a:r>
            <a:r>
              <a:rPr lang="en-US" dirty="0" err="1" smtClean="0"/>
              <a:t>kapasitas</a:t>
            </a:r>
            <a:r>
              <a:rPr lang="en-US" dirty="0" smtClean="0"/>
              <a:t> </a:t>
            </a:r>
            <a:r>
              <a:rPr lang="en-US" dirty="0" err="1" smtClean="0"/>
              <a:t>berdemokrasi</a:t>
            </a:r>
            <a:r>
              <a:rPr lang="en-US" dirty="0" smtClean="0"/>
              <a:t> </a:t>
            </a:r>
            <a:r>
              <a:rPr lang="en-US" dirty="0" err="1" smtClean="0"/>
              <a:t>dan</a:t>
            </a:r>
            <a:r>
              <a:rPr lang="en-US" dirty="0" smtClean="0"/>
              <a:t> </a:t>
            </a:r>
            <a:r>
              <a:rPr lang="en-US" dirty="0" err="1" smtClean="0"/>
              <a:t>menciptakan</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berkelanjutan</a:t>
            </a:r>
            <a:endParaRPr lang="en-US" dirty="0" smtClean="0"/>
          </a:p>
          <a:p>
            <a:r>
              <a:rPr lang="en-US" dirty="0" err="1" smtClean="0"/>
              <a:t>Membuat</a:t>
            </a:r>
            <a:r>
              <a:rPr lang="en-US" dirty="0" smtClean="0"/>
              <a:t> </a:t>
            </a:r>
            <a:r>
              <a:rPr lang="en-US" dirty="0" err="1" smtClean="0"/>
              <a:t>masyarakat</a:t>
            </a:r>
            <a:r>
              <a:rPr lang="en-US" dirty="0" smtClean="0"/>
              <a:t> </a:t>
            </a:r>
            <a:r>
              <a:rPr lang="en-US" dirty="0" err="1" smtClean="0"/>
              <a:t>lebih</a:t>
            </a:r>
            <a:r>
              <a:rPr lang="en-US" dirty="0" smtClean="0"/>
              <a:t> </a:t>
            </a:r>
            <a:r>
              <a:rPr lang="en-US" dirty="0" err="1" smtClean="0"/>
              <a:t>dapat</a:t>
            </a:r>
            <a:r>
              <a:rPr lang="en-US" dirty="0" smtClean="0"/>
              <a:t> </a:t>
            </a:r>
            <a:r>
              <a:rPr lang="en-US" dirty="0" err="1" smtClean="0"/>
              <a:t>beradaptasi</a:t>
            </a:r>
            <a:r>
              <a:rPr lang="en-US" dirty="0" smtClean="0"/>
              <a:t> </a:t>
            </a:r>
            <a:r>
              <a:rPr lang="en-US" dirty="0" err="1" smtClean="0"/>
              <a:t>dan</a:t>
            </a:r>
            <a:r>
              <a:rPr lang="en-US" dirty="0" smtClean="0"/>
              <a:t> </a:t>
            </a:r>
            <a:r>
              <a:rPr lang="en-US" dirty="0" err="1" smtClean="0"/>
              <a:t>pemerintahan</a:t>
            </a:r>
            <a:r>
              <a:rPr lang="en-US" dirty="0" smtClean="0"/>
              <a:t> </a:t>
            </a:r>
            <a:r>
              <a:rPr lang="en-US" dirty="0" err="1" smtClean="0"/>
              <a:t>lebih</a:t>
            </a:r>
            <a:r>
              <a:rPr lang="en-US" dirty="0" smtClean="0"/>
              <a:t> </a:t>
            </a:r>
            <a:r>
              <a:rPr lang="en-US" dirty="0" err="1" smtClean="0"/>
              <a:t>dapat</a:t>
            </a:r>
            <a:r>
              <a:rPr lang="en-US" dirty="0" smtClean="0"/>
              <a:t> </a:t>
            </a:r>
            <a:r>
              <a:rPr lang="en-US" dirty="0" err="1" smtClean="0"/>
              <a:t>dipertanggungjawabkan</a:t>
            </a:r>
            <a:endParaRPr lang="en-US" dirty="0" smtClean="0"/>
          </a:p>
          <a:p>
            <a:r>
              <a:rPr lang="en-US" dirty="0" err="1" smtClean="0"/>
              <a:t>Membawa</a:t>
            </a:r>
            <a:r>
              <a:rPr lang="en-US" dirty="0" smtClean="0"/>
              <a:t> orang-orang </a:t>
            </a:r>
            <a:r>
              <a:rPr lang="en-US" dirty="0" err="1" smtClean="0"/>
              <a:t>secara</a:t>
            </a:r>
            <a:r>
              <a:rPr lang="en-US" dirty="0" smtClean="0"/>
              <a:t> </a:t>
            </a:r>
            <a:r>
              <a:rPr lang="en-US" dirty="0" err="1" smtClean="0"/>
              <a:t>besama-sama</a:t>
            </a:r>
            <a:r>
              <a:rPr lang="en-US" dirty="0" smtClean="0"/>
              <a:t> </a:t>
            </a:r>
            <a:r>
              <a:rPr lang="en-US" dirty="0" err="1" smtClean="0"/>
              <a:t>untuk</a:t>
            </a:r>
            <a:r>
              <a:rPr lang="en-US" dirty="0" smtClean="0"/>
              <a:t> </a:t>
            </a:r>
            <a:r>
              <a:rPr lang="en-US" dirty="0" err="1" smtClean="0"/>
              <a:t>berjuang</a:t>
            </a:r>
            <a:r>
              <a:rPr lang="en-US" dirty="0" smtClean="0"/>
              <a:t>, </a:t>
            </a:r>
            <a:r>
              <a:rPr lang="en-US" dirty="0" err="1" smtClean="0"/>
              <a:t>berbagi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mendukung</a:t>
            </a:r>
            <a:r>
              <a:rPr lang="en-US" dirty="0" smtClean="0"/>
              <a:t> </a:t>
            </a:r>
            <a:r>
              <a:rPr lang="en-US" dirty="0" err="1" smtClean="0"/>
              <a:t>keputusan-keputusan</a:t>
            </a:r>
            <a:r>
              <a:rPr lang="en-US" dirty="0" smtClean="0"/>
              <a:t> yang </a:t>
            </a:r>
            <a:r>
              <a:rPr lang="en-US" dirty="0" err="1" smtClean="0"/>
              <a:t>mempengaruhi</a:t>
            </a:r>
            <a:r>
              <a:rPr lang="en-US" dirty="0" smtClean="0"/>
              <a:t> </a:t>
            </a:r>
            <a:r>
              <a:rPr lang="en-US" dirty="0" err="1" smtClean="0"/>
              <a:t>kehidupan</a:t>
            </a:r>
            <a:r>
              <a:rPr lang="en-US" dirty="0" smtClean="0"/>
              <a:t> </a:t>
            </a:r>
            <a:r>
              <a:rPr lang="en-US" dirty="0" err="1" smtClean="0"/>
              <a:t>mereka</a:t>
            </a:r>
            <a:endParaRPr lang="en-US" dirty="0" smtClean="0"/>
          </a:p>
          <a:p>
            <a:endParaRPr lang="en-US" dirty="0"/>
          </a:p>
        </p:txBody>
      </p:sp>
    </p:spTree>
    <p:extLst>
      <p:ext uri="{BB962C8B-B14F-4D97-AF65-F5344CB8AC3E}">
        <p14:creationId xmlns:p14="http://schemas.microsoft.com/office/powerpoint/2010/main" val="3935878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pPr algn="l"/>
            <a:r>
              <a:rPr lang="en-US" sz="3600" dirty="0" err="1" smtClean="0"/>
              <a:t>Beberapa</a:t>
            </a:r>
            <a:r>
              <a:rPr lang="en-US" sz="3600" dirty="0" smtClean="0"/>
              <a:t> </a:t>
            </a:r>
            <a:r>
              <a:rPr lang="en-US" sz="3600" dirty="0" err="1" smtClean="0"/>
              <a:t>elemen</a:t>
            </a:r>
            <a:r>
              <a:rPr lang="en-US" sz="3600" dirty="0" smtClean="0"/>
              <a:t> </a:t>
            </a:r>
            <a:r>
              <a:rPr lang="en-US" sz="3600" dirty="0" err="1" smtClean="0"/>
              <a:t>penting</a:t>
            </a:r>
            <a:r>
              <a:rPr lang="en-US" sz="3600" dirty="0" smtClean="0"/>
              <a:t> </a:t>
            </a:r>
            <a:r>
              <a:rPr lang="en-US" sz="3600" dirty="0" err="1" smtClean="0"/>
              <a:t>dalam</a:t>
            </a:r>
            <a:r>
              <a:rPr lang="en-US" sz="3600" dirty="0" smtClean="0"/>
              <a:t> </a:t>
            </a:r>
            <a:r>
              <a:rPr lang="en-US" sz="3600" dirty="0" err="1" smtClean="0"/>
              <a:t>definisi</a:t>
            </a:r>
            <a:endParaRPr lang="en-US" sz="3600" dirty="0"/>
          </a:p>
        </p:txBody>
      </p:sp>
      <p:sp>
        <p:nvSpPr>
          <p:cNvPr id="3" name="Content Placeholder 2"/>
          <p:cNvSpPr>
            <a:spLocks noGrp="1"/>
          </p:cNvSpPr>
          <p:nvPr>
            <p:ph idx="1"/>
          </p:nvPr>
        </p:nvSpPr>
        <p:spPr>
          <a:xfrm>
            <a:off x="457200" y="838200"/>
            <a:ext cx="8229600" cy="6324600"/>
          </a:xfrm>
        </p:spPr>
        <p:txBody>
          <a:bodyPr>
            <a:normAutofit/>
          </a:bodyPr>
          <a:lstStyle/>
          <a:p>
            <a:r>
              <a:rPr lang="en-US" dirty="0" err="1" smtClean="0"/>
              <a:t>Kekuatan</a:t>
            </a:r>
            <a:r>
              <a:rPr lang="en-US" dirty="0" smtClean="0"/>
              <a:t> </a:t>
            </a:r>
            <a:r>
              <a:rPr lang="en-US" dirty="0" err="1" smtClean="0"/>
              <a:t>sosial</a:t>
            </a:r>
            <a:r>
              <a:rPr lang="en-US" dirty="0" smtClean="0"/>
              <a:t>, </a:t>
            </a:r>
            <a:r>
              <a:rPr lang="en-US" dirty="0" err="1" smtClean="0"/>
              <a:t>dipersepsikan</a:t>
            </a:r>
            <a:r>
              <a:rPr lang="en-US" dirty="0" smtClean="0"/>
              <a:t> “</a:t>
            </a:r>
            <a:r>
              <a:rPr lang="en-US" dirty="0" err="1" smtClean="0"/>
              <a:t>tidak</a:t>
            </a:r>
            <a:r>
              <a:rPr lang="en-US" dirty="0" smtClean="0"/>
              <a:t> </a:t>
            </a:r>
            <a:r>
              <a:rPr lang="en-US" dirty="0" err="1" smtClean="0"/>
              <a:t>berdaya</a:t>
            </a:r>
            <a:r>
              <a:rPr lang="en-US" dirty="0" smtClean="0"/>
              <a:t>”, </a:t>
            </a:r>
            <a:r>
              <a:rPr lang="en-US" dirty="0" err="1" smtClean="0"/>
              <a:t>diperoleh</a:t>
            </a:r>
            <a:r>
              <a:rPr lang="en-US" dirty="0" smtClean="0"/>
              <a:t> </a:t>
            </a:r>
            <a:r>
              <a:rPr lang="en-US" dirty="0" err="1" smtClean="0"/>
              <a:t>melalui</a:t>
            </a:r>
            <a:r>
              <a:rPr lang="en-US" dirty="0" smtClean="0"/>
              <a:t> </a:t>
            </a:r>
            <a:r>
              <a:rPr lang="en-US" dirty="0" err="1" smtClean="0"/>
              <a:t>aksi</a:t>
            </a:r>
            <a:r>
              <a:rPr lang="en-US" dirty="0" smtClean="0"/>
              <a:t> </a:t>
            </a:r>
            <a:r>
              <a:rPr lang="en-US" dirty="0" err="1" smtClean="0"/>
              <a:t>kolektif</a:t>
            </a:r>
            <a:r>
              <a:rPr lang="en-US" dirty="0" smtClean="0"/>
              <a:t> </a:t>
            </a:r>
            <a:r>
              <a:rPr lang="en-US" dirty="0" err="1" smtClean="0"/>
              <a:t>inti</a:t>
            </a:r>
            <a:r>
              <a:rPr lang="en-US" dirty="0" smtClean="0"/>
              <a:t> </a:t>
            </a:r>
            <a:r>
              <a:rPr lang="en-US" dirty="0" err="1" smtClean="0"/>
              <a:t>pengorganisasian</a:t>
            </a:r>
            <a:r>
              <a:rPr lang="en-US" dirty="0" smtClean="0"/>
              <a:t>. </a:t>
            </a:r>
            <a:r>
              <a:rPr lang="en-US" dirty="0" err="1" smtClean="0"/>
              <a:t>Aksi</a:t>
            </a:r>
            <a:r>
              <a:rPr lang="en-US" dirty="0" smtClean="0"/>
              <a:t> </a:t>
            </a:r>
            <a:r>
              <a:rPr lang="en-US" dirty="0" err="1" smtClean="0"/>
              <a:t>masyarakat</a:t>
            </a:r>
            <a:r>
              <a:rPr lang="en-US" dirty="0" smtClean="0"/>
              <a:t> </a:t>
            </a:r>
            <a:r>
              <a:rPr lang="en-US" dirty="0" err="1" smtClean="0"/>
              <a:t>sebagai</a:t>
            </a:r>
            <a:r>
              <a:rPr lang="en-US" dirty="0" smtClean="0"/>
              <a:t> </a:t>
            </a:r>
            <a:r>
              <a:rPr lang="en-US" dirty="0" err="1" smtClean="0"/>
              <a:t>kekuatan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memotivasi</a:t>
            </a:r>
            <a:r>
              <a:rPr lang="en-US" dirty="0" smtClean="0"/>
              <a:t> </a:t>
            </a:r>
            <a:r>
              <a:rPr lang="en-US" dirty="0" err="1" smtClean="0"/>
              <a:t>seseorang</a:t>
            </a:r>
            <a:r>
              <a:rPr lang="en-US" dirty="0" smtClean="0"/>
              <a:t> </a:t>
            </a:r>
            <a:r>
              <a:rPr lang="en-US" dirty="0" err="1" smtClean="0"/>
              <a:t>untuk</a:t>
            </a:r>
            <a:r>
              <a:rPr lang="en-US" dirty="0" smtClean="0"/>
              <a:t> </a:t>
            </a:r>
            <a:r>
              <a:rPr lang="en-US" dirty="0" err="1" smtClean="0"/>
              <a:t>bertindak</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kebutuhan-kebutuhan</a:t>
            </a:r>
            <a:r>
              <a:rPr lang="en-US" dirty="0" smtClean="0"/>
              <a:t> </a:t>
            </a:r>
            <a:r>
              <a:rPr lang="en-US" dirty="0" err="1" smtClean="0"/>
              <a:t>kelompok</a:t>
            </a:r>
            <a:r>
              <a:rPr lang="en-US" dirty="0" smtClean="0"/>
              <a:t>.</a:t>
            </a:r>
          </a:p>
          <a:p>
            <a:pPr marL="457200" indent="0">
              <a:buNone/>
            </a:pPr>
            <a:r>
              <a:rPr lang="en-US" dirty="0" err="1" smtClean="0"/>
              <a:t>Pengembangan</a:t>
            </a:r>
            <a:r>
              <a:rPr lang="en-US" dirty="0" smtClean="0"/>
              <a:t> personal  </a:t>
            </a:r>
            <a:r>
              <a:rPr lang="en-US" dirty="0" err="1" smtClean="0"/>
              <a:t>adalah</a:t>
            </a:r>
            <a:r>
              <a:rPr lang="en-US" dirty="0" smtClean="0"/>
              <a:t> </a:t>
            </a:r>
            <a:r>
              <a:rPr lang="en-US" dirty="0" err="1" smtClean="0"/>
              <a:t>kekuatan</a:t>
            </a:r>
            <a:r>
              <a:rPr lang="en-US" dirty="0" smtClean="0"/>
              <a:t> </a:t>
            </a:r>
            <a:r>
              <a:rPr lang="en-US" dirty="0" err="1" smtClean="0"/>
              <a:t>untuk</a:t>
            </a:r>
            <a:r>
              <a:rPr lang="en-US" dirty="0" smtClean="0"/>
              <a:t> </a:t>
            </a:r>
            <a:r>
              <a:rPr lang="en-US" dirty="0" err="1" smtClean="0"/>
              <a:t>menolong</a:t>
            </a:r>
            <a:r>
              <a:rPr lang="en-US" dirty="0" smtClean="0"/>
              <a:t> </a:t>
            </a:r>
            <a:r>
              <a:rPr lang="en-US" dirty="0" err="1" smtClean="0"/>
              <a:t>seseorang</a:t>
            </a:r>
            <a:r>
              <a:rPr lang="en-US" dirty="0" smtClean="0"/>
              <a:t> </a:t>
            </a:r>
            <a:r>
              <a:rPr lang="en-US" dirty="0" err="1" smtClean="0"/>
              <a:t>melalui</a:t>
            </a:r>
            <a:r>
              <a:rPr lang="en-US" dirty="0" smtClean="0"/>
              <a:t> </a:t>
            </a:r>
            <a:r>
              <a:rPr lang="en-US" dirty="0" err="1" smtClean="0"/>
              <a:t>aksi</a:t>
            </a:r>
            <a:r>
              <a:rPr lang="en-US" dirty="0" smtClean="0"/>
              <a:t> </a:t>
            </a:r>
            <a:r>
              <a:rPr lang="en-US" dirty="0" err="1" smtClean="0"/>
              <a:t>kolektif</a:t>
            </a:r>
            <a:r>
              <a:rPr lang="en-US" dirty="0" smtClean="0"/>
              <a:t>, </a:t>
            </a:r>
            <a:r>
              <a:rPr lang="en-US" dirty="0" err="1" smtClean="0"/>
              <a:t>termasuk</a:t>
            </a:r>
            <a:r>
              <a:rPr lang="en-US" dirty="0" smtClean="0"/>
              <a:t> </a:t>
            </a:r>
            <a:r>
              <a:rPr lang="en-US" dirty="0" err="1" smtClean="0"/>
              <a:t>pembangunan</a:t>
            </a:r>
            <a:r>
              <a:rPr lang="en-US" dirty="0" smtClean="0"/>
              <a:t> </a:t>
            </a:r>
            <a:r>
              <a:rPr lang="en-US" dirty="0" err="1" smtClean="0"/>
              <a:t>institusi</a:t>
            </a:r>
            <a:r>
              <a:rPr lang="en-US" dirty="0" smtClean="0"/>
              <a:t> </a:t>
            </a:r>
            <a:r>
              <a:rPr lang="en-US" dirty="0" err="1" smtClean="0"/>
              <a:t>lokal</a:t>
            </a:r>
            <a:r>
              <a:rPr lang="en-US" dirty="0" smtClean="0"/>
              <a:t> </a:t>
            </a:r>
            <a:r>
              <a:rPr lang="en-US" dirty="0" err="1" smtClean="0"/>
              <a:t>untuk</a:t>
            </a:r>
            <a:r>
              <a:rPr lang="en-US" dirty="0" smtClean="0"/>
              <a:t> </a:t>
            </a:r>
            <a:r>
              <a:rPr lang="en-US" dirty="0" err="1" smtClean="0"/>
              <a:t>mempersiapkan</a:t>
            </a:r>
            <a:r>
              <a:rPr lang="en-US" dirty="0" smtClean="0"/>
              <a:t> </a:t>
            </a:r>
            <a:r>
              <a:rPr lang="en-US" dirty="0" err="1" smtClean="0"/>
              <a:t>kehidupan</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ekonomi</a:t>
            </a:r>
            <a:r>
              <a:rPr lang="en-US" dirty="0" smtClean="0"/>
              <a:t> yang </a:t>
            </a:r>
            <a:r>
              <a:rPr lang="en-US" dirty="0" err="1" smtClean="0"/>
              <a:t>lebih</a:t>
            </a:r>
            <a:r>
              <a:rPr lang="en-US" dirty="0" smtClean="0"/>
              <a:t> </a:t>
            </a:r>
            <a:r>
              <a:rPr lang="en-US" dirty="0" err="1" smtClean="0"/>
              <a:t>baik</a:t>
            </a:r>
            <a:endParaRPr lang="en-US" dirty="0" smtClean="0"/>
          </a:p>
          <a:p>
            <a:r>
              <a:rPr lang="en-US" dirty="0" err="1" smtClean="0"/>
              <a:t>Belajar</a:t>
            </a:r>
            <a:r>
              <a:rPr lang="en-US" dirty="0" smtClean="0"/>
              <a:t>. </a:t>
            </a:r>
            <a:r>
              <a:rPr lang="en-US" dirty="0" err="1" smtClean="0"/>
              <a:t>Belajar</a:t>
            </a:r>
            <a:r>
              <a:rPr lang="en-US" dirty="0" smtClean="0"/>
              <a:t> </a:t>
            </a:r>
            <a:r>
              <a:rPr lang="en-US" dirty="0" err="1" smtClean="0"/>
              <a:t>adalah</a:t>
            </a:r>
            <a:r>
              <a:rPr lang="en-US" dirty="0" smtClean="0"/>
              <a:t> </a:t>
            </a:r>
            <a:r>
              <a:rPr lang="en-US" dirty="0" err="1" smtClean="0"/>
              <a:t>esensial</a:t>
            </a:r>
            <a:r>
              <a:rPr lang="en-US" dirty="0" smtClean="0"/>
              <a:t> </a:t>
            </a:r>
            <a:r>
              <a:rPr lang="en-US" dirty="0" err="1" smtClean="0"/>
              <a:t>dalam</a:t>
            </a:r>
            <a:r>
              <a:rPr lang="en-US" dirty="0" smtClean="0"/>
              <a:t> </a:t>
            </a:r>
            <a:r>
              <a:rPr lang="en-US" dirty="0" err="1" smtClean="0"/>
              <a:t>seluruh</a:t>
            </a:r>
            <a:r>
              <a:rPr lang="en-US" dirty="0" smtClean="0"/>
              <a:t> proses </a:t>
            </a:r>
            <a:r>
              <a:rPr lang="en-US" dirty="0" err="1" smtClean="0"/>
              <a:t>pengorganisasian</a:t>
            </a:r>
            <a:r>
              <a:rPr lang="en-US" dirty="0" smtClean="0"/>
              <a:t> </a:t>
            </a:r>
            <a:r>
              <a:rPr lang="en-US" dirty="0" err="1" smtClean="0"/>
              <a:t>masyarakat</a:t>
            </a:r>
            <a:r>
              <a:rPr lang="en-US" dirty="0" smtClean="0"/>
              <a:t>. </a:t>
            </a:r>
            <a:r>
              <a:rPr lang="en-US" dirty="0" err="1" smtClean="0"/>
              <a:t>Memlalui</a:t>
            </a:r>
            <a:r>
              <a:rPr lang="en-US" dirty="0" smtClean="0"/>
              <a:t> proses </a:t>
            </a:r>
            <a:r>
              <a:rPr lang="en-US" dirty="0" err="1" smtClean="0"/>
              <a:t>ini</a:t>
            </a:r>
            <a:r>
              <a:rPr lang="en-US" dirty="0" smtClean="0"/>
              <a:t> </a:t>
            </a:r>
            <a:r>
              <a:rPr lang="en-US" dirty="0" err="1" smtClean="0"/>
              <a:t>individu</a:t>
            </a:r>
            <a:r>
              <a:rPr lang="en-US" dirty="0" smtClean="0"/>
              <a:t> </a:t>
            </a:r>
            <a:r>
              <a:rPr lang="en-US" dirty="0" err="1" smtClean="0"/>
              <a:t>dapat</a:t>
            </a:r>
            <a:r>
              <a:rPr lang="en-US" dirty="0" smtClean="0"/>
              <a:t> </a:t>
            </a:r>
            <a:r>
              <a:rPr lang="en-US" dirty="0" err="1" smtClean="0"/>
              <a:t>mengembangkan</a:t>
            </a:r>
            <a:r>
              <a:rPr lang="en-US" dirty="0" smtClean="0"/>
              <a:t> </a:t>
            </a:r>
            <a:r>
              <a:rPr lang="en-US" dirty="0" err="1" smtClean="0"/>
              <a:t>berbagai</a:t>
            </a:r>
            <a:r>
              <a:rPr lang="en-US" dirty="0" smtClean="0"/>
              <a:t> </a:t>
            </a:r>
            <a:r>
              <a:rPr lang="en-US" dirty="0" err="1" smtClean="0"/>
              <a:t>keahlian</a:t>
            </a:r>
            <a:r>
              <a:rPr lang="en-US" dirty="0" smtClean="0"/>
              <a:t> </a:t>
            </a:r>
            <a:r>
              <a:rPr lang="en-US" dirty="0" err="1" smtClean="0"/>
              <a:t>dan</a:t>
            </a:r>
            <a:r>
              <a:rPr lang="en-US" dirty="0" smtClean="0"/>
              <a:t> </a:t>
            </a:r>
            <a:r>
              <a:rPr lang="en-US" dirty="0" err="1" smtClean="0"/>
              <a:t>belajar</a:t>
            </a:r>
            <a:r>
              <a:rPr lang="en-US" dirty="0" smtClean="0"/>
              <a:t> </a:t>
            </a:r>
            <a:r>
              <a:rPr lang="en-US" dirty="0" err="1" smtClean="0"/>
              <a:t>menjadi</a:t>
            </a:r>
            <a:r>
              <a:rPr lang="en-US" dirty="0" smtClean="0"/>
              <a:t> </a:t>
            </a:r>
            <a:r>
              <a:rPr lang="en-US" dirty="0" err="1" smtClean="0"/>
              <a:t>pemimpin</a:t>
            </a:r>
            <a:endParaRPr lang="en-US" dirty="0" smtClean="0"/>
          </a:p>
          <a:p>
            <a:endParaRPr lang="en-US" dirty="0"/>
          </a:p>
        </p:txBody>
      </p:sp>
    </p:spTree>
    <p:extLst>
      <p:ext uri="{BB962C8B-B14F-4D97-AF65-F5344CB8AC3E}">
        <p14:creationId xmlns:p14="http://schemas.microsoft.com/office/powerpoint/2010/main" val="35223678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20000"/>
          </a:bodyPr>
          <a:lstStyle/>
          <a:p>
            <a:r>
              <a:rPr lang="en-US" dirty="0" err="1" smtClean="0"/>
              <a:t>Kapasitas</a:t>
            </a:r>
            <a:r>
              <a:rPr lang="en-US" dirty="0" smtClean="0"/>
              <a:t> </a:t>
            </a:r>
            <a:r>
              <a:rPr lang="en-US" dirty="0" err="1" smtClean="0"/>
              <a:t>berdemokrasi</a:t>
            </a:r>
            <a:r>
              <a:rPr lang="en-US" dirty="0" smtClean="0"/>
              <a:t>. </a:t>
            </a:r>
            <a:r>
              <a:rPr lang="en-US" dirty="0" err="1" smtClean="0"/>
              <a:t>Demokrasi</a:t>
            </a:r>
            <a:r>
              <a:rPr lang="en-US" dirty="0" smtClean="0"/>
              <a:t> </a:t>
            </a:r>
            <a:r>
              <a:rPr lang="en-US" dirty="0" err="1" smtClean="0"/>
              <a:t>dipahami</a:t>
            </a:r>
            <a:r>
              <a:rPr lang="en-US" dirty="0" smtClean="0"/>
              <a:t> </a:t>
            </a:r>
            <a:r>
              <a:rPr lang="en-US" dirty="0" err="1" smtClean="0"/>
              <a:t>sebagai</a:t>
            </a:r>
            <a:r>
              <a:rPr lang="en-US" dirty="0" smtClean="0"/>
              <a:t> proses </a:t>
            </a:r>
            <a:r>
              <a:rPr lang="en-US" dirty="0" err="1" smtClean="0"/>
              <a:t>dimana</a:t>
            </a:r>
            <a:r>
              <a:rPr lang="en-US" dirty="0" smtClean="0"/>
              <a:t> orang-orang  yang </a:t>
            </a:r>
            <a:r>
              <a:rPr lang="en-US" dirty="0" err="1" smtClean="0"/>
              <a:t>memiliki</a:t>
            </a:r>
            <a:r>
              <a:rPr lang="en-US" dirty="0" smtClean="0"/>
              <a:t> </a:t>
            </a:r>
            <a:r>
              <a:rPr lang="en-US" dirty="0" err="1" smtClean="0"/>
              <a:t>suara</a:t>
            </a:r>
            <a:r>
              <a:rPr lang="en-US" dirty="0" smtClean="0"/>
              <a:t>, </a:t>
            </a:r>
            <a:r>
              <a:rPr lang="en-US" dirty="0" err="1" smtClean="0"/>
              <a:t>mengontrol</a:t>
            </a:r>
            <a:r>
              <a:rPr lang="en-US" dirty="0" smtClean="0"/>
              <a:t> </a:t>
            </a:r>
            <a:r>
              <a:rPr lang="en-US" dirty="0" err="1" smtClean="0"/>
              <a:t>aspek-aspek</a:t>
            </a:r>
            <a:r>
              <a:rPr lang="en-US" dirty="0" smtClean="0"/>
              <a:t> </a:t>
            </a:r>
            <a:r>
              <a:rPr lang="en-US" dirty="0" err="1" smtClean="0"/>
              <a:t>kehidupan</a:t>
            </a:r>
            <a:r>
              <a:rPr lang="en-US" dirty="0" smtClean="0"/>
              <a:t> </a:t>
            </a:r>
            <a:r>
              <a:rPr lang="en-US" dirty="0" err="1" smtClean="0"/>
              <a:t>mereka</a:t>
            </a:r>
            <a:r>
              <a:rPr lang="en-US" dirty="0" smtClean="0"/>
              <a:t> </a:t>
            </a:r>
            <a:r>
              <a:rPr lang="en-US" dirty="0" err="1" smtClean="0"/>
              <a:t>melalui</a:t>
            </a:r>
            <a:r>
              <a:rPr lang="en-US" dirty="0" smtClean="0"/>
              <a:t> </a:t>
            </a:r>
            <a:r>
              <a:rPr lang="en-US" dirty="0" err="1" smtClean="0"/>
              <a:t>organisasi</a:t>
            </a:r>
            <a:r>
              <a:rPr lang="en-US" dirty="0" smtClean="0"/>
              <a:t>. </a:t>
            </a:r>
            <a:r>
              <a:rPr lang="en-US" dirty="0" err="1" smtClean="0"/>
              <a:t>Melalui</a:t>
            </a:r>
            <a:r>
              <a:rPr lang="en-US" dirty="0" smtClean="0"/>
              <a:t> </a:t>
            </a:r>
            <a:r>
              <a:rPr lang="en-US" dirty="0" err="1" smtClean="0"/>
              <a:t>pengorganisasian</a:t>
            </a:r>
            <a:r>
              <a:rPr lang="en-US" dirty="0" smtClean="0"/>
              <a:t> </a:t>
            </a:r>
            <a:r>
              <a:rPr lang="en-US" dirty="0" err="1" smtClean="0"/>
              <a:t>masyarakat</a:t>
            </a:r>
            <a:r>
              <a:rPr lang="en-US" dirty="0" smtClean="0"/>
              <a:t> , orang-orang </a:t>
            </a:r>
            <a:r>
              <a:rPr lang="en-US" dirty="0" err="1" smtClean="0"/>
              <a:t>dapat</a:t>
            </a:r>
            <a:r>
              <a:rPr lang="en-US" dirty="0" smtClean="0"/>
              <a:t> </a:t>
            </a:r>
            <a:r>
              <a:rPr lang="en-US" dirty="0" err="1" smtClean="0"/>
              <a:t>belajar</a:t>
            </a:r>
            <a:r>
              <a:rPr lang="en-US" dirty="0" smtClean="0"/>
              <a:t> </a:t>
            </a:r>
            <a:r>
              <a:rPr lang="en-US" dirty="0" err="1" smtClean="0"/>
              <a:t>untuk</a:t>
            </a:r>
            <a:r>
              <a:rPr lang="en-US" dirty="0" smtClean="0"/>
              <a:t> </a:t>
            </a:r>
            <a:r>
              <a:rPr lang="en-US" dirty="0" err="1" smtClean="0"/>
              <a:t>membuat</a:t>
            </a:r>
            <a:r>
              <a:rPr lang="en-US" dirty="0" smtClean="0"/>
              <a:t> </a:t>
            </a:r>
            <a:r>
              <a:rPr lang="en-US" dirty="0" err="1" smtClean="0"/>
              <a:t>keputusan</a:t>
            </a:r>
            <a:r>
              <a:rPr lang="en-US" dirty="0" smtClean="0"/>
              <a:t> yang </a:t>
            </a:r>
            <a:r>
              <a:rPr lang="en-US" dirty="0" err="1" smtClean="0"/>
              <a:t>berdampak</a:t>
            </a:r>
            <a:r>
              <a:rPr lang="en-US" dirty="0" smtClean="0"/>
              <a:t> </a:t>
            </a:r>
            <a:r>
              <a:rPr lang="en-US" dirty="0" err="1" smtClean="0"/>
              <a:t>positif</a:t>
            </a:r>
            <a:r>
              <a:rPr lang="en-US" dirty="0" smtClean="0"/>
              <a:t> </a:t>
            </a:r>
            <a:r>
              <a:rPr lang="en-US" dirty="0" err="1" smtClean="0"/>
              <a:t>pada</a:t>
            </a:r>
            <a:r>
              <a:rPr lang="en-US" dirty="0" smtClean="0"/>
              <a:t> </a:t>
            </a:r>
            <a:r>
              <a:rPr lang="en-US" dirty="0" err="1" smtClean="0"/>
              <a:t>perbaikan</a:t>
            </a:r>
            <a:r>
              <a:rPr lang="en-US" dirty="0" smtClean="0"/>
              <a:t> </a:t>
            </a:r>
            <a:r>
              <a:rPr lang="en-US" dirty="0" err="1" smtClean="0"/>
              <a:t>kehidupan</a:t>
            </a:r>
            <a:r>
              <a:rPr lang="en-US" dirty="0" smtClean="0"/>
              <a:t> </a:t>
            </a:r>
            <a:r>
              <a:rPr lang="en-US" dirty="0" err="1" smtClean="0"/>
              <a:t>mereka</a:t>
            </a:r>
            <a:r>
              <a:rPr lang="en-US" dirty="0" smtClean="0"/>
              <a:t> </a:t>
            </a:r>
            <a:r>
              <a:rPr lang="en-US" dirty="0" err="1" smtClean="0"/>
              <a:t>dan</a:t>
            </a:r>
            <a:r>
              <a:rPr lang="en-US" dirty="0" smtClean="0"/>
              <a:t> </a:t>
            </a:r>
            <a:r>
              <a:rPr lang="en-US" dirty="0" err="1" smtClean="0"/>
              <a:t>menggunakan</a:t>
            </a:r>
            <a:r>
              <a:rPr lang="en-US" dirty="0" smtClean="0"/>
              <a:t> </a:t>
            </a:r>
            <a:r>
              <a:rPr lang="en-US" dirty="0" err="1" smtClean="0"/>
              <a:t>tekanan</a:t>
            </a:r>
            <a:r>
              <a:rPr lang="en-US" dirty="0" smtClean="0"/>
              <a:t> </a:t>
            </a:r>
            <a:r>
              <a:rPr lang="en-US" dirty="0" err="1" smtClean="0"/>
              <a:t>guna</a:t>
            </a:r>
            <a:r>
              <a:rPr lang="en-US" dirty="0" smtClean="0"/>
              <a:t> </a:t>
            </a:r>
            <a:r>
              <a:rPr lang="en-US" dirty="0" err="1" smtClean="0"/>
              <a:t>mendapatkan</a:t>
            </a:r>
            <a:r>
              <a:rPr lang="en-US" dirty="0" smtClean="0"/>
              <a:t> </a:t>
            </a:r>
            <a:r>
              <a:rPr lang="en-US" dirty="0" err="1" smtClean="0"/>
              <a:t>respon</a:t>
            </a:r>
            <a:r>
              <a:rPr lang="en-US" dirty="0" smtClean="0"/>
              <a:t> </a:t>
            </a:r>
            <a:r>
              <a:rPr lang="en-US" dirty="0" err="1" smtClean="0"/>
              <a:t>pemerintah</a:t>
            </a:r>
            <a:r>
              <a:rPr lang="en-US" dirty="0" smtClean="0"/>
              <a:t>.</a:t>
            </a:r>
          </a:p>
          <a:p>
            <a:r>
              <a:rPr lang="en-US" dirty="0" err="1" smtClean="0"/>
              <a:t>Perubahan</a:t>
            </a:r>
            <a:r>
              <a:rPr lang="en-US" dirty="0" smtClean="0"/>
              <a:t> </a:t>
            </a:r>
            <a:r>
              <a:rPr lang="en-US" dirty="0" err="1" smtClean="0"/>
              <a:t>sosial</a:t>
            </a:r>
            <a:r>
              <a:rPr lang="en-US" dirty="0" smtClean="0"/>
              <a:t> </a:t>
            </a:r>
            <a:r>
              <a:rPr lang="en-US" dirty="0" err="1" smtClean="0"/>
              <a:t>berkelanjutan</a:t>
            </a:r>
            <a:r>
              <a:rPr lang="en-US" dirty="0" smtClean="0"/>
              <a:t>, </a:t>
            </a:r>
            <a:r>
              <a:rPr lang="en-US" dirty="0" err="1" smtClean="0"/>
              <a:t>adalah</a:t>
            </a:r>
            <a:r>
              <a:rPr lang="en-US" dirty="0" smtClean="0"/>
              <a:t> </a:t>
            </a:r>
            <a:r>
              <a:rPr lang="en-US" dirty="0" err="1" smtClean="0"/>
              <a:t>hasil</a:t>
            </a:r>
            <a:r>
              <a:rPr lang="en-US" dirty="0" smtClean="0"/>
              <a:t>. Lima </a:t>
            </a:r>
            <a:r>
              <a:rPr lang="en-US" dirty="0" err="1" smtClean="0"/>
              <a:t>tujuan</a:t>
            </a:r>
            <a:r>
              <a:rPr lang="en-US" dirty="0" smtClean="0"/>
              <a:t> </a:t>
            </a:r>
            <a:r>
              <a:rPr lang="en-US" dirty="0" err="1" smtClean="0"/>
              <a:t>perubahan</a:t>
            </a:r>
            <a:r>
              <a:rPr lang="en-US" dirty="0" smtClean="0"/>
              <a:t> </a:t>
            </a:r>
            <a:r>
              <a:rPr lang="en-US" dirty="0" err="1" smtClean="0"/>
              <a:t>sosial</a:t>
            </a:r>
            <a:r>
              <a:rPr lang="en-US" dirty="0" smtClean="0"/>
              <a:t>:</a:t>
            </a:r>
          </a:p>
          <a:p>
            <a:pPr marL="693738" lvl="2" indent="-354013">
              <a:buFont typeface="+mj-lt"/>
              <a:buAutoNum type="arabicPeriod"/>
            </a:pPr>
            <a:r>
              <a:rPr lang="en-US" dirty="0" err="1" smtClean="0"/>
              <a:t>Perbaikan</a:t>
            </a:r>
            <a:r>
              <a:rPr lang="en-US" dirty="0" smtClean="0"/>
              <a:t> </a:t>
            </a:r>
            <a:r>
              <a:rPr lang="en-US" dirty="0" err="1" smtClean="0"/>
              <a:t>kualitas</a:t>
            </a:r>
            <a:r>
              <a:rPr lang="en-US" dirty="0" smtClean="0"/>
              <a:t> </a:t>
            </a:r>
            <a:r>
              <a:rPr lang="en-US" dirty="0" err="1" smtClean="0"/>
              <a:t>kehidupan</a:t>
            </a:r>
            <a:r>
              <a:rPr lang="en-US" dirty="0" smtClean="0"/>
              <a:t> </a:t>
            </a:r>
            <a:r>
              <a:rPr lang="en-US" dirty="0" err="1" smtClean="0"/>
              <a:t>melalui</a:t>
            </a:r>
            <a:r>
              <a:rPr lang="en-US" dirty="0" smtClean="0"/>
              <a:t> </a:t>
            </a:r>
            <a:r>
              <a:rPr lang="en-US" dirty="0" err="1" smtClean="0"/>
              <a:t>resolusi</a:t>
            </a:r>
            <a:r>
              <a:rPr lang="en-US" dirty="0" smtClean="0"/>
              <a:t> </a:t>
            </a:r>
            <a:r>
              <a:rPr lang="en-US" dirty="0" err="1" smtClean="0"/>
              <a:t>berbagi</a:t>
            </a:r>
            <a:r>
              <a:rPr lang="en-US" dirty="0" smtClean="0"/>
              <a:t> </a:t>
            </a:r>
            <a:r>
              <a:rPr lang="en-US" dirty="0" err="1" smtClean="0"/>
              <a:t>masalah</a:t>
            </a:r>
            <a:endParaRPr lang="en-US" dirty="0" smtClean="0"/>
          </a:p>
          <a:p>
            <a:pPr marL="693738" lvl="2" indent="-354013">
              <a:buFont typeface="+mj-lt"/>
              <a:buAutoNum type="arabicPeriod"/>
            </a:pPr>
            <a:r>
              <a:rPr lang="en-US" dirty="0" err="1" smtClean="0"/>
              <a:t>Mengurangi</a:t>
            </a:r>
            <a:r>
              <a:rPr lang="en-US" dirty="0" smtClean="0"/>
              <a:t> </a:t>
            </a:r>
            <a:r>
              <a:rPr lang="en-US" dirty="0" err="1" smtClean="0"/>
              <a:t>ketidakmerataan</a:t>
            </a:r>
            <a:r>
              <a:rPr lang="en-US" dirty="0" smtClean="0"/>
              <a:t> </a:t>
            </a:r>
            <a:r>
              <a:rPr lang="en-US" dirty="0" err="1" smtClean="0"/>
              <a:t>dalam</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kemiskinan</a:t>
            </a:r>
            <a:r>
              <a:rPr lang="en-US" dirty="0" smtClean="0"/>
              <a:t>, </a:t>
            </a:r>
            <a:r>
              <a:rPr lang="en-US" dirty="0" err="1" smtClean="0"/>
              <a:t>rasisme</a:t>
            </a:r>
            <a:r>
              <a:rPr lang="en-US" dirty="0" smtClean="0"/>
              <a:t> </a:t>
            </a:r>
            <a:r>
              <a:rPr lang="en-US" dirty="0" err="1" smtClean="0"/>
              <a:t>dan</a:t>
            </a:r>
            <a:r>
              <a:rPr lang="en-US" dirty="0" smtClean="0"/>
              <a:t> gender</a:t>
            </a:r>
          </a:p>
          <a:p>
            <a:pPr marL="693738" lvl="2" indent="-354013">
              <a:buFont typeface="+mj-lt"/>
              <a:buAutoNum type="arabicPeriod"/>
            </a:pPr>
            <a:r>
              <a:rPr lang="en-US" dirty="0" err="1" smtClean="0"/>
              <a:t>Menggunakan</a:t>
            </a:r>
            <a:r>
              <a:rPr lang="en-US" dirty="0" smtClean="0"/>
              <a:t> </a:t>
            </a:r>
            <a:r>
              <a:rPr lang="en-US" dirty="0" err="1" smtClean="0"/>
              <a:t>dan</a:t>
            </a:r>
            <a:r>
              <a:rPr lang="en-US" dirty="0" smtClean="0"/>
              <a:t> </a:t>
            </a:r>
            <a:r>
              <a:rPr lang="en-US" dirty="0" err="1" smtClean="0"/>
              <a:t>memelihara</a:t>
            </a:r>
            <a:r>
              <a:rPr lang="en-US" dirty="0" smtClean="0"/>
              <a:t> </a:t>
            </a:r>
            <a:r>
              <a:rPr lang="en-US" dirty="0" err="1" smtClean="0"/>
              <a:t>nilai-nilai</a:t>
            </a:r>
            <a:r>
              <a:rPr lang="en-US" dirty="0" smtClean="0"/>
              <a:t> </a:t>
            </a:r>
            <a:r>
              <a:rPr lang="en-US" dirty="0" err="1" smtClean="0"/>
              <a:t>demokratis</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dari</a:t>
            </a:r>
            <a:r>
              <a:rPr lang="en-US" dirty="0" smtClean="0"/>
              <a:t> proses </a:t>
            </a:r>
            <a:r>
              <a:rPr lang="en-US" dirty="0" err="1" smtClean="0"/>
              <a:t>pengorganisasian</a:t>
            </a:r>
            <a:endParaRPr lang="en-US" dirty="0" smtClean="0"/>
          </a:p>
          <a:p>
            <a:pPr marL="693738" lvl="2" indent="-354013">
              <a:buFont typeface="+mj-lt"/>
              <a:buAutoNum type="arabicPeriod"/>
            </a:pPr>
            <a:r>
              <a:rPr lang="en-US" dirty="0" err="1" smtClean="0"/>
              <a:t>Memampukan</a:t>
            </a:r>
            <a:r>
              <a:rPr lang="en-US" dirty="0" smtClean="0"/>
              <a:t> orang-orang </a:t>
            </a:r>
            <a:r>
              <a:rPr lang="en-US" dirty="0" err="1" smtClean="0"/>
              <a:t>untuk</a:t>
            </a:r>
            <a:r>
              <a:rPr lang="en-US" dirty="0" smtClean="0"/>
              <a:t> </a:t>
            </a:r>
            <a:r>
              <a:rPr lang="en-US" dirty="0" err="1" smtClean="0"/>
              <a:t>meningkatkan</a:t>
            </a:r>
            <a:r>
              <a:rPr lang="en-US" dirty="0" smtClean="0"/>
              <a:t> </a:t>
            </a:r>
            <a:r>
              <a:rPr lang="en-US" dirty="0" err="1" smtClean="0"/>
              <a:t>potensi</a:t>
            </a:r>
            <a:r>
              <a:rPr lang="en-US" dirty="0" smtClean="0"/>
              <a:t> </a:t>
            </a:r>
            <a:r>
              <a:rPr lang="en-US" dirty="0" err="1" smtClean="0"/>
              <a:t>mereka</a:t>
            </a:r>
            <a:r>
              <a:rPr lang="en-US" dirty="0" smtClean="0"/>
              <a:t> </a:t>
            </a:r>
            <a:r>
              <a:rPr lang="en-US" dirty="0" err="1" smtClean="0"/>
              <a:t>sebagai</a:t>
            </a:r>
            <a:r>
              <a:rPr lang="en-US" dirty="0" smtClean="0"/>
              <a:t> </a:t>
            </a:r>
            <a:r>
              <a:rPr lang="en-US" dirty="0" err="1" smtClean="0"/>
              <a:t>individu-individu</a:t>
            </a:r>
            <a:r>
              <a:rPr lang="en-US" dirty="0" smtClean="0"/>
              <a:t> yang </a:t>
            </a:r>
            <a:r>
              <a:rPr lang="en-US" dirty="0" err="1" smtClean="0"/>
              <a:t>independen</a:t>
            </a:r>
            <a:r>
              <a:rPr lang="en-US" dirty="0" smtClean="0"/>
              <a:t>.</a:t>
            </a:r>
          </a:p>
          <a:p>
            <a:pPr marL="693738" lvl="2" indent="-354013">
              <a:buFont typeface="+mj-lt"/>
              <a:buAutoNum type="arabicPeriod"/>
            </a:pPr>
            <a:r>
              <a:rPr lang="en-US" dirty="0" err="1" smtClean="0"/>
              <a:t>Meningkatkan</a:t>
            </a:r>
            <a:r>
              <a:rPr lang="en-US" dirty="0" smtClean="0"/>
              <a:t> </a:t>
            </a:r>
            <a:r>
              <a:rPr lang="en-US" dirty="0" err="1" smtClean="0"/>
              <a:t>kesepahaman</a:t>
            </a:r>
            <a:r>
              <a:rPr lang="en-US" dirty="0" smtClean="0"/>
              <a:t> </a:t>
            </a:r>
            <a:r>
              <a:rPr lang="en-US" dirty="0" err="1" smtClean="0"/>
              <a:t>dalam</a:t>
            </a:r>
            <a:r>
              <a:rPr lang="en-US" dirty="0" smtClean="0"/>
              <a:t> </a:t>
            </a:r>
            <a:r>
              <a:rPr lang="en-US" dirty="0" err="1" smtClean="0"/>
              <a:t>komunitas</a:t>
            </a:r>
            <a:r>
              <a:rPr lang="en-US" dirty="0" smtClean="0"/>
              <a:t>.</a:t>
            </a:r>
          </a:p>
          <a:p>
            <a:pPr marL="0" lvl="2" indent="0">
              <a:buNone/>
            </a:pPr>
            <a:endParaRPr lang="en-US" dirty="0" smtClean="0"/>
          </a:p>
        </p:txBody>
      </p:sp>
    </p:spTree>
    <p:extLst>
      <p:ext uri="{BB962C8B-B14F-4D97-AF65-F5344CB8AC3E}">
        <p14:creationId xmlns:p14="http://schemas.microsoft.com/office/powerpoint/2010/main" val="3704404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838200"/>
          </a:xfrm>
        </p:spPr>
        <p:txBody>
          <a:bodyPr>
            <a:noAutofit/>
          </a:bodyPr>
          <a:lstStyle/>
          <a:p>
            <a:pPr algn="l"/>
            <a:r>
              <a:rPr lang="en-US" sz="2400" dirty="0" err="1" smtClean="0"/>
              <a:t>Empat</a:t>
            </a:r>
            <a:r>
              <a:rPr lang="en-US" sz="2400" dirty="0" smtClean="0"/>
              <a:t> </a:t>
            </a:r>
            <a:r>
              <a:rPr lang="en-US" sz="2400" dirty="0" err="1" smtClean="0"/>
              <a:t>perspektif</a:t>
            </a:r>
            <a:r>
              <a:rPr lang="en-US" sz="2400" dirty="0" smtClean="0"/>
              <a:t> yang </a:t>
            </a:r>
            <a:r>
              <a:rPr lang="en-US" sz="2400" dirty="0" err="1" smtClean="0"/>
              <a:t>digunakan</a:t>
            </a:r>
            <a:r>
              <a:rPr lang="en-US" sz="2400" dirty="0" smtClean="0"/>
              <a:t> </a:t>
            </a:r>
            <a:r>
              <a:rPr lang="en-US" sz="2400" dirty="0" err="1" smtClean="0"/>
              <a:t>dalam</a:t>
            </a:r>
            <a:r>
              <a:rPr lang="en-US" sz="2400" dirty="0" smtClean="0"/>
              <a:t> </a:t>
            </a:r>
            <a:r>
              <a:rPr lang="en-US" sz="2400" dirty="0" err="1" smtClean="0"/>
              <a:t>membangun</a:t>
            </a:r>
            <a:r>
              <a:rPr lang="en-US" sz="2400" dirty="0" smtClean="0"/>
              <a:t> </a:t>
            </a:r>
            <a:r>
              <a:rPr lang="en-US" sz="2400" dirty="0" err="1" smtClean="0"/>
              <a:t>visi</a:t>
            </a:r>
            <a:r>
              <a:rPr lang="en-US" sz="2400" dirty="0" smtClean="0"/>
              <a:t> </a:t>
            </a:r>
            <a:r>
              <a:rPr lang="en-US" sz="2400" dirty="0" err="1" smtClean="0"/>
              <a:t>jangka</a:t>
            </a:r>
            <a:r>
              <a:rPr lang="en-US" sz="2400" dirty="0" smtClean="0"/>
              <a:t> </a:t>
            </a:r>
            <a:r>
              <a:rPr lang="en-US" sz="2400" dirty="0" err="1" smtClean="0"/>
              <a:t>panjang</a:t>
            </a:r>
            <a:r>
              <a:rPr lang="en-US" sz="2400" dirty="0" smtClean="0"/>
              <a:t> </a:t>
            </a:r>
            <a:r>
              <a:rPr lang="en-US" sz="2400" dirty="0" err="1" smtClean="0"/>
              <a:t>pengorganisasian</a:t>
            </a:r>
            <a:r>
              <a:rPr lang="en-US" sz="2400" dirty="0" smtClean="0"/>
              <a:t> </a:t>
            </a:r>
            <a:r>
              <a:rPr lang="en-US" sz="2400" dirty="0" err="1" smtClean="0"/>
              <a:t>masyarakat</a:t>
            </a:r>
            <a:r>
              <a:rPr lang="en-US" sz="2400" dirty="0" smtClean="0"/>
              <a:t> (</a:t>
            </a:r>
            <a:r>
              <a:rPr lang="en-US" sz="2400" dirty="0" err="1" smtClean="0"/>
              <a:t>membentuk</a:t>
            </a:r>
            <a:r>
              <a:rPr lang="en-US" sz="2400" dirty="0" smtClean="0"/>
              <a:t> </a:t>
            </a:r>
            <a:r>
              <a:rPr lang="en-US" sz="2400" dirty="0" err="1" smtClean="0"/>
              <a:t>pendirian</a:t>
            </a:r>
            <a:r>
              <a:rPr lang="en-US" sz="2400" dirty="0" smtClean="0"/>
              <a:t> </a:t>
            </a:r>
            <a:r>
              <a:rPr lang="en-US" sz="2400" dirty="0" err="1" smtClean="0"/>
              <a:t>dan</a:t>
            </a:r>
            <a:r>
              <a:rPr lang="en-US" sz="2400" dirty="0" smtClean="0"/>
              <a:t> </a:t>
            </a:r>
            <a:r>
              <a:rPr lang="en-US" sz="2400" dirty="0" err="1" smtClean="0"/>
              <a:t>mengenali</a:t>
            </a:r>
            <a:r>
              <a:rPr lang="en-US" sz="2400" dirty="0" smtClean="0"/>
              <a:t> </a:t>
            </a:r>
            <a:r>
              <a:rPr lang="en-US" sz="2400" dirty="0" err="1" smtClean="0"/>
              <a:t>tujuan</a:t>
            </a:r>
            <a:r>
              <a:rPr lang="en-US" sz="2400" dirty="0" smtClean="0"/>
              <a:t> yang </a:t>
            </a:r>
            <a:r>
              <a:rPr lang="en-US" sz="2400" dirty="0" err="1" smtClean="0"/>
              <a:t>ingin</a:t>
            </a:r>
            <a:r>
              <a:rPr lang="en-US" sz="2400" dirty="0" smtClean="0"/>
              <a:t> </a:t>
            </a:r>
            <a:r>
              <a:rPr lang="en-US" sz="2400" dirty="0" err="1" smtClean="0"/>
              <a:t>dicapai</a:t>
            </a:r>
            <a:r>
              <a:rPr lang="en-US" sz="2400" dirty="0" smtClean="0"/>
              <a:t>):</a:t>
            </a:r>
            <a:endParaRPr lang="en-US" sz="2400" dirty="0"/>
          </a:p>
        </p:txBody>
      </p:sp>
      <p:sp>
        <p:nvSpPr>
          <p:cNvPr id="3" name="Content Placeholder 2"/>
          <p:cNvSpPr>
            <a:spLocks noGrp="1"/>
          </p:cNvSpPr>
          <p:nvPr>
            <p:ph idx="1"/>
          </p:nvPr>
        </p:nvSpPr>
        <p:spPr>
          <a:xfrm>
            <a:off x="457200" y="1371600"/>
            <a:ext cx="8229600" cy="4754563"/>
          </a:xfrm>
        </p:spPr>
        <p:txBody>
          <a:bodyPr>
            <a:normAutofit fontScale="92500" lnSpcReduction="10000"/>
          </a:bodyPr>
          <a:lstStyle/>
          <a:p>
            <a:pPr marL="514350" indent="-514350">
              <a:buFont typeface="+mj-lt"/>
              <a:buAutoNum type="arabicPeriod"/>
            </a:pPr>
            <a:r>
              <a:rPr lang="en-US" dirty="0" err="1" smtClean="0"/>
              <a:t>Perspektif</a:t>
            </a:r>
            <a:r>
              <a:rPr lang="en-US" dirty="0" smtClean="0"/>
              <a:t> </a:t>
            </a:r>
            <a:r>
              <a:rPr lang="en-US" dirty="0" err="1" smtClean="0"/>
              <a:t>reaksioner</a:t>
            </a:r>
            <a:r>
              <a:rPr lang="en-US" dirty="0" smtClean="0"/>
              <a:t>. </a:t>
            </a:r>
            <a:r>
              <a:rPr lang="en-US" dirty="0" err="1" smtClean="0"/>
              <a:t>Mempromosikan</a:t>
            </a:r>
            <a:r>
              <a:rPr lang="en-US" dirty="0" smtClean="0"/>
              <a:t> </a:t>
            </a:r>
            <a:r>
              <a:rPr lang="en-US" dirty="0" err="1" smtClean="0"/>
              <a:t>usaha-usaha</a:t>
            </a:r>
            <a:r>
              <a:rPr lang="en-US" dirty="0" smtClean="0"/>
              <a:t> </a:t>
            </a:r>
            <a:r>
              <a:rPr lang="en-US" dirty="0" err="1" smtClean="0"/>
              <a:t>untuk</a:t>
            </a:r>
            <a:r>
              <a:rPr lang="en-US" dirty="0" smtClean="0"/>
              <a:t> </a:t>
            </a:r>
            <a:r>
              <a:rPr lang="en-US" dirty="0" err="1" smtClean="0"/>
              <a:t>menghentikan</a:t>
            </a:r>
            <a:r>
              <a:rPr lang="en-US" dirty="0" smtClean="0"/>
              <a:t> </a:t>
            </a:r>
            <a:r>
              <a:rPr lang="en-US" dirty="0" err="1" smtClean="0"/>
              <a:t>perubahan</a:t>
            </a:r>
            <a:r>
              <a:rPr lang="en-US" dirty="0" smtClean="0"/>
              <a:t> </a:t>
            </a:r>
            <a:r>
              <a:rPr lang="en-US" dirty="0" err="1" smtClean="0"/>
              <a:t>sosial</a:t>
            </a:r>
            <a:r>
              <a:rPr lang="en-US" dirty="0" smtClean="0"/>
              <a:t> </a:t>
            </a:r>
            <a:r>
              <a:rPr lang="en-US" dirty="0" err="1" smtClean="0"/>
              <a:t>dan</a:t>
            </a:r>
            <a:r>
              <a:rPr lang="en-US" dirty="0" smtClean="0"/>
              <a:t> </a:t>
            </a:r>
            <a:r>
              <a:rPr lang="en-US" dirty="0" err="1" smtClean="0"/>
              <a:t>menurunkan</a:t>
            </a:r>
            <a:r>
              <a:rPr lang="en-US" dirty="0" smtClean="0"/>
              <a:t> </a:t>
            </a:r>
            <a:r>
              <a:rPr lang="en-US" dirty="0" err="1" smtClean="0"/>
              <a:t>kekuatan</a:t>
            </a:r>
            <a:r>
              <a:rPr lang="en-US" dirty="0" smtClean="0"/>
              <a:t> </a:t>
            </a:r>
            <a:r>
              <a:rPr lang="en-US" dirty="0" err="1" smtClean="0"/>
              <a:t>klas</a:t>
            </a:r>
            <a:r>
              <a:rPr lang="en-US" dirty="0" smtClean="0"/>
              <a:t> </a:t>
            </a:r>
            <a:r>
              <a:rPr lang="en-US" dirty="0" err="1" smtClean="0"/>
              <a:t>bawah</a:t>
            </a:r>
            <a:r>
              <a:rPr lang="en-US" dirty="0" smtClean="0"/>
              <a:t> </a:t>
            </a:r>
            <a:r>
              <a:rPr lang="en-US" dirty="0" err="1" smtClean="0"/>
              <a:t>dan</a:t>
            </a:r>
            <a:r>
              <a:rPr lang="en-US" dirty="0" smtClean="0"/>
              <a:t> </a:t>
            </a:r>
            <a:r>
              <a:rPr lang="en-US" dirty="0" err="1" smtClean="0"/>
              <a:t>kelompok-kelompok</a:t>
            </a:r>
            <a:r>
              <a:rPr lang="en-US" dirty="0" smtClean="0"/>
              <a:t> </a:t>
            </a:r>
            <a:r>
              <a:rPr lang="en-US" dirty="0" err="1" smtClean="0"/>
              <a:t>minoritas</a:t>
            </a:r>
            <a:r>
              <a:rPr lang="en-US" dirty="0" smtClean="0"/>
              <a:t>.</a:t>
            </a:r>
          </a:p>
          <a:p>
            <a:pPr marL="514350" indent="-514350">
              <a:buFont typeface="+mj-lt"/>
              <a:buAutoNum type="arabicPeriod"/>
            </a:pPr>
            <a:r>
              <a:rPr lang="en-US" dirty="0" err="1" smtClean="0"/>
              <a:t>Perspektif</a:t>
            </a:r>
            <a:r>
              <a:rPr lang="en-US" dirty="0" smtClean="0"/>
              <a:t> </a:t>
            </a:r>
            <a:r>
              <a:rPr lang="en-US" dirty="0" err="1" smtClean="0"/>
              <a:t>konsrvatif</a:t>
            </a:r>
            <a:r>
              <a:rPr lang="en-US" dirty="0" smtClean="0"/>
              <a:t>. </a:t>
            </a:r>
            <a:r>
              <a:rPr lang="en-US" dirty="0" err="1" smtClean="0"/>
              <a:t>Berusaha</a:t>
            </a:r>
            <a:r>
              <a:rPr lang="en-US" dirty="0" smtClean="0"/>
              <a:t> </a:t>
            </a:r>
            <a:r>
              <a:rPr lang="en-US" dirty="0" err="1" smtClean="0"/>
              <a:t>untuk</a:t>
            </a:r>
            <a:r>
              <a:rPr lang="en-US" dirty="0" smtClean="0"/>
              <a:t> </a:t>
            </a:r>
            <a:r>
              <a:rPr lang="en-US" dirty="0" err="1" smtClean="0"/>
              <a:t>memelihara</a:t>
            </a:r>
            <a:r>
              <a:rPr lang="en-US" dirty="0" smtClean="0"/>
              <a:t> status quo.</a:t>
            </a:r>
          </a:p>
          <a:p>
            <a:pPr marL="514350" indent="-514350">
              <a:buFont typeface="+mj-lt"/>
              <a:buAutoNum type="arabicPeriod"/>
            </a:pPr>
            <a:r>
              <a:rPr lang="en-US" dirty="0" err="1" smtClean="0"/>
              <a:t>Perspektif</a:t>
            </a:r>
            <a:r>
              <a:rPr lang="en-US" dirty="0" smtClean="0"/>
              <a:t> liberal. </a:t>
            </a:r>
            <a:r>
              <a:rPr lang="en-US" dirty="0" err="1" smtClean="0"/>
              <a:t>Mempromosikan</a:t>
            </a:r>
            <a:r>
              <a:rPr lang="en-US" dirty="0" smtClean="0"/>
              <a:t> </a:t>
            </a:r>
            <a:r>
              <a:rPr lang="en-US" dirty="0" err="1" smtClean="0"/>
              <a:t>perubahan</a:t>
            </a:r>
            <a:r>
              <a:rPr lang="en-US" dirty="0" smtClean="0"/>
              <a:t> </a:t>
            </a:r>
            <a:r>
              <a:rPr lang="en-US" dirty="0" err="1" smtClean="0"/>
              <a:t>sosial</a:t>
            </a:r>
            <a:r>
              <a:rPr lang="en-US" dirty="0" smtClean="0"/>
              <a:t> yang </a:t>
            </a:r>
            <a:r>
              <a:rPr lang="en-US" dirty="0" err="1" smtClean="0"/>
              <a:t>lebih</a:t>
            </a:r>
            <a:r>
              <a:rPr lang="en-US" dirty="0" smtClean="0"/>
              <a:t> </a:t>
            </a:r>
            <a:r>
              <a:rPr lang="en-US" dirty="0" err="1" smtClean="0"/>
              <a:t>terbatas</a:t>
            </a:r>
            <a:r>
              <a:rPr lang="en-US" dirty="0" smtClean="0"/>
              <a:t> yang </a:t>
            </a:r>
            <a:r>
              <a:rPr lang="en-US" dirty="0" err="1" smtClean="0"/>
              <a:t>tidak</a:t>
            </a:r>
            <a:r>
              <a:rPr lang="en-US" dirty="0" smtClean="0"/>
              <a:t> </a:t>
            </a:r>
            <a:r>
              <a:rPr lang="en-US" dirty="0" err="1" smtClean="0"/>
              <a:t>menentang</a:t>
            </a:r>
            <a:r>
              <a:rPr lang="en-US" dirty="0" smtClean="0"/>
              <a:t> </a:t>
            </a:r>
            <a:r>
              <a:rPr lang="en-US" dirty="0" err="1" smtClean="0"/>
              <a:t>secara</a:t>
            </a:r>
            <a:r>
              <a:rPr lang="en-US" dirty="0" smtClean="0"/>
              <a:t> </a:t>
            </a:r>
            <a:r>
              <a:rPr lang="en-US" dirty="0" err="1" smtClean="0"/>
              <a:t>aktif</a:t>
            </a:r>
            <a:r>
              <a:rPr lang="en-US" dirty="0" smtClean="0"/>
              <a:t> </a:t>
            </a:r>
            <a:r>
              <a:rPr lang="en-US" dirty="0" err="1" smtClean="0"/>
              <a:t>sistem</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sosial</a:t>
            </a:r>
            <a:r>
              <a:rPr lang="en-US" dirty="0" smtClean="0"/>
              <a:t> yang </a:t>
            </a:r>
            <a:r>
              <a:rPr lang="en-US" dirty="0" err="1" smtClean="0"/>
              <a:t>ada</a:t>
            </a:r>
            <a:r>
              <a:rPr lang="en-US" dirty="0" smtClean="0"/>
              <a:t>.</a:t>
            </a:r>
          </a:p>
          <a:p>
            <a:pPr marL="514350" indent="-514350">
              <a:buFont typeface="+mj-lt"/>
              <a:buAutoNum type="arabicPeriod"/>
            </a:pPr>
            <a:r>
              <a:rPr lang="en-US" dirty="0" err="1" smtClean="0"/>
              <a:t>Perspektif</a:t>
            </a:r>
            <a:r>
              <a:rPr lang="en-US" dirty="0" smtClean="0"/>
              <a:t> </a:t>
            </a:r>
            <a:r>
              <a:rPr lang="en-US" dirty="0" err="1" smtClean="0"/>
              <a:t>radikal</a:t>
            </a:r>
            <a:r>
              <a:rPr lang="en-US" dirty="0" smtClean="0"/>
              <a:t>. </a:t>
            </a:r>
            <a:r>
              <a:rPr lang="en-US" dirty="0" err="1" smtClean="0"/>
              <a:t>Melihat</a:t>
            </a:r>
            <a:r>
              <a:rPr lang="en-US" dirty="0" smtClean="0"/>
              <a:t> </a:t>
            </a:r>
            <a:r>
              <a:rPr lang="en-US" dirty="0" err="1" smtClean="0"/>
              <a:t>sistem</a:t>
            </a:r>
            <a:r>
              <a:rPr lang="en-US" dirty="0" smtClean="0"/>
              <a:t> </a:t>
            </a:r>
            <a:r>
              <a:rPr lang="en-US" dirty="0" err="1" smtClean="0"/>
              <a:t>kapitalis</a:t>
            </a:r>
            <a:r>
              <a:rPr lang="en-US" dirty="0" smtClean="0"/>
              <a:t> </a:t>
            </a:r>
            <a:r>
              <a:rPr lang="en-US" dirty="0" err="1" smtClean="0"/>
              <a:t>sebagai</a:t>
            </a:r>
            <a:r>
              <a:rPr lang="en-US" dirty="0" smtClean="0"/>
              <a:t> </a:t>
            </a:r>
            <a:r>
              <a:rPr lang="en-US" dirty="0" err="1" smtClean="0"/>
              <a:t>penyebab</a:t>
            </a:r>
            <a:r>
              <a:rPr lang="en-US" dirty="0" smtClean="0"/>
              <a:t> </a:t>
            </a:r>
            <a:r>
              <a:rPr lang="en-US" dirty="0" err="1" smtClean="0"/>
              <a:t>masalah</a:t>
            </a:r>
            <a:r>
              <a:rPr lang="en-US" dirty="0" smtClean="0"/>
              <a:t> </a:t>
            </a:r>
            <a:r>
              <a:rPr lang="en-US" dirty="0" err="1" smtClean="0"/>
              <a:t>sosial</a:t>
            </a:r>
            <a:r>
              <a:rPr lang="en-US" dirty="0" smtClean="0"/>
              <a:t> </a:t>
            </a:r>
            <a:r>
              <a:rPr lang="en-US" dirty="0" err="1" smtClean="0"/>
              <a:t>dan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sebagai</a:t>
            </a:r>
            <a:r>
              <a:rPr lang="en-US" dirty="0" smtClean="0"/>
              <a:t> </a:t>
            </a:r>
            <a:r>
              <a:rPr lang="en-US" dirty="0" err="1" smtClean="0"/>
              <a:t>cara</a:t>
            </a:r>
            <a:r>
              <a:rPr lang="en-US" dirty="0" smtClean="0"/>
              <a:t> </a:t>
            </a:r>
            <a:r>
              <a:rPr lang="en-US" dirty="0" err="1" smtClean="0"/>
              <a:t>untuk</a:t>
            </a:r>
            <a:r>
              <a:rPr lang="en-US" dirty="0" smtClean="0"/>
              <a:t> </a:t>
            </a:r>
            <a:r>
              <a:rPr lang="en-US" dirty="0" err="1" smtClean="0"/>
              <a:t>membuat</a:t>
            </a:r>
            <a:r>
              <a:rPr lang="en-US" dirty="0" smtClean="0"/>
              <a:t> </a:t>
            </a:r>
            <a:r>
              <a:rPr lang="en-US" dirty="0" err="1" smtClean="0"/>
              <a:t>perubahan-perubahan</a:t>
            </a:r>
            <a:r>
              <a:rPr lang="en-US" dirty="0" smtClean="0"/>
              <a:t> </a:t>
            </a:r>
            <a:r>
              <a:rPr lang="en-US" dirty="0" err="1" smtClean="0"/>
              <a:t>lebih</a:t>
            </a:r>
            <a:r>
              <a:rPr lang="en-US" dirty="0" smtClean="0"/>
              <a:t> </a:t>
            </a:r>
            <a:r>
              <a:rPr lang="en-US" dirty="0" err="1" smtClean="0"/>
              <a:t>mendasar</a:t>
            </a:r>
            <a:r>
              <a:rPr lang="en-US" dirty="0" smtClean="0"/>
              <a:t>, </a:t>
            </a:r>
            <a:r>
              <a:rPr lang="en-US" dirty="0" err="1" smtClean="0"/>
              <a:t>juga</a:t>
            </a:r>
            <a:r>
              <a:rPr lang="en-US" dirty="0" smtClean="0"/>
              <a:t> </a:t>
            </a:r>
            <a:r>
              <a:rPr lang="en-US" dirty="0" err="1" smtClean="0"/>
              <a:t>mencapai</a:t>
            </a:r>
            <a:r>
              <a:rPr lang="en-US" dirty="0" smtClean="0"/>
              <a:t> </a:t>
            </a:r>
            <a:r>
              <a:rPr lang="en-US" dirty="0" err="1" smtClean="0"/>
              <a:t>capaian-capaian</a:t>
            </a:r>
            <a:r>
              <a:rPr lang="en-US" dirty="0" smtClean="0"/>
              <a:t> yang </a:t>
            </a:r>
            <a:r>
              <a:rPr lang="en-US" dirty="0" err="1" smtClean="0"/>
              <a:t>konkrit</a:t>
            </a:r>
            <a:r>
              <a:rPr lang="en-US" dirty="0" smtClean="0"/>
              <a:t>.</a:t>
            </a:r>
            <a:endParaRPr lang="en-US" dirty="0"/>
          </a:p>
        </p:txBody>
      </p:sp>
    </p:spTree>
    <p:extLst>
      <p:ext uri="{BB962C8B-B14F-4D97-AF65-F5344CB8AC3E}">
        <p14:creationId xmlns:p14="http://schemas.microsoft.com/office/powerpoint/2010/main" val="20284715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324600"/>
          </a:xfrm>
        </p:spPr>
        <p:txBody>
          <a:bodyPr>
            <a:normAutofit fontScale="77500" lnSpcReduction="20000"/>
          </a:bodyPr>
          <a:lstStyle/>
          <a:p>
            <a:r>
              <a:rPr lang="en-US" dirty="0" err="1" smtClean="0"/>
              <a:t>Dua</a:t>
            </a:r>
            <a:r>
              <a:rPr lang="en-US" dirty="0" smtClean="0"/>
              <a:t> </a:t>
            </a:r>
            <a:r>
              <a:rPr lang="en-US" dirty="0" err="1" smtClean="0"/>
              <a:t>perspektif</a:t>
            </a:r>
            <a:r>
              <a:rPr lang="en-US" dirty="0" smtClean="0"/>
              <a:t> yang </a:t>
            </a:r>
            <a:r>
              <a:rPr lang="en-US" dirty="0" err="1" smtClean="0"/>
              <a:t>pertama</a:t>
            </a:r>
            <a:r>
              <a:rPr lang="en-US" dirty="0" smtClean="0"/>
              <a:t> </a:t>
            </a:r>
            <a:r>
              <a:rPr lang="en-US" dirty="0" err="1" smtClean="0"/>
              <a:t>menjadi</a:t>
            </a:r>
            <a:r>
              <a:rPr lang="en-US" dirty="0" smtClean="0"/>
              <a:t> </a:t>
            </a:r>
            <a:r>
              <a:rPr lang="en-US" dirty="0" err="1" smtClean="0"/>
              <a:t>pengingat</a:t>
            </a:r>
            <a:r>
              <a:rPr lang="en-US" dirty="0" smtClean="0"/>
              <a:t> </a:t>
            </a:r>
            <a:r>
              <a:rPr lang="en-US" dirty="0" err="1" smtClean="0"/>
              <a:t>bahwa</a:t>
            </a:r>
            <a:r>
              <a:rPr lang="en-US" dirty="0" smtClean="0"/>
              <a:t> </a:t>
            </a:r>
            <a:r>
              <a:rPr lang="en-US" dirty="0" err="1" smtClean="0"/>
              <a:t>netode</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dapat</a:t>
            </a:r>
            <a:r>
              <a:rPr lang="en-US" dirty="0" smtClean="0"/>
              <a:t> </a:t>
            </a:r>
            <a:r>
              <a:rPr lang="en-US" dirty="0" err="1" smtClean="0"/>
              <a:t>dan</a:t>
            </a:r>
            <a:r>
              <a:rPr lang="en-US" dirty="0" smtClean="0"/>
              <a:t> </a:t>
            </a:r>
            <a:r>
              <a:rPr lang="en-US" dirty="0" err="1" smtClean="0"/>
              <a:t>telah</a:t>
            </a:r>
            <a:r>
              <a:rPr lang="en-US" dirty="0" smtClean="0"/>
              <a:t> </a:t>
            </a:r>
            <a:r>
              <a:rPr lang="en-US" dirty="0" err="1" smtClean="0"/>
              <a:t>digunakan</a:t>
            </a:r>
            <a:r>
              <a:rPr lang="en-US" dirty="0" smtClean="0"/>
              <a:t> </a:t>
            </a:r>
            <a:r>
              <a:rPr lang="en-US" dirty="0" err="1" smtClean="0"/>
              <a:t>oleh</a:t>
            </a:r>
            <a:r>
              <a:rPr lang="en-US" dirty="0" smtClean="0"/>
              <a:t> </a:t>
            </a:r>
            <a:r>
              <a:rPr lang="en-US" dirty="0" err="1" smtClean="0"/>
              <a:t>kaum</a:t>
            </a:r>
            <a:r>
              <a:rPr lang="en-US" dirty="0" smtClean="0"/>
              <a:t> </a:t>
            </a:r>
            <a:r>
              <a:rPr lang="en-US" dirty="0" err="1" smtClean="0"/>
              <a:t>kanan</a:t>
            </a:r>
            <a:r>
              <a:rPr lang="en-US" dirty="0" smtClean="0"/>
              <a:t> </a:t>
            </a:r>
            <a:r>
              <a:rPr lang="en-US" dirty="0" err="1" smtClean="0"/>
              <a:t>utuk</a:t>
            </a:r>
            <a:r>
              <a:rPr lang="en-US" dirty="0" smtClean="0"/>
              <a:t> </a:t>
            </a:r>
            <a:r>
              <a:rPr lang="en-US" dirty="0" err="1" smtClean="0"/>
              <a:t>mempetahankan</a:t>
            </a:r>
            <a:r>
              <a:rPr lang="en-US" dirty="0" smtClean="0"/>
              <a:t> </a:t>
            </a:r>
            <a:r>
              <a:rPr lang="en-US" dirty="0" err="1" smtClean="0"/>
              <a:t>kepentingan</a:t>
            </a:r>
            <a:r>
              <a:rPr lang="en-US" dirty="0" smtClean="0"/>
              <a:t> </a:t>
            </a:r>
            <a:r>
              <a:rPr lang="en-US" dirty="0" err="1" smtClean="0"/>
              <a:t>mereka</a:t>
            </a:r>
            <a:r>
              <a:rPr lang="en-US" dirty="0" smtClean="0"/>
              <a:t> </a:t>
            </a:r>
            <a:r>
              <a:rPr lang="en-US" dirty="0" err="1" smtClean="0"/>
              <a:t>atau</a:t>
            </a:r>
            <a:r>
              <a:rPr lang="en-US" dirty="0" smtClean="0"/>
              <a:t> </a:t>
            </a:r>
            <a:r>
              <a:rPr lang="en-US" dirty="0" err="1" smtClean="0"/>
              <a:t>menarik</a:t>
            </a:r>
            <a:r>
              <a:rPr lang="en-US" dirty="0" smtClean="0"/>
              <a:t> </a:t>
            </a:r>
            <a:r>
              <a:rPr lang="en-US" dirty="0" err="1" smtClean="0"/>
              <a:t>kembali</a:t>
            </a:r>
            <a:r>
              <a:rPr lang="en-US" dirty="0" smtClean="0"/>
              <a:t> </a:t>
            </a:r>
            <a:r>
              <a:rPr lang="en-US" dirty="0" err="1" smtClean="0"/>
              <a:t>capaian-capaian</a:t>
            </a:r>
            <a:r>
              <a:rPr lang="en-US" dirty="0" smtClean="0"/>
              <a:t> </a:t>
            </a:r>
            <a:r>
              <a:rPr lang="en-US" dirty="0" err="1" smtClean="0"/>
              <a:t>sosial</a:t>
            </a:r>
            <a:r>
              <a:rPr lang="en-US" dirty="0" smtClean="0"/>
              <a:t>.</a:t>
            </a:r>
          </a:p>
          <a:p>
            <a:r>
              <a:rPr lang="en-US" dirty="0" err="1" smtClean="0"/>
              <a:t>Perspektif</a:t>
            </a:r>
            <a:r>
              <a:rPr lang="en-US" dirty="0" smtClean="0"/>
              <a:t> liberal </a:t>
            </a:r>
            <a:r>
              <a:rPr lang="en-US" dirty="0" err="1" smtClean="0"/>
              <a:t>memprioritaskan</a:t>
            </a:r>
            <a:r>
              <a:rPr lang="en-US" dirty="0" smtClean="0"/>
              <a:t> </a:t>
            </a:r>
            <a:r>
              <a:rPr lang="en-US" dirty="0" err="1" smtClean="0"/>
              <a:t>hasil-hasil</a:t>
            </a:r>
            <a:r>
              <a:rPr lang="en-US" dirty="0" smtClean="0"/>
              <a:t> </a:t>
            </a:r>
            <a:r>
              <a:rPr lang="en-US" dirty="0" err="1" smtClean="0"/>
              <a:t>khusus</a:t>
            </a:r>
            <a:r>
              <a:rPr lang="en-US" dirty="0" smtClean="0"/>
              <a:t> </a:t>
            </a:r>
            <a:r>
              <a:rPr lang="en-US" dirty="0" err="1" smtClean="0"/>
              <a:t>dan</a:t>
            </a:r>
            <a:r>
              <a:rPr lang="en-US" dirty="0" smtClean="0"/>
              <a:t> </a:t>
            </a:r>
            <a:r>
              <a:rPr lang="en-US" dirty="0" err="1" smtClean="0"/>
              <a:t>fokus</a:t>
            </a:r>
            <a:r>
              <a:rPr lang="en-US" dirty="0" smtClean="0"/>
              <a:t> </a:t>
            </a:r>
            <a:r>
              <a:rPr lang="en-US" dirty="0" err="1" smtClean="0"/>
              <a:t>pada</a:t>
            </a:r>
            <a:r>
              <a:rPr lang="en-US" dirty="0" smtClean="0"/>
              <a:t> </a:t>
            </a:r>
            <a:r>
              <a:rPr lang="en-US" dirty="0" err="1" smtClean="0"/>
              <a:t>strategi-strategi</a:t>
            </a:r>
            <a:r>
              <a:rPr lang="en-US" dirty="0" smtClean="0"/>
              <a:t> yang </a:t>
            </a:r>
            <a:r>
              <a:rPr lang="en-US" dirty="0" err="1" smtClean="0"/>
              <a:t>menjadikan</a:t>
            </a:r>
            <a:r>
              <a:rPr lang="en-US" dirty="0" smtClean="0"/>
              <a:t> </a:t>
            </a:r>
            <a:r>
              <a:rPr lang="en-US" dirty="0" err="1" smtClean="0"/>
              <a:t>capaian</a:t>
            </a:r>
            <a:r>
              <a:rPr lang="en-US" dirty="0" smtClean="0"/>
              <a:t> </a:t>
            </a:r>
            <a:r>
              <a:rPr lang="en-US" dirty="0" err="1" smtClean="0"/>
              <a:t>itu</a:t>
            </a:r>
            <a:r>
              <a:rPr lang="en-US" dirty="0" smtClean="0"/>
              <a:t> </a:t>
            </a:r>
            <a:r>
              <a:rPr lang="en-US" dirty="0" err="1" smtClean="0"/>
              <a:t>berguna</a:t>
            </a:r>
            <a:r>
              <a:rPr lang="en-US" dirty="0" smtClean="0"/>
              <a:t> </a:t>
            </a:r>
            <a:r>
              <a:rPr lang="en-US" dirty="0" err="1" smtClean="0"/>
              <a:t>bagi</a:t>
            </a:r>
            <a:r>
              <a:rPr lang="en-US" dirty="0" smtClean="0"/>
              <a:t> </a:t>
            </a:r>
            <a:r>
              <a:rPr lang="en-US" dirty="0" err="1" smtClean="0"/>
              <a:t>komunitas</a:t>
            </a:r>
            <a:r>
              <a:rPr lang="en-US" dirty="0" smtClean="0"/>
              <a:t> , </a:t>
            </a:r>
            <a:r>
              <a:rPr lang="en-US" dirty="0" err="1" smtClean="0"/>
              <a:t>seperti</a:t>
            </a:r>
            <a:r>
              <a:rPr lang="en-US" dirty="0" smtClean="0"/>
              <a:t> </a:t>
            </a:r>
            <a:r>
              <a:rPr lang="en-US" dirty="0" err="1" smtClean="0"/>
              <a:t>memperbaiki</a:t>
            </a:r>
            <a:r>
              <a:rPr lang="en-US" dirty="0" smtClean="0"/>
              <a:t> </a:t>
            </a:r>
            <a:r>
              <a:rPr lang="en-US" dirty="0" err="1" smtClean="0"/>
              <a:t>kondisi</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pelayanan</a:t>
            </a:r>
            <a:r>
              <a:rPr lang="en-US" dirty="0" smtClean="0"/>
              <a:t>.</a:t>
            </a:r>
          </a:p>
          <a:p>
            <a:r>
              <a:rPr lang="en-US" dirty="0" err="1" smtClean="0"/>
              <a:t>Perspektif</a:t>
            </a:r>
            <a:r>
              <a:rPr lang="en-US" dirty="0" smtClean="0"/>
              <a:t> </a:t>
            </a:r>
            <a:r>
              <a:rPr lang="en-US" dirty="0" err="1" smtClean="0"/>
              <a:t>radikal</a:t>
            </a:r>
            <a:r>
              <a:rPr lang="en-US" dirty="0" smtClean="0"/>
              <a:t>, </a:t>
            </a:r>
            <a:r>
              <a:rPr lang="en-US" dirty="0" err="1" smtClean="0"/>
              <a:t>lebih</a:t>
            </a:r>
            <a:r>
              <a:rPr lang="en-US" dirty="0" smtClean="0"/>
              <a:t> </a:t>
            </a:r>
            <a:r>
              <a:rPr lang="en-US" dirty="0" err="1" smtClean="0"/>
              <a:t>berjangka</a:t>
            </a:r>
            <a:r>
              <a:rPr lang="en-US" dirty="0" smtClean="0"/>
              <a:t> </a:t>
            </a:r>
            <a:r>
              <a:rPr lang="en-US" dirty="0" err="1" smtClean="0"/>
              <a:t>panjang</a:t>
            </a:r>
            <a:r>
              <a:rPr lang="en-US" dirty="0" smtClean="0"/>
              <a:t> </a:t>
            </a:r>
            <a:r>
              <a:rPr lang="en-US" dirty="0" err="1" smtClean="0"/>
              <a:t>dan</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perubahan</a:t>
            </a:r>
            <a:r>
              <a:rPr lang="en-US" dirty="0" smtClean="0"/>
              <a:t> </a:t>
            </a:r>
            <a:r>
              <a:rPr lang="en-US" dirty="0" err="1" smtClean="0"/>
              <a:t>sosial</a:t>
            </a:r>
            <a:r>
              <a:rPr lang="en-US" dirty="0" smtClean="0"/>
              <a:t> fundamental </a:t>
            </a:r>
            <a:r>
              <a:rPr lang="en-US" dirty="0" err="1" smtClean="0"/>
              <a:t>dalam</a:t>
            </a:r>
            <a:r>
              <a:rPr lang="en-US" dirty="0" smtClean="0"/>
              <a:t> proses-proses </a:t>
            </a:r>
            <a:r>
              <a:rPr lang="en-US" dirty="0" err="1" smtClean="0"/>
              <a:t>sosial</a:t>
            </a:r>
            <a:r>
              <a:rPr lang="en-US" dirty="0" smtClean="0"/>
              <a:t> yang </a:t>
            </a:r>
            <a:r>
              <a:rPr lang="en-US" dirty="0" err="1" smtClean="0"/>
              <a:t>sedang</a:t>
            </a:r>
            <a:r>
              <a:rPr lang="en-US" dirty="0" smtClean="0"/>
              <a:t> </a:t>
            </a:r>
            <a:r>
              <a:rPr lang="en-US" dirty="0" err="1" smtClean="0"/>
              <a:t>berlangsung</a:t>
            </a:r>
            <a:r>
              <a:rPr lang="en-US" dirty="0" smtClean="0"/>
              <a:t>.</a:t>
            </a:r>
          </a:p>
          <a:p>
            <a:r>
              <a:rPr lang="en-US" dirty="0" err="1" smtClean="0"/>
              <a:t>Perpaduan</a:t>
            </a:r>
            <a:r>
              <a:rPr lang="en-US" dirty="0" smtClean="0"/>
              <a:t> </a:t>
            </a:r>
            <a:r>
              <a:rPr lang="en-US" dirty="0" err="1" smtClean="0"/>
              <a:t>antara</a:t>
            </a:r>
            <a:r>
              <a:rPr lang="en-US" dirty="0" smtClean="0"/>
              <a:t> </a:t>
            </a:r>
            <a:r>
              <a:rPr lang="en-US" dirty="0" err="1" smtClean="0"/>
              <a:t>praktik</a:t>
            </a:r>
            <a:r>
              <a:rPr lang="en-US" dirty="0" smtClean="0"/>
              <a:t> </a:t>
            </a:r>
            <a:r>
              <a:rPr lang="en-US" dirty="0" err="1" smtClean="0"/>
              <a:t>pragmatis</a:t>
            </a:r>
            <a:r>
              <a:rPr lang="en-US" dirty="0" smtClean="0"/>
              <a:t> </a:t>
            </a:r>
            <a:r>
              <a:rPr lang="en-US" dirty="0" err="1" smtClean="0"/>
              <a:t>dan</a:t>
            </a:r>
            <a:r>
              <a:rPr lang="en-US" dirty="0" smtClean="0"/>
              <a:t> </a:t>
            </a:r>
            <a:r>
              <a:rPr lang="en-US" dirty="0" err="1" smtClean="0"/>
              <a:t>visi</a:t>
            </a:r>
            <a:r>
              <a:rPr lang="en-US" dirty="0" smtClean="0"/>
              <a:t> </a:t>
            </a:r>
            <a:r>
              <a:rPr lang="en-US" dirty="0" err="1" smtClean="0"/>
              <a:t>perubahan</a:t>
            </a:r>
            <a:r>
              <a:rPr lang="en-US" dirty="0" smtClean="0"/>
              <a:t> </a:t>
            </a:r>
            <a:r>
              <a:rPr lang="en-US" dirty="0" err="1" smtClean="0"/>
              <a:t>sosial</a:t>
            </a:r>
            <a:r>
              <a:rPr lang="en-US" dirty="0" smtClean="0"/>
              <a:t> yang </a:t>
            </a:r>
            <a:r>
              <a:rPr lang="en-US" dirty="0" err="1" smtClean="0"/>
              <a:t>leih</a:t>
            </a:r>
            <a:r>
              <a:rPr lang="en-US" dirty="0" smtClean="0"/>
              <a:t> </a:t>
            </a:r>
            <a:r>
              <a:rPr lang="en-US" dirty="0" err="1" smtClean="0"/>
              <a:t>luas</a:t>
            </a:r>
            <a:r>
              <a:rPr lang="en-US" dirty="0" smtClean="0"/>
              <a:t> </a:t>
            </a:r>
            <a:r>
              <a:rPr lang="en-US" dirty="0" err="1" smtClean="0"/>
              <a:t>dan</a:t>
            </a:r>
            <a:r>
              <a:rPr lang="en-US" dirty="0" smtClean="0"/>
              <a:t> </a:t>
            </a:r>
            <a:r>
              <a:rPr lang="en-US" dirty="0" err="1" smtClean="0"/>
              <a:t>strategi</a:t>
            </a:r>
            <a:r>
              <a:rPr lang="en-US" dirty="0" smtClean="0"/>
              <a:t> yang </a:t>
            </a:r>
            <a:r>
              <a:rPr lang="en-US" dirty="0" err="1" smtClean="0"/>
              <a:t>terkait</a:t>
            </a:r>
            <a:r>
              <a:rPr lang="en-US" dirty="0" smtClean="0"/>
              <a:t> </a:t>
            </a:r>
            <a:r>
              <a:rPr lang="en-US" dirty="0" err="1" smtClean="0"/>
              <a:t>merupakan</a:t>
            </a:r>
            <a:r>
              <a:rPr lang="en-US" dirty="0" smtClean="0"/>
              <a:t> </a:t>
            </a:r>
            <a:r>
              <a:rPr lang="en-US" dirty="0" err="1" smtClean="0"/>
              <a:t>kunci</a:t>
            </a:r>
            <a:r>
              <a:rPr lang="en-US" dirty="0" smtClean="0"/>
              <a:t> </a:t>
            </a:r>
            <a:r>
              <a:rPr lang="en-US" dirty="0" err="1" smtClean="0"/>
              <a:t>menggerakkan</a:t>
            </a:r>
            <a:r>
              <a:rPr lang="en-US" dirty="0" smtClean="0"/>
              <a:t> </a:t>
            </a:r>
            <a:r>
              <a:rPr lang="en-US" dirty="0" err="1" smtClean="0"/>
              <a:t>pengorganisasian</a:t>
            </a:r>
            <a:r>
              <a:rPr lang="en-US" dirty="0" smtClean="0"/>
              <a:t> </a:t>
            </a:r>
            <a:r>
              <a:rPr lang="en-US" dirty="0" err="1" smtClean="0"/>
              <a:t>masyarakat</a:t>
            </a:r>
            <a:r>
              <a:rPr lang="en-US" dirty="0" smtClean="0"/>
              <a:t> </a:t>
            </a:r>
            <a:r>
              <a:rPr lang="en-US" dirty="0" err="1" smtClean="0"/>
              <a:t>dari</a:t>
            </a:r>
            <a:r>
              <a:rPr lang="en-US" dirty="0" smtClean="0"/>
              <a:t> </a:t>
            </a:r>
            <a:r>
              <a:rPr lang="en-US" dirty="0" err="1" smtClean="0"/>
              <a:t>perspektif</a:t>
            </a:r>
            <a:r>
              <a:rPr lang="en-US" dirty="0" smtClean="0"/>
              <a:t> liberal </a:t>
            </a:r>
            <a:r>
              <a:rPr lang="en-US" dirty="0" err="1" smtClean="0"/>
              <a:t>ke</a:t>
            </a:r>
            <a:r>
              <a:rPr lang="en-US" dirty="0" smtClean="0"/>
              <a:t> </a:t>
            </a:r>
            <a:r>
              <a:rPr lang="en-US" dirty="0" err="1" smtClean="0"/>
              <a:t>radikal</a:t>
            </a:r>
            <a:r>
              <a:rPr lang="en-US" dirty="0" smtClean="0"/>
              <a:t>. </a:t>
            </a:r>
          </a:p>
          <a:p>
            <a:r>
              <a:rPr lang="en-US" dirty="0" err="1" smtClean="0"/>
              <a:t>Seluruh</a:t>
            </a:r>
            <a:r>
              <a:rPr lang="en-US" dirty="0" smtClean="0"/>
              <a:t> </a:t>
            </a:r>
            <a:r>
              <a:rPr lang="en-US" dirty="0" err="1" smtClean="0"/>
              <a:t>perspektif</a:t>
            </a:r>
            <a:r>
              <a:rPr lang="en-US" dirty="0" smtClean="0"/>
              <a:t> </a:t>
            </a:r>
            <a:r>
              <a:rPr lang="en-US" dirty="0" err="1" smtClean="0"/>
              <a:t>diatas</a:t>
            </a:r>
            <a:r>
              <a:rPr lang="en-US" dirty="0" smtClean="0"/>
              <a:t> </a:t>
            </a:r>
            <a:r>
              <a:rPr lang="en-US" dirty="0" err="1" smtClean="0"/>
              <a:t>digambarkan</a:t>
            </a:r>
            <a:r>
              <a:rPr lang="en-US" dirty="0" smtClean="0"/>
              <a:t> </a:t>
            </a:r>
            <a:r>
              <a:rPr lang="en-US" dirty="0"/>
              <a:t> </a:t>
            </a:r>
            <a:r>
              <a:rPr lang="en-US" dirty="0" err="1" smtClean="0"/>
              <a:t>kedalam</a:t>
            </a:r>
            <a:r>
              <a:rPr lang="en-US" dirty="0" smtClean="0"/>
              <a:t> </a:t>
            </a:r>
            <a:r>
              <a:rPr lang="en-US" dirty="0" err="1" smtClean="0"/>
              <a:t>kategori</a:t>
            </a:r>
            <a:r>
              <a:rPr lang="en-US" dirty="0" smtClean="0"/>
              <a:t> </a:t>
            </a:r>
            <a:r>
              <a:rPr lang="en-US" dirty="0" err="1" smtClean="0"/>
              <a:t>umum</a:t>
            </a:r>
            <a:r>
              <a:rPr lang="en-US" dirty="0" smtClean="0"/>
              <a:t> </a:t>
            </a:r>
            <a:r>
              <a:rPr lang="en-US" dirty="0" err="1" smtClean="0"/>
              <a:t>teori-teori</a:t>
            </a:r>
            <a:r>
              <a:rPr lang="en-US" dirty="0" smtClean="0"/>
              <a:t> </a:t>
            </a:r>
            <a:r>
              <a:rPr lang="en-US" dirty="0" err="1" smtClean="0"/>
              <a:t>konflik</a:t>
            </a:r>
            <a:r>
              <a:rPr lang="en-US" dirty="0" smtClean="0"/>
              <a:t>.</a:t>
            </a:r>
          </a:p>
          <a:p>
            <a:r>
              <a:rPr lang="en-US" dirty="0" err="1" smtClean="0"/>
              <a:t>Pemikiran-pemikiran</a:t>
            </a:r>
            <a:r>
              <a:rPr lang="en-US" dirty="0" smtClean="0"/>
              <a:t> (</a:t>
            </a:r>
            <a:r>
              <a:rPr lang="en-US" dirty="0" err="1" smtClean="0"/>
              <a:t>perspektif-perspektif</a:t>
            </a:r>
            <a:r>
              <a:rPr lang="en-US" dirty="0" smtClean="0"/>
              <a:t> </a:t>
            </a:r>
            <a:r>
              <a:rPr lang="en-US" dirty="0" err="1" smtClean="0"/>
              <a:t>diatas</a:t>
            </a:r>
            <a:r>
              <a:rPr lang="en-US" dirty="0" smtClean="0"/>
              <a:t>) </a:t>
            </a:r>
            <a:r>
              <a:rPr lang="en-US" dirty="0" err="1" smtClean="0"/>
              <a:t>mendorong</a:t>
            </a:r>
            <a:r>
              <a:rPr lang="en-US" dirty="0" smtClean="0"/>
              <a:t> </a:t>
            </a:r>
            <a:r>
              <a:rPr lang="en-US" dirty="0" err="1" smtClean="0"/>
              <a:t>pengorganisasian</a:t>
            </a:r>
            <a:r>
              <a:rPr lang="en-US" dirty="0" smtClean="0"/>
              <a:t> </a:t>
            </a:r>
            <a:r>
              <a:rPr lang="en-US" dirty="0" err="1" smtClean="0"/>
              <a:t>komunitas</a:t>
            </a:r>
            <a:r>
              <a:rPr lang="en-US" dirty="0" smtClean="0"/>
              <a:t> </a:t>
            </a:r>
            <a:r>
              <a:rPr lang="en-US" dirty="0" err="1" smtClean="0"/>
              <a:t>ke</a:t>
            </a:r>
            <a:r>
              <a:rPr lang="en-US" dirty="0" smtClean="0"/>
              <a:t> </a:t>
            </a:r>
            <a:r>
              <a:rPr lang="en-US" dirty="0" err="1" smtClean="0"/>
              <a:t>dalam</a:t>
            </a:r>
            <a:r>
              <a:rPr lang="en-US" dirty="0" smtClean="0"/>
              <a:t> </a:t>
            </a:r>
            <a:r>
              <a:rPr lang="en-US" dirty="0" err="1" smtClean="0"/>
              <a:t>konflik</a:t>
            </a:r>
            <a:r>
              <a:rPr lang="en-US" dirty="0" smtClean="0"/>
              <a:t> </a:t>
            </a:r>
            <a:r>
              <a:rPr lang="en-US" dirty="0" err="1" smtClean="0"/>
              <a:t>dan</a:t>
            </a:r>
            <a:r>
              <a:rPr lang="en-US" dirty="0" smtClean="0"/>
              <a:t> </a:t>
            </a:r>
            <a:r>
              <a:rPr lang="en-US" dirty="0" err="1" smtClean="0"/>
              <a:t>menentang</a:t>
            </a:r>
            <a:r>
              <a:rPr lang="en-US" dirty="0" smtClean="0"/>
              <a:t> </a:t>
            </a:r>
            <a:r>
              <a:rPr lang="en-US" dirty="0" err="1" smtClean="0"/>
              <a:t>struktur</a:t>
            </a:r>
            <a:r>
              <a:rPr lang="en-US" dirty="0" smtClean="0"/>
              <a:t> </a:t>
            </a:r>
            <a:r>
              <a:rPr lang="en-US" dirty="0" err="1" smtClean="0"/>
              <a:t>kekuasaan</a:t>
            </a:r>
            <a:r>
              <a:rPr lang="en-US" dirty="0" smtClean="0"/>
              <a:t> </a:t>
            </a:r>
            <a:r>
              <a:rPr lang="en-US" dirty="0" err="1" smtClean="0"/>
              <a:t>dominan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asumsi-asumsi</a:t>
            </a:r>
            <a:r>
              <a:rPr lang="en-US" dirty="0" smtClean="0"/>
              <a:t> </a:t>
            </a:r>
            <a:r>
              <a:rPr lang="en-US" dirty="0" err="1" smtClean="0"/>
              <a:t>dalam</a:t>
            </a:r>
            <a:r>
              <a:rPr lang="en-US" dirty="0" smtClean="0"/>
              <a:t> </a:t>
            </a:r>
            <a:r>
              <a:rPr lang="en-US" dirty="0" err="1" smtClean="0"/>
              <a:t>perspektif</a:t>
            </a:r>
            <a:r>
              <a:rPr lang="en-US" dirty="0" smtClean="0"/>
              <a:t> </a:t>
            </a:r>
            <a:r>
              <a:rPr lang="en-US" dirty="0" err="1" smtClean="0"/>
              <a:t>aksi</a:t>
            </a:r>
            <a:r>
              <a:rPr lang="en-US" dirty="0" smtClean="0"/>
              <a:t> </a:t>
            </a:r>
            <a:r>
              <a:rPr lang="en-US" dirty="0" err="1" smtClean="0"/>
              <a:t>komunitas</a:t>
            </a:r>
            <a:r>
              <a:rPr lang="en-US" dirty="0" smtClean="0"/>
              <a:t>, </a:t>
            </a:r>
            <a:r>
              <a:rPr lang="en-US" dirty="0" err="1" smtClean="0"/>
              <a:t>pendekatan</a:t>
            </a:r>
            <a:r>
              <a:rPr lang="en-US" dirty="0" smtClean="0"/>
              <a:t> </a:t>
            </a:r>
            <a:r>
              <a:rPr lang="en-US" dirty="0" err="1" smtClean="0"/>
              <a:t>praktis</a:t>
            </a:r>
            <a:r>
              <a:rPr lang="en-US" dirty="0" smtClean="0"/>
              <a:t> </a:t>
            </a:r>
            <a:r>
              <a:rPr lang="en-US" dirty="0" err="1" smtClean="0"/>
              <a:t>dari</a:t>
            </a:r>
            <a:r>
              <a:rPr lang="en-US" dirty="0" smtClean="0"/>
              <a:t> </a:t>
            </a:r>
            <a:r>
              <a:rPr lang="en-US" dirty="0" err="1" smtClean="0"/>
              <a:t>perspektif</a:t>
            </a:r>
            <a:r>
              <a:rPr lang="en-US" dirty="0" smtClean="0"/>
              <a:t> </a:t>
            </a:r>
            <a:r>
              <a:rPr lang="en-US" dirty="0" err="1" smtClean="0"/>
              <a:t>konflik</a:t>
            </a:r>
            <a:r>
              <a:rPr lang="en-US" dirty="0" smtClean="0"/>
              <a:t>.</a:t>
            </a:r>
          </a:p>
          <a:p>
            <a:r>
              <a:rPr lang="en-US" dirty="0" smtClean="0"/>
              <a:t>Model </a:t>
            </a:r>
            <a:r>
              <a:rPr lang="en-US" dirty="0" err="1" smtClean="0"/>
              <a:t>pengembangan</a:t>
            </a:r>
            <a:r>
              <a:rPr lang="en-US" dirty="0" smtClean="0"/>
              <a:t> </a:t>
            </a:r>
            <a:r>
              <a:rPr lang="en-US" dirty="0" err="1" smtClean="0"/>
              <a:t>komunitas</a:t>
            </a:r>
            <a:r>
              <a:rPr lang="en-US" dirty="0" smtClean="0"/>
              <a:t> </a:t>
            </a:r>
            <a:r>
              <a:rPr lang="en-US" dirty="0" err="1" smtClean="0"/>
              <a:t>atau</a:t>
            </a:r>
            <a:r>
              <a:rPr lang="en-US" dirty="0" smtClean="0"/>
              <a:t> </a:t>
            </a:r>
            <a:r>
              <a:rPr lang="en-US" dirty="0" err="1" smtClean="0"/>
              <a:t>lokalitas</a:t>
            </a:r>
            <a:r>
              <a:rPr lang="en-US" dirty="0" smtClean="0"/>
              <a:t> </a:t>
            </a:r>
            <a:r>
              <a:rPr lang="en-US" dirty="0" err="1" smtClean="0"/>
              <a:t>dibentuk</a:t>
            </a:r>
            <a:r>
              <a:rPr lang="en-US" dirty="0" smtClean="0"/>
              <a:t> </a:t>
            </a:r>
            <a:r>
              <a:rPr lang="en-US" dirty="0" err="1" smtClean="0"/>
              <a:t>berdasarkan</a:t>
            </a:r>
            <a:r>
              <a:rPr lang="en-US" dirty="0" smtClean="0"/>
              <a:t> </a:t>
            </a:r>
            <a:r>
              <a:rPr lang="en-US" dirty="0" err="1" smtClean="0"/>
              <a:t>konsensus</a:t>
            </a:r>
            <a:r>
              <a:rPr lang="en-US" dirty="0" smtClean="0"/>
              <a:t>, </a:t>
            </a:r>
            <a:r>
              <a:rPr lang="en-US" dirty="0" err="1" smtClean="0"/>
              <a:t>berperan</a:t>
            </a:r>
            <a:r>
              <a:rPr lang="en-US" dirty="0" smtClean="0"/>
              <a:t> </a:t>
            </a:r>
            <a:r>
              <a:rPr lang="en-US" dirty="0" err="1" smtClean="0"/>
              <a:t>untuk</a:t>
            </a:r>
            <a:r>
              <a:rPr lang="en-US" dirty="0" smtClean="0"/>
              <a:t> </a:t>
            </a:r>
            <a:r>
              <a:rPr lang="en-US" dirty="0" err="1" smtClean="0"/>
              <a:t>mengaburkan</a:t>
            </a:r>
            <a:r>
              <a:rPr lang="en-US" dirty="0" smtClean="0"/>
              <a:t> </a:t>
            </a:r>
            <a:r>
              <a:rPr lang="en-US" dirty="0" err="1" smtClean="0"/>
              <a:t>kepentingan</a:t>
            </a:r>
            <a:r>
              <a:rPr lang="en-US" dirty="0" smtClean="0"/>
              <a:t> </a:t>
            </a:r>
            <a:r>
              <a:rPr lang="en-US" dirty="0" err="1" smtClean="0"/>
              <a:t>dan</a:t>
            </a:r>
            <a:r>
              <a:rPr lang="en-US" dirty="0" smtClean="0"/>
              <a:t> </a:t>
            </a:r>
            <a:r>
              <a:rPr lang="en-US" dirty="0" err="1" smtClean="0"/>
              <a:t>kekuasaan</a:t>
            </a:r>
            <a:r>
              <a:rPr lang="en-US" dirty="0" smtClean="0"/>
              <a:t>. </a:t>
            </a:r>
            <a:r>
              <a:rPr lang="en-US" dirty="0" err="1" smtClean="0"/>
              <a:t>Teori</a:t>
            </a:r>
            <a:r>
              <a:rPr lang="en-US" dirty="0" smtClean="0"/>
              <a:t> </a:t>
            </a:r>
            <a:r>
              <a:rPr lang="en-US" dirty="0" err="1" smtClean="0"/>
              <a:t>sosial</a:t>
            </a:r>
            <a:r>
              <a:rPr lang="en-US" dirty="0" smtClean="0"/>
              <a:t> yang </a:t>
            </a:r>
            <a:r>
              <a:rPr lang="en-US" dirty="0" err="1" smtClean="0"/>
              <a:t>melandasi</a:t>
            </a:r>
            <a:r>
              <a:rPr lang="en-US" dirty="0" smtClean="0"/>
              <a:t> </a:t>
            </a:r>
            <a:r>
              <a:rPr lang="en-US" dirty="0" err="1" smtClean="0"/>
              <a:t>ini</a:t>
            </a:r>
            <a:r>
              <a:rPr lang="en-US" dirty="0" smtClean="0"/>
              <a:t> </a:t>
            </a:r>
            <a:r>
              <a:rPr lang="en-US" dirty="0" err="1" smtClean="0"/>
              <a:t>salah</a:t>
            </a:r>
            <a:r>
              <a:rPr lang="en-US" dirty="0" smtClean="0"/>
              <a:t> </a:t>
            </a:r>
            <a:r>
              <a:rPr lang="en-US" dirty="0" err="1" smtClean="0"/>
              <a:t>satunya</a:t>
            </a:r>
            <a:r>
              <a:rPr lang="en-US" dirty="0" smtClean="0"/>
              <a:t> </a:t>
            </a:r>
            <a:r>
              <a:rPr lang="en-US" dirty="0" err="1" smtClean="0"/>
              <a:t>adalah</a:t>
            </a:r>
            <a:r>
              <a:rPr lang="en-US" dirty="0" smtClean="0"/>
              <a:t> </a:t>
            </a:r>
            <a:r>
              <a:rPr lang="en-US" dirty="0" err="1" smtClean="0"/>
              <a:t>teori</a:t>
            </a:r>
            <a:r>
              <a:rPr lang="en-US" dirty="0" smtClean="0"/>
              <a:t> </a:t>
            </a:r>
            <a:r>
              <a:rPr lang="en-US" dirty="0" err="1" smtClean="0"/>
              <a:t>sistem</a:t>
            </a:r>
            <a:r>
              <a:rPr lang="en-US" dirty="0" smtClean="0"/>
              <a:t> (System Theory). Model </a:t>
            </a:r>
            <a:r>
              <a:rPr lang="en-US" dirty="0" err="1" smtClean="0"/>
              <a:t>ini</a:t>
            </a:r>
            <a:r>
              <a:rPr lang="en-US" dirty="0" smtClean="0"/>
              <a:t> </a:t>
            </a:r>
            <a:r>
              <a:rPr lang="en-US" dirty="0" err="1" smtClean="0"/>
              <a:t>membawa</a:t>
            </a:r>
            <a:r>
              <a:rPr lang="en-US" dirty="0" smtClean="0"/>
              <a:t> </a:t>
            </a:r>
            <a:r>
              <a:rPr lang="en-US" dirty="0" err="1" smtClean="0"/>
              <a:t>perbaikan</a:t>
            </a:r>
            <a:r>
              <a:rPr lang="en-US" dirty="0" smtClean="0"/>
              <a:t> </a:t>
            </a:r>
            <a:r>
              <a:rPr lang="en-US" dirty="0" err="1" smtClean="0"/>
              <a:t>pada</a:t>
            </a:r>
            <a:r>
              <a:rPr lang="en-US" dirty="0" smtClean="0"/>
              <a:t> </a:t>
            </a:r>
            <a:r>
              <a:rPr lang="en-US" dirty="0" err="1" smtClean="0"/>
              <a:t>kondisi-kondisi</a:t>
            </a:r>
            <a:r>
              <a:rPr lang="en-US" dirty="0" smtClean="0"/>
              <a:t> </a:t>
            </a:r>
            <a:r>
              <a:rPr lang="en-US" dirty="0" err="1" smtClean="0"/>
              <a:t>lokal</a:t>
            </a:r>
            <a:r>
              <a:rPr lang="en-US" dirty="0" smtClean="0"/>
              <a:t> </a:t>
            </a:r>
            <a:r>
              <a:rPr lang="en-US" dirty="0" err="1" smtClean="0"/>
              <a:t>bukan</a:t>
            </a:r>
            <a:r>
              <a:rPr lang="en-US" dirty="0" smtClean="0"/>
              <a:t> </a:t>
            </a:r>
            <a:r>
              <a:rPr lang="en-US" dirty="0" err="1" smtClean="0"/>
              <a:t>perubahan</a:t>
            </a:r>
            <a:r>
              <a:rPr lang="en-US" dirty="0" smtClean="0"/>
              <a:t> </a:t>
            </a:r>
            <a:r>
              <a:rPr lang="en-US" dirty="0" err="1" smtClean="0"/>
              <a:t>sosial</a:t>
            </a:r>
            <a:r>
              <a:rPr lang="en-US" dirty="0" smtClean="0"/>
              <a:t> yang </a:t>
            </a:r>
            <a:r>
              <a:rPr lang="en-US" dirty="0" err="1" smtClean="0"/>
              <a:t>luas</a:t>
            </a:r>
            <a:r>
              <a:rPr lang="en-US" dirty="0" smtClean="0"/>
              <a:t>.</a:t>
            </a:r>
            <a:endParaRPr lang="en-US" dirty="0"/>
          </a:p>
        </p:txBody>
      </p:sp>
    </p:spTree>
    <p:extLst>
      <p:ext uri="{BB962C8B-B14F-4D97-AF65-F5344CB8AC3E}">
        <p14:creationId xmlns:p14="http://schemas.microsoft.com/office/powerpoint/2010/main" val="14049576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1769</TotalTime>
  <Words>2081</Words>
  <Application>Microsoft Office PowerPoint</Application>
  <PresentationFormat>On-screen Show (4:3)</PresentationFormat>
  <Paragraphs>170</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KONSEP PENGORGANISASIAN  MASYARAKAT (Community Organization)</vt:lpstr>
      <vt:lpstr>Istilah lain yang digunakan dalam konsep Pengorganisasian Masyarakat oleh beberapa pakar</vt:lpstr>
      <vt:lpstr>Luas Lingkup Pengorganisasian Masyarakat (Community Organization)</vt:lpstr>
      <vt:lpstr>Pengertian Komunitas bisa juga dalam arti komunitas lokal, yang sekurang-kurangnya mempunyai tiga unsur:</vt:lpstr>
      <vt:lpstr>Definisi Pengorganisasian Masyarakat</vt:lpstr>
      <vt:lpstr>Beberapa elemen penting dalam definisi</vt:lpstr>
      <vt:lpstr>PowerPoint Presentation</vt:lpstr>
      <vt:lpstr>Empat perspektif yang digunakan dalam membangun visi jangka panjang pengorganisasian masyarakat (membentuk pendirian dan mengenali tujuan yang ingin dicapai):</vt:lpstr>
      <vt:lpstr>PowerPoint Presentation</vt:lpstr>
      <vt:lpstr>Praktik-praktik komunitas berasal dari dua tradisi yang berbeda:</vt:lpstr>
      <vt:lpstr>Rothman mengemukakan tiga model pengorganisasian masyarakat:</vt:lpstr>
      <vt:lpstr>PowerPoint Presentation</vt:lpstr>
      <vt:lpstr>Jack Rothman menggunakan 12 variabel untuk membedakan ketiga model pengorganisasian masyarakat:</vt:lpstr>
      <vt:lpstr>Tiga model intervensi dalam Pengorganisasian Masyarakat</vt:lpstr>
      <vt:lpstr>Tiga model intervensi dalam Pengorganisasian Masyarakat</vt:lpstr>
      <vt:lpstr>Glen membedakan tiga model intervensi berdasarkan tujuan; partisipan; metode; dan peranan dari community worker</vt:lpstr>
      <vt:lpstr>Peran Community Worker dalam Pengorganisasian masyarakat:</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KONSEP PENGORGANISASIAN MASYARAKAT</dc:title>
  <dc:creator>Widati</dc:creator>
  <cp:lastModifiedBy>Widati</cp:lastModifiedBy>
  <cp:revision>49</cp:revision>
  <dcterms:created xsi:type="dcterms:W3CDTF">2018-03-14T23:14:23Z</dcterms:created>
  <dcterms:modified xsi:type="dcterms:W3CDTF">2021-04-21T06:46:03Z</dcterms:modified>
</cp:coreProperties>
</file>