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61" r:id="rId2"/>
    <p:sldId id="370" r:id="rId3"/>
    <p:sldId id="294" r:id="rId4"/>
    <p:sldId id="263" r:id="rId5"/>
    <p:sldId id="261" r:id="rId6"/>
    <p:sldId id="357" r:id="rId7"/>
    <p:sldId id="275" r:id="rId8"/>
    <p:sldId id="277" r:id="rId9"/>
    <p:sldId id="279" r:id="rId10"/>
    <p:sldId id="355" r:id="rId11"/>
    <p:sldId id="291" r:id="rId12"/>
    <p:sldId id="374" r:id="rId13"/>
    <p:sldId id="377" r:id="rId14"/>
    <p:sldId id="373" r:id="rId15"/>
    <p:sldId id="375" r:id="rId16"/>
    <p:sldId id="368" r:id="rId17"/>
    <p:sldId id="369" r:id="rId18"/>
    <p:sldId id="365" r:id="rId19"/>
    <p:sldId id="366" r:id="rId20"/>
    <p:sldId id="363" r:id="rId21"/>
    <p:sldId id="364" r:id="rId22"/>
    <p:sldId id="372" r:id="rId23"/>
    <p:sldId id="37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7D9DBB-3DCC-47D8-9E7A-4275E7115EA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3C091B-6302-48A4-8A93-0EE32B8B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C33FC-E788-41DE-91D5-F25FD8A09E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021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3B45-BB5F-4933-97F3-87FF8A6B0389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18734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E689-19BB-4D92-BB7D-7419CA6D2B7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9BBA-F9F5-48B4-B0DA-BC908BDA7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4B6-7FEF-4213-A2FC-EC1E7227ACD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489C-7B24-4E2A-BC92-50891E73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F2A4-9588-49E9-8559-763C7EC5A41C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48BD-9F2D-402F-BC82-985D87FB8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8EE2-FA75-45A1-A16E-5C057F1092E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A0B5-CDFD-4558-85DF-E650AA73C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34CD-0D35-45AA-93FA-133C17FAF93C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E5AC-4EDA-4753-92C8-3C27D004C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FAEB-89EC-4499-AF49-43809376CB9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1393-B0A4-4E8E-BCB4-2FDD18BB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9523-C5C0-4E6D-BE33-9C9E4580B64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D3A3-0C08-4C05-9EF3-9ECD5362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3FA6-E01A-49C7-ACE5-1CC8D9693FB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750D-0026-49CD-B9C6-16E8A01E8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ED6A-BEF1-48C4-9D2E-2B58448745C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B4C0-BC3C-4361-9B20-EAD01CB16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B659-9AE0-4B48-A112-D01CA9F3392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7A37-ABBB-49EB-AA60-04B85E01B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4894-B434-4FE4-BD31-65E161BA17C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1104-3BE6-4042-832A-D15737DDA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AFDCE3-B8BD-4FEB-B691-2A323A8AE34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1B121B-7D26-4B80-9ED4-C83A8002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/>
          <a:lstStyle/>
          <a:p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267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Lebih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dr</a:t>
            </a:r>
            <a:r>
              <a:rPr lang="en-US" sz="2800" dirty="0" smtClean="0">
                <a:solidFill>
                  <a:schemeClr val="tx1"/>
                </a:solidFill>
              </a:rPr>
              <a:t> 30 </a:t>
            </a:r>
            <a:r>
              <a:rPr lang="en-US" sz="2800" dirty="0" err="1" smtClean="0">
                <a:solidFill>
                  <a:schemeClr val="tx1"/>
                </a:solidFill>
              </a:rPr>
              <a:t>adatrechkringen</a:t>
            </a:r>
            <a:r>
              <a:rPr lang="en-US" sz="2800" dirty="0" smtClean="0">
                <a:solidFill>
                  <a:schemeClr val="tx1"/>
                </a:solidFill>
              </a:rPr>
              <a:t>, pd </a:t>
            </a:r>
            <a:r>
              <a:rPr lang="en-US" sz="2800" dirty="0" err="1" smtClean="0">
                <a:solidFill>
                  <a:schemeClr val="tx1"/>
                </a:solidFill>
              </a:rPr>
              <a:t>semua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elemen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sosial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Multikultur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sbg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conditio</a:t>
            </a:r>
            <a:r>
              <a:rPr lang="en-US" sz="2800" dirty="0" smtClean="0">
                <a:solidFill>
                  <a:schemeClr val="tx1"/>
                </a:solidFill>
              </a:rPr>
              <a:t> sine qua non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taken for granted</a:t>
            </a:r>
          </a:p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Keragaman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sbg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kekayaan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bukan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sbg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perpecahan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Founding father </a:t>
            </a:r>
            <a:r>
              <a:rPr lang="en-US" sz="2800" dirty="0" err="1" smtClean="0">
                <a:solidFill>
                  <a:schemeClr val="tx1"/>
                </a:solidFill>
              </a:rPr>
              <a:t>sdh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merumuskan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Bhineka</a:t>
            </a:r>
            <a:r>
              <a:rPr lang="en-US" sz="2800" dirty="0" smtClean="0">
                <a:solidFill>
                  <a:schemeClr val="tx1"/>
                </a:solidFill>
              </a:rPr>
              <a:t> Tunggal </a:t>
            </a:r>
            <a:r>
              <a:rPr lang="en-US" sz="2800" dirty="0" err="1" smtClean="0">
                <a:solidFill>
                  <a:schemeClr val="tx1"/>
                </a:solidFill>
              </a:rPr>
              <a:t>Ika</a:t>
            </a:r>
            <a:r>
              <a:rPr lang="en-US" sz="2800" dirty="0" smtClean="0">
                <a:solidFill>
                  <a:schemeClr val="tx1"/>
                </a:solidFill>
              </a:rPr>
              <a:t> / E Pluribus Unum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1925" y="266700"/>
            <a:ext cx="6523038" cy="876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STRATEGI </a:t>
            </a:r>
            <a:r>
              <a:rPr lang="en-US" sz="2400" b="1" dirty="0" smtClean="0"/>
              <a:t>KEBIJAKAN PENGEMBANGAN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27038" y="1600200"/>
            <a:ext cx="2833687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1. STREAM TOP DOWN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914900"/>
            <a:ext cx="2835275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3. STREAM REVITALISASI PROGRAM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7038" y="3200400"/>
            <a:ext cx="2833687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2. STREAM BOTTOM 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17925" y="1600200"/>
            <a:ext cx="2835275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defTabSz="914376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SOSIALISASI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PENGEMBANGAN REGULASI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PENGEMBANGAN KAPASITAS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IMPLEMENTASI &amp; KERJASAMA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MONITORING &amp;  EVALUASI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7763" y="3314700"/>
            <a:ext cx="2835275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ILUSTRASI </a:t>
            </a:r>
            <a:r>
              <a:rPr lang="en-US" b="1" i="1" dirty="0">
                <a:solidFill>
                  <a:schemeClr val="tx1"/>
                </a:solidFill>
              </a:rPr>
              <a:t>BEST PRACTICE</a:t>
            </a:r>
          </a:p>
          <a:p>
            <a:pPr marL="117473" indent="-117473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Talent scouting</a:t>
            </a:r>
            <a:r>
              <a:rPr lang="en-US" dirty="0">
                <a:solidFill>
                  <a:schemeClr val="tx1"/>
                </a:solidFill>
              </a:rPr>
              <a:t>; IHE; YPI Al -</a:t>
            </a:r>
            <a:r>
              <a:rPr lang="en-US" dirty="0" err="1">
                <a:solidFill>
                  <a:schemeClr val="tx1"/>
                </a:solidFill>
              </a:rPr>
              <a:t>Hikmah</a:t>
            </a:r>
            <a:r>
              <a:rPr lang="en-US" dirty="0">
                <a:solidFill>
                  <a:schemeClr val="tx1"/>
                </a:solidFill>
              </a:rPr>
              <a:t>; The ESQ Way 165; MHMMD</a:t>
            </a:r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9675" y="4991100"/>
            <a:ext cx="2833688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SOSIO PEDAGOGIS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Pramuka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Kantin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Kejujuran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smtClean="0">
                <a:solidFill>
                  <a:schemeClr val="tx1"/>
                </a:solidFill>
              </a:rPr>
              <a:t>HMJ, UKM; </a:t>
            </a:r>
            <a:r>
              <a:rPr lang="en-US" dirty="0" err="1">
                <a:solidFill>
                  <a:schemeClr val="tx1"/>
                </a:solidFill>
              </a:rPr>
              <a:t>Perlombaan</a:t>
            </a:r>
            <a:r>
              <a:rPr lang="en-US" dirty="0">
                <a:solidFill>
                  <a:schemeClr val="tx1"/>
                </a:solidFill>
              </a:rPr>
              <a:t>/-</a:t>
            </a:r>
            <a:r>
              <a:rPr lang="en-US" dirty="0" err="1">
                <a:solidFill>
                  <a:schemeClr val="tx1"/>
                </a:solidFill>
              </a:rPr>
              <a:t>olimpiade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sains</a:t>
            </a:r>
            <a:r>
              <a:rPr lang="en-US" dirty="0">
                <a:solidFill>
                  <a:schemeClr val="tx1"/>
                </a:solidFill>
              </a:rPr>
              <a:t> &amp; OR; </a:t>
            </a:r>
            <a:r>
              <a:rPr lang="en-US" dirty="0" err="1">
                <a:solidFill>
                  <a:schemeClr val="tx1"/>
                </a:solidFill>
              </a:rPr>
              <a:t>revitalisasi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gugus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kampus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1638300"/>
            <a:ext cx="1616075" cy="480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INTEGRASI 3 PENDEKATAN</a:t>
            </a:r>
            <a:endParaRPr lang="en-US" sz="1600" dirty="0">
              <a:solidFill>
                <a:schemeClr val="tx1"/>
              </a:solidFill>
            </a:endParaRP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1.KBM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2.Pengembang-an </a:t>
            </a:r>
            <a:r>
              <a:rPr lang="en-US" sz="1600" dirty="0" err="1">
                <a:solidFill>
                  <a:schemeClr val="tx1"/>
                </a:solidFill>
              </a:rPr>
              <a:t>Budaya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Pendidikan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3.Keg. </a:t>
            </a:r>
            <a:r>
              <a:rPr lang="en-US" sz="1600" dirty="0" err="1">
                <a:solidFill>
                  <a:schemeClr val="tx1"/>
                </a:solidFill>
              </a:rPr>
              <a:t>Ko-Kurikuler</a:t>
            </a:r>
            <a:r>
              <a:rPr lang="en-US" sz="1600" dirty="0">
                <a:solidFill>
                  <a:schemeClr val="tx1"/>
                </a:solidFill>
              </a:rPr>
              <a:t> &amp;/-</a:t>
            </a:r>
            <a:r>
              <a:rPr lang="en-US" sz="1600" dirty="0" err="1">
                <a:solidFill>
                  <a:schemeClr val="tx1"/>
                </a:solidFill>
              </a:rPr>
              <a:t>Ekstrakurikuler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4.Kegiatan </a:t>
            </a:r>
            <a:r>
              <a:rPr lang="en-US" sz="1600" dirty="0" err="1">
                <a:solidFill>
                  <a:schemeClr val="tx1"/>
                </a:solidFill>
              </a:rPr>
              <a:t>keseharian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rumah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\\\\\\\\\’</a:t>
            </a:r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322638" y="2057400"/>
            <a:ext cx="274637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22638" y="3657600"/>
            <a:ext cx="334962" cy="533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82963" y="5410200"/>
            <a:ext cx="304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35763" y="2095500"/>
            <a:ext cx="4572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705600" y="3771900"/>
            <a:ext cx="457200" cy="533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35763" y="5448300"/>
            <a:ext cx="427037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5" tIns="20003" rIns="40005" bIns="20003" anchor="ctr"/>
          <a:lstStyle/>
          <a:p>
            <a:pPr algn="ctr" defTabSz="9143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ight Triangle 62"/>
          <p:cNvSpPr>
            <a:spLocks noChangeArrowheads="1"/>
          </p:cNvSpPr>
          <p:nvPr/>
        </p:nvSpPr>
        <p:spPr bwMode="auto">
          <a:xfrm flipH="1">
            <a:off x="4799013" y="2717800"/>
            <a:ext cx="2636837" cy="40005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65539" name="Right Triangle 61"/>
          <p:cNvSpPr>
            <a:spLocks noChangeArrowheads="1"/>
          </p:cNvSpPr>
          <p:nvPr/>
        </p:nvSpPr>
        <p:spPr bwMode="auto">
          <a:xfrm rot="10800000" flipH="1">
            <a:off x="4535488" y="2717800"/>
            <a:ext cx="2571750" cy="3929063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grpSp>
        <p:nvGrpSpPr>
          <p:cNvPr id="65540" name="Group 42"/>
          <p:cNvGrpSpPr>
            <a:grpSpLocks/>
          </p:cNvGrpSpPr>
          <p:nvPr/>
        </p:nvGrpSpPr>
        <p:grpSpPr bwMode="auto">
          <a:xfrm>
            <a:off x="908050" y="5772150"/>
            <a:ext cx="6527800" cy="1016000"/>
            <a:chOff x="1011" y="3393"/>
            <a:chExt cx="4790" cy="640"/>
          </a:xfrm>
        </p:grpSpPr>
        <p:sp>
          <p:nvSpPr>
            <p:cNvPr id="65568" name="Line 43"/>
            <p:cNvSpPr>
              <a:spLocks noChangeShapeType="1"/>
            </p:cNvSpPr>
            <p:nvPr/>
          </p:nvSpPr>
          <p:spPr bwMode="auto">
            <a:xfrm>
              <a:off x="1011" y="4004"/>
              <a:ext cx="479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44"/>
            <p:cNvSpPr>
              <a:spLocks noChangeShapeType="1"/>
            </p:cNvSpPr>
            <p:nvPr/>
          </p:nvSpPr>
          <p:spPr bwMode="auto">
            <a:xfrm flipV="1">
              <a:off x="1011" y="3393"/>
              <a:ext cx="2661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1" name="Line 45"/>
          <p:cNvSpPr>
            <a:spLocks noChangeShapeType="1"/>
          </p:cNvSpPr>
          <p:nvPr/>
        </p:nvSpPr>
        <p:spPr bwMode="auto">
          <a:xfrm flipV="1">
            <a:off x="1765300" y="4702175"/>
            <a:ext cx="2770188" cy="44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46"/>
          <p:cNvSpPr>
            <a:spLocks noChangeShapeType="1"/>
          </p:cNvSpPr>
          <p:nvPr/>
        </p:nvSpPr>
        <p:spPr bwMode="auto">
          <a:xfrm>
            <a:off x="2625725" y="3738563"/>
            <a:ext cx="1911350" cy="476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47"/>
          <p:cNvSpPr>
            <a:spLocks noChangeShapeType="1"/>
          </p:cNvSpPr>
          <p:nvPr/>
        </p:nvSpPr>
        <p:spPr bwMode="auto">
          <a:xfrm>
            <a:off x="3525838" y="2730500"/>
            <a:ext cx="1238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68"/>
          <p:cNvSpPr>
            <a:spLocks noChangeShapeType="1"/>
          </p:cNvSpPr>
          <p:nvPr/>
        </p:nvSpPr>
        <p:spPr bwMode="auto">
          <a:xfrm>
            <a:off x="1765300" y="47466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Line 69"/>
          <p:cNvSpPr>
            <a:spLocks noChangeShapeType="1"/>
          </p:cNvSpPr>
          <p:nvPr/>
        </p:nvSpPr>
        <p:spPr bwMode="auto">
          <a:xfrm>
            <a:off x="2622550" y="3738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70"/>
          <p:cNvSpPr>
            <a:spLocks noChangeShapeType="1"/>
          </p:cNvSpPr>
          <p:nvPr/>
        </p:nvSpPr>
        <p:spPr bwMode="auto">
          <a:xfrm>
            <a:off x="3525838" y="27305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Oval 75"/>
          <p:cNvSpPr>
            <a:spLocks noChangeArrowheads="1"/>
          </p:cNvSpPr>
          <p:nvPr/>
        </p:nvSpPr>
        <p:spPr bwMode="auto">
          <a:xfrm>
            <a:off x="900113" y="5788025"/>
            <a:ext cx="865187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48" name="Text Box 76"/>
          <p:cNvSpPr txBox="1">
            <a:spLocks noChangeArrowheads="1"/>
          </p:cNvSpPr>
          <p:nvPr/>
        </p:nvSpPr>
        <p:spPr bwMode="auto">
          <a:xfrm>
            <a:off x="895350" y="600075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>
                <a:latin typeface="Verdana" pitchFamily="34" charset="0"/>
              </a:rPr>
              <a:t>PAUD</a:t>
            </a:r>
          </a:p>
          <a:p>
            <a:pPr algn="ctr" eaLnBrk="0" hangingPunct="0"/>
            <a:r>
              <a:rPr lang="id-ID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SD</a:t>
            </a:r>
          </a:p>
        </p:txBody>
      </p:sp>
      <p:sp>
        <p:nvSpPr>
          <p:cNvPr id="65549" name="Oval 79"/>
          <p:cNvSpPr>
            <a:spLocks noChangeArrowheads="1"/>
          </p:cNvSpPr>
          <p:nvPr/>
        </p:nvSpPr>
        <p:spPr bwMode="auto">
          <a:xfrm>
            <a:off x="1757363" y="4811713"/>
            <a:ext cx="865187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50" name="Text Box 80"/>
          <p:cNvSpPr txBox="1">
            <a:spLocks noChangeArrowheads="1"/>
          </p:cNvSpPr>
          <p:nvPr/>
        </p:nvSpPr>
        <p:spPr bwMode="auto">
          <a:xfrm>
            <a:off x="1876425" y="508635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Verdana" pitchFamily="34" charset="0"/>
              </a:rPr>
              <a:t>SMP</a:t>
            </a:r>
          </a:p>
        </p:txBody>
      </p:sp>
      <p:sp>
        <p:nvSpPr>
          <p:cNvPr id="65551" name="Oval 83"/>
          <p:cNvSpPr>
            <a:spLocks noChangeArrowheads="1"/>
          </p:cNvSpPr>
          <p:nvPr/>
        </p:nvSpPr>
        <p:spPr bwMode="auto">
          <a:xfrm>
            <a:off x="3544888" y="2763838"/>
            <a:ext cx="865187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52" name="Text Box 84"/>
          <p:cNvSpPr txBox="1">
            <a:spLocks noChangeArrowheads="1"/>
          </p:cNvSpPr>
          <p:nvPr/>
        </p:nvSpPr>
        <p:spPr bwMode="auto">
          <a:xfrm>
            <a:off x="3746500" y="3019425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Verdana" pitchFamily="34" charset="0"/>
              </a:rPr>
              <a:t>PT</a:t>
            </a:r>
          </a:p>
        </p:txBody>
      </p:sp>
      <p:sp>
        <p:nvSpPr>
          <p:cNvPr id="65553" name="Line 85"/>
          <p:cNvSpPr>
            <a:spLocks noChangeShapeType="1"/>
          </p:cNvSpPr>
          <p:nvPr/>
        </p:nvSpPr>
        <p:spPr bwMode="auto">
          <a:xfrm flipV="1">
            <a:off x="779463" y="2487613"/>
            <a:ext cx="2949575" cy="3429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Text Box 86"/>
          <p:cNvSpPr txBox="1">
            <a:spLocks noChangeArrowheads="1"/>
          </p:cNvSpPr>
          <p:nvPr/>
        </p:nvSpPr>
        <p:spPr bwMode="auto">
          <a:xfrm>
            <a:off x="1760538" y="1052513"/>
            <a:ext cx="3589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65555" name="Text Box 87"/>
          <p:cNvSpPr txBox="1">
            <a:spLocks noChangeArrowheads="1"/>
          </p:cNvSpPr>
          <p:nvPr/>
        </p:nvSpPr>
        <p:spPr bwMode="auto">
          <a:xfrm rot="-3415882">
            <a:off x="3483769" y="4602957"/>
            <a:ext cx="4873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C00000"/>
                </a:solidFill>
                <a:latin typeface="Bookman Old Style" pitchFamily="18" charset="0"/>
              </a:rPr>
              <a:t>exploring – strengthening - empowering </a:t>
            </a:r>
          </a:p>
        </p:txBody>
      </p:sp>
      <p:sp>
        <p:nvSpPr>
          <p:cNvPr id="65556" name="Oval 75"/>
          <p:cNvSpPr>
            <a:spLocks noChangeArrowheads="1"/>
          </p:cNvSpPr>
          <p:nvPr/>
        </p:nvSpPr>
        <p:spPr bwMode="auto">
          <a:xfrm>
            <a:off x="2614613" y="3740150"/>
            <a:ext cx="930275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57" name="Text Box 76"/>
          <p:cNvSpPr txBox="1">
            <a:spLocks noChangeArrowheads="1"/>
          </p:cNvSpPr>
          <p:nvPr/>
        </p:nvSpPr>
        <p:spPr bwMode="auto">
          <a:xfrm>
            <a:off x="2725738" y="4014788"/>
            <a:ext cx="74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</a:rPr>
              <a:t>SMA</a:t>
            </a:r>
          </a:p>
        </p:txBody>
      </p:sp>
      <p:sp>
        <p:nvSpPr>
          <p:cNvPr id="65558" name="Line 70"/>
          <p:cNvSpPr>
            <a:spLocks noChangeShapeType="1"/>
          </p:cNvSpPr>
          <p:nvPr/>
        </p:nvSpPr>
        <p:spPr bwMode="auto">
          <a:xfrm>
            <a:off x="908050" y="579278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2535238" y="4702175"/>
            <a:ext cx="4000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434807" y="4717256"/>
            <a:ext cx="40005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5538" idx="0"/>
          </p:cNvCxnSpPr>
          <p:nvPr/>
        </p:nvCxnSpPr>
        <p:spPr>
          <a:xfrm>
            <a:off x="4535488" y="2717800"/>
            <a:ext cx="290036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2" name="TextBox 65"/>
          <p:cNvSpPr txBox="1">
            <a:spLocks noChangeArrowheads="1"/>
          </p:cNvSpPr>
          <p:nvPr/>
        </p:nvSpPr>
        <p:spPr bwMode="auto">
          <a:xfrm>
            <a:off x="5697538" y="5715000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err="1">
                <a:latin typeface="Bookman Old Style" pitchFamily="18" charset="0"/>
              </a:rPr>
              <a:t>Pendidikan</a:t>
            </a:r>
            <a:endParaRPr lang="en-US" b="1" dirty="0">
              <a:latin typeface="Bookman Old Style" pitchFamily="18" charset="0"/>
            </a:endParaRPr>
          </a:p>
          <a:p>
            <a:pPr algn="r"/>
            <a:r>
              <a:rPr lang="en-US" b="1" dirty="0">
                <a:latin typeface="Bookman Old Style" pitchFamily="18" charset="0"/>
              </a:rPr>
              <a:t>KARAKTER</a:t>
            </a:r>
            <a:endParaRPr lang="id-ID" b="1" dirty="0">
              <a:latin typeface="Bookman Old Style" pitchFamily="18" charset="0"/>
            </a:endParaRPr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 rot="18674851">
            <a:off x="-547687" y="3643313"/>
            <a:ext cx="489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integrasi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&amp;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pembiasaan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" pitchFamily="18" charset="0"/>
            </a:endParaRPr>
          </a:p>
        </p:txBody>
      </p:sp>
      <p:sp>
        <p:nvSpPr>
          <p:cNvPr id="65564" name="TextBox 69"/>
          <p:cNvSpPr txBox="1">
            <a:spLocks noChangeArrowheads="1"/>
          </p:cNvSpPr>
          <p:nvPr/>
        </p:nvSpPr>
        <p:spPr bwMode="auto">
          <a:xfrm>
            <a:off x="153988" y="1066800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“…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pendidikan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adalah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daya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upaya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untuk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memajukan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bertumbuhnya</a:t>
            </a:r>
            <a:endParaRPr lang="en-US" dirty="0">
              <a:solidFill>
                <a:srgbClr val="003366"/>
              </a:solidFill>
              <a:latin typeface="Cambria" pitchFamily="18" charset="0"/>
            </a:endParaRPr>
          </a:p>
          <a:p>
            <a:pPr algn="ctr"/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budi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pekerti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(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kekuatan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batin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,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karakter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),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pikiran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i="1" dirty="0">
                <a:solidFill>
                  <a:srgbClr val="003366"/>
                </a:solidFill>
                <a:latin typeface="Cambria" pitchFamily="18" charset="0"/>
              </a:rPr>
              <a:t>(intellect)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dan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tubuh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anak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. 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Bagian-bagian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itu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tidak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boleh</a:t>
            </a:r>
            <a:r>
              <a:rPr lang="en-US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Cambria" pitchFamily="18" charset="0"/>
              </a:rPr>
              <a:t>dipisahkan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agar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kita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dapat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memajukan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kesempurnaan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hidup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anak-anak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mbria" pitchFamily="18" charset="0"/>
              </a:rPr>
              <a:t>kita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..” (</a:t>
            </a:r>
            <a:r>
              <a:rPr lang="en-US" b="1" i="1" dirty="0" err="1">
                <a:solidFill>
                  <a:srgbClr val="003366"/>
                </a:solidFill>
                <a:latin typeface="Cambria" pitchFamily="18" charset="0"/>
              </a:rPr>
              <a:t>Ki</a:t>
            </a:r>
            <a:r>
              <a:rPr lang="en-US" b="1" i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rgbClr val="003366"/>
                </a:solidFill>
                <a:latin typeface="Cambria" pitchFamily="18" charset="0"/>
              </a:rPr>
              <a:t>Hajar</a:t>
            </a:r>
            <a:r>
              <a:rPr lang="en-US" b="1" i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rgbClr val="003366"/>
                </a:solidFill>
                <a:latin typeface="Cambria" pitchFamily="18" charset="0"/>
              </a:rPr>
              <a:t>Dewantoro</a:t>
            </a:r>
            <a:r>
              <a:rPr lang="en-US" dirty="0">
                <a:solidFill>
                  <a:srgbClr val="003366"/>
                </a:solidFill>
                <a:latin typeface="Cambria" pitchFamily="18" charset="0"/>
              </a:rPr>
              <a:t>)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84138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 Komprehensif: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Ilmu Pengetahuan, Budi Pekerti (Akhlak, Karakter), Kreativitas, Inovatif</a:t>
            </a:r>
          </a:p>
        </p:txBody>
      </p:sp>
      <p:sp>
        <p:nvSpPr>
          <p:cNvPr id="65566" name="TextBox 65"/>
          <p:cNvSpPr txBox="1">
            <a:spLocks noChangeArrowheads="1"/>
          </p:cNvSpPr>
          <p:nvPr/>
        </p:nvSpPr>
        <p:spPr bwMode="auto">
          <a:xfrm>
            <a:off x="4625975" y="31146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Bookman Old Style" pitchFamily="18" charset="0"/>
              </a:rPr>
              <a:t>Pendidikan</a:t>
            </a:r>
            <a:endParaRPr lang="en-US" b="1" dirty="0">
              <a:latin typeface="Bookman Old Style" pitchFamily="18" charset="0"/>
            </a:endParaRPr>
          </a:p>
          <a:p>
            <a:r>
              <a:rPr lang="en-US" b="1" dirty="0">
                <a:latin typeface="Bookman Old Style" pitchFamily="18" charset="0"/>
              </a:rPr>
              <a:t>AKADEMIK DSB</a:t>
            </a:r>
            <a:endParaRPr lang="id-ID" b="1" dirty="0">
              <a:latin typeface="Bookman Old Style" pitchFamily="18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DA122-3C71-4DD1-A490-BE61027E7E4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beda buday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4038600" cy="5562600"/>
          </a:xfrm>
          <a:prstGeom prst="rect">
            <a:avLst/>
          </a:prstGeom>
        </p:spPr>
      </p:pic>
      <p:pic>
        <p:nvPicPr>
          <p:cNvPr id="3" name="Content Placeholder 5" descr="nasib bang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0"/>
            <a:ext cx="4267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Relevansi</a:t>
            </a:r>
            <a:r>
              <a:rPr lang="en-US" dirty="0" smtClean="0"/>
              <a:t> Pend. Budi </a:t>
            </a:r>
            <a:r>
              <a:rPr lang="en-US" dirty="0" err="1" smtClean="0"/>
              <a:t>Pekerti</a:t>
            </a:r>
            <a:endParaRPr lang="en-US" dirty="0"/>
          </a:p>
        </p:txBody>
      </p:sp>
      <p:pic>
        <p:nvPicPr>
          <p:cNvPr id="4" name="Content Placeholder 3" descr="budi peker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638"/>
            <a:ext cx="7620000" cy="4602162"/>
          </a:xfrm>
        </p:spPr>
      </p:pic>
    </p:spTree>
    <p:extLst>
      <p:ext uri="{BB962C8B-B14F-4D97-AF65-F5344CB8AC3E}">
        <p14:creationId xmlns:p14="http://schemas.microsoft.com/office/powerpoint/2010/main" val="246515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Msh</a:t>
            </a:r>
            <a:r>
              <a:rPr lang="en-US" dirty="0" smtClean="0"/>
              <a:t> </a:t>
            </a:r>
            <a:r>
              <a:rPr lang="en-US" dirty="0" err="1" smtClean="0"/>
              <a:t>perlukah</a:t>
            </a:r>
            <a:r>
              <a:rPr lang="en-US" dirty="0" smtClean="0"/>
              <a:t> </a:t>
            </a:r>
            <a:r>
              <a:rPr lang="en-US" dirty="0" err="1" smtClean="0"/>
              <a:t>Pancasia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4" name="Content Placeholder 3" descr="pancasila karata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00999" cy="4754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3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Miskonsep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Content Placeholder 4" descr="damai it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Content Placeholder 5" descr="kekeras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198"/>
            <a:ext cx="40386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apresiasi</a:t>
            </a:r>
            <a:r>
              <a:rPr lang="en-US" dirty="0" smtClean="0"/>
              <a:t> pd </a:t>
            </a:r>
            <a:r>
              <a:rPr lang="en-US" dirty="0" err="1" smtClean="0"/>
              <a:t>keragaman</a:t>
            </a:r>
            <a:endParaRPr lang="en-US" dirty="0"/>
          </a:p>
        </p:txBody>
      </p:sp>
      <p:pic>
        <p:nvPicPr>
          <p:cNvPr id="5" name="Content Placeholder 4" descr="unity in diversit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886200" cy="4525963"/>
          </a:xfrm>
        </p:spPr>
      </p:pic>
      <p:pic>
        <p:nvPicPr>
          <p:cNvPr id="6" name="Content Placeholder 5" descr="bersatu dlm keragam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1600200"/>
            <a:ext cx="363378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toleransi</a:t>
            </a:r>
            <a:endParaRPr lang="en-US" dirty="0"/>
          </a:p>
        </p:txBody>
      </p:sp>
      <p:pic>
        <p:nvPicPr>
          <p:cNvPr id="4" name="Content Placeholder 3" descr="paus dgn tokoh musl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36292"/>
            <a:ext cx="6019800" cy="400590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Kumandangkan</a:t>
            </a:r>
            <a:r>
              <a:rPr lang="en-US" dirty="0" smtClean="0"/>
              <a:t> </a:t>
            </a:r>
            <a:r>
              <a:rPr lang="en-US" dirty="0" err="1" smtClean="0"/>
              <a:t>Adzan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pic>
        <p:nvPicPr>
          <p:cNvPr id="4" name="Content Placeholder 3" descr="azan di gereja am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752600"/>
            <a:ext cx="7052072" cy="4373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lai budaya bang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659" y="609261"/>
            <a:ext cx="7989741" cy="571501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endParaRPr lang="en-US" dirty="0"/>
          </a:p>
        </p:txBody>
      </p:sp>
      <p:pic>
        <p:nvPicPr>
          <p:cNvPr id="5" name="Content Placeholder 4" descr="dont tolerate intolera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752600"/>
            <a:ext cx="3348831" cy="3634581"/>
          </a:xfrm>
        </p:spPr>
      </p:pic>
      <p:pic>
        <p:nvPicPr>
          <p:cNvPr id="6" name="Content Placeholder 5" descr="toleran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4519" y="1600200"/>
            <a:ext cx="3786981" cy="37869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in Diversity</a:t>
            </a:r>
            <a:endParaRPr lang="en-US" dirty="0"/>
          </a:p>
        </p:txBody>
      </p:sp>
      <p:pic>
        <p:nvPicPr>
          <p:cNvPr id="5" name="Content Placeholder 4" descr="accept n respe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799"/>
            <a:ext cx="4038600" cy="4297363"/>
          </a:xfrm>
        </p:spPr>
      </p:pic>
      <p:pic>
        <p:nvPicPr>
          <p:cNvPr id="8" name="Content Placeholder 7" descr="wisdom with tolera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8474" y="1828799"/>
            <a:ext cx="2652976" cy="40386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Pemersatu</a:t>
            </a:r>
            <a:endParaRPr lang="en-US" dirty="0"/>
          </a:p>
        </p:txBody>
      </p:sp>
      <p:pic>
        <p:nvPicPr>
          <p:cNvPr id="5" name="Content Placeholder 4" descr="mus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63750"/>
            <a:ext cx="4038600" cy="3494050"/>
          </a:xfrm>
        </p:spPr>
      </p:pic>
      <p:pic>
        <p:nvPicPr>
          <p:cNvPr id="6" name="Content Placeholder 5" descr="olah rag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63750"/>
            <a:ext cx="3733800" cy="34940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enutup</a:t>
            </a:r>
            <a:endParaRPr lang="en-US" dirty="0"/>
          </a:p>
        </p:txBody>
      </p:sp>
      <p:pic>
        <p:nvPicPr>
          <p:cNvPr id="5" name="Content Placeholder 4" descr="beda buday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4038600" cy="3765317"/>
          </a:xfrm>
        </p:spPr>
      </p:pic>
      <p:pic>
        <p:nvPicPr>
          <p:cNvPr id="6" name="Content Placeholder 5" descr="nasib bangs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417638"/>
            <a:ext cx="3733800" cy="37653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81000" y="-46038"/>
            <a:ext cx="8077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533400"/>
            <a:ext cx="3733800" cy="1905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Pembangunan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karakter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: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cita-cita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luhur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pendiri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bangsa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Indonesia &amp;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tertulis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Pancasila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&amp;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Pembukaan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UUD 1945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0" y="609600"/>
            <a:ext cx="3657600" cy="1828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Pembangunan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karakter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merupakan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merupakan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amanat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pendiri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negara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dimulai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sejak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awal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kemerdekaan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3124200"/>
            <a:ext cx="3733800" cy="15464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Keajegan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perhatian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terhadap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pembangunan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karakter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bangsa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belum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terjaga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dg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sehingga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hasilnya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belum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optimal.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343400" y="1268413"/>
            <a:ext cx="457200" cy="1169987"/>
          </a:xfrm>
          <a:prstGeom prst="rightArrow">
            <a:avLst>
              <a:gd name="adj1" fmla="val 56677"/>
              <a:gd name="adj2" fmla="val 50000"/>
            </a:avLst>
          </a:prstGeom>
          <a:solidFill>
            <a:srgbClr val="FFB79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ounded Rectangle 15"/>
          <p:cNvSpPr/>
          <p:nvPr/>
        </p:nvSpPr>
        <p:spPr>
          <a:xfrm>
            <a:off x="5029200" y="2743200"/>
            <a:ext cx="3657600" cy="2438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Fenomena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keseharian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menunjukkan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perilaku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masyarakat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belum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sejalan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karakter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bangsa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dijiwai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oleh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Falsafah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Pancasila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(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religius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humanis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nasionalis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demokratis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keadilan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&amp;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kesejahteraan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rakyat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57400" y="5562600"/>
            <a:ext cx="54102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PERLU REVITALISASI PEMBANGUNAN KARAKTER BANGSA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743200" y="5181600"/>
            <a:ext cx="3581400" cy="381000"/>
          </a:xfrm>
          <a:prstGeom prst="downArrow">
            <a:avLst>
              <a:gd name="adj1" fmla="val 50000"/>
              <a:gd name="adj2" fmla="val 67143"/>
            </a:avLst>
          </a:prstGeom>
          <a:solidFill>
            <a:srgbClr val="FFB79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Down Arrow 20"/>
          <p:cNvSpPr/>
          <p:nvPr/>
        </p:nvSpPr>
        <p:spPr>
          <a:xfrm>
            <a:off x="1752600" y="2552700"/>
            <a:ext cx="1066800" cy="381000"/>
          </a:xfrm>
          <a:prstGeom prst="downArrow">
            <a:avLst/>
          </a:prstGeom>
          <a:solidFill>
            <a:srgbClr val="FFB79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43400" y="3402013"/>
            <a:ext cx="457200" cy="1169987"/>
          </a:xfrm>
          <a:prstGeom prst="rightArrow">
            <a:avLst>
              <a:gd name="adj1" fmla="val 56677"/>
              <a:gd name="adj2" fmla="val 50000"/>
            </a:avLst>
          </a:prstGeom>
          <a:solidFill>
            <a:srgbClr val="FFB79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Down Arrow 21"/>
          <p:cNvSpPr/>
          <p:nvPr/>
        </p:nvSpPr>
        <p:spPr>
          <a:xfrm>
            <a:off x="6400800" y="2400300"/>
            <a:ext cx="1066800" cy="228600"/>
          </a:xfrm>
          <a:prstGeom prst="downArrow">
            <a:avLst/>
          </a:prstGeom>
          <a:solidFill>
            <a:srgbClr val="FFB79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943600" y="1616075"/>
            <a:ext cx="1600200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6" name="Rounded Rectangle 45"/>
          <p:cNvSpPr/>
          <p:nvPr/>
        </p:nvSpPr>
        <p:spPr>
          <a:xfrm>
            <a:off x="228600" y="1600200"/>
            <a:ext cx="2133600" cy="3124200"/>
          </a:xfrm>
          <a:prstGeom prst="roundRect">
            <a:avLst/>
          </a:prstGeom>
          <a:noFill/>
          <a:ln>
            <a:solidFill>
              <a:srgbClr val="FFB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148" name="Oval 83"/>
          <p:cNvSpPr>
            <a:spLocks noChangeArrowheads="1"/>
          </p:cNvSpPr>
          <p:nvPr/>
        </p:nvSpPr>
        <p:spPr bwMode="auto">
          <a:xfrm>
            <a:off x="685800" y="5105400"/>
            <a:ext cx="1524000" cy="1524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6149" name="Oval 76"/>
          <p:cNvSpPr>
            <a:spLocks noChangeArrowheads="1"/>
          </p:cNvSpPr>
          <p:nvPr/>
        </p:nvSpPr>
        <p:spPr bwMode="auto">
          <a:xfrm>
            <a:off x="4572000" y="5029200"/>
            <a:ext cx="1600200" cy="1676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6150" name="Text Box 49"/>
          <p:cNvSpPr txBox="1">
            <a:spLocks noChangeArrowheads="1"/>
          </p:cNvSpPr>
          <p:nvPr/>
        </p:nvSpPr>
        <p:spPr bwMode="auto">
          <a:xfrm>
            <a:off x="1066800" y="1676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latin typeface="Calibri" pitchFamily="34" charset="0"/>
            </a:endParaRPr>
          </a:p>
        </p:txBody>
      </p:sp>
      <p:sp>
        <p:nvSpPr>
          <p:cNvPr id="6151" name="Rectangle 54"/>
          <p:cNvSpPr>
            <a:spLocks noChangeArrowheads="1"/>
          </p:cNvSpPr>
          <p:nvPr/>
        </p:nvSpPr>
        <p:spPr bwMode="auto">
          <a:xfrm>
            <a:off x="6019800" y="1563688"/>
            <a:ext cx="152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1.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Tangguh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</a:t>
            </a:r>
          </a:p>
          <a:p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2.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kompetitif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3.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berakhlak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mulia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4.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bermoral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 5.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bertoleran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6.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bergotong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royong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7.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berjiwa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patriotik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8.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berkembang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dinamis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, 9.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berorientasi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Iptek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yang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semuanya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dijiwai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oleh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 IMTAQ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kepada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Tuhan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Yang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Maha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Esa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berdasarkan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1300" b="1" dirty="0" err="1">
                <a:solidFill>
                  <a:srgbClr val="003366"/>
                </a:solidFill>
                <a:latin typeface="Cambria" pitchFamily="18" charset="0"/>
              </a:rPr>
              <a:t>Pancasila</a:t>
            </a: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152" name="Rectangle 55"/>
          <p:cNvSpPr>
            <a:spLocks noChangeArrowheads="1"/>
          </p:cNvSpPr>
          <p:nvPr/>
        </p:nvSpPr>
        <p:spPr bwMode="auto">
          <a:xfrm>
            <a:off x="5943600" y="1076325"/>
            <a:ext cx="16002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en-US" sz="1400" b="1" i="1" dirty="0">
                <a:solidFill>
                  <a:srgbClr val="003366"/>
                </a:solidFill>
                <a:latin typeface="Cambria" pitchFamily="18" charset="0"/>
              </a:rPr>
              <a:t>BANGSA</a:t>
            </a:r>
            <a:r>
              <a:rPr lang="id-ID" sz="1400" b="1" i="1" dirty="0">
                <a:solidFill>
                  <a:srgbClr val="003366"/>
                </a:solidFill>
                <a:latin typeface="Cambria" pitchFamily="18" charset="0"/>
              </a:rPr>
              <a:t> BERKARAKTER</a:t>
            </a:r>
          </a:p>
        </p:txBody>
      </p:sp>
      <p:sp>
        <p:nvSpPr>
          <p:cNvPr id="6153" name="Rectangle 56"/>
          <p:cNvSpPr>
            <a:spLocks noChangeArrowheads="1"/>
          </p:cNvSpPr>
          <p:nvPr/>
        </p:nvSpPr>
        <p:spPr bwMode="auto">
          <a:xfrm>
            <a:off x="7910513" y="2286000"/>
            <a:ext cx="10668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sv-SE" sz="1300" b="1" i="1" dirty="0">
                <a:solidFill>
                  <a:schemeClr val="tx1"/>
                </a:solidFill>
                <a:latin typeface="Calibri" pitchFamily="34" charset="0"/>
              </a:rPr>
              <a:t>BANGSA Y</a:t>
            </a:r>
            <a:r>
              <a:rPr lang="id-ID" sz="1300" b="1" i="1" dirty="0">
                <a:solidFill>
                  <a:schemeClr val="tx1"/>
                </a:solidFill>
                <a:latin typeface="Calibri" pitchFamily="34" charset="0"/>
              </a:rPr>
              <a:t>AN</a:t>
            </a:r>
            <a:r>
              <a:rPr lang="sv-SE" sz="1300" b="1" i="1" dirty="0">
                <a:solidFill>
                  <a:schemeClr val="tx1"/>
                </a:solidFill>
                <a:latin typeface="Calibri" pitchFamily="34" charset="0"/>
              </a:rPr>
              <a:t>G</a:t>
            </a:r>
            <a:r>
              <a:rPr lang="en-US" sz="1300" b="1" i="1" dirty="0">
                <a:solidFill>
                  <a:schemeClr val="tx1"/>
                </a:solidFill>
                <a:latin typeface="Calibri" pitchFamily="34" charset="0"/>
              </a:rPr>
              <a:t> MERDEKA, BERSATU, BERDAULAT, </a:t>
            </a:r>
          </a:p>
          <a:p>
            <a:pPr algn="ctr"/>
            <a:r>
              <a:rPr lang="en-US" sz="1300" b="1" i="1" dirty="0">
                <a:solidFill>
                  <a:schemeClr val="tx1"/>
                </a:solidFill>
                <a:latin typeface="Calibri" pitchFamily="34" charset="0"/>
              </a:rPr>
              <a:t>ADIL DAN </a:t>
            </a:r>
          </a:p>
          <a:p>
            <a:pPr algn="ctr"/>
            <a:r>
              <a:rPr lang="en-US" sz="1300" b="1" i="1" dirty="0">
                <a:solidFill>
                  <a:schemeClr val="tx1"/>
                </a:solidFill>
                <a:latin typeface="Calibri" pitchFamily="34" charset="0"/>
              </a:rPr>
              <a:t>MAKMUR</a:t>
            </a:r>
            <a:endParaRPr lang="en-US" sz="1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7" name="AutoShape 58"/>
          <p:cNvSpPr>
            <a:spLocks noChangeArrowheads="1"/>
          </p:cNvSpPr>
          <p:nvPr/>
        </p:nvSpPr>
        <p:spPr bwMode="auto">
          <a:xfrm>
            <a:off x="4191000" y="2362200"/>
            <a:ext cx="1447800" cy="1524000"/>
          </a:xfrm>
          <a:prstGeom prst="flowChartDecis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157" name="Text Box 59"/>
          <p:cNvSpPr txBox="1">
            <a:spLocks noChangeArrowheads="1"/>
          </p:cNvSpPr>
          <p:nvPr/>
        </p:nvSpPr>
        <p:spPr bwMode="auto">
          <a:xfrm>
            <a:off x="4205288" y="2843213"/>
            <a:ext cx="1447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C00000"/>
                </a:solidFill>
                <a:latin typeface="Calibri" pitchFamily="34" charset="0"/>
              </a:rPr>
              <a:t>pembagunan karakter bangsa</a:t>
            </a:r>
          </a:p>
        </p:txBody>
      </p:sp>
      <p:sp>
        <p:nvSpPr>
          <p:cNvPr id="6158" name="Line 60"/>
          <p:cNvSpPr>
            <a:spLocks noChangeShapeType="1"/>
          </p:cNvSpPr>
          <p:nvPr/>
        </p:nvSpPr>
        <p:spPr bwMode="auto">
          <a:xfrm flipV="1">
            <a:off x="4876800" y="1905000"/>
            <a:ext cx="0" cy="438150"/>
          </a:xfrm>
          <a:prstGeom prst="line">
            <a:avLst/>
          </a:prstGeom>
          <a:noFill/>
          <a:ln w="349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61"/>
          <p:cNvSpPr>
            <a:spLocks noChangeShapeType="1"/>
          </p:cNvSpPr>
          <p:nvPr/>
        </p:nvSpPr>
        <p:spPr bwMode="auto">
          <a:xfrm>
            <a:off x="5638800" y="3124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 Box 65"/>
          <p:cNvSpPr txBox="1">
            <a:spLocks noChangeArrowheads="1"/>
          </p:cNvSpPr>
          <p:nvPr/>
        </p:nvSpPr>
        <p:spPr bwMode="auto">
          <a:xfrm>
            <a:off x="2667000" y="2667000"/>
            <a:ext cx="1447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C00000"/>
                </a:solidFill>
                <a:latin typeface="Cambria" pitchFamily="18" charset="0"/>
              </a:rPr>
              <a:t>R A N: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3366"/>
                </a:solidFill>
                <a:latin typeface="Calibri" pitchFamily="34" charset="0"/>
              </a:rPr>
              <a:t>POLHUKAM</a:t>
            </a:r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, </a:t>
            </a:r>
            <a:r>
              <a:rPr lang="en-US" sz="1200" b="1" dirty="0">
                <a:solidFill>
                  <a:srgbClr val="003366"/>
                </a:solidFill>
                <a:latin typeface="Calibri" pitchFamily="34" charset="0"/>
              </a:rPr>
              <a:t>KESRA, PEREKONOMIAN</a:t>
            </a:r>
          </a:p>
        </p:txBody>
      </p:sp>
      <p:sp>
        <p:nvSpPr>
          <p:cNvPr id="6163" name="Rectangle 50"/>
          <p:cNvSpPr>
            <a:spLocks noChangeArrowheads="1"/>
          </p:cNvSpPr>
          <p:nvPr/>
        </p:nvSpPr>
        <p:spPr bwMode="auto">
          <a:xfrm>
            <a:off x="304800" y="1593850"/>
            <a:ext cx="196532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Disorientasi dan belum dihayatinya nilai-nilai Pancasila.</a:t>
            </a:r>
            <a:endParaRPr lang="en-US" sz="1100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Keterbatasan perangkat kebijakan terpadu dalam mewujudkan nilai-nilai Pancasila. </a:t>
            </a:r>
            <a:endParaRPr lang="en-US" sz="1100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Bergesernya nilai etika dalam kehidupan berbangsa dan bernegara.</a:t>
            </a:r>
            <a:endParaRPr lang="en-US" sz="1100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Memudarnya kesadaran terhadap nilai-nilai budaya bangsa.</a:t>
            </a:r>
            <a:endParaRPr lang="en-US" sz="1100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sv-SE" sz="1100" b="1" i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n</a:t>
            </a:r>
            <a:r>
              <a:rPr lang="sv-SE" sz="1100" b="1" i="1" dirty="0">
                <a:solidFill>
                  <a:srgbClr val="C00000"/>
                </a:solidFill>
                <a:latin typeface="Calibri" pitchFamily="34" charset="0"/>
              </a:rPr>
              <a:t>caman disintegrasi bangsa </a:t>
            </a:r>
            <a:endParaRPr lang="en-US" sz="1100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buFontTx/>
              <a:buAutoNum type="arabicPeriod"/>
              <a:tabLst>
                <a:tab pos="173038" algn="l"/>
              </a:tabLst>
            </a:pPr>
            <a:r>
              <a:rPr lang="sv-SE" sz="1100" b="1" i="1" dirty="0">
                <a:solidFill>
                  <a:srgbClr val="C00000"/>
                </a:solidFill>
                <a:latin typeface="Calibri" pitchFamily="34" charset="0"/>
              </a:rPr>
              <a:t>Melemahnya kemandirian bangsa</a:t>
            </a:r>
            <a:r>
              <a:rPr lang="id-ID" sz="11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sv-SE" sz="11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64" name="Text Box 66"/>
          <p:cNvSpPr txBox="1">
            <a:spLocks noChangeArrowheads="1"/>
          </p:cNvSpPr>
          <p:nvPr/>
        </p:nvSpPr>
        <p:spPr bwMode="auto">
          <a:xfrm>
            <a:off x="228600" y="1066800"/>
            <a:ext cx="21336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  <a:latin typeface="Cambria" pitchFamily="18" charset="0"/>
              </a:rPr>
              <a:t>PERMASALAHAN BANGSA DAN NEGARA</a:t>
            </a:r>
          </a:p>
        </p:txBody>
      </p:sp>
      <p:sp>
        <p:nvSpPr>
          <p:cNvPr id="6165" name="Rectangle 71"/>
          <p:cNvSpPr>
            <a:spLocks noChangeArrowheads="1"/>
          </p:cNvSpPr>
          <p:nvPr/>
        </p:nvSpPr>
        <p:spPr bwMode="auto">
          <a:xfrm>
            <a:off x="2590800" y="4065588"/>
            <a:ext cx="1828800" cy="1452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3334" name="Rectangle 70"/>
          <p:cNvSpPr>
            <a:spLocks noChangeArrowheads="1"/>
          </p:cNvSpPr>
          <p:nvPr/>
        </p:nvSpPr>
        <p:spPr bwMode="auto">
          <a:xfrm>
            <a:off x="2590800" y="4054495"/>
            <a:ext cx="1828800" cy="15081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ambria" pitchFamily="18" charset="0"/>
              </a:rPr>
              <a:t>STRATEGI: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Cambria" pitchFamily="18" charset="0"/>
              </a:rPr>
              <a:t>1.</a:t>
            </a: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Sosialisasi/ </a:t>
            </a: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003366"/>
                </a:solidFill>
                <a:latin typeface="Cambria" pitchFamily="18" charset="0"/>
              </a:rPr>
              <a:t>    </a:t>
            </a: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Penyadaran</a:t>
            </a:r>
            <a:endParaRPr lang="en-US" sz="1300" dirty="0">
              <a:solidFill>
                <a:srgbClr val="003366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2.Pendidikan</a:t>
            </a:r>
            <a:endParaRPr lang="en-US" sz="1300" dirty="0">
              <a:solidFill>
                <a:srgbClr val="003366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3.Pemberdayaan</a:t>
            </a:r>
            <a:endParaRPr lang="en-US" sz="1300" b="1" dirty="0">
              <a:solidFill>
                <a:srgbClr val="003366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4.Pembudayaan</a:t>
            </a:r>
            <a:endParaRPr lang="en-US" sz="1300" dirty="0">
              <a:solidFill>
                <a:srgbClr val="003366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rgbClr val="003366"/>
                </a:solidFill>
                <a:latin typeface="Cambria" pitchFamily="18" charset="0"/>
              </a:rPr>
              <a:t>5.Kerjasama</a:t>
            </a:r>
            <a:endParaRPr lang="en-US" sz="1300" dirty="0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6169" name="Line 72"/>
          <p:cNvSpPr>
            <a:spLocks noChangeShapeType="1"/>
          </p:cNvSpPr>
          <p:nvPr/>
        </p:nvSpPr>
        <p:spPr bwMode="auto">
          <a:xfrm flipH="1">
            <a:off x="4922838" y="3886200"/>
            <a:ext cx="46037" cy="990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Rectangle 74"/>
          <p:cNvSpPr>
            <a:spLocks noChangeArrowheads="1"/>
          </p:cNvSpPr>
          <p:nvPr/>
        </p:nvSpPr>
        <p:spPr bwMode="auto">
          <a:xfrm>
            <a:off x="4784725" y="5576888"/>
            <a:ext cx="12398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1. </a:t>
            </a:r>
            <a:r>
              <a:rPr lang="en-US" sz="1200" b="1" dirty="0">
                <a:solidFill>
                  <a:srgbClr val="003366"/>
                </a:solidFill>
                <a:latin typeface="Calibri" pitchFamily="34" charset="0"/>
              </a:rPr>
              <a:t>PANCASILA</a:t>
            </a:r>
            <a:endParaRPr lang="en-US" sz="1200" dirty="0">
              <a:solidFill>
                <a:srgbClr val="003366"/>
              </a:solidFill>
              <a:latin typeface="Calibri" pitchFamily="34" charset="0"/>
            </a:endParaRPr>
          </a:p>
          <a:p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2. UUD 45</a:t>
            </a:r>
            <a:endParaRPr lang="en-US" sz="1200" dirty="0">
              <a:solidFill>
                <a:srgbClr val="003366"/>
              </a:solidFill>
              <a:latin typeface="Calibri" pitchFamily="34" charset="0"/>
            </a:endParaRPr>
          </a:p>
          <a:p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3. Bhineka </a:t>
            </a:r>
            <a:endParaRPr lang="en-US" sz="1200" b="1" dirty="0">
              <a:solidFill>
                <a:srgbClr val="003366"/>
              </a:solidFill>
              <a:latin typeface="Calibri" pitchFamily="34" charset="0"/>
            </a:endParaRPr>
          </a:p>
          <a:p>
            <a:r>
              <a:rPr lang="en-US" sz="1200" b="1" dirty="0">
                <a:solidFill>
                  <a:srgbClr val="003366"/>
                </a:solidFill>
                <a:latin typeface="Calibri" pitchFamily="34" charset="0"/>
              </a:rPr>
              <a:t>    T</a:t>
            </a:r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unggal Ika</a:t>
            </a:r>
            <a:endParaRPr lang="en-US" sz="1200" dirty="0">
              <a:solidFill>
                <a:srgbClr val="003366"/>
              </a:solidFill>
              <a:latin typeface="Calibri" pitchFamily="34" charset="0"/>
            </a:endParaRPr>
          </a:p>
          <a:p>
            <a:r>
              <a:rPr lang="id-ID" sz="1200" b="1" dirty="0">
                <a:solidFill>
                  <a:srgbClr val="003366"/>
                </a:solidFill>
                <a:latin typeface="Calibri" pitchFamily="34" charset="0"/>
              </a:rPr>
              <a:t>4. NKRI</a:t>
            </a:r>
          </a:p>
        </p:txBody>
      </p:sp>
      <p:sp>
        <p:nvSpPr>
          <p:cNvPr id="6171" name="Rectangle 75"/>
          <p:cNvSpPr>
            <a:spLocks noChangeArrowheads="1"/>
          </p:cNvSpPr>
          <p:nvPr/>
        </p:nvSpPr>
        <p:spPr bwMode="auto">
          <a:xfrm>
            <a:off x="4795838" y="521335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KON</a:t>
            </a:r>
            <a:r>
              <a:rPr lang="id-ID" sz="1200" b="1">
                <a:solidFill>
                  <a:srgbClr val="C00000"/>
                </a:solidFill>
                <a:latin typeface="Calibri" pitchFamily="34" charset="0"/>
              </a:rPr>
              <a:t>SENSUS</a:t>
            </a:r>
            <a:endParaRPr lang="en-US" sz="1200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id-ID" sz="1200" b="1">
                <a:solidFill>
                  <a:srgbClr val="C00000"/>
                </a:solidFill>
                <a:latin typeface="Calibri" pitchFamily="34" charset="0"/>
              </a:rPr>
              <a:t> NASIONAL</a:t>
            </a:r>
          </a:p>
        </p:txBody>
      </p:sp>
      <p:sp>
        <p:nvSpPr>
          <p:cNvPr id="6172" name="Line 80"/>
          <p:cNvSpPr>
            <a:spLocks noChangeShapeType="1"/>
          </p:cNvSpPr>
          <p:nvPr/>
        </p:nvSpPr>
        <p:spPr bwMode="auto">
          <a:xfrm>
            <a:off x="7543800" y="30638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Rectangle 81"/>
          <p:cNvSpPr>
            <a:spLocks noChangeArrowheads="1"/>
          </p:cNvSpPr>
          <p:nvPr/>
        </p:nvSpPr>
        <p:spPr bwMode="auto">
          <a:xfrm>
            <a:off x="849313" y="5332413"/>
            <a:ext cx="1277937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LINGKUNGAN</a:t>
            </a:r>
          </a:p>
          <a:p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d-ID" sz="1200" b="1" dirty="0">
                <a:solidFill>
                  <a:srgbClr val="C00000"/>
                </a:solidFill>
                <a:latin typeface="Calibri" pitchFamily="34" charset="0"/>
              </a:rPr>
              <a:t>STR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ATEGIS</a:t>
            </a:r>
            <a:endParaRPr lang="id-ID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74" name="Rectangle 82"/>
          <p:cNvSpPr>
            <a:spLocks noChangeArrowheads="1"/>
          </p:cNvSpPr>
          <p:nvPr/>
        </p:nvSpPr>
        <p:spPr bwMode="auto">
          <a:xfrm>
            <a:off x="990600" y="5761038"/>
            <a:ext cx="990600" cy="60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en-US" sz="1300" b="1" i="1" dirty="0">
                <a:solidFill>
                  <a:srgbClr val="003366"/>
                </a:solidFill>
                <a:latin typeface="Calibri" pitchFamily="34" charset="0"/>
              </a:rPr>
              <a:t>Global, Regional, </a:t>
            </a:r>
            <a:r>
              <a:rPr lang="en-US" sz="1300" b="1" i="1" dirty="0" err="1">
                <a:solidFill>
                  <a:srgbClr val="003366"/>
                </a:solidFill>
                <a:latin typeface="Calibri" pitchFamily="34" charset="0"/>
              </a:rPr>
              <a:t>Nasional</a:t>
            </a:r>
            <a:endParaRPr lang="en-US" sz="13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75" name="Rectangle 85"/>
          <p:cNvSpPr>
            <a:spLocks noChangeArrowheads="1"/>
          </p:cNvSpPr>
          <p:nvPr/>
        </p:nvSpPr>
        <p:spPr bwMode="auto">
          <a:xfrm>
            <a:off x="0" y="460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800" b="1">
                <a:solidFill>
                  <a:srgbClr val="003366"/>
                </a:solidFill>
                <a:latin typeface="Cambria" pitchFamily="18" charset="0"/>
              </a:rPr>
              <a:t>A</a:t>
            </a:r>
            <a:r>
              <a:rPr lang="en-US" sz="2800" b="1">
                <a:solidFill>
                  <a:srgbClr val="003366"/>
                </a:solidFill>
                <a:latin typeface="Cambria" pitchFamily="18" charset="0"/>
              </a:rPr>
              <a:t>lur</a:t>
            </a:r>
            <a:r>
              <a:rPr lang="id-ID" sz="2800" b="1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2800" b="1">
                <a:solidFill>
                  <a:srgbClr val="003366"/>
                </a:solidFill>
                <a:latin typeface="Cambria" pitchFamily="18" charset="0"/>
              </a:rPr>
              <a:t>Pikir</a:t>
            </a:r>
            <a:r>
              <a:rPr lang="id-ID" sz="2800" b="1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2800" b="1">
                <a:solidFill>
                  <a:srgbClr val="003366"/>
                </a:solidFill>
                <a:latin typeface="Cambria" pitchFamily="18" charset="0"/>
              </a:rPr>
              <a:t>Pembangunan</a:t>
            </a:r>
            <a:r>
              <a:rPr lang="id-ID" sz="2800" b="1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2800" b="1">
                <a:solidFill>
                  <a:srgbClr val="003366"/>
                </a:solidFill>
                <a:latin typeface="Cambria" pitchFamily="18" charset="0"/>
              </a:rPr>
              <a:t>Karakter Bangsa</a:t>
            </a:r>
            <a:r>
              <a:rPr lang="id-ID" sz="2800" b="1">
                <a:solidFill>
                  <a:srgbClr val="003366"/>
                </a:solidFill>
                <a:latin typeface="Cambria" pitchFamily="18" charset="0"/>
              </a:rPr>
              <a:t> </a:t>
            </a:r>
          </a:p>
        </p:txBody>
      </p:sp>
      <p:cxnSp>
        <p:nvCxnSpPr>
          <p:cNvPr id="6176" name="AutoShape 38"/>
          <p:cNvCxnSpPr>
            <a:cxnSpLocks noChangeShapeType="1"/>
          </p:cNvCxnSpPr>
          <p:nvPr/>
        </p:nvCxnSpPr>
        <p:spPr bwMode="auto">
          <a:xfrm>
            <a:off x="1295400" y="4876800"/>
            <a:ext cx="1317625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77" name="AutoShape 39"/>
          <p:cNvCxnSpPr>
            <a:cxnSpLocks noChangeShapeType="1"/>
          </p:cNvCxnSpPr>
          <p:nvPr/>
        </p:nvCxnSpPr>
        <p:spPr bwMode="auto">
          <a:xfrm rot="5400000">
            <a:off x="1217613" y="4800600"/>
            <a:ext cx="15398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400" name="AutoShape 40"/>
          <p:cNvCxnSpPr>
            <a:cxnSpLocks noChangeShapeType="1"/>
          </p:cNvCxnSpPr>
          <p:nvPr/>
        </p:nvCxnSpPr>
        <p:spPr bwMode="auto">
          <a:xfrm>
            <a:off x="2209800" y="5943600"/>
            <a:ext cx="914400" cy="1588"/>
          </a:xfrm>
          <a:prstGeom prst="straightConnector1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79" name="AutoShape 41"/>
          <p:cNvCxnSpPr>
            <a:cxnSpLocks noChangeShapeType="1"/>
          </p:cNvCxnSpPr>
          <p:nvPr/>
        </p:nvCxnSpPr>
        <p:spPr bwMode="auto">
          <a:xfrm rot="5400000" flipH="1" flipV="1">
            <a:off x="2934494" y="5752306"/>
            <a:ext cx="3810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0" name="Straight Connector 49"/>
          <p:cNvCxnSpPr/>
          <p:nvPr/>
        </p:nvCxnSpPr>
        <p:spPr>
          <a:xfrm>
            <a:off x="4495800" y="22860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572000" y="41910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2" name="TextBox 54"/>
          <p:cNvSpPr txBox="1">
            <a:spLocks noChangeArrowheads="1"/>
          </p:cNvSpPr>
          <p:nvPr/>
        </p:nvSpPr>
        <p:spPr bwMode="auto">
          <a:xfrm>
            <a:off x="5562600" y="2590800"/>
            <a:ext cx="15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+</a:t>
            </a:r>
          </a:p>
        </p:txBody>
      </p:sp>
      <p:cxnSp>
        <p:nvCxnSpPr>
          <p:cNvPr id="6183" name="AutoShape 41"/>
          <p:cNvCxnSpPr>
            <a:cxnSpLocks noChangeShapeType="1"/>
          </p:cNvCxnSpPr>
          <p:nvPr/>
        </p:nvCxnSpPr>
        <p:spPr bwMode="auto">
          <a:xfrm rot="5400000" flipH="1" flipV="1">
            <a:off x="3467894" y="5752306"/>
            <a:ext cx="3810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40"/>
          <p:cNvCxnSpPr>
            <a:cxnSpLocks noChangeShapeType="1"/>
          </p:cNvCxnSpPr>
          <p:nvPr/>
        </p:nvCxnSpPr>
        <p:spPr bwMode="auto">
          <a:xfrm>
            <a:off x="3657600" y="5943600"/>
            <a:ext cx="914400" cy="1588"/>
          </a:xfrm>
          <a:prstGeom prst="straightConnector1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419600" y="4876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Line 6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0800000">
            <a:off x="2362200" y="1981200"/>
            <a:ext cx="2514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5638" y="3876675"/>
            <a:ext cx="319087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89" name="Line 61"/>
          <p:cNvSpPr>
            <a:spLocks noChangeShapeType="1"/>
          </p:cNvSpPr>
          <p:nvPr/>
        </p:nvSpPr>
        <p:spPr bwMode="auto">
          <a:xfrm>
            <a:off x="2362200" y="3124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7506-C2A0-43D0-A24D-8612E0EB588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</p:spPr>
        <p:txBody>
          <a:bodyPr/>
          <a:lstStyle/>
          <a:p>
            <a:pPr>
              <a:defRPr/>
            </a:pPr>
            <a:fld id="{220E19B7-E2FF-4407-931B-A4EE53AEFD1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2209800"/>
            <a:ext cx="32004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Mengembangkan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karakter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bangsa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agar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mampu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mewujudkan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nilai-nilai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luhur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Pancasila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0600" y="1600200"/>
            <a:ext cx="3962400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Pengembangkan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potensi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dasar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agar 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berhati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berpikiran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&amp;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berperilaku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”.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00600" y="2743200"/>
            <a:ext cx="39624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Pebaikan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thd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perilaku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kurang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penguatan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perilaku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baik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3810000"/>
            <a:ext cx="3962400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Penyaring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budaya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kurang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sesuai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dg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nilai-nilai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luhur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Pancasila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" y="1828800"/>
            <a:ext cx="1447800" cy="381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TUJUAN: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600" y="1219200"/>
            <a:ext cx="1447800" cy="381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FUNGSI: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14800" y="1752600"/>
            <a:ext cx="381000" cy="20574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90600" y="5715000"/>
            <a:ext cx="7543800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Keluarga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satuan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pendidikan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masyarakat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sipil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masyarakat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politik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pemerintah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dunia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usaha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; media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massa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0600" y="5334000"/>
            <a:ext cx="2057400" cy="381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RUANG LINGKUP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667000" y="4800600"/>
            <a:ext cx="32004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>
            <a:off x="381000" y="762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Fungsi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Ruang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Lingkup</a:t>
            </a:r>
            <a:endParaRPr lang="id-ID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2768600" y="939800"/>
            <a:ext cx="3225800" cy="5105400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819400" y="33194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JATI DIRI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200400" y="162401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JATI DIRI</a:t>
            </a:r>
          </a:p>
        </p:txBody>
      </p:sp>
      <p:sp>
        <p:nvSpPr>
          <p:cNvPr id="7" name="Isosceles Triangle 6"/>
          <p:cNvSpPr/>
          <p:nvPr/>
        </p:nvSpPr>
        <p:spPr>
          <a:xfrm rot="16200000">
            <a:off x="2590800" y="1447800"/>
            <a:ext cx="2590800" cy="4114800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2286000" y="2133600"/>
            <a:ext cx="1676400" cy="2743200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43400" y="30480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43400" y="35052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91200" y="28194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91200" y="33528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39624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895600" y="33528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JATI DIRI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181600" y="2514600"/>
            <a:ext cx="304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KARAKTER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6400800" y="2509838"/>
            <a:ext cx="304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PERILAKU</a:t>
            </a:r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3352800" y="1243013"/>
            <a:ext cx="320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  <a:latin typeface="Calibri" pitchFamily="34" charset="0"/>
              </a:rPr>
              <a:t>PENGARUH LINGKUNGAN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810000" y="1700213"/>
            <a:ext cx="838200" cy="457200"/>
          </a:xfrm>
          <a:prstGeom prst="downArrow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3733800" y="4852988"/>
            <a:ext cx="838200" cy="457200"/>
          </a:xfrm>
          <a:prstGeom prst="downArrow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4" name="TextBox 19"/>
          <p:cNvSpPr txBox="1">
            <a:spLocks noChangeArrowheads="1"/>
          </p:cNvSpPr>
          <p:nvPr/>
        </p:nvSpPr>
        <p:spPr bwMode="auto">
          <a:xfrm>
            <a:off x="3505200" y="5291138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  <a:latin typeface="Calibri" pitchFamily="34" charset="0"/>
              </a:rPr>
              <a:t>PENGARUH LINGKUNGAN</a:t>
            </a:r>
          </a:p>
        </p:txBody>
      </p:sp>
      <p:sp>
        <p:nvSpPr>
          <p:cNvPr id="21" name="Down Arrow 20"/>
          <p:cNvSpPr/>
          <p:nvPr/>
        </p:nvSpPr>
        <p:spPr>
          <a:xfrm rot="10800000">
            <a:off x="5410200" y="4852988"/>
            <a:ext cx="838200" cy="457200"/>
          </a:xfrm>
          <a:prstGeom prst="downArrow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410200" y="1700213"/>
            <a:ext cx="838200" cy="457200"/>
          </a:xfrm>
          <a:prstGeom prst="downArrow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5400" y="28956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3366"/>
                </a:solidFill>
                <a:latin typeface="Cambria" pitchFamily="18" charset="0"/>
              </a:rPr>
              <a:t>Fitrah</a:t>
            </a:r>
            <a:endParaRPr lang="en-US" sz="2000" b="1" dirty="0">
              <a:solidFill>
                <a:srgbClr val="003366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3366"/>
                </a:solidFill>
                <a:latin typeface="Cambria" pitchFamily="18" charset="0"/>
              </a:rPr>
              <a:t>Illahi</a:t>
            </a:r>
            <a:endParaRPr lang="en-US" sz="2000" b="1" dirty="0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514600" y="33528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9" name="TextBox 26"/>
          <p:cNvSpPr txBox="1">
            <a:spLocks noChangeArrowheads="1"/>
          </p:cNvSpPr>
          <p:nvPr/>
        </p:nvSpPr>
        <p:spPr bwMode="auto">
          <a:xfrm>
            <a:off x="304800" y="5921375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b="1" i="1">
                <a:solidFill>
                  <a:srgbClr val="C00000"/>
                </a:solidFill>
                <a:latin typeface="Constantia" pitchFamily="18" charset="0"/>
              </a:rPr>
              <a:t>...</a:t>
            </a:r>
            <a:r>
              <a:rPr lang="en-US" sz="2000" b="1" i="1">
                <a:solidFill>
                  <a:srgbClr val="C00000"/>
                </a:solidFill>
                <a:latin typeface="Constantia" pitchFamily="18" charset="0"/>
              </a:rPr>
              <a:t>jati diri berinteraksi d</a:t>
            </a:r>
            <a:r>
              <a:rPr lang="id-ID" sz="2000" b="1" i="1">
                <a:solidFill>
                  <a:srgbClr val="C00000"/>
                </a:solidFill>
                <a:latin typeface="Constantia" pitchFamily="18" charset="0"/>
              </a:rPr>
              <a:t>en</a:t>
            </a:r>
            <a:r>
              <a:rPr lang="en-US" sz="2000" b="1" i="1">
                <a:solidFill>
                  <a:srgbClr val="C00000"/>
                </a:solidFill>
                <a:latin typeface="Constantia" pitchFamily="18" charset="0"/>
              </a:rPr>
              <a:t>g</a:t>
            </a:r>
            <a:r>
              <a:rPr lang="id-ID" sz="2000" b="1" i="1">
                <a:solidFill>
                  <a:srgbClr val="C00000"/>
                </a:solidFill>
                <a:latin typeface="Constantia" pitchFamily="18" charset="0"/>
              </a:rPr>
              <a:t>an</a:t>
            </a:r>
            <a:r>
              <a:rPr lang="en-US" sz="2000" b="1" i="1">
                <a:solidFill>
                  <a:srgbClr val="C00000"/>
                </a:solidFill>
                <a:latin typeface="Constantia" pitchFamily="18" charset="0"/>
              </a:rPr>
              <a:t> lingkungan sehingga membentuk karakter, sedangkan karakter akan mempengaruhi perilaku.</a:t>
            </a:r>
            <a:r>
              <a:rPr lang="id-ID" sz="2000" b="1" i="1">
                <a:solidFill>
                  <a:srgbClr val="C00000"/>
                </a:solidFill>
                <a:latin typeface="Constantia" pitchFamily="18" charset="0"/>
              </a:rPr>
              <a:t>..</a:t>
            </a:r>
            <a:endParaRPr lang="en-US" sz="2000" b="1" i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240" name="TextBox 25"/>
          <p:cNvSpPr txBox="1">
            <a:spLocks noChangeArrowheads="1"/>
          </p:cNvSpPr>
          <p:nvPr/>
        </p:nvSpPr>
        <p:spPr bwMode="auto">
          <a:xfrm>
            <a:off x="1295400" y="228600"/>
            <a:ext cx="54102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id-ID" sz="3200" b="1">
                <a:solidFill>
                  <a:srgbClr val="C00000"/>
                </a:solidFill>
                <a:latin typeface="Cambria" pitchFamily="18" charset="0"/>
              </a:rPr>
              <a:t>Konsep </a:t>
            </a:r>
            <a:r>
              <a:rPr lang="en-US" sz="3200" b="1">
                <a:solidFill>
                  <a:srgbClr val="C00000"/>
                </a:solidFill>
                <a:latin typeface="Cambria" pitchFamily="18" charset="0"/>
              </a:rPr>
              <a:t>Karakter</a:t>
            </a:r>
            <a:r>
              <a:rPr lang="id-ID" sz="3200" b="1">
                <a:solidFill>
                  <a:srgbClr val="C00000"/>
                </a:solidFill>
                <a:latin typeface="Cambria" pitchFamily="18" charset="0"/>
              </a:rPr>
              <a:t> Bangsa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799"/>
            <a:ext cx="5805649" cy="46482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nstantia" pitchFamily="18" charset="0"/>
            </a:endParaRPr>
          </a:p>
        </p:txBody>
      </p:sp>
      <p:cxnSp>
        <p:nvCxnSpPr>
          <p:cNvPr id="9" name="Elbow Connector 8"/>
          <p:cNvCxnSpPr>
            <a:stCxn id="4" idx="1"/>
            <a:endCxn id="4" idx="3"/>
          </p:cNvCxnSpPr>
          <p:nvPr/>
        </p:nvCxnSpPr>
        <p:spPr>
          <a:xfrm rot="10800000" flipH="1">
            <a:off x="2362199" y="3771900"/>
            <a:ext cx="5805649" cy="1588"/>
          </a:xfrm>
          <a:prstGeom prst="straightConnector1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0"/>
            <a:endCxn id="4" idx="2"/>
          </p:cNvCxnSpPr>
          <p:nvPr/>
        </p:nvCxnSpPr>
        <p:spPr>
          <a:xfrm rot="16200000" flipH="1">
            <a:off x="2940924" y="3771899"/>
            <a:ext cx="4648201" cy="1588"/>
          </a:xfrm>
          <a:prstGeom prst="straightConnector1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714375" y="2309813"/>
            <a:ext cx="1571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Constantia" pitchFamily="18" charset="0"/>
              </a:rPr>
              <a:t>Intra</a:t>
            </a:r>
            <a:r>
              <a:rPr lang="id-ID" sz="2400" b="1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en-US" sz="2400" b="1">
                <a:solidFill>
                  <a:srgbClr val="002060"/>
                </a:solidFill>
                <a:latin typeface="Constantia" pitchFamily="18" charset="0"/>
              </a:rPr>
              <a:t> Personal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714375" y="453548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Constantia" pitchFamily="18" charset="0"/>
              </a:rPr>
              <a:t>Inter</a:t>
            </a:r>
            <a:r>
              <a:rPr lang="id-ID" sz="2400" b="1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en-US" sz="2400" b="1">
                <a:solidFill>
                  <a:srgbClr val="002060"/>
                </a:solidFill>
                <a:latin typeface="Constantia" pitchFamily="18" charset="0"/>
              </a:rPr>
              <a:t> Personal</a:t>
            </a:r>
          </a:p>
        </p:txBody>
      </p: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2743200" y="773113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Cambria" pitchFamily="18" charset="0"/>
              </a:rPr>
              <a:t>Logika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5748338" y="773113"/>
            <a:ext cx="202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Cambria" pitchFamily="18" charset="0"/>
              </a:rPr>
              <a:t>Rasa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2514600" y="1752600"/>
            <a:ext cx="2590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FATHONAH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latin typeface="Constantia" pitchFamily="18" charset="0"/>
              </a:rPr>
              <a:t>THINKER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6600"/>
                </a:solidFill>
                <a:latin typeface="Constantia" pitchFamily="18" charset="0"/>
              </a:rPr>
              <a:t>IQ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latin typeface="Constantia" pitchFamily="18" charset="0"/>
              </a:rPr>
              <a:t>OLAH PIKIR</a:t>
            </a: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5486400" y="1795463"/>
            <a:ext cx="22669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SID</a:t>
            </a:r>
            <a:r>
              <a:rPr lang="id-ID" sz="2000" b="1">
                <a:solidFill>
                  <a:srgbClr val="FF0000"/>
                </a:solidFill>
                <a:latin typeface="Constantia" pitchFamily="18" charset="0"/>
              </a:rPr>
              <a:t>D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IQ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latin typeface="Constantia" pitchFamily="18" charset="0"/>
              </a:rPr>
              <a:t>BELIEVER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6600"/>
                </a:solidFill>
                <a:latin typeface="Constantia" pitchFamily="18" charset="0"/>
              </a:rPr>
              <a:t>SQ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  <a:latin typeface="Constantia" pitchFamily="18" charset="0"/>
              </a:rPr>
              <a:t>OLAH HATI</a:t>
            </a: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2590800" y="4157663"/>
            <a:ext cx="2362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AMANAH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latin typeface="Constantia" pitchFamily="18" charset="0"/>
              </a:rPr>
              <a:t>DOER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6600"/>
                </a:solidFill>
                <a:latin typeface="Constantia" pitchFamily="18" charset="0"/>
              </a:rPr>
              <a:t>AQ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  <a:latin typeface="Constantia" pitchFamily="18" charset="0"/>
              </a:rPr>
              <a:t>OLAH RAGA</a:t>
            </a: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5334000" y="4233863"/>
            <a:ext cx="2786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TABLI</a:t>
            </a:r>
            <a:r>
              <a:rPr lang="id-ID" sz="2000" b="1">
                <a:solidFill>
                  <a:srgbClr val="FF0000"/>
                </a:solidFill>
                <a:latin typeface="Constantia" pitchFamily="18" charset="0"/>
              </a:rPr>
              <a:t>GH</a:t>
            </a:r>
            <a:endParaRPr lang="en-US" sz="2000" b="1">
              <a:solidFill>
                <a:srgbClr val="FF0000"/>
              </a:solidFill>
              <a:latin typeface="Constantia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latin typeface="Constantia" pitchFamily="18" charset="0"/>
              </a:rPr>
              <a:t>NETWORKER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6600"/>
                </a:solidFill>
                <a:latin typeface="Constantia" pitchFamily="18" charset="0"/>
              </a:rPr>
              <a:t>EQ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  <a:latin typeface="Constantia" pitchFamily="18" charset="0"/>
              </a:rPr>
              <a:t>OLAH RASA &amp; KARSA</a:t>
            </a:r>
          </a:p>
          <a:p>
            <a:pPr algn="ctr">
              <a:spcAft>
                <a:spcPts val="600"/>
              </a:spcAft>
            </a:pPr>
            <a:endParaRPr lang="en-US" sz="2000" b="1" i="1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4375" y="285750"/>
            <a:ext cx="7780338" cy="4873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JENIS-JENIS KARAKTER: PSIKOLOGIS-SOSIOLOGIS-AGAMA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24113" y="1309688"/>
            <a:ext cx="2286000" cy="2214562"/>
          </a:xfrm>
          <a:prstGeom prst="ellipse">
            <a:avLst/>
          </a:prstGeom>
          <a:noFill/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52863" y="1309688"/>
            <a:ext cx="2286000" cy="221456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4113" y="2595563"/>
            <a:ext cx="2286000" cy="2214562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52863" y="2595563"/>
            <a:ext cx="2286000" cy="2214562"/>
          </a:xfrm>
          <a:prstGeom prst="ellipse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4800600" y="1676400"/>
            <a:ext cx="928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OLAH HATI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2805113" y="1595438"/>
            <a:ext cx="928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6633"/>
                </a:solidFill>
                <a:latin typeface="Calibri" pitchFamily="34" charset="0"/>
              </a:rPr>
              <a:t>OLAH PIKIR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876800" y="35814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OLAH RASA/KARSA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2805113" y="3738563"/>
            <a:ext cx="928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  <a:latin typeface="Calibri" pitchFamily="34" charset="0"/>
              </a:rPr>
              <a:t>OLAH RAGA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410200" y="4495800"/>
            <a:ext cx="838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7400" y="1752600"/>
            <a:ext cx="587375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86000" y="4419600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715000" y="1676400"/>
            <a:ext cx="6096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24"/>
          <p:cNvSpPr txBox="1">
            <a:spLocks noChangeArrowheads="1"/>
          </p:cNvSpPr>
          <p:nvPr/>
        </p:nvSpPr>
        <p:spPr bwMode="auto">
          <a:xfrm>
            <a:off x="6248400" y="358775"/>
            <a:ext cx="2743200" cy="2308225"/>
          </a:xfrm>
          <a:prstGeom prst="rect">
            <a:avLst/>
          </a:prstGeom>
          <a:noFill/>
          <a:ln w="9525">
            <a:solidFill>
              <a:srgbClr val="FFB7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b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eriman dan bertakwa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j</a:t>
            </a:r>
            <a:r>
              <a:rPr lang="id-ID" b="1" i="1">
                <a:solidFill>
                  <a:srgbClr val="C00000"/>
                </a:solidFill>
                <a:latin typeface="Cambria" pitchFamily="18" charset="0"/>
              </a:rPr>
              <a:t>ujur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a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manah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adil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b</a:t>
            </a:r>
            <a:r>
              <a:rPr lang="id-ID" b="1" i="1">
                <a:solidFill>
                  <a:srgbClr val="C00000"/>
                </a:solidFill>
                <a:latin typeface="Cambria" pitchFamily="18" charset="0"/>
              </a:rPr>
              <a:t>ertanggung jawab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bere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mpati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b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erani mengambil resiko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panta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ng menyerah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r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ela berkorban</a:t>
            </a:r>
            <a:r>
              <a:rPr lang="en-US" b="1" i="1">
                <a:solidFill>
                  <a:srgbClr val="0000FF"/>
                </a:solidFill>
                <a:latin typeface="Cambria" pitchFamily="18" charset="0"/>
              </a:rPr>
              <a:t>, dan b</a:t>
            </a:r>
            <a:r>
              <a:rPr lang="id-ID" b="1" i="1">
                <a:solidFill>
                  <a:srgbClr val="0000FF"/>
                </a:solidFill>
                <a:latin typeface="Cambria" pitchFamily="18" charset="0"/>
              </a:rPr>
              <a:t>erjiwa patriotik</a:t>
            </a:r>
            <a:endParaRPr lang="en-US" b="1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23567" name="Rectangle 27"/>
          <p:cNvSpPr>
            <a:spLocks noChangeArrowheads="1"/>
          </p:cNvSpPr>
          <p:nvPr/>
        </p:nvSpPr>
        <p:spPr bwMode="auto">
          <a:xfrm>
            <a:off x="6248400" y="3429000"/>
            <a:ext cx="2743200" cy="3416300"/>
          </a:xfrm>
          <a:prstGeom prst="rect">
            <a:avLst/>
          </a:prstGeom>
          <a:noFill/>
          <a:ln w="9525">
            <a:solidFill>
              <a:srgbClr val="FFB7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mbria" pitchFamily="18" charset="0"/>
              </a:rPr>
              <a:t>ramah, s</a:t>
            </a:r>
            <a:r>
              <a:rPr lang="id-ID" b="1" i="1">
                <a:latin typeface="Cambria" pitchFamily="18" charset="0"/>
              </a:rPr>
              <a:t>aling menghargai</a:t>
            </a:r>
            <a:r>
              <a:rPr lang="en-US" b="1" i="1">
                <a:latin typeface="Cambria" pitchFamily="18" charset="0"/>
              </a:rPr>
              <a:t>, toleran,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peduli</a:t>
            </a:r>
            <a:r>
              <a:rPr lang="en-US" b="1" i="1">
                <a:latin typeface="Cambria" pitchFamily="18" charset="0"/>
              </a:rPr>
              <a:t>, 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suka menolong</a:t>
            </a:r>
            <a:r>
              <a:rPr lang="en-US" b="1" i="1">
                <a:latin typeface="Cambria" pitchFamily="18" charset="0"/>
              </a:rPr>
              <a:t>, g</a:t>
            </a:r>
            <a:r>
              <a:rPr lang="id-ID" b="1" i="1">
                <a:latin typeface="Cambria" pitchFamily="18" charset="0"/>
              </a:rPr>
              <a:t>otong royong</a:t>
            </a:r>
            <a:r>
              <a:rPr lang="en-US" b="1" i="1">
                <a:latin typeface="Cambria" pitchFamily="18" charset="0"/>
              </a:rPr>
              <a:t>, n</a:t>
            </a:r>
            <a:r>
              <a:rPr lang="id-ID" b="1" i="1">
                <a:latin typeface="Cambria" pitchFamily="18" charset="0"/>
              </a:rPr>
              <a:t>asionalis</a:t>
            </a:r>
            <a:r>
              <a:rPr lang="en-US" b="1" i="1">
                <a:latin typeface="Cambria" pitchFamily="18" charset="0"/>
              </a:rPr>
              <a:t>, k</a:t>
            </a:r>
            <a:r>
              <a:rPr lang="id-ID" b="1" i="1">
                <a:latin typeface="Cambria" pitchFamily="18" charset="0"/>
              </a:rPr>
              <a:t>osmopolit </a:t>
            </a:r>
            <a:r>
              <a:rPr lang="en-US" b="1" i="1">
                <a:latin typeface="Cambria" pitchFamily="18" charset="0"/>
              </a:rPr>
              <a:t>, m</a:t>
            </a:r>
            <a:r>
              <a:rPr lang="id-ID" b="1" i="1">
                <a:latin typeface="Cambria" pitchFamily="18" charset="0"/>
              </a:rPr>
              <a:t>engutamakan kepentingan umum</a:t>
            </a:r>
            <a:r>
              <a:rPr lang="en-US" b="1" i="1">
                <a:latin typeface="Cambria" pitchFamily="18" charset="0"/>
              </a:rPr>
              <a:t>,  b</a:t>
            </a:r>
            <a:r>
              <a:rPr lang="id-ID" b="1" i="1">
                <a:latin typeface="Cambria" pitchFamily="18" charset="0"/>
              </a:rPr>
              <a:t>angga menggunakan bahasa dan produk Indonesia</a:t>
            </a:r>
            <a:r>
              <a:rPr lang="en-US" b="1" i="1">
                <a:latin typeface="Cambria" pitchFamily="18" charset="0"/>
              </a:rPr>
              <a:t>, d</a:t>
            </a:r>
            <a:r>
              <a:rPr lang="id-ID" b="1" i="1">
                <a:latin typeface="Cambria" pitchFamily="18" charset="0"/>
              </a:rPr>
              <a:t>inamis</a:t>
            </a:r>
            <a:r>
              <a:rPr lang="en-US" b="1" i="1">
                <a:latin typeface="Cambria" pitchFamily="18" charset="0"/>
              </a:rPr>
              <a:t>, k</a:t>
            </a:r>
            <a:r>
              <a:rPr lang="id-ID" b="1" i="1">
                <a:latin typeface="Cambria" pitchFamily="18" charset="0"/>
              </a:rPr>
              <a:t>erja keras</a:t>
            </a:r>
            <a:r>
              <a:rPr lang="en-US" b="1" i="1">
                <a:latin typeface="Cambria" pitchFamily="18" charset="0"/>
              </a:rPr>
              <a:t>, dan b</a:t>
            </a:r>
            <a:r>
              <a:rPr lang="id-ID" b="1" i="1">
                <a:latin typeface="Cambria" pitchFamily="18" charset="0"/>
              </a:rPr>
              <a:t>eretos kerja</a:t>
            </a:r>
            <a:endParaRPr lang="en-US" b="1" i="1">
              <a:latin typeface="Cambria" pitchFamily="18" charset="0"/>
            </a:endParaRPr>
          </a:p>
        </p:txBody>
      </p:sp>
      <p:sp>
        <p:nvSpPr>
          <p:cNvPr id="23568" name="Rectangle 31"/>
          <p:cNvSpPr>
            <a:spLocks noChangeArrowheads="1"/>
          </p:cNvSpPr>
          <p:nvPr/>
        </p:nvSpPr>
        <p:spPr bwMode="auto">
          <a:xfrm>
            <a:off x="152400" y="3863975"/>
            <a:ext cx="2362200" cy="2584450"/>
          </a:xfrm>
          <a:prstGeom prst="rect">
            <a:avLst/>
          </a:prstGeom>
          <a:noFill/>
          <a:ln w="9525">
            <a:solidFill>
              <a:srgbClr val="FFB7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b</a:t>
            </a:r>
            <a:r>
              <a:rPr lang="id-ID" b="1" i="1">
                <a:solidFill>
                  <a:srgbClr val="C00000"/>
                </a:solidFill>
                <a:latin typeface="Cambria" pitchFamily="18" charset="0"/>
              </a:rPr>
              <a:t>ersih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dan sehat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disiplin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s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portif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t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angguh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a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ndal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b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erdaya tahan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b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ersahabat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k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ooperatif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d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eterminatif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k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ompetitif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c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eria</a:t>
            </a:r>
            <a:r>
              <a:rPr lang="en-US" b="1" i="1">
                <a:solidFill>
                  <a:srgbClr val="006600"/>
                </a:solidFill>
                <a:latin typeface="Cambria" pitchFamily="18" charset="0"/>
              </a:rPr>
              <a:t>, dan g</a:t>
            </a:r>
            <a:r>
              <a:rPr lang="id-ID" b="1" i="1">
                <a:solidFill>
                  <a:srgbClr val="006600"/>
                </a:solidFill>
                <a:latin typeface="Cambria" pitchFamily="18" charset="0"/>
              </a:rPr>
              <a:t>igih</a:t>
            </a:r>
            <a:endParaRPr lang="en-US" b="1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23569" name="Rectangle 33"/>
          <p:cNvSpPr>
            <a:spLocks noChangeArrowheads="1"/>
          </p:cNvSpPr>
          <p:nvPr/>
        </p:nvSpPr>
        <p:spPr bwMode="auto">
          <a:xfrm>
            <a:off x="152400" y="836613"/>
            <a:ext cx="2209800" cy="1754187"/>
          </a:xfrm>
          <a:prstGeom prst="rect">
            <a:avLst/>
          </a:prstGeom>
          <a:noFill/>
          <a:ln w="9525">
            <a:solidFill>
              <a:srgbClr val="FFB7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c</a:t>
            </a:r>
            <a:r>
              <a:rPr lang="id-ID" b="1" i="1">
                <a:solidFill>
                  <a:srgbClr val="C00000"/>
                </a:solidFill>
                <a:latin typeface="Cambria" pitchFamily="18" charset="0"/>
              </a:rPr>
              <a:t>erdas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k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ritis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k</a:t>
            </a:r>
            <a:r>
              <a:rPr lang="id-ID" b="1" i="1">
                <a:solidFill>
                  <a:srgbClr val="C00000"/>
                </a:solidFill>
                <a:latin typeface="Cambria" pitchFamily="18" charset="0"/>
              </a:rPr>
              <a:t>reatif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i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novatif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ingin tahu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berpikir terbuka, p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roduktif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, b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erorientasi I</a:t>
            </a:r>
            <a:r>
              <a:rPr lang="en-US" b="1" i="1">
                <a:solidFill>
                  <a:srgbClr val="996633"/>
                </a:solidFill>
                <a:latin typeface="Cambria" pitchFamily="18" charset="0"/>
              </a:rPr>
              <a:t>pteks, dan r</a:t>
            </a:r>
            <a:r>
              <a:rPr lang="id-ID" b="1" i="1">
                <a:solidFill>
                  <a:srgbClr val="996633"/>
                </a:solidFill>
                <a:latin typeface="Cambria" pitchFamily="18" charset="0"/>
              </a:rPr>
              <a:t>eflektif</a:t>
            </a:r>
            <a:endParaRPr lang="en-US" b="1">
              <a:solidFill>
                <a:srgbClr val="996633"/>
              </a:solidFill>
              <a:latin typeface="Cambria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3"/>
          <p:cNvGrpSpPr>
            <a:grpSpLocks/>
          </p:cNvGrpSpPr>
          <p:nvPr/>
        </p:nvGrpSpPr>
        <p:grpSpPr bwMode="auto">
          <a:xfrm>
            <a:off x="304800" y="523875"/>
            <a:ext cx="3733800" cy="3514725"/>
            <a:chOff x="2424098" y="1309679"/>
            <a:chExt cx="3714776" cy="3500462"/>
          </a:xfrm>
        </p:grpSpPr>
        <p:sp>
          <p:nvSpPr>
            <p:cNvPr id="2" name="Oval 1"/>
            <p:cNvSpPr/>
            <p:nvPr/>
          </p:nvSpPr>
          <p:spPr>
            <a:xfrm>
              <a:off x="2424098" y="1309679"/>
              <a:ext cx="2285409" cy="2215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853466" y="1309679"/>
              <a:ext cx="2285408" cy="221506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24098" y="2595080"/>
              <a:ext cx="2285409" cy="2215061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853466" y="2595080"/>
              <a:ext cx="2285408" cy="2215061"/>
            </a:xfrm>
            <a:prstGeom prst="ellipse">
              <a:avLst/>
            </a:prstGeom>
            <a:noFill/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638" name="TextBox 5"/>
            <p:cNvSpPr txBox="1">
              <a:spLocks noChangeArrowheads="1"/>
            </p:cNvSpPr>
            <p:nvPr/>
          </p:nvSpPr>
          <p:spPr bwMode="auto">
            <a:xfrm>
              <a:off x="4850074" y="159204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Calibri" pitchFamily="34" charset="0"/>
                </a:rPr>
                <a:t>OLAH HATI</a:t>
              </a:r>
            </a:p>
          </p:txBody>
        </p:sp>
        <p:sp>
          <p:nvSpPr>
            <p:cNvPr id="26639" name="TextBox 6"/>
            <p:cNvSpPr txBox="1">
              <a:spLocks noChangeArrowheads="1"/>
            </p:cNvSpPr>
            <p:nvPr/>
          </p:nvSpPr>
          <p:spPr bwMode="auto">
            <a:xfrm>
              <a:off x="2860016" y="1595431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OLAH PIKIR</a:t>
              </a:r>
            </a:p>
          </p:txBody>
        </p:sp>
        <p:sp>
          <p:nvSpPr>
            <p:cNvPr id="26640" name="TextBox 7"/>
            <p:cNvSpPr txBox="1">
              <a:spLocks noChangeArrowheads="1"/>
            </p:cNvSpPr>
            <p:nvPr/>
          </p:nvSpPr>
          <p:spPr bwMode="auto">
            <a:xfrm>
              <a:off x="4774262" y="3581400"/>
              <a:ext cx="100013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OLAH RASA/-KARSA</a:t>
              </a:r>
            </a:p>
          </p:txBody>
        </p:sp>
        <p:sp>
          <p:nvSpPr>
            <p:cNvPr id="26641" name="TextBox 8"/>
            <p:cNvSpPr txBox="1">
              <a:spLocks noChangeArrowheads="1"/>
            </p:cNvSpPr>
            <p:nvPr/>
          </p:nvSpPr>
          <p:spPr bwMode="auto">
            <a:xfrm>
              <a:off x="2784204" y="3738571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6600"/>
                  </a:solidFill>
                  <a:latin typeface="Calibri" pitchFamily="34" charset="0"/>
                </a:rPr>
                <a:t>OLAH RAGA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038600" y="1447800"/>
            <a:ext cx="514350" cy="16764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000125"/>
            <a:ext cx="3810000" cy="1938338"/>
          </a:xfrm>
          <a:prstGeom prst="rect">
            <a:avLst/>
          </a:prstGeom>
          <a:noFill/>
          <a:ln>
            <a:solidFill>
              <a:srgbClr val="FFB79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Pertimbangan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id-ID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dimulai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dari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sedikit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y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esensial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y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sederhana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y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mudah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dilaksanakan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sesuai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dengan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kondisi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masing-masing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kampus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/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wilayah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272212" y="2252663"/>
            <a:ext cx="561975" cy="1981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76800" y="3631275"/>
            <a:ext cx="3352800" cy="2819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Cambria" pitchFamily="18" charset="0"/>
              </a:rPr>
              <a:t>BERSIH,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Cambria" pitchFamily="18" charset="0"/>
              </a:rPr>
              <a:t>DISIPLIN, JUJUR, BERTANGGUNG JAWAB, CERDAS, KREATIF, PEDULI, SUKA MENOLONG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875</Words>
  <Application>Microsoft Office PowerPoint</Application>
  <PresentationFormat>On-screen Show (4:3)</PresentationFormat>
  <Paragraphs>187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Realitas Keragaman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Relevansi Pend. Budi Pekerti</vt:lpstr>
      <vt:lpstr>Msh perlukah Pancasia ?</vt:lpstr>
      <vt:lpstr>PowerPoint Presentation</vt:lpstr>
      <vt:lpstr>Miskonsep ?</vt:lpstr>
      <vt:lpstr>apresiasi pd keragaman</vt:lpstr>
      <vt:lpstr>toleransi</vt:lpstr>
      <vt:lpstr>Kumandangkan Adzan di Gereja</vt:lpstr>
      <vt:lpstr>Ubah Pola Pikir</vt:lpstr>
      <vt:lpstr>Unity in Diversity</vt:lpstr>
      <vt:lpstr>Media Pemersatu</vt:lpstr>
      <vt:lpstr>Penutup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KARAKTER BANGSA</dc:title>
  <dc:creator>Rahma Yuli</dc:creator>
  <cp:lastModifiedBy>PAK OELIN</cp:lastModifiedBy>
  <cp:revision>227</cp:revision>
  <dcterms:created xsi:type="dcterms:W3CDTF">2010-11-18T03:48:39Z</dcterms:created>
  <dcterms:modified xsi:type="dcterms:W3CDTF">2019-04-10T00:52:21Z</dcterms:modified>
</cp:coreProperties>
</file>