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72" r:id="rId3"/>
    <p:sldId id="273" r:id="rId4"/>
    <p:sldId id="271" r:id="rId5"/>
    <p:sldId id="274" r:id="rId6"/>
    <p:sldId id="277" r:id="rId7"/>
    <p:sldId id="275" r:id="rId8"/>
    <p:sldId id="278" r:id="rId9"/>
    <p:sldId id="276" r:id="rId10"/>
    <p:sldId id="261" r:id="rId11"/>
    <p:sldId id="279" r:id="rId12"/>
    <p:sldId id="282" r:id="rId13"/>
    <p:sldId id="262" r:id="rId14"/>
    <p:sldId id="263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D091B-6E08-4B7A-A4DB-98AF29E312ED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1A12A-3994-4F55-80AC-8B48002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22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1A12A-3994-4F55-80AC-8B480021B0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2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7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1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2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3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2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8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7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1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2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8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CD7B6-8797-4EFB-9837-4EDB970ACE3E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D0234-E65C-4BCA-86ED-21020B36C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1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REFORMASI  BIROKRASI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Birokrasi </a:t>
            </a:r>
            <a:r>
              <a:rPr lang="en-US" sz="2400" dirty="0" err="1">
                <a:latin typeface="+mj-lt"/>
              </a:rPr>
              <a:t>disebut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juga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menyelenggarakan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public (</a:t>
            </a:r>
            <a:r>
              <a:rPr lang="en-US" sz="2400" i="1" dirty="0">
                <a:latin typeface="+mj-lt"/>
              </a:rPr>
              <a:t>Civil Service</a:t>
            </a:r>
            <a:r>
              <a:rPr lang="en-US" sz="2400" dirty="0">
                <a:latin typeface="+mj-lt"/>
              </a:rPr>
              <a:t>). Birokrasi </a:t>
            </a:r>
            <a:r>
              <a:rPr lang="en-US" sz="2400" dirty="0" err="1">
                <a:latin typeface="+mj-lt"/>
              </a:rPr>
              <a:t>terdiri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individu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diangkat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eksekutif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individu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tersebut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duduk</a:t>
            </a:r>
            <a:r>
              <a:rPr lang="en-US" sz="2400" dirty="0">
                <a:latin typeface="+mj-lt"/>
              </a:rPr>
              <a:t> di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prestasi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bisa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dikeluarkan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karena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displinan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pelanggaran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hukum</a:t>
            </a:r>
            <a:r>
              <a:rPr lang="en-US" sz="2400" dirty="0" smtClean="0">
                <a:latin typeface="+mj-lt"/>
              </a:rPr>
              <a:t>. </a:t>
            </a:r>
          </a:p>
          <a:p>
            <a:r>
              <a:rPr lang="en-US" sz="2400" dirty="0" err="1" smtClean="0">
                <a:latin typeface="+mj-lt"/>
              </a:rPr>
              <a:t>Biasanya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organisasi yang </a:t>
            </a:r>
            <a:r>
              <a:rPr lang="en-US" sz="2400" dirty="0" err="1" smtClean="0">
                <a:latin typeface="+mj-lt"/>
              </a:rPr>
              <a:t>menjalankan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memiliki </a:t>
            </a:r>
            <a:r>
              <a:rPr lang="en-US" sz="2400" dirty="0" err="1">
                <a:latin typeface="+mj-lt"/>
              </a:rPr>
              <a:t>prosedur</a:t>
            </a:r>
            <a:r>
              <a:rPr lang="en-US" sz="2400" dirty="0">
                <a:latin typeface="+mj-lt"/>
              </a:rPr>
              <a:t> 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aturan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ketat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sehingga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operasionalnya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cenderung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kurang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fleksibel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kurang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efisien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Birokrasi </a:t>
            </a:r>
            <a:r>
              <a:rPr lang="en-US" sz="2400" dirty="0" err="1">
                <a:latin typeface="+mj-lt"/>
              </a:rPr>
              <a:t>banyak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ditemukan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organisasi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rumah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sakit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perusahaan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sekolah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militer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Sering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anggapan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bahwa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identik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inefisiensi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pemborosan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kemalasan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faktanya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dibutuhkan</a:t>
            </a:r>
            <a:r>
              <a:rPr lang="en-US" sz="2400" dirty="0">
                <a:latin typeface="+mj-lt"/>
              </a:rPr>
              <a:t> agar proses </a:t>
            </a:r>
            <a:r>
              <a:rPr lang="en-US" sz="2400" dirty="0" err="1">
                <a:latin typeface="+mj-lt"/>
              </a:rPr>
              <a:t>operasional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berjalan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sesuai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aturan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sudah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ditentukan</a:t>
            </a:r>
            <a:r>
              <a:rPr lang="en-US" sz="2400" dirty="0">
                <a:latin typeface="+mj-lt"/>
              </a:rPr>
              <a:t>.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432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b="1" dirty="0"/>
              <a:t>REFORMASI BIROKRASI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en-US" b="1" dirty="0">
                <a:latin typeface="+mj-lt"/>
              </a:rPr>
              <a:t>SUBSTANSI REFORMASI</a:t>
            </a:r>
          </a:p>
          <a:p>
            <a:pPr>
              <a:defRPr/>
            </a:pPr>
            <a:r>
              <a:rPr lang="en-US" dirty="0">
                <a:latin typeface="+mj-lt"/>
              </a:rPr>
              <a:t>PERUBAHAN MINDSET</a:t>
            </a:r>
          </a:p>
          <a:p>
            <a:pPr>
              <a:defRPr/>
            </a:pPr>
            <a:r>
              <a:rPr lang="en-US" dirty="0">
                <a:latin typeface="+mj-lt"/>
              </a:rPr>
              <a:t>PERUBAHAN </a:t>
            </a:r>
            <a:r>
              <a:rPr lang="en-US" dirty="0" smtClean="0">
                <a:latin typeface="+mj-lt"/>
              </a:rPr>
              <a:t>CULTUR SET</a:t>
            </a:r>
            <a:endParaRPr lang="en-US" dirty="0">
              <a:latin typeface="+mj-lt"/>
            </a:endParaRPr>
          </a:p>
          <a:p>
            <a:pPr>
              <a:defRPr/>
            </a:pPr>
            <a:r>
              <a:rPr lang="en-US" dirty="0">
                <a:latin typeface="+mj-lt"/>
              </a:rPr>
              <a:t>PERUBAHAN POLA </a:t>
            </a:r>
            <a:r>
              <a:rPr lang="en-US" dirty="0" smtClean="0">
                <a:latin typeface="+mj-lt"/>
              </a:rPr>
              <a:t> SIKAP &amp; POLA  </a:t>
            </a:r>
            <a:r>
              <a:rPr lang="en-US" dirty="0">
                <a:latin typeface="+mj-lt"/>
              </a:rPr>
              <a:t>TINDAK</a:t>
            </a:r>
          </a:p>
          <a:p>
            <a:pPr>
              <a:defRPr/>
            </a:pPr>
            <a:r>
              <a:rPr lang="en-US" dirty="0">
                <a:latin typeface="+mj-lt"/>
              </a:rPr>
              <a:t>PENGEMBANGAN BUDAYA </a:t>
            </a:r>
            <a:r>
              <a:rPr lang="en-US" dirty="0" smtClean="0">
                <a:latin typeface="+mj-lt"/>
              </a:rPr>
              <a:t>KERJA</a:t>
            </a:r>
          </a:p>
          <a:p>
            <a:pPr marL="0" indent="0">
              <a:buNone/>
              <a:defRPr/>
            </a:pPr>
            <a:endParaRPr lang="en-US" dirty="0">
              <a:latin typeface="+mj-lt"/>
            </a:endParaRPr>
          </a:p>
          <a:p>
            <a:pPr>
              <a:buNone/>
              <a:defRPr/>
            </a:pPr>
            <a:r>
              <a:rPr lang="en-US" b="1" dirty="0">
                <a:latin typeface="+mj-lt"/>
              </a:rPr>
              <a:t>TARGET REFORMASI</a:t>
            </a:r>
          </a:p>
          <a:p>
            <a:pPr>
              <a:defRPr/>
            </a:pPr>
            <a:r>
              <a:rPr lang="en-US" dirty="0">
                <a:latin typeface="+mj-lt"/>
              </a:rPr>
              <a:t>MENCEGAH DAN PEMBERANTASAN KKN (</a:t>
            </a:r>
            <a:r>
              <a:rPr lang="en-US" dirty="0" err="1">
                <a:latin typeface="+mj-lt"/>
              </a:rPr>
              <a:t>Korupsi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Kolusi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Nepotisme</a:t>
            </a:r>
            <a:r>
              <a:rPr lang="en-US" dirty="0">
                <a:latin typeface="+mj-lt"/>
              </a:rPr>
              <a:t>).</a:t>
            </a:r>
          </a:p>
          <a:p>
            <a:pPr>
              <a:defRPr/>
            </a:pPr>
            <a:r>
              <a:rPr lang="en-US" dirty="0">
                <a:latin typeface="+mj-lt"/>
              </a:rPr>
              <a:t>MENCIPTAKAN TATA PEMERINTAHAN YG BAIK, BERSIH DAN BERWIBAWA.</a:t>
            </a:r>
          </a:p>
          <a:p>
            <a:pPr>
              <a:defRPr/>
            </a:pPr>
            <a:r>
              <a:rPr lang="en-US" dirty="0">
                <a:latin typeface="+mj-lt"/>
              </a:rPr>
              <a:t>MENINGKATKAN KUALITAS PELAYANAN PUBLIK/PRIMA</a:t>
            </a:r>
          </a:p>
        </p:txBody>
      </p:sp>
    </p:spTree>
    <p:extLst>
      <p:ext uri="{BB962C8B-B14F-4D97-AF65-F5344CB8AC3E}">
        <p14:creationId xmlns:p14="http://schemas.microsoft.com/office/powerpoint/2010/main" val="3243022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Reformasi</a:t>
            </a:r>
            <a:r>
              <a:rPr lang="en-US" b="1" dirty="0"/>
              <a:t> Birokrasi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Penataan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jumlah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distribusi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ASN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Pengembangan </a:t>
            </a:r>
            <a:r>
              <a:rPr lang="en-US" sz="3000" b="1" dirty="0" err="1">
                <a:latin typeface="+mj-lt"/>
              </a:rPr>
              <a:t>Seleksi</a:t>
            </a:r>
            <a:r>
              <a:rPr lang="en-US" sz="3000" b="1" dirty="0">
                <a:latin typeface="+mj-lt"/>
              </a:rPr>
              <a:t> &amp; </a:t>
            </a:r>
            <a:r>
              <a:rPr lang="en-US" sz="3000" b="1" dirty="0" err="1">
                <a:latin typeface="+mj-lt"/>
              </a:rPr>
              <a:t>promosi</a:t>
            </a:r>
            <a:r>
              <a:rPr lang="en-US" sz="3000" b="1" dirty="0">
                <a:latin typeface="+mj-lt"/>
              </a:rPr>
              <a:t>  </a:t>
            </a:r>
            <a:r>
              <a:rPr lang="en-US" sz="3000" dirty="0" err="1">
                <a:latin typeface="+mj-lt"/>
              </a:rPr>
              <a:t>scr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terbuka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profesonalitas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ASN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Pengembangan </a:t>
            </a:r>
            <a:r>
              <a:rPr lang="en-US" sz="3000" dirty="0" err="1">
                <a:latin typeface="+mj-lt"/>
              </a:rPr>
              <a:t>sistem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pemerintahan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elektronik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yang </a:t>
            </a:r>
            <a:r>
              <a:rPr lang="en-US" sz="3000" dirty="0" err="1">
                <a:latin typeface="+mj-lt"/>
              </a:rPr>
              <a:t>terintegrasi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Penataan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struktur</a:t>
            </a:r>
            <a:r>
              <a:rPr lang="en-US" sz="3000" b="1" dirty="0">
                <a:latin typeface="+mj-lt"/>
              </a:rPr>
              <a:t> organisasi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pelayanan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publik</a:t>
            </a:r>
            <a:r>
              <a:rPr lang="en-US" sz="3000" b="1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integritas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dan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kinerja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aparatur</a:t>
            </a:r>
            <a:r>
              <a:rPr lang="en-US" sz="3000" b="1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efesiensi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belanja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aparatur</a:t>
            </a:r>
            <a:endParaRPr lang="en-US" sz="3000" b="1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kesejahteraan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ASN.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8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Area </a:t>
            </a:r>
            <a:r>
              <a:rPr lang="en-US" sz="3600" b="1" dirty="0" err="1" smtClean="0"/>
              <a:t>Perubahan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Pemda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671569"/>
              </p:ext>
            </p:extLst>
          </p:nvPr>
        </p:nvGraphicFramePr>
        <p:xfrm>
          <a:off x="457200" y="1295400"/>
          <a:ext cx="8229600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971800"/>
                <a:gridCol w="449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Area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Perubahan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ingin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dicapai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fungsi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ukuran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Tata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Laksana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Sistem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proses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prosedur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efektif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efisien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terukur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prinsp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GG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Sumber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SDM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kompeten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beintegritas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kapabel,netral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tinggi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sejahtera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undang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tertib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tumpang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tindih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Pengawasan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Penyelenggraan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bersih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bebas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KKN. 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Akuntabilitas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Meningkatnya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kapasitas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egiatan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nilai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norma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berkembang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dalam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Publik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Prima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kebutuhan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harapan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Budaya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Mind set  &amp;Culture set)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Birokrasi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berintegritas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362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VISI MISI REFORMASI 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b="1" dirty="0"/>
              <a:t>Visi</a:t>
            </a:r>
            <a:r>
              <a:rPr lang="en-US" dirty="0"/>
              <a:t> : 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erwujudnya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bersih</a:t>
            </a:r>
            <a:endParaRPr lang="en-US" dirty="0"/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berwibawa</a:t>
            </a:r>
            <a:r>
              <a:rPr lang="en-US" dirty="0"/>
              <a:t>, profesional </a:t>
            </a:r>
            <a:r>
              <a:rPr lang="en-US" dirty="0" err="1"/>
              <a:t>dan</a:t>
            </a:r>
            <a:r>
              <a:rPr lang="en-US" dirty="0"/>
              <a:t> bertanggung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smtClean="0"/>
              <a:t> good  governance.</a:t>
            </a:r>
          </a:p>
          <a:p>
            <a:pPr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b="1" dirty="0" err="1"/>
              <a:t>Misi</a:t>
            </a:r>
            <a:r>
              <a:rPr lang="en-US" b="1" dirty="0"/>
              <a:t> </a:t>
            </a:r>
            <a:r>
              <a:rPr lang="en-US" dirty="0" smtClean="0"/>
              <a:t>: </a:t>
            </a:r>
            <a:r>
              <a:rPr lang="en-US" dirty="0" err="1"/>
              <a:t>M</a:t>
            </a:r>
            <a:r>
              <a:rPr lang="en-US" dirty="0" err="1" smtClean="0"/>
              <a:t>engembalikan</a:t>
            </a:r>
            <a:r>
              <a:rPr lang="en-US" dirty="0" smtClean="0"/>
              <a:t>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smtClean="0"/>
              <a:t> &amp;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&amp;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</a:p>
          <a:p>
            <a:pPr>
              <a:buNone/>
              <a:defRPr/>
            </a:pPr>
            <a:r>
              <a:rPr lang="en-US" b="1" dirty="0"/>
              <a:t>           </a:t>
            </a:r>
            <a:r>
              <a:rPr lang="en-US" b="1" dirty="0" err="1" smtClean="0"/>
              <a:t>masyarakat</a:t>
            </a:r>
            <a:r>
              <a:rPr lang="en-US" b="1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suri</a:t>
            </a:r>
            <a:r>
              <a:rPr lang="en-US" dirty="0"/>
              <a:t> </a:t>
            </a:r>
            <a:r>
              <a:rPr lang="en-US" dirty="0" err="1"/>
              <a:t>tauladan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panutan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77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TUJUAN REFORMASI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&amp; </a:t>
            </a:r>
            <a:r>
              <a:rPr lang="en-US" dirty="0" err="1"/>
              <a:t>efisien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,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r>
              <a:rPr lang="en-US" dirty="0" smtClean="0"/>
              <a:t> (KKN)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tercela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/>
              <a:t>Birokrasi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/>
              <a:t>prima.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8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STRATEGI REFORMASI BIROKRASI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8307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Upaya-upaya</a:t>
            </a:r>
            <a:r>
              <a:rPr lang="en-US" dirty="0">
                <a:latin typeface="+mj-lt"/>
              </a:rPr>
              <a:t> peningkatan </a:t>
            </a:r>
            <a:r>
              <a:rPr lang="en-US" dirty="0" err="1">
                <a:latin typeface="+mj-lt"/>
              </a:rPr>
              <a:t>kualitas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pelayanan</a:t>
            </a:r>
            <a:r>
              <a:rPr lang="en-US" dirty="0">
                <a:latin typeface="+mj-lt"/>
              </a:rPr>
              <a:t>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latin typeface="+mj-lt"/>
              </a:rPr>
              <a:t>    </a:t>
            </a:r>
            <a:r>
              <a:rPr lang="en-US" dirty="0" err="1">
                <a:latin typeface="+mj-lt"/>
              </a:rPr>
              <a:t>publik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Percepatan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pembrantasan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korupsi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Peningkatan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 SDM </a:t>
            </a:r>
            <a:r>
              <a:rPr lang="en-US" dirty="0" err="1">
                <a:latin typeface="+mj-lt"/>
              </a:rPr>
              <a:t>aparatur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Manajemen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berbasis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Remunerasi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meritokrasi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Diklat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berbasis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Deregulasi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debirokratisasi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Penyelesaian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status </a:t>
            </a:r>
            <a:r>
              <a:rPr lang="en-US" dirty="0" err="1">
                <a:latin typeface="+mj-lt"/>
              </a:rPr>
              <a:t>honorer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harian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lain </a:t>
            </a:r>
            <a:r>
              <a:rPr lang="en-US" dirty="0" err="1" smtClean="0">
                <a:latin typeface="+mj-lt"/>
              </a:rPr>
              <a:t>l</a:t>
            </a:r>
            <a:r>
              <a:rPr lang="en-US" dirty="0" err="1" smtClean="0"/>
              <a:t>ain</a:t>
            </a:r>
            <a:r>
              <a:rPr lang="en-US" dirty="0" smtClean="0"/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512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Konsep Birokrasi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Menurut</a:t>
            </a:r>
            <a:r>
              <a:rPr lang="en-US" sz="2400" dirty="0"/>
              <a:t> </a:t>
            </a:r>
            <a:r>
              <a:rPr lang="en-US" sz="2400" b="1" dirty="0" err="1" smtClean="0">
                <a:latin typeface="+mj-lt"/>
              </a:rPr>
              <a:t>Kamus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Besar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Bahasa</a:t>
            </a:r>
            <a:r>
              <a:rPr lang="en-US" sz="2400" b="1" dirty="0">
                <a:latin typeface="+mj-lt"/>
              </a:rPr>
              <a:t> Indonesia (KBBI)</a:t>
            </a:r>
          </a:p>
          <a:p>
            <a:r>
              <a:rPr lang="en-US" sz="2400" dirty="0" smtClean="0">
                <a:latin typeface="+mj-lt"/>
              </a:rPr>
              <a:t>Birokrasi </a:t>
            </a:r>
            <a:r>
              <a:rPr lang="en-US" sz="2400" dirty="0" err="1">
                <a:latin typeface="+mj-lt"/>
              </a:rPr>
              <a:t>didefinisikan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dijalankan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karena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berpegang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hierarki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jenjang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jabatan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/>
              <a:t>Menurut</a:t>
            </a:r>
            <a:r>
              <a:rPr lang="en-US" sz="2400" dirty="0" smtClean="0"/>
              <a:t>  </a:t>
            </a:r>
            <a:r>
              <a:rPr lang="en-US" sz="2400" b="1" dirty="0" err="1" smtClean="0"/>
              <a:t>Sedarmayanti</a:t>
            </a:r>
            <a:r>
              <a:rPr lang="en-US" sz="2400" b="1" dirty="0" smtClean="0"/>
              <a:t> </a:t>
            </a:r>
            <a:r>
              <a:rPr lang="en-US" sz="2400" b="1" dirty="0"/>
              <a:t>(2009: 67)</a:t>
            </a:r>
          </a:p>
          <a:p>
            <a:r>
              <a:rPr lang="en-US" sz="2400" dirty="0" smtClean="0"/>
              <a:t>Birokrasi </a:t>
            </a:r>
            <a:r>
              <a:rPr lang="en-US" sz="2400" dirty="0"/>
              <a:t>adalah </a:t>
            </a:r>
            <a:r>
              <a:rPr lang="en-US" sz="2400" dirty="0" err="1"/>
              <a:t>sistem</a:t>
            </a:r>
            <a:r>
              <a:rPr lang="en-US" sz="2400" dirty="0"/>
              <a:t> penyelenggaraan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 </a:t>
            </a:r>
            <a:r>
              <a:rPr lang="en-US" sz="2400" dirty="0" err="1" smtClean="0"/>
              <a:t>negeri</a:t>
            </a:r>
            <a:r>
              <a:rPr lang="en-US" sz="2400" dirty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Aparat</a:t>
            </a:r>
            <a:r>
              <a:rPr lang="en-US" sz="2400" dirty="0" smtClean="0"/>
              <a:t> </a:t>
            </a:r>
            <a:r>
              <a:rPr lang="en-US" sz="2400" dirty="0" err="1" smtClean="0"/>
              <a:t>sipil</a:t>
            </a:r>
            <a:r>
              <a:rPr lang="en-US" sz="2400" dirty="0" smtClean="0"/>
              <a:t> Negara </a:t>
            </a:r>
            <a:r>
              <a:rPr lang="en-US" sz="2400" dirty="0" smtClean="0"/>
              <a:t>(ASN)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/>
              <a:t>Menurut </a:t>
            </a:r>
            <a:r>
              <a:rPr lang="en-US" sz="2400" b="1" dirty="0" err="1"/>
              <a:t>Ismani</a:t>
            </a:r>
            <a:r>
              <a:rPr lang="en-US" sz="2400" b="1" dirty="0"/>
              <a:t>, </a:t>
            </a:r>
          </a:p>
          <a:p>
            <a:r>
              <a:rPr lang="en-US" sz="2400" dirty="0"/>
              <a:t>Dalam </a:t>
            </a:r>
            <a:r>
              <a:rPr lang="en-US" sz="2400" dirty="0" err="1"/>
              <a:t>birokrasi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aturan-aturan</a:t>
            </a:r>
            <a:r>
              <a:rPr lang="en-US" sz="2400" dirty="0"/>
              <a:t> yang </a:t>
            </a:r>
            <a:r>
              <a:rPr lang="en-US" sz="2400" dirty="0" err="1"/>
              <a:t>rasional</a:t>
            </a:r>
            <a:r>
              <a:rPr lang="en-US" sz="2400" dirty="0"/>
              <a:t>, </a:t>
            </a:r>
            <a:r>
              <a:rPr lang="en-US" sz="2400" dirty="0" err="1"/>
              <a:t>struktur</a:t>
            </a:r>
            <a:r>
              <a:rPr lang="en-US" sz="2400" dirty="0"/>
              <a:t> organisasi </a:t>
            </a:r>
            <a:r>
              <a:rPr lang="en-US" sz="2400" dirty="0" err="1"/>
              <a:t>dan</a:t>
            </a:r>
            <a:r>
              <a:rPr lang="en-US" sz="2400" dirty="0"/>
              <a:t> proses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</a:t>
            </a:r>
            <a:r>
              <a:rPr lang="en-US" sz="2400" dirty="0" err="1"/>
              <a:t>teknis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setinggi</a:t>
            </a:r>
            <a:r>
              <a:rPr lang="en-US" sz="2400" dirty="0"/>
              <a:t>-tingginya,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padangan</a:t>
            </a:r>
            <a:r>
              <a:rPr lang="en-US" sz="2400" dirty="0"/>
              <a:t> yang </a:t>
            </a:r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sedikitpun</a:t>
            </a:r>
            <a:r>
              <a:rPr lang="en-US" sz="2400" dirty="0"/>
              <a:t> </a:t>
            </a:r>
            <a:r>
              <a:rPr lang="en-US" sz="2400" dirty="0" err="1"/>
              <a:t>alasan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err="1"/>
              <a:t>birokrasi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jelek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efisien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954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943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+mj-lt"/>
              </a:rPr>
              <a:t>Menurut </a:t>
            </a:r>
            <a:r>
              <a:rPr lang="en-US" b="1" dirty="0" err="1">
                <a:latin typeface="+mj-lt"/>
              </a:rPr>
              <a:t>Blau</a:t>
            </a:r>
            <a:r>
              <a:rPr lang="en-US" b="1" dirty="0">
                <a:latin typeface="+mj-lt"/>
              </a:rPr>
              <a:t> Dan Page, 1956</a:t>
            </a:r>
          </a:p>
          <a:p>
            <a:r>
              <a:rPr lang="en-US" dirty="0">
                <a:latin typeface="+mj-lt"/>
              </a:rPr>
              <a:t>Birokrasi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tipe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organisasi yang </a:t>
            </a:r>
            <a:r>
              <a:rPr lang="en-US" dirty="0" err="1">
                <a:latin typeface="+mj-lt"/>
              </a:rPr>
              <a:t>dimaksudkan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mencapai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tugas-tugas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administratif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besar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mengkoordinir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sistematis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teratur</a:t>
            </a:r>
            <a:r>
              <a:rPr lang="en-US" dirty="0">
                <a:latin typeface="+mj-lt"/>
              </a:rPr>
              <a:t>” </a:t>
            </a:r>
            <a:r>
              <a:rPr lang="en-US" dirty="0" err="1">
                <a:latin typeface="+mj-lt"/>
              </a:rPr>
              <a:t>pekerjaan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banyak</a:t>
            </a:r>
            <a:r>
              <a:rPr lang="en-US" dirty="0">
                <a:latin typeface="+mj-lt"/>
              </a:rPr>
              <a:t> orang”.  </a:t>
            </a:r>
            <a:r>
              <a:rPr lang="en-US" dirty="0" err="1" smtClean="0">
                <a:latin typeface="+mj-lt"/>
              </a:rPr>
              <a:t>Jadi</a:t>
            </a:r>
            <a:r>
              <a:rPr lang="en-US" dirty="0" smtClean="0">
                <a:latin typeface="+mj-lt"/>
              </a:rPr>
              <a:t> Birokrasi </a:t>
            </a:r>
            <a:r>
              <a:rPr lang="en-US" dirty="0" err="1">
                <a:latin typeface="+mj-lt"/>
              </a:rPr>
              <a:t>justru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prinsip-prinsip</a:t>
            </a:r>
            <a:r>
              <a:rPr lang="en-US" dirty="0">
                <a:latin typeface="+mj-lt"/>
              </a:rPr>
              <a:t> organisasi yang </a:t>
            </a:r>
            <a:r>
              <a:rPr lang="en-US" dirty="0" err="1">
                <a:latin typeface="+mj-lt"/>
              </a:rPr>
              <a:t>ditujukan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meningkatkan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efisiensi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administratif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meskipun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kadalangkala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pelaksanaannya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birokratisasi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seringkali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mengakibatkan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efisienan</a:t>
            </a:r>
            <a:r>
              <a:rPr lang="en-US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+mj-lt"/>
              </a:rPr>
              <a:t>Menurut </a:t>
            </a:r>
            <a:r>
              <a:rPr lang="en-US" b="1" dirty="0" smtClean="0">
                <a:latin typeface="+mj-lt"/>
              </a:rPr>
              <a:t>Max </a:t>
            </a:r>
            <a:r>
              <a:rPr lang="en-US" b="1" dirty="0">
                <a:latin typeface="+mj-lt"/>
              </a:rPr>
              <a:t>Weber</a:t>
            </a:r>
          </a:p>
          <a:p>
            <a:r>
              <a:rPr lang="en-US" dirty="0">
                <a:latin typeface="+mj-lt"/>
              </a:rPr>
              <a:t>Birokrasi adalah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bentuk</a:t>
            </a:r>
            <a:r>
              <a:rPr lang="en-US" dirty="0">
                <a:latin typeface="+mj-lt"/>
              </a:rPr>
              <a:t> organisasi yang </a:t>
            </a:r>
            <a:r>
              <a:rPr lang="en-US" dirty="0" err="1">
                <a:latin typeface="+mj-lt"/>
              </a:rPr>
              <a:t>penerapannya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berhubungan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tujuan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hendak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dicapai</a:t>
            </a:r>
            <a:r>
              <a:rPr lang="en-US" dirty="0">
                <a:latin typeface="+mj-lt"/>
              </a:rPr>
              <a:t>. Birokrasi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dimaksudkan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otoritas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rasional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macam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mengorganisir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pekerjaan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banyak</a:t>
            </a:r>
            <a:r>
              <a:rPr lang="en-US" dirty="0">
                <a:latin typeface="+mj-lt"/>
              </a:rPr>
              <a:t> orang.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42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+mj-lt"/>
              </a:rPr>
              <a:t>Menurut </a:t>
            </a:r>
            <a:r>
              <a:rPr lang="en-US" sz="2800" b="1" dirty="0" err="1">
                <a:latin typeface="+mj-lt"/>
              </a:rPr>
              <a:t>Rourke</a:t>
            </a:r>
            <a:r>
              <a:rPr lang="en-US" sz="2800" b="1" dirty="0">
                <a:latin typeface="+mj-lt"/>
              </a:rPr>
              <a:t>,</a:t>
            </a:r>
          </a:p>
          <a:p>
            <a:r>
              <a:rPr lang="en-US" sz="2800" dirty="0" smtClean="0">
                <a:latin typeface="+mj-lt"/>
              </a:rPr>
              <a:t>Birokrasi </a:t>
            </a:r>
            <a:r>
              <a:rPr lang="en-US" sz="2800" dirty="0">
                <a:latin typeface="+mj-lt"/>
              </a:rPr>
              <a:t>adalah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administrasi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pelaksanaan 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keseharian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terstruktur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hirarki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jelas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dilakukan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tertulis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bagian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terpisah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bagian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lainnya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orang yang </a:t>
            </a:r>
            <a:r>
              <a:rPr lang="en-US" sz="2800" dirty="0" err="1">
                <a:latin typeface="+mj-lt"/>
              </a:rPr>
              <a:t>dipilih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karena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kemampuan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keahlian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>
                <a:latin typeface="+mj-lt"/>
              </a:rPr>
              <a:t>bidangnya</a:t>
            </a:r>
            <a:r>
              <a:rPr lang="en-US" sz="28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800" b="1" dirty="0" err="1" smtClean="0">
                <a:latin typeface="+mj-lt"/>
              </a:rPr>
              <a:t>Riant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Nugroho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Dwijowijoto</a:t>
            </a:r>
            <a:r>
              <a:rPr lang="en-US" sz="2800" b="1" dirty="0">
                <a:latin typeface="+mj-lt"/>
              </a:rPr>
              <a:t> (2004)</a:t>
            </a:r>
          </a:p>
          <a:p>
            <a:r>
              <a:rPr lang="en-US" sz="2800" dirty="0" smtClean="0">
                <a:latin typeface="+mj-lt"/>
              </a:rPr>
              <a:t>Birokrasi </a:t>
            </a:r>
            <a:r>
              <a:rPr lang="en-US" sz="2800" dirty="0">
                <a:latin typeface="+mj-lt"/>
              </a:rPr>
              <a:t>adalah </a:t>
            </a:r>
            <a:r>
              <a:rPr lang="en-US" sz="2800" dirty="0" err="1">
                <a:latin typeface="+mj-lt"/>
              </a:rPr>
              <a:t>suatu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yang sangat </a:t>
            </a:r>
            <a:r>
              <a:rPr lang="en-US" sz="2800" dirty="0" err="1">
                <a:latin typeface="+mj-lt"/>
              </a:rPr>
              <a:t>kuat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kemampuan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meningkatkan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kapasitas-kapasitas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potensial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hal-hal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baik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maupun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buruk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keberadaannya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sbg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instrumen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administrasi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rasional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netral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skala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besar</a:t>
            </a:r>
            <a:r>
              <a:rPr lang="en-US" sz="2800" dirty="0" smtClean="0">
                <a:latin typeface="+mj-lt"/>
              </a:rPr>
              <a:t>.</a:t>
            </a:r>
            <a:r>
              <a:rPr lang="en-US" sz="2800" b="1" dirty="0">
                <a:latin typeface="+mj-lt"/>
              </a:rPr>
              <a:t> </a:t>
            </a:r>
            <a:endParaRPr lang="en-US" sz="28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514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Ciri-Ciri</a:t>
            </a:r>
            <a:r>
              <a:rPr lang="en-US" b="1" dirty="0" smtClean="0"/>
              <a:t> </a:t>
            </a:r>
            <a:r>
              <a:rPr lang="en-US" b="1" dirty="0"/>
              <a:t>Birokrasi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10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tersusun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hirarkis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err="1" smtClean="0">
                <a:latin typeface="+mj-lt"/>
              </a:rPr>
              <a:t>Setiap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diisi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orang yang memiliki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ditentukan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kualifikasi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teknik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ditunjukan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ijazah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ujian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gaji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tetap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kedudukannya</a:t>
            </a:r>
            <a:r>
              <a:rPr lang="en-US" dirty="0">
                <a:latin typeface="+mj-lt"/>
              </a:rPr>
              <a:t> </a:t>
            </a:r>
          </a:p>
          <a:p>
            <a:pPr lvl="0"/>
            <a:r>
              <a:rPr lang="en-US" dirty="0" err="1" smtClean="0">
                <a:latin typeface="+mj-lt"/>
              </a:rPr>
              <a:t>Pekerjaan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karier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terbatas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setidaknya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pekerjaannya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Para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memiliki </a:t>
            </a:r>
            <a:r>
              <a:rPr lang="en-US" dirty="0" err="1">
                <a:latin typeface="+mj-lt"/>
              </a:rPr>
              <a:t>kantor</a:t>
            </a:r>
            <a:r>
              <a:rPr lang="en-US" dirty="0">
                <a:latin typeface="+mj-lt"/>
              </a:rPr>
              <a:t> sendiri </a:t>
            </a:r>
            <a:r>
              <a:rPr lang="en-US" dirty="0" smtClean="0">
                <a:latin typeface="+mj-lt"/>
              </a:rPr>
              <a:t>(</a:t>
            </a:r>
          </a:p>
          <a:p>
            <a:pPr lvl="0"/>
            <a:r>
              <a:rPr lang="en-US" dirty="0" smtClean="0">
                <a:latin typeface="+mj-lt"/>
              </a:rPr>
              <a:t>Para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subjek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mengontrol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mendisiplinkan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err="1" smtClean="0">
                <a:latin typeface="+mj-lt"/>
              </a:rPr>
              <a:t>Promosi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pertimbangan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kemampuan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melebihi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rata-rata.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82492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Karakteristik </a:t>
            </a:r>
            <a:r>
              <a:rPr lang="en-US" sz="4000" b="1" dirty="0"/>
              <a:t>Birokrasi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Menurut Max Weber, karakteristik yang ideal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(rule)</a:t>
            </a:r>
          </a:p>
          <a:p>
            <a:pPr lvl="0"/>
            <a:r>
              <a:rPr lang="en-US" dirty="0"/>
              <a:t>Tugas yang </a:t>
            </a:r>
            <a:r>
              <a:rPr lang="en-US" dirty="0" err="1" smtClean="0"/>
              <a:t>khusus</a:t>
            </a:r>
            <a:r>
              <a:rPr lang="en-US" dirty="0" smtClean="0"/>
              <a:t> (</a:t>
            </a:r>
            <a:r>
              <a:rPr lang="en-US" dirty="0" err="1"/>
              <a:t>spesialisasi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(</a:t>
            </a:r>
            <a:r>
              <a:rPr lang="en-US" dirty="0" err="1"/>
              <a:t>zakelijk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Penyelenggaraan yang </a:t>
            </a:r>
            <a:r>
              <a:rPr lang="en-US" dirty="0" err="1" smtClean="0"/>
              <a:t>resmi</a:t>
            </a:r>
            <a:r>
              <a:rPr lang="en-US" dirty="0" smtClean="0"/>
              <a:t> (</a:t>
            </a:r>
            <a:r>
              <a:rPr lang="en-US" dirty="0"/>
              <a:t>formal)</a:t>
            </a:r>
          </a:p>
          <a:p>
            <a:pPr lvl="0"/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(</a:t>
            </a:r>
            <a:r>
              <a:rPr lang="en-US" dirty="0" err="1"/>
              <a:t>heirarchi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Berdasarkan </a:t>
            </a:r>
            <a:r>
              <a:rPr lang="en-US" dirty="0" err="1" smtClean="0"/>
              <a:t>logika</a:t>
            </a:r>
            <a:r>
              <a:rPr lang="en-US" dirty="0" smtClean="0"/>
              <a:t> (</a:t>
            </a:r>
            <a:r>
              <a:rPr lang="en-US" dirty="0"/>
              <a:t>rational)</a:t>
            </a:r>
          </a:p>
          <a:p>
            <a:pPr lvl="0"/>
            <a:r>
              <a:rPr lang="en-US" dirty="0" err="1" smtClean="0"/>
              <a:t>Tersentralistis</a:t>
            </a:r>
            <a:r>
              <a:rPr lang="en-US" dirty="0" smtClean="0"/>
              <a:t> (</a:t>
            </a:r>
            <a:r>
              <a:rPr lang="en-US" dirty="0" err="1"/>
              <a:t>otorithy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patuh</a:t>
            </a:r>
            <a:r>
              <a:rPr lang="en-US" dirty="0" smtClean="0"/>
              <a:t> (</a:t>
            </a:r>
            <a:r>
              <a:rPr lang="en-US" dirty="0"/>
              <a:t>obedience)</a:t>
            </a:r>
          </a:p>
          <a:p>
            <a:pPr lvl="0"/>
            <a:r>
              <a:rPr lang="en-US" dirty="0" smtClean="0"/>
              <a:t>Disiplin (</a:t>
            </a:r>
            <a:r>
              <a:rPr lang="en-US" dirty="0" err="1"/>
              <a:t>dicipline</a:t>
            </a:r>
            <a:r>
              <a:rPr lang="en-US" dirty="0"/>
              <a:t>)</a:t>
            </a:r>
          </a:p>
          <a:p>
            <a:pPr lvl="0"/>
            <a:r>
              <a:rPr lang="en-US" dirty="0" err="1" smtClean="0"/>
              <a:t>Terstruktur</a:t>
            </a:r>
            <a:r>
              <a:rPr lang="en-US" dirty="0" smtClean="0"/>
              <a:t> (</a:t>
            </a:r>
            <a:r>
              <a:rPr lang="en-US" dirty="0" err="1"/>
              <a:t>sistematic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 smtClean="0"/>
              <a:t>bulu</a:t>
            </a:r>
            <a:r>
              <a:rPr lang="en-US" dirty="0" smtClean="0"/>
              <a:t> (</a:t>
            </a:r>
            <a:r>
              <a:rPr lang="en-US" dirty="0"/>
              <a:t>impersonal).</a:t>
            </a:r>
          </a:p>
        </p:txBody>
      </p:sp>
    </p:spTree>
    <p:extLst>
      <p:ext uri="{BB962C8B-B14F-4D97-AF65-F5344CB8AC3E}">
        <p14:creationId xmlns:p14="http://schemas.microsoft.com/office/powerpoint/2010/main" val="184920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Fungsi </a:t>
            </a:r>
            <a:r>
              <a:rPr lang="en-US" sz="3600" b="1" dirty="0"/>
              <a:t>Birokrasi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Menurut Michael G.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Roskin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Administrasi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Fungsi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mengimplementasikan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undang-undang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penafsiran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undang-undang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Artinya,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dirancang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Pelayanan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Pada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melayani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Salah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korporasi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PJKA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94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sz="3100" b="1" dirty="0" err="1" smtClean="0">
                <a:latin typeface="+mj-lt"/>
              </a:rPr>
              <a:t>Regulasi</a:t>
            </a:r>
            <a:endParaRPr lang="en-US" sz="3100" dirty="0">
              <a:latin typeface="+mj-lt"/>
            </a:endParaRPr>
          </a:p>
          <a:p>
            <a:r>
              <a:rPr lang="en-US" sz="3100" dirty="0" err="1">
                <a:latin typeface="+mj-lt"/>
              </a:rPr>
              <a:t>Umumnya</a:t>
            </a:r>
            <a:r>
              <a:rPr lang="en-US" sz="3100" dirty="0">
                <a:latin typeface="+mj-lt"/>
              </a:rPr>
              <a:t>, </a:t>
            </a:r>
            <a:r>
              <a:rPr lang="en-US" sz="3100" dirty="0" err="1">
                <a:latin typeface="+mj-lt"/>
              </a:rPr>
              <a:t>fungsi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regulasi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suatu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dirancang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ditetapkan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mengamankan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kesejahteraan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umum</a:t>
            </a:r>
            <a:r>
              <a:rPr lang="en-US" sz="3100" dirty="0">
                <a:latin typeface="+mj-lt"/>
              </a:rPr>
              <a:t>. Pada </a:t>
            </a:r>
            <a:r>
              <a:rPr lang="en-US" sz="3100" dirty="0" err="1">
                <a:latin typeface="+mj-lt"/>
              </a:rPr>
              <a:t>pelaksanaannya</a:t>
            </a:r>
            <a:r>
              <a:rPr lang="en-US" sz="3100" dirty="0">
                <a:latin typeface="+mj-lt"/>
              </a:rPr>
              <a:t>, </a:t>
            </a:r>
            <a:r>
              <a:rPr lang="en-US" sz="3100" dirty="0" err="1">
                <a:latin typeface="+mj-lt"/>
              </a:rPr>
              <a:t>badan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birokrasi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dihadapkan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pada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dua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pilihan</a:t>
            </a:r>
            <a:r>
              <a:rPr lang="en-US" sz="3100" dirty="0">
                <a:latin typeface="+mj-lt"/>
              </a:rPr>
              <a:t>; kepentingan </a:t>
            </a:r>
            <a:r>
              <a:rPr lang="en-US" sz="3100" dirty="0" err="1">
                <a:latin typeface="+mj-lt"/>
              </a:rPr>
              <a:t>individu</a:t>
            </a:r>
            <a:r>
              <a:rPr lang="en-US" sz="3100" dirty="0">
                <a:latin typeface="+mj-lt"/>
              </a:rPr>
              <a:t> versus kepentingan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umum</a:t>
            </a:r>
            <a:r>
              <a:rPr lang="en-US" sz="31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3100" b="1" dirty="0" smtClean="0">
                <a:latin typeface="+mj-lt"/>
              </a:rPr>
              <a:t>4. </a:t>
            </a:r>
            <a:r>
              <a:rPr lang="en-US" sz="3100" b="1" dirty="0" err="1" smtClean="0">
                <a:latin typeface="+mj-lt"/>
              </a:rPr>
              <a:t>Pengumpul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>
                <a:latin typeface="+mj-lt"/>
              </a:rPr>
              <a:t>Informasi</a:t>
            </a:r>
            <a:endParaRPr lang="en-US" sz="3100" dirty="0">
              <a:latin typeface="+mj-lt"/>
            </a:endParaRPr>
          </a:p>
          <a:p>
            <a:r>
              <a:rPr lang="en-US" sz="3100" dirty="0" err="1">
                <a:latin typeface="+mj-lt"/>
              </a:rPr>
              <a:t>Badan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birokrasi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sebagai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pelaksana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kebijakan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negara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tentu</a:t>
            </a:r>
            <a:r>
              <a:rPr lang="en-US" sz="3100" dirty="0">
                <a:latin typeface="+mj-lt"/>
              </a:rPr>
              <a:t> memiliki </a:t>
            </a:r>
            <a:r>
              <a:rPr lang="en-US" sz="3100" dirty="0" err="1">
                <a:latin typeface="+mj-lt"/>
              </a:rPr>
              <a:t>informasi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data </a:t>
            </a:r>
            <a:r>
              <a:rPr lang="en-US" sz="3100" dirty="0" err="1">
                <a:latin typeface="+mj-lt"/>
              </a:rPr>
              <a:t>mengenai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efisiensi</a:t>
            </a:r>
            <a:r>
              <a:rPr lang="en-US" sz="3100" dirty="0">
                <a:latin typeface="+mj-lt"/>
              </a:rPr>
              <a:t>/ </a:t>
            </a:r>
            <a:r>
              <a:rPr lang="en-US" sz="3100" dirty="0" err="1">
                <a:latin typeface="+mj-lt"/>
              </a:rPr>
              <a:t>efektivitas</a:t>
            </a:r>
            <a:r>
              <a:rPr lang="en-US" sz="3100" dirty="0">
                <a:latin typeface="+mj-lt"/>
              </a:rPr>
              <a:t> pelaksanaan </a:t>
            </a:r>
            <a:r>
              <a:rPr lang="en-US" sz="3100" dirty="0" err="1">
                <a:latin typeface="+mj-lt"/>
              </a:rPr>
              <a:t>berbagai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kebijakan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</a:t>
            </a:r>
            <a:r>
              <a:rPr lang="en-US" sz="3100" dirty="0">
                <a:latin typeface="+mj-lt"/>
              </a:rPr>
              <a:t> di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. </a:t>
            </a:r>
            <a:r>
              <a:rPr lang="en-US" sz="3100" dirty="0" err="1">
                <a:latin typeface="+mj-lt"/>
              </a:rPr>
              <a:t>Misalnya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terdapat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pungli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saat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pembuatan</a:t>
            </a:r>
            <a:r>
              <a:rPr lang="en-US" sz="3100" dirty="0">
                <a:latin typeface="+mj-lt"/>
              </a:rPr>
              <a:t> SIM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STNK, </a:t>
            </a:r>
            <a:r>
              <a:rPr lang="en-US" sz="3100" dirty="0" err="1">
                <a:latin typeface="+mj-lt"/>
              </a:rPr>
              <a:t>maka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merancang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prosedur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baru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dalam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pembuatan</a:t>
            </a:r>
            <a:r>
              <a:rPr lang="en-US" sz="3100" dirty="0">
                <a:latin typeface="+mj-lt"/>
              </a:rPr>
              <a:t> SIM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STNK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menghindari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pungli</a:t>
            </a:r>
            <a:r>
              <a:rPr lang="en-US" sz="3100" dirty="0">
                <a:latin typeface="+mj-lt"/>
              </a:rPr>
              <a:t>.</a:t>
            </a:r>
          </a:p>
          <a:p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40371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077200" cy="6019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9600" b="1" dirty="0">
                <a:latin typeface="+mj-lt"/>
              </a:rPr>
              <a:t>Birokrasi </a:t>
            </a:r>
            <a:r>
              <a:rPr lang="id-ID" sz="9600" b="1" dirty="0" smtClean="0">
                <a:latin typeface="+mj-lt"/>
              </a:rPr>
              <a:t>organisasi </a:t>
            </a:r>
            <a:r>
              <a:rPr lang="id-ID" sz="9600" b="1" dirty="0">
                <a:latin typeface="+mj-lt"/>
              </a:rPr>
              <a:t>pemerintah </a:t>
            </a:r>
            <a:r>
              <a:rPr lang="sv-SE" sz="9600" b="1" dirty="0" smtClean="0">
                <a:latin typeface="+mj-lt"/>
              </a:rPr>
              <a:t>memiliki keterkaitan </a:t>
            </a:r>
            <a:r>
              <a:rPr lang="sv-SE" sz="9600" b="1" dirty="0" smtClean="0">
                <a:latin typeface="+mj-lt"/>
              </a:rPr>
              <a:t>dengan  fungsi:</a:t>
            </a:r>
            <a:endParaRPr lang="sv-SE" sz="9600" b="1" dirty="0" smtClean="0">
              <a:latin typeface="+mj-lt"/>
            </a:endParaRPr>
          </a:p>
          <a:p>
            <a:r>
              <a:rPr lang="sv-SE" sz="9600" dirty="0" smtClean="0">
                <a:latin typeface="+mj-lt"/>
              </a:rPr>
              <a:t>Penyediaan </a:t>
            </a:r>
            <a:r>
              <a:rPr lang="sv-SE" sz="9600" dirty="0">
                <a:latin typeface="+mj-lt"/>
              </a:rPr>
              <a:t>dan pelayanan barang-barang </a:t>
            </a:r>
            <a:r>
              <a:rPr lang="sv-SE" sz="9600" dirty="0" smtClean="0">
                <a:latin typeface="+mj-lt"/>
              </a:rPr>
              <a:t>publik yang </a:t>
            </a:r>
            <a:r>
              <a:rPr lang="sv-SE" sz="9600" dirty="0">
                <a:latin typeface="+mj-lt"/>
              </a:rPr>
              <a:t>peruntukannya secara komunal </a:t>
            </a:r>
            <a:r>
              <a:rPr lang="id-ID" sz="9600" dirty="0" smtClean="0">
                <a:latin typeface="+mj-lt"/>
              </a:rPr>
              <a:t>melalui </a:t>
            </a:r>
            <a:r>
              <a:rPr lang="en-US" sz="9600" dirty="0">
                <a:latin typeface="+mj-lt"/>
                <a:sym typeface="Wingdings" pitchFamily="2" charset="2"/>
              </a:rPr>
              <a:t>budgeting policy </a:t>
            </a:r>
            <a:r>
              <a:rPr lang="id-ID" sz="9600" dirty="0">
                <a:latin typeface="+mj-lt"/>
                <a:sym typeface="Wingdings" pitchFamily="2" charset="2"/>
              </a:rPr>
              <a:t>utk melaksanakan </a:t>
            </a:r>
            <a:r>
              <a:rPr lang="id-ID" sz="9600" b="1" dirty="0">
                <a:latin typeface="+mj-lt"/>
                <a:sym typeface="Wingdings" pitchFamily="2" charset="2"/>
              </a:rPr>
              <a:t>fungsi “alokasi</a:t>
            </a:r>
            <a:r>
              <a:rPr lang="id-ID" sz="9600" b="1" dirty="0" smtClean="0">
                <a:latin typeface="+mj-lt"/>
                <a:sym typeface="Wingdings" pitchFamily="2" charset="2"/>
              </a:rPr>
              <a:t>”</a:t>
            </a:r>
            <a:endParaRPr lang="en-US" sz="9600" b="1" dirty="0" smtClean="0">
              <a:latin typeface="+mj-lt"/>
              <a:sym typeface="Wingdings" pitchFamily="2" charset="2"/>
            </a:endParaRPr>
          </a:p>
          <a:p>
            <a:r>
              <a:rPr lang="sv-SE" sz="9600" dirty="0" smtClean="0">
                <a:latin typeface="+mj-lt"/>
              </a:rPr>
              <a:t>Perataan </a:t>
            </a:r>
            <a:r>
              <a:rPr lang="sv-SE" sz="9600" dirty="0">
                <a:latin typeface="+mj-lt"/>
              </a:rPr>
              <a:t>kesejahteraan masyarakat </a:t>
            </a:r>
            <a:r>
              <a:rPr lang="id-ID" sz="9600" dirty="0" smtClean="0">
                <a:latin typeface="+mj-lt"/>
              </a:rPr>
              <a:t>d</a:t>
            </a:r>
            <a:r>
              <a:rPr lang="sv-SE" sz="9600" dirty="0">
                <a:latin typeface="+mj-lt"/>
              </a:rPr>
              <a:t>alam rangka mendorong </a:t>
            </a:r>
            <a:r>
              <a:rPr lang="sv-SE" sz="9600" dirty="0" smtClean="0">
                <a:latin typeface="+mj-lt"/>
              </a:rPr>
              <a:t> tercapainya </a:t>
            </a:r>
            <a:r>
              <a:rPr lang="sv-SE" sz="9600" dirty="0">
                <a:latin typeface="+mj-lt"/>
              </a:rPr>
              <a:t>pertumbuhan </a:t>
            </a:r>
            <a:r>
              <a:rPr lang="en-US" sz="9600" dirty="0" err="1" smtClean="0">
                <a:latin typeface="+mj-lt"/>
              </a:rPr>
              <a:t>dan</a:t>
            </a:r>
            <a:r>
              <a:rPr lang="en-US" sz="9600" dirty="0" smtClean="0">
                <a:latin typeface="+mj-lt"/>
              </a:rPr>
              <a:t>  </a:t>
            </a:r>
            <a:r>
              <a:rPr lang="id-ID" sz="9600" dirty="0">
                <a:latin typeface="+mj-lt"/>
              </a:rPr>
              <a:t>kesejahteraan negara </a:t>
            </a:r>
            <a:r>
              <a:rPr lang="id-ID" sz="9600" dirty="0" smtClean="0">
                <a:latin typeface="+mj-lt"/>
                <a:sym typeface="Wingdings" pitchFamily="2" charset="2"/>
              </a:rPr>
              <a:t>melalui </a:t>
            </a:r>
            <a:r>
              <a:rPr lang="en-US" sz="9600" dirty="0">
                <a:latin typeface="+mj-lt"/>
                <a:sym typeface="Wingdings" pitchFamily="2" charset="2"/>
              </a:rPr>
              <a:t> </a:t>
            </a:r>
            <a:r>
              <a:rPr lang="en-US" sz="9600" dirty="0" err="1">
                <a:latin typeface="+mj-lt"/>
                <a:sym typeface="Wingdings" pitchFamily="2" charset="2"/>
              </a:rPr>
              <a:t>subsidi</a:t>
            </a:r>
            <a:r>
              <a:rPr lang="id-ID" sz="9600" dirty="0">
                <a:latin typeface="+mj-lt"/>
                <a:sym typeface="Wingdings" pitchFamily="2" charset="2"/>
              </a:rPr>
              <a:t>, kebijakan pajak dan sosial.</a:t>
            </a:r>
            <a:r>
              <a:rPr lang="en-US" sz="9600" dirty="0">
                <a:latin typeface="+mj-lt"/>
                <a:sym typeface="Wingdings" pitchFamily="2" charset="2"/>
              </a:rPr>
              <a:t> </a:t>
            </a:r>
            <a:r>
              <a:rPr lang="id-ID" sz="9600" dirty="0">
                <a:latin typeface="+mj-lt"/>
                <a:sym typeface="Wingdings" pitchFamily="2" charset="2"/>
              </a:rPr>
              <a:t>Birokrasi dalam hal ini memeran </a:t>
            </a:r>
            <a:r>
              <a:rPr lang="id-ID" sz="9600" b="1" dirty="0">
                <a:latin typeface="+mj-lt"/>
                <a:sym typeface="Wingdings" pitchFamily="2" charset="2"/>
              </a:rPr>
              <a:t>fungsi ‘distribusi’.</a:t>
            </a:r>
            <a:endParaRPr lang="en-US" sz="9600" b="1" dirty="0">
              <a:latin typeface="+mj-lt"/>
            </a:endParaRPr>
          </a:p>
          <a:p>
            <a:r>
              <a:rPr lang="id-ID" sz="9600" dirty="0">
                <a:latin typeface="+mj-lt"/>
              </a:rPr>
              <a:t>m</a:t>
            </a:r>
            <a:r>
              <a:rPr lang="en-US" sz="9600" dirty="0" err="1">
                <a:latin typeface="+mj-lt"/>
              </a:rPr>
              <a:t>ewujudkan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lingkungan</a:t>
            </a:r>
            <a:r>
              <a:rPr lang="en-US" sz="9600" dirty="0">
                <a:latin typeface="+mj-lt"/>
              </a:rPr>
              <a:t> </a:t>
            </a:r>
            <a:r>
              <a:rPr lang="id-ID" sz="9600" dirty="0">
                <a:latin typeface="+mj-lt"/>
              </a:rPr>
              <a:t>sosial ekonomi dan </a:t>
            </a:r>
            <a:r>
              <a:rPr lang="en-US" sz="9600" dirty="0">
                <a:latin typeface="+mj-lt"/>
              </a:rPr>
              <a:t>politik yang </a:t>
            </a:r>
            <a:r>
              <a:rPr lang="en-US" sz="9600" dirty="0" err="1">
                <a:latin typeface="+mj-lt"/>
              </a:rPr>
              <a:t>kondusif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dengan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mengintegrasikan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aspek-aspek</a:t>
            </a:r>
            <a:r>
              <a:rPr lang="en-US" sz="9600" dirty="0">
                <a:latin typeface="+mj-lt"/>
              </a:rPr>
              <a:t> sosial, </a:t>
            </a:r>
            <a:r>
              <a:rPr lang="en-US" sz="9600" dirty="0" err="1">
                <a:latin typeface="+mj-lt"/>
              </a:rPr>
              <a:t>ekonomi</a:t>
            </a:r>
            <a:r>
              <a:rPr lang="en-US" sz="9600" dirty="0">
                <a:latin typeface="+mj-lt"/>
              </a:rPr>
              <a:t>, </a:t>
            </a:r>
            <a:r>
              <a:rPr lang="en-US" sz="9600" dirty="0" err="1">
                <a:latin typeface="+mj-lt"/>
              </a:rPr>
              <a:t>dan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melindungi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kelompok</a:t>
            </a:r>
            <a:r>
              <a:rPr lang="en-US" sz="9600" dirty="0">
                <a:latin typeface="+mj-lt"/>
              </a:rPr>
              <a:t> yang </a:t>
            </a:r>
            <a:r>
              <a:rPr lang="en-US" sz="9600" dirty="0" err="1">
                <a:latin typeface="+mj-lt"/>
              </a:rPr>
              <a:t>lemah</a:t>
            </a:r>
            <a:r>
              <a:rPr lang="id-ID" sz="9600" dirty="0">
                <a:latin typeface="+mj-lt"/>
              </a:rPr>
              <a:t>, melalui </a:t>
            </a:r>
            <a:r>
              <a:rPr lang="id-ID" sz="9600" b="1" dirty="0">
                <a:latin typeface="+mj-lt"/>
              </a:rPr>
              <a:t>kewenangan </a:t>
            </a:r>
            <a:r>
              <a:rPr lang="id-ID" sz="9600" b="1" dirty="0" smtClean="0">
                <a:latin typeface="+mj-lt"/>
              </a:rPr>
              <a:t>regulasinya.</a:t>
            </a:r>
            <a:endParaRPr lang="en-US" sz="9600" b="1" dirty="0" smtClean="0">
              <a:latin typeface="+mj-lt"/>
            </a:endParaRPr>
          </a:p>
          <a:p>
            <a:r>
              <a:rPr lang="id-ID" sz="9600" dirty="0" smtClean="0">
                <a:latin typeface="+mj-lt"/>
                <a:sym typeface="Wingdings" pitchFamily="2" charset="2"/>
              </a:rPr>
              <a:t>Terkait </a:t>
            </a:r>
            <a:r>
              <a:rPr lang="id-ID" sz="9600" dirty="0">
                <a:latin typeface="+mj-lt"/>
                <a:sym typeface="Wingdings" pitchFamily="2" charset="2"/>
              </a:rPr>
              <a:t>dengan demokratisasi, birokrasi memiliki </a:t>
            </a:r>
            <a:r>
              <a:rPr lang="id-ID" sz="9600" b="1" dirty="0">
                <a:latin typeface="+mj-lt"/>
                <a:sym typeface="Wingdings" pitchFamily="2" charset="2"/>
              </a:rPr>
              <a:t>fungsi </a:t>
            </a:r>
            <a:r>
              <a:rPr lang="id-ID" sz="9600" b="1" i="1" dirty="0">
                <a:latin typeface="+mj-lt"/>
              </a:rPr>
              <a:t>subsidiarity</a:t>
            </a:r>
            <a:r>
              <a:rPr lang="en-US" sz="9600" i="1" dirty="0">
                <a:latin typeface="+mj-lt"/>
              </a:rPr>
              <a:t>: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Membawa</a:t>
            </a:r>
            <a:r>
              <a:rPr lang="en-US" sz="9600" dirty="0">
                <a:latin typeface="+mj-lt"/>
              </a:rPr>
              <a:t> proses </a:t>
            </a:r>
            <a:r>
              <a:rPr lang="en-US" sz="9600" dirty="0" err="1">
                <a:latin typeface="+mj-lt"/>
              </a:rPr>
              <a:t>pembuatan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keputusan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ke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tingkat</a:t>
            </a:r>
            <a:r>
              <a:rPr lang="en-US" sz="9600" dirty="0">
                <a:latin typeface="+mj-lt"/>
              </a:rPr>
              <a:t> yang paling </a:t>
            </a:r>
            <a:r>
              <a:rPr lang="en-US" sz="9600" dirty="0" err="1">
                <a:latin typeface="+mj-lt"/>
              </a:rPr>
              <a:t>dekat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dan</a:t>
            </a:r>
            <a:r>
              <a:rPr lang="en-US" sz="9600" dirty="0">
                <a:latin typeface="+mj-lt"/>
              </a:rPr>
              <a:t> paling </a:t>
            </a:r>
            <a:r>
              <a:rPr lang="en-US" sz="9600" dirty="0" err="1">
                <a:latin typeface="+mj-lt"/>
              </a:rPr>
              <a:t>relevan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smtClean="0">
                <a:latin typeface="+mj-lt"/>
              </a:rPr>
              <a:t>dg </a:t>
            </a:r>
            <a:r>
              <a:rPr lang="en-US" sz="9600" dirty="0" err="1" smtClean="0">
                <a:latin typeface="+mj-lt"/>
              </a:rPr>
              <a:t>persoalan</a:t>
            </a:r>
            <a:r>
              <a:rPr lang="en-US" sz="9600" dirty="0">
                <a:latin typeface="+mj-lt"/>
              </a:rPr>
              <a:t>. Tingkat  </a:t>
            </a:r>
            <a:r>
              <a:rPr lang="en-US" sz="9600" dirty="0" err="1">
                <a:latin typeface="+mj-lt"/>
              </a:rPr>
              <a:t>atas</a:t>
            </a:r>
            <a:r>
              <a:rPr lang="en-US" sz="9600" dirty="0">
                <a:latin typeface="+mj-lt"/>
              </a:rPr>
              <a:t>  </a:t>
            </a:r>
            <a:r>
              <a:rPr lang="en-US" sz="9600" dirty="0" err="1">
                <a:latin typeface="+mj-lt"/>
              </a:rPr>
              <a:t>hanya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melakukan</a:t>
            </a:r>
            <a:r>
              <a:rPr lang="en-US" sz="9600" dirty="0">
                <a:latin typeface="+mj-lt"/>
              </a:rPr>
              <a:t>  </a:t>
            </a:r>
            <a:r>
              <a:rPr lang="id-ID" sz="9600" dirty="0">
                <a:latin typeface="+mj-lt"/>
              </a:rPr>
              <a:t>hal-hal </a:t>
            </a:r>
            <a:r>
              <a:rPr lang="en-US" sz="9600" dirty="0">
                <a:latin typeface="+mj-lt"/>
              </a:rPr>
              <a:t> yang  </a:t>
            </a:r>
            <a:r>
              <a:rPr lang="en-US" sz="9600" dirty="0" err="1">
                <a:latin typeface="+mj-lt"/>
              </a:rPr>
              <a:t>tidak</a:t>
            </a:r>
            <a:r>
              <a:rPr lang="en-US" sz="9600" dirty="0">
                <a:latin typeface="+mj-lt"/>
              </a:rPr>
              <a:t>  </a:t>
            </a:r>
            <a:r>
              <a:rPr lang="en-US" sz="9600" dirty="0" err="1">
                <a:latin typeface="+mj-lt"/>
              </a:rPr>
              <a:t>bisa</a:t>
            </a:r>
            <a:r>
              <a:rPr lang="en-US" sz="9600" dirty="0">
                <a:latin typeface="+mj-lt"/>
              </a:rPr>
              <a:t> </a:t>
            </a:r>
            <a:r>
              <a:rPr lang="en-US" sz="9600" dirty="0" err="1">
                <a:latin typeface="+mj-lt"/>
              </a:rPr>
              <a:t>dilakukan</a:t>
            </a:r>
            <a:r>
              <a:rPr lang="en-US" sz="9600" dirty="0">
                <a:latin typeface="+mj-lt"/>
              </a:rPr>
              <a:t> di </a:t>
            </a:r>
            <a:r>
              <a:rPr lang="en-US" sz="9600" dirty="0" err="1">
                <a:latin typeface="+mj-lt"/>
              </a:rPr>
              <a:t>tingkat</a:t>
            </a:r>
            <a:r>
              <a:rPr lang="en-US" sz="9600" dirty="0">
                <a:latin typeface="+mj-lt"/>
              </a:rPr>
              <a:t>  </a:t>
            </a:r>
            <a:r>
              <a:rPr lang="en-US" sz="9600" dirty="0" err="1">
                <a:latin typeface="+mj-lt"/>
              </a:rPr>
              <a:t>bawah</a:t>
            </a:r>
            <a:r>
              <a:rPr lang="en-US" sz="9600" dirty="0">
                <a:latin typeface="+mj-lt"/>
              </a:rPr>
              <a:t>.</a:t>
            </a:r>
            <a:r>
              <a:rPr lang="id-ID" sz="9600" dirty="0">
                <a:latin typeface="+mj-lt"/>
              </a:rPr>
              <a:t> Kesemuanya ini harus ada kerangka regulasinya </a:t>
            </a:r>
            <a:r>
              <a:rPr lang="id-ID" sz="9600" dirty="0" smtClean="0">
                <a:latin typeface="+mj-lt"/>
              </a:rPr>
              <a:t>yg </a:t>
            </a:r>
            <a:r>
              <a:rPr lang="id-ID" sz="9600" dirty="0">
                <a:latin typeface="+mj-lt"/>
              </a:rPr>
              <a:t>difasilitasi oleh birokrasi pemerintah.</a:t>
            </a:r>
            <a:endParaRPr lang="en-US" sz="9600" dirty="0">
              <a:latin typeface="+mj-lt"/>
            </a:endParaRPr>
          </a:p>
          <a:p>
            <a:pPr marL="0" indent="0">
              <a:buNone/>
            </a:pPr>
            <a:endParaRPr lang="en-US" sz="9600" b="1" dirty="0">
              <a:latin typeface="+mj-lt"/>
              <a:sym typeface="Wingdings" pitchFamily="2" charset="2"/>
            </a:endParaRPr>
          </a:p>
          <a:p>
            <a:endParaRPr lang="sv-SE" sz="9600" dirty="0" smtClean="0">
              <a:latin typeface="+mj-lt"/>
            </a:endParaRPr>
          </a:p>
          <a:p>
            <a:endParaRPr lang="sv-SE" sz="9600" dirty="0" smtClean="0">
              <a:latin typeface="+mj-lt"/>
            </a:endParaRPr>
          </a:p>
          <a:p>
            <a:pPr marL="0" indent="0">
              <a:buNone/>
            </a:pPr>
            <a:r>
              <a:rPr lang="sv-S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7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1199</Words>
  <Application>Microsoft Office PowerPoint</Application>
  <PresentationFormat>On-screen Show (4:3)</PresentationFormat>
  <Paragraphs>135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REFORMASI  BIROKRASI</vt:lpstr>
      <vt:lpstr>Konsep Birokrasi </vt:lpstr>
      <vt:lpstr>PowerPoint Presentation</vt:lpstr>
      <vt:lpstr>PowerPoint Presentation</vt:lpstr>
      <vt:lpstr> Ciri-Ciri Birokrasi </vt:lpstr>
      <vt:lpstr> Karakteristik Birokrasi </vt:lpstr>
      <vt:lpstr> Fungsi Birokrasi </vt:lpstr>
      <vt:lpstr>PowerPoint Presentation</vt:lpstr>
      <vt:lpstr>PowerPoint Presentation</vt:lpstr>
      <vt:lpstr>REFORMASI BIROKRASI</vt:lpstr>
      <vt:lpstr>Reformasi Birokrasi</vt:lpstr>
      <vt:lpstr>Area Perubahan Pemda</vt:lpstr>
      <vt:lpstr>VISI MISI REFORMASI  BIROKRASI</vt:lpstr>
      <vt:lpstr>TUJUAN REFORMASI BIROKRASI</vt:lpstr>
      <vt:lpstr>STRATEGI REFORMASI BIROKRASI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 BIROKRASI</dc:title>
  <dc:creator>asus</dc:creator>
  <cp:lastModifiedBy>asus</cp:lastModifiedBy>
  <cp:revision>27</cp:revision>
  <dcterms:created xsi:type="dcterms:W3CDTF">2021-03-24T14:00:18Z</dcterms:created>
  <dcterms:modified xsi:type="dcterms:W3CDTF">2021-04-05T06:33:07Z</dcterms:modified>
</cp:coreProperties>
</file>