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368CD-37B2-4822-A364-09D1F74F0EB4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0567D-67B5-43BC-AF40-4AD1C0AE5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63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1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7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7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0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9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0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6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3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6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0E5D6-FC32-4669-A208-8615C22521B2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E8A5D-6111-4B66-84C2-DA09A7C0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3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1"/>
            <a:ext cx="8001000" cy="76199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+mn-lt"/>
                <a:cs typeface="Arial" pitchFamily="34" charset="0"/>
              </a:rPr>
              <a:t>9.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Undang-undang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Nomor</a:t>
            </a:r>
            <a:r>
              <a:rPr lang="en-US" sz="2800" b="1" dirty="0" smtClean="0">
                <a:latin typeface="+mn-lt"/>
                <a:cs typeface="Arial" pitchFamily="34" charset="0"/>
              </a:rPr>
              <a:t> 23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Tahun</a:t>
            </a:r>
            <a:r>
              <a:rPr lang="en-US" sz="2800" b="1" dirty="0" smtClean="0">
                <a:latin typeface="+mn-lt"/>
                <a:cs typeface="Arial" pitchFamily="34" charset="0"/>
              </a:rPr>
              <a:t> 2014 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tentang</a:t>
            </a:r>
            <a:r>
              <a:rPr lang="en-US" sz="2800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Pemerintahan</a:t>
            </a:r>
            <a:r>
              <a:rPr lang="en-US" sz="2800" b="1" dirty="0" smtClean="0">
                <a:latin typeface="+mn-lt"/>
                <a:cs typeface="Arial" pitchFamily="34" charset="0"/>
              </a:rPr>
              <a:t> Daerah</a:t>
            </a:r>
            <a:endParaRPr lang="en-US" sz="28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066800"/>
            <a:ext cx="8077200" cy="563880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smtClean="0">
                <a:cs typeface="Arial" pitchFamily="34" charset="0"/>
              </a:rPr>
              <a:t>P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enyelenggaraan Pemerintahan Daerah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memasuki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era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baru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ketika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UU No 32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2004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diganti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dg UU 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o 23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2014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terdapat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perbedaan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yuridis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maupun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filosofis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Perbedaan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cs typeface="Arial" pitchFamily="34" charset="0"/>
              </a:rPr>
              <a:t>filosofis</a:t>
            </a:r>
            <a:r>
              <a:rPr lang="en-US" sz="2400" b="1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terlihat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makna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orientasi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tersurat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terkandung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pasal-pasal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sebelumnya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sebelumnya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cs typeface="Arial" pitchFamily="34" charset="0"/>
              </a:rPr>
              <a:t>P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erbedaan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yuridis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tertuang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bentuk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pasal-pasal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mengatur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hal-hal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diatur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UU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sebelumnya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ada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pasal-pasal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mengatur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penyelenggaraan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pemilihan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kepala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Perihal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pemilihan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kepala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diatur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UU No 22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2014.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Dalam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pemisahan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Penyelenggaraan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Pemerintahan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Daerah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pilkada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dimaksudkan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mempertegas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posisi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perbedaan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Gubernur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Walikota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Bupati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65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6172200"/>
          </a:xfrm>
        </p:spPr>
        <p:txBody>
          <a:bodyPr>
            <a:normAutofit fontScale="55000" lnSpcReduction="20000"/>
          </a:bodyPr>
          <a:lstStyle/>
          <a:p>
            <a:pPr lvl="0" fontAlgn="base"/>
            <a:r>
              <a:rPr lang="en-US" sz="3600" b="1" dirty="0"/>
              <a:t>Urusan Pemerintahan </a:t>
            </a:r>
            <a:r>
              <a:rPr lang="en-US" sz="3600" b="1" dirty="0" err="1"/>
              <a:t>Wajib</a:t>
            </a:r>
            <a:r>
              <a:rPr lang="en-US" sz="3600" b="1" dirty="0"/>
              <a:t> </a:t>
            </a:r>
            <a:r>
              <a:rPr lang="en-US" sz="3600" b="1" dirty="0" err="1" smtClean="0"/>
              <a:t>tidak</a:t>
            </a:r>
            <a:r>
              <a:rPr lang="en-US" sz="3600" b="1" dirty="0" smtClean="0"/>
              <a:t> </a:t>
            </a:r>
            <a:r>
              <a:rPr lang="en-US" sz="3600" b="1" dirty="0" err="1"/>
              <a:t>berkaitan</a:t>
            </a:r>
            <a:r>
              <a:rPr lang="en-US" sz="3600" b="1" dirty="0"/>
              <a:t> </a:t>
            </a:r>
            <a:r>
              <a:rPr lang="en-US" sz="3600" b="1" dirty="0" err="1" smtClean="0"/>
              <a:t>dengan</a:t>
            </a:r>
            <a:r>
              <a:rPr lang="en-US" sz="3600" b="1" dirty="0" smtClean="0"/>
              <a:t> </a:t>
            </a:r>
            <a:r>
              <a:rPr lang="en-US" sz="3600" b="1" dirty="0"/>
              <a:t>Pelayanan </a:t>
            </a:r>
            <a:r>
              <a:rPr lang="en-US" sz="3600" b="1" dirty="0" err="1" smtClean="0"/>
              <a:t>Dasar</a:t>
            </a:r>
            <a:endParaRPr lang="en-US" sz="3600" dirty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tenaga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kerja</a:t>
            </a:r>
            <a:r>
              <a:rPr lang="en-US" sz="3600" dirty="0">
                <a:latin typeface="+mj-lt"/>
              </a:rPr>
              <a:t>;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pemberdayaan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perempuan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dan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pelindungan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anak</a:t>
            </a:r>
            <a:r>
              <a:rPr lang="en-US" sz="3600" dirty="0">
                <a:latin typeface="+mj-lt"/>
              </a:rPr>
              <a:t>; 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pangan</a:t>
            </a:r>
            <a:r>
              <a:rPr lang="en-US" sz="3600" dirty="0">
                <a:latin typeface="+mj-lt"/>
              </a:rPr>
              <a:t>;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pertanahan</a:t>
            </a:r>
            <a:r>
              <a:rPr lang="en-US" sz="3600" dirty="0">
                <a:latin typeface="+mj-lt"/>
              </a:rPr>
              <a:t>;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lingkungan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hidup</a:t>
            </a:r>
            <a:r>
              <a:rPr lang="en-US" sz="3600" dirty="0">
                <a:latin typeface="+mj-lt"/>
              </a:rPr>
              <a:t>;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administrasi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kependudukan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dan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pencatatan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sipil</a:t>
            </a:r>
            <a:r>
              <a:rPr lang="en-US" sz="3600" dirty="0">
                <a:latin typeface="+mj-lt"/>
              </a:rPr>
              <a:t>;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pemberdayaan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masyarakat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dan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Desa</a:t>
            </a:r>
            <a:r>
              <a:rPr lang="en-US" sz="3600" dirty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pengendalian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penduduk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dan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keluarga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berencana</a:t>
            </a:r>
            <a:r>
              <a:rPr lang="en-US" sz="3600" dirty="0" smtClean="0">
                <a:latin typeface="+mj-lt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perhubungan</a:t>
            </a:r>
            <a:r>
              <a:rPr lang="en-US" sz="3600" dirty="0">
                <a:latin typeface="+mj-lt"/>
              </a:rPr>
              <a:t>; 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komunikasi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dan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informatika</a:t>
            </a:r>
            <a:r>
              <a:rPr lang="en-US" sz="3600" dirty="0">
                <a:latin typeface="+mj-lt"/>
              </a:rPr>
              <a:t>; </a:t>
            </a:r>
            <a:endParaRPr lang="en-US" sz="36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err="1" smtClean="0">
                <a:latin typeface="+mj-lt"/>
              </a:rPr>
              <a:t>koperasi</a:t>
            </a:r>
            <a:r>
              <a:rPr lang="en-US" sz="3600" dirty="0">
                <a:latin typeface="+mj-lt"/>
              </a:rPr>
              <a:t>, </a:t>
            </a:r>
            <a:r>
              <a:rPr lang="en-US" sz="3600" dirty="0" err="1">
                <a:latin typeface="+mj-lt"/>
              </a:rPr>
              <a:t>usaha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kecil</a:t>
            </a:r>
            <a:r>
              <a:rPr lang="en-US" sz="3600" dirty="0">
                <a:latin typeface="+mj-lt"/>
              </a:rPr>
              <a:t>, </a:t>
            </a:r>
            <a:r>
              <a:rPr lang="en-US" sz="3600" dirty="0" err="1">
                <a:latin typeface="+mj-lt"/>
              </a:rPr>
              <a:t>dan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menengah</a:t>
            </a:r>
            <a:r>
              <a:rPr lang="en-US" sz="3600" dirty="0" smtClean="0">
                <a:latin typeface="+mj-lt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penanaman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smtClean="0">
                <a:latin typeface="+mj-lt"/>
              </a:rPr>
              <a:t>modal;</a:t>
            </a:r>
          </a:p>
          <a:p>
            <a:pPr marL="0" lvl="0" indent="0" fontAlgn="base">
              <a:buNone/>
            </a:pPr>
            <a:r>
              <a:rPr lang="en-US" sz="3600" dirty="0" smtClean="0">
                <a:latin typeface="+mj-lt"/>
              </a:rPr>
              <a:t>m.   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smtClean="0">
                <a:latin typeface="+mj-lt"/>
                <a:cs typeface="Arial" pitchFamily="34" charset="0"/>
              </a:rPr>
              <a:t>kepemudaan </a:t>
            </a:r>
            <a:r>
              <a:rPr lang="en-US" sz="3600" dirty="0" err="1">
                <a:latin typeface="+mj-lt"/>
                <a:cs typeface="Arial" pitchFamily="34" charset="0"/>
              </a:rPr>
              <a:t>dan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r>
              <a:rPr lang="en-US" sz="3600" dirty="0" err="1">
                <a:latin typeface="+mj-lt"/>
                <a:cs typeface="Arial" pitchFamily="34" charset="0"/>
              </a:rPr>
              <a:t>olah</a:t>
            </a:r>
            <a:r>
              <a:rPr lang="en-US" sz="3600" dirty="0">
                <a:latin typeface="+mj-lt"/>
                <a:cs typeface="Arial" pitchFamily="34" charset="0"/>
              </a:rPr>
              <a:t> raga; </a:t>
            </a:r>
            <a:endParaRPr lang="en-US" sz="3600" dirty="0" smtClean="0">
              <a:latin typeface="+mj-lt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n.    </a:t>
            </a:r>
            <a:r>
              <a:rPr lang="en-US" sz="3600" dirty="0" smtClean="0">
                <a:latin typeface="+mj-lt"/>
                <a:cs typeface="Arial" pitchFamily="34" charset="0"/>
              </a:rPr>
              <a:t> statistik</a:t>
            </a:r>
            <a:r>
              <a:rPr lang="en-US" sz="3600" dirty="0">
                <a:latin typeface="+mj-lt"/>
                <a:cs typeface="Arial" pitchFamily="34" charset="0"/>
              </a:rPr>
              <a:t>; </a:t>
            </a:r>
            <a:endParaRPr lang="en-US" sz="3600" dirty="0" smtClean="0">
              <a:latin typeface="+mj-lt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o.   </a:t>
            </a:r>
            <a:r>
              <a:rPr lang="en-US" sz="3600" dirty="0" smtClean="0">
                <a:latin typeface="+mj-lt"/>
                <a:cs typeface="Arial" pitchFamily="34" charset="0"/>
              </a:rPr>
              <a:t>  </a:t>
            </a:r>
            <a:r>
              <a:rPr lang="en-US" sz="3600" dirty="0" err="1" smtClean="0">
                <a:latin typeface="+mj-lt"/>
                <a:cs typeface="Arial" pitchFamily="34" charset="0"/>
              </a:rPr>
              <a:t>persandian</a:t>
            </a:r>
            <a:r>
              <a:rPr lang="en-US" sz="3600" dirty="0">
                <a:latin typeface="+mj-lt"/>
                <a:cs typeface="Arial" pitchFamily="34" charset="0"/>
              </a:rPr>
              <a:t>; </a:t>
            </a:r>
            <a:endParaRPr lang="en-US" sz="3600" dirty="0" smtClean="0">
              <a:latin typeface="+mj-lt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p.  </a:t>
            </a:r>
            <a:r>
              <a:rPr lang="en-US" sz="3600" dirty="0" smtClean="0">
                <a:latin typeface="+mj-lt"/>
                <a:cs typeface="Arial" pitchFamily="34" charset="0"/>
              </a:rPr>
              <a:t>   </a:t>
            </a:r>
            <a:r>
              <a:rPr lang="en-US" sz="3600" dirty="0" err="1" smtClean="0">
                <a:latin typeface="+mj-lt"/>
                <a:cs typeface="Arial" pitchFamily="34" charset="0"/>
              </a:rPr>
              <a:t>kebudayaan</a:t>
            </a:r>
            <a:r>
              <a:rPr lang="en-US" sz="3600" dirty="0" smtClean="0">
                <a:latin typeface="+mj-lt"/>
                <a:cs typeface="Arial" pitchFamily="34" charset="0"/>
              </a:rPr>
              <a:t>;</a:t>
            </a:r>
          </a:p>
          <a:p>
            <a:pPr marL="0" lvl="0" indent="0" fontAlgn="base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q.   </a:t>
            </a:r>
            <a:r>
              <a:rPr lang="en-US" sz="3600" dirty="0" smtClean="0">
                <a:latin typeface="+mj-lt"/>
                <a:cs typeface="Arial" pitchFamily="34" charset="0"/>
              </a:rPr>
              <a:t>  </a:t>
            </a:r>
            <a:r>
              <a:rPr lang="en-US" sz="3600" dirty="0" err="1" smtClean="0">
                <a:latin typeface="+mj-lt"/>
                <a:cs typeface="Arial" pitchFamily="34" charset="0"/>
              </a:rPr>
              <a:t>perpustakaan</a:t>
            </a:r>
            <a:r>
              <a:rPr lang="en-US" sz="3600" dirty="0">
                <a:latin typeface="+mj-lt"/>
                <a:cs typeface="Arial" pitchFamily="34" charset="0"/>
              </a:rPr>
              <a:t>; </a:t>
            </a:r>
            <a:r>
              <a:rPr lang="en-US" sz="3600" dirty="0" err="1">
                <a:latin typeface="+mj-lt"/>
                <a:cs typeface="Arial" pitchFamily="34" charset="0"/>
              </a:rPr>
              <a:t>dan</a:t>
            </a:r>
            <a:r>
              <a:rPr lang="en-US" sz="3600" dirty="0">
                <a:latin typeface="+mj-lt"/>
                <a:cs typeface="Arial" pitchFamily="34" charset="0"/>
              </a:rPr>
              <a:t> </a:t>
            </a:r>
            <a:endParaRPr lang="en-US" sz="3600" dirty="0" smtClean="0">
              <a:latin typeface="+mj-lt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r.      </a:t>
            </a:r>
            <a:r>
              <a:rPr lang="en-US" sz="3600" dirty="0" err="1" smtClean="0">
                <a:latin typeface="+mj-lt"/>
                <a:cs typeface="Arial" pitchFamily="34" charset="0"/>
              </a:rPr>
              <a:t>kearsipan</a:t>
            </a:r>
            <a:r>
              <a:rPr lang="en-US" sz="3600" dirty="0">
                <a:latin typeface="+mj-lt"/>
                <a:cs typeface="Arial" pitchFamily="34" charset="0"/>
              </a:rPr>
              <a:t>. </a:t>
            </a:r>
          </a:p>
          <a:p>
            <a:pPr marL="514350" lvl="0" indent="-514350" fontAlgn="base">
              <a:buFont typeface="+mj-lt"/>
              <a:buAutoNum type="alphaLcPeriod"/>
            </a:pPr>
            <a:endParaRPr lang="en-US" dirty="0" smtClean="0"/>
          </a:p>
          <a:p>
            <a:pPr marL="0" lvl="0" indent="0" fontAlgn="base">
              <a:buNone/>
            </a:pPr>
            <a:endParaRPr lang="en-US" dirty="0"/>
          </a:p>
          <a:p>
            <a:pPr marL="514350" lvl="0" indent="-514350" fontAlgn="base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39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sz="2600" b="1" dirty="0" smtClean="0">
                <a:latin typeface="+mj-lt"/>
                <a:cs typeface="Arial" pitchFamily="34" charset="0"/>
              </a:rPr>
              <a:t>Urusan </a:t>
            </a:r>
            <a:r>
              <a:rPr lang="en-US" sz="2600" b="1" dirty="0">
                <a:latin typeface="+mj-lt"/>
                <a:cs typeface="Arial" pitchFamily="34" charset="0"/>
              </a:rPr>
              <a:t>Pemerintahan </a:t>
            </a:r>
            <a:r>
              <a:rPr lang="en-US" sz="2600" b="1" dirty="0" err="1">
                <a:latin typeface="+mj-lt"/>
                <a:cs typeface="Arial" pitchFamily="34" charset="0"/>
              </a:rPr>
              <a:t>Pilihan</a:t>
            </a:r>
            <a:r>
              <a:rPr lang="en-US" sz="2600" b="1" dirty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Psl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>
                <a:latin typeface="+mj-lt"/>
                <a:cs typeface="Arial" pitchFamily="34" charset="0"/>
              </a:rPr>
              <a:t>11 </a:t>
            </a:r>
            <a:r>
              <a:rPr lang="en-US" sz="2600" dirty="0" err="1">
                <a:latin typeface="+mj-lt"/>
                <a:cs typeface="Arial" pitchFamily="34" charset="0"/>
              </a:rPr>
              <a:t>ayat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smtClean="0">
                <a:latin typeface="+mj-lt"/>
                <a:cs typeface="Arial" pitchFamily="34" charset="0"/>
              </a:rPr>
              <a:t>1 meliputi</a:t>
            </a:r>
            <a:r>
              <a:rPr lang="en-US" sz="2600" dirty="0" smtClean="0">
                <a:latin typeface="+mj-lt"/>
                <a:cs typeface="Arial" pitchFamily="34" charset="0"/>
              </a:rPr>
              <a:t>: </a:t>
            </a:r>
          </a:p>
          <a:p>
            <a:pPr marL="742950" lvl="0" indent="-742950" fontAlgn="base">
              <a:buAutoNum type="alphaLcPeriod"/>
            </a:pPr>
            <a:r>
              <a:rPr lang="en-US" sz="2600" dirty="0" smtClean="0">
                <a:latin typeface="+mj-lt"/>
                <a:cs typeface="Arial" pitchFamily="34" charset="0"/>
              </a:rPr>
              <a:t>kelautan </a:t>
            </a:r>
            <a:r>
              <a:rPr lang="en-US" sz="2600" dirty="0" err="1">
                <a:latin typeface="+mj-lt"/>
                <a:cs typeface="Arial" pitchFamily="34" charset="0"/>
              </a:rPr>
              <a:t>dan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perikanan</a:t>
            </a:r>
            <a:r>
              <a:rPr lang="en-US" sz="2600" dirty="0">
                <a:latin typeface="+mj-lt"/>
                <a:cs typeface="Arial" pitchFamily="34" charset="0"/>
              </a:rPr>
              <a:t>; </a:t>
            </a:r>
          </a:p>
          <a:p>
            <a:pPr marL="742950" lvl="0" indent="-742950" fontAlgn="base">
              <a:buAutoNum type="alphaLcPeriod"/>
            </a:pPr>
            <a:r>
              <a:rPr lang="en-US" sz="2600" dirty="0" smtClean="0">
                <a:latin typeface="+mj-lt"/>
                <a:cs typeface="Arial" pitchFamily="34" charset="0"/>
              </a:rPr>
              <a:t> pariwisata</a:t>
            </a:r>
            <a:r>
              <a:rPr lang="en-US" sz="2600" dirty="0">
                <a:latin typeface="+mj-lt"/>
                <a:cs typeface="Arial" pitchFamily="34" charset="0"/>
              </a:rPr>
              <a:t>; </a:t>
            </a:r>
            <a:endParaRPr lang="en-US" sz="2600" dirty="0" smtClean="0">
              <a:latin typeface="+mj-lt"/>
              <a:cs typeface="Arial" pitchFamily="34" charset="0"/>
            </a:endParaRPr>
          </a:p>
          <a:p>
            <a:pPr marL="742950" lvl="0" indent="-742950" fontAlgn="base">
              <a:buAutoNum type="alphaLcPeriod"/>
            </a:pPr>
            <a:r>
              <a:rPr lang="en-US" sz="2600" dirty="0" err="1" smtClean="0">
                <a:latin typeface="+mj-lt"/>
                <a:cs typeface="Arial" pitchFamily="34" charset="0"/>
              </a:rPr>
              <a:t>pertanian</a:t>
            </a:r>
            <a:r>
              <a:rPr lang="en-US" sz="2600" dirty="0">
                <a:latin typeface="+mj-lt"/>
                <a:cs typeface="Arial" pitchFamily="34" charset="0"/>
              </a:rPr>
              <a:t>; </a:t>
            </a:r>
          </a:p>
          <a:p>
            <a:pPr marL="742950" lvl="0" indent="-742950" fontAlgn="base">
              <a:buAutoNum type="alphaLcPeriod"/>
            </a:pPr>
            <a:r>
              <a:rPr lang="en-US" sz="2600" dirty="0" err="1" smtClean="0">
                <a:latin typeface="+mj-lt"/>
                <a:cs typeface="Arial" pitchFamily="34" charset="0"/>
              </a:rPr>
              <a:t>kehutanan</a:t>
            </a:r>
            <a:r>
              <a:rPr lang="en-US" sz="2600" dirty="0">
                <a:latin typeface="+mj-lt"/>
                <a:cs typeface="Arial" pitchFamily="34" charset="0"/>
              </a:rPr>
              <a:t>; </a:t>
            </a:r>
          </a:p>
          <a:p>
            <a:pPr marL="742950" lvl="0" indent="-742950" fontAlgn="base">
              <a:buAutoNum type="alphaLcPeriod"/>
            </a:pPr>
            <a:r>
              <a:rPr lang="en-US" sz="2600" dirty="0" err="1" smtClean="0">
                <a:latin typeface="+mj-lt"/>
                <a:cs typeface="Arial" pitchFamily="34" charset="0"/>
              </a:rPr>
              <a:t>energi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dan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sumber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daya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smtClean="0">
                <a:latin typeface="+mj-lt"/>
                <a:cs typeface="Arial" pitchFamily="34" charset="0"/>
              </a:rPr>
              <a:t>mineral;</a:t>
            </a:r>
          </a:p>
          <a:p>
            <a:pPr marL="742950" lvl="0" indent="-742950" fontAlgn="base">
              <a:buAutoNum type="alphaLcPeriod"/>
            </a:pPr>
            <a:r>
              <a:rPr lang="en-US" sz="2600" dirty="0" err="1" smtClean="0">
                <a:latin typeface="+mj-lt"/>
                <a:cs typeface="Arial" pitchFamily="34" charset="0"/>
              </a:rPr>
              <a:t>perdagangan</a:t>
            </a:r>
            <a:r>
              <a:rPr lang="en-US" sz="2600" dirty="0">
                <a:latin typeface="+mj-lt"/>
                <a:cs typeface="Arial" pitchFamily="34" charset="0"/>
              </a:rPr>
              <a:t>; </a:t>
            </a:r>
            <a:endParaRPr lang="en-US" sz="2600" dirty="0" smtClean="0">
              <a:latin typeface="+mj-lt"/>
              <a:cs typeface="Arial" pitchFamily="34" charset="0"/>
            </a:endParaRPr>
          </a:p>
          <a:p>
            <a:pPr marL="742950" lvl="0" indent="-742950" fontAlgn="base">
              <a:buAutoNum type="alphaLcPeriod"/>
            </a:pPr>
            <a:r>
              <a:rPr lang="en-US" sz="2600" dirty="0" err="1" smtClean="0">
                <a:latin typeface="+mj-lt"/>
                <a:cs typeface="Arial" pitchFamily="34" charset="0"/>
              </a:rPr>
              <a:t>perindustrian</a:t>
            </a:r>
            <a:r>
              <a:rPr lang="en-US" sz="2600" dirty="0">
                <a:latin typeface="+mj-lt"/>
                <a:cs typeface="Arial" pitchFamily="34" charset="0"/>
              </a:rPr>
              <a:t>; </a:t>
            </a:r>
            <a:r>
              <a:rPr lang="en-US" sz="2600" dirty="0" err="1">
                <a:latin typeface="+mj-lt"/>
                <a:cs typeface="Arial" pitchFamily="34" charset="0"/>
              </a:rPr>
              <a:t>dan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endParaRPr lang="en-US" sz="2600" dirty="0" smtClean="0">
              <a:latin typeface="+mj-lt"/>
              <a:cs typeface="Arial" pitchFamily="34" charset="0"/>
            </a:endParaRPr>
          </a:p>
          <a:p>
            <a:pPr marL="742950" lvl="0" indent="-742950" fontAlgn="base">
              <a:buAutoNum type="alphaLcPeriod"/>
            </a:pPr>
            <a:r>
              <a:rPr lang="en-US" sz="2600" dirty="0" err="1" smtClean="0">
                <a:latin typeface="+mj-lt"/>
                <a:cs typeface="Arial" pitchFamily="34" charset="0"/>
              </a:rPr>
              <a:t>transmigrasi</a:t>
            </a:r>
            <a:r>
              <a:rPr lang="en-US" sz="2600" dirty="0">
                <a:latin typeface="+mj-lt"/>
                <a:cs typeface="Arial" pitchFamily="34" charset="0"/>
              </a:rPr>
              <a:t>. </a:t>
            </a:r>
          </a:p>
          <a:p>
            <a:pPr marL="742950" indent="-742950">
              <a:buFont typeface="+mj-lt"/>
              <a:buAutoNum type="alphaLcPeriod"/>
            </a:pPr>
            <a:endParaRPr lang="en-US" sz="2600" dirty="0">
              <a:latin typeface="+mj-lt"/>
              <a:cs typeface="Arial" pitchFamily="34" charset="0"/>
            </a:endParaRPr>
          </a:p>
          <a:p>
            <a:pPr marL="457200" lvl="1" indent="0" fontAlgn="base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79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5165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Urusan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pemerintahan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umum</a:t>
            </a:r>
            <a:r>
              <a:rPr lang="en-US" sz="2800" b="1" dirty="0" smtClean="0"/>
              <a:t>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gubernur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bupati</a:t>
            </a:r>
            <a:r>
              <a:rPr lang="en-US" sz="2800" dirty="0" smtClean="0"/>
              <a:t>/</a:t>
            </a:r>
            <a:r>
              <a:rPr lang="en-US" sz="2800" dirty="0" err="1" smtClean="0"/>
              <a:t>walikota</a:t>
            </a:r>
            <a:r>
              <a:rPr lang="en-US" sz="2800" dirty="0" smtClean="0"/>
              <a:t> </a:t>
            </a:r>
            <a:r>
              <a:rPr lang="en-US" sz="2800" dirty="0" err="1" smtClean="0"/>
              <a:t>diwilayah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masing-masing</a:t>
            </a:r>
            <a:r>
              <a:rPr lang="en-US" sz="2800" dirty="0" smtClean="0"/>
              <a:t>. </a:t>
            </a:r>
          </a:p>
          <a:p>
            <a:r>
              <a:rPr lang="en-US" sz="2800" dirty="0" smtClean="0"/>
              <a:t>Yang </a:t>
            </a:r>
            <a:r>
              <a:rPr lang="en-US" sz="2800" dirty="0" err="1" smtClean="0"/>
              <a:t>patut</a:t>
            </a:r>
            <a:r>
              <a:rPr lang="en-US" sz="2800" dirty="0" smtClean="0"/>
              <a:t> </a:t>
            </a:r>
            <a:r>
              <a:rPr lang="en-US" sz="2800" dirty="0" err="1" smtClean="0"/>
              <a:t>dicatat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APBN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 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dimaksud</a:t>
            </a:r>
            <a:r>
              <a:rPr lang="en-US" sz="2800" dirty="0" smtClean="0"/>
              <a:t> agar </a:t>
            </a:r>
            <a:r>
              <a:rPr lang="en-US" sz="2800" b="1" dirty="0" smtClean="0"/>
              <a:t>APBD</a:t>
            </a:r>
            <a:r>
              <a:rPr lang="en-US" sz="2800" dirty="0" smtClean="0"/>
              <a:t> </a:t>
            </a:r>
            <a:r>
              <a:rPr lang="en-US" sz="2800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konkuren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pelayanan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. </a:t>
            </a:r>
          </a:p>
          <a:p>
            <a:r>
              <a:rPr lang="en-US" sz="2800" dirty="0" err="1" smtClean="0"/>
              <a:t>Disinilah</a:t>
            </a:r>
            <a:r>
              <a:rPr lang="en-US" sz="2800" dirty="0" smtClean="0"/>
              <a:t> </a:t>
            </a:r>
            <a:r>
              <a:rPr lang="en-US" sz="2800" dirty="0" err="1" smtClean="0"/>
              <a:t>terlihat</a:t>
            </a:r>
            <a:r>
              <a:rPr lang="en-US" sz="2800" dirty="0" smtClean="0"/>
              <a:t> </a:t>
            </a:r>
            <a:r>
              <a:rPr lang="en-US" sz="2800" dirty="0" err="1" smtClean="0"/>
              <a:t>komitmen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,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beban</a:t>
            </a:r>
            <a:r>
              <a:rPr lang="en-US" sz="2800" dirty="0" smtClean="0"/>
              <a:t> </a:t>
            </a:r>
            <a:r>
              <a:rPr lang="en-US" sz="2800" dirty="0" err="1" smtClean="0"/>
              <a:t>berlebih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ditanggung</a:t>
            </a:r>
            <a:r>
              <a:rPr lang="en-US" sz="2800" dirty="0" smtClean="0"/>
              <a:t> APBD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8100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</a:rPr>
              <a:t>Sinergi</a:t>
            </a:r>
            <a:r>
              <a:rPr lang="en-US" sz="2400" dirty="0" smtClean="0">
                <a:latin typeface="+mj-lt"/>
              </a:rPr>
              <a:t> penyelenggaraan urusan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antara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presiden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melimpahkan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Mendagri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utk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bertindak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selaku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koordinator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lembaga</a:t>
            </a:r>
            <a:r>
              <a:rPr lang="en-US" sz="2400" dirty="0" smtClean="0">
                <a:latin typeface="+mj-lt"/>
              </a:rPr>
              <a:t> non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sebagian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urusannya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diserahkan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endParaRPr lang="en-US" sz="2400" dirty="0" smtClean="0">
              <a:latin typeface="+mj-lt"/>
            </a:endParaRPr>
          </a:p>
          <a:p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urusannya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diserahkan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berkewajiban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pembinaan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bersifat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sedangkan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Dalam </a:t>
            </a:r>
            <a:r>
              <a:rPr lang="en-US" sz="2400" dirty="0" err="1" smtClean="0">
                <a:latin typeface="+mj-lt"/>
              </a:rPr>
              <a:t>Negeri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melaksanakan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pembinaan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dan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pengawasan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yang </a:t>
            </a:r>
            <a:r>
              <a:rPr lang="en-US" sz="2400" dirty="0" err="1" smtClean="0">
                <a:latin typeface="+mj-lt"/>
              </a:rPr>
              <a:t>bersifat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Mekanisme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tersebut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diharapkan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mampu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menciptakan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harmonisasi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sinergi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antara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dg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urusan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secara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keseluruhan</a:t>
            </a:r>
            <a:r>
              <a:rPr lang="en-US" sz="2400" dirty="0" smtClean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0439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077200" cy="53641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Dalam </a:t>
            </a:r>
            <a:r>
              <a:rPr lang="en-US" sz="2800" dirty="0" err="1" smtClean="0">
                <a:latin typeface="+mj-lt"/>
              </a:rPr>
              <a:t>melaksanakan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urusan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umum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kelancaran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koordinasi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seluruh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pemimpin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instansi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di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dapat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dibentuk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Forum </a:t>
            </a:r>
            <a:r>
              <a:rPr lang="en-US" sz="2800" b="1" dirty="0" err="1" smtClean="0">
                <a:latin typeface="+mj-lt"/>
              </a:rPr>
              <a:t>Koordinasi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Pimpinan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Pemerintahan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di </a:t>
            </a:r>
            <a:r>
              <a:rPr lang="en-US" sz="2800" b="1" dirty="0" err="1" smtClean="0">
                <a:latin typeface="+mj-lt"/>
              </a:rPr>
              <a:t>daerah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kepala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selaku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kepala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di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bertindak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sebagai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koordinatornya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err="1" smtClean="0">
                <a:latin typeface="+mj-lt"/>
              </a:rPr>
              <a:t>Karena</a:t>
            </a:r>
            <a:r>
              <a:rPr lang="en-US" sz="2800" dirty="0" smtClean="0">
                <a:latin typeface="+mj-lt"/>
              </a:rPr>
              <a:t> urusan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umum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merupakan</a:t>
            </a:r>
            <a:r>
              <a:rPr lang="en-US" sz="2800" dirty="0" smtClean="0">
                <a:latin typeface="+mj-lt"/>
              </a:rPr>
              <a:t> urusan yang </a:t>
            </a:r>
            <a:r>
              <a:rPr lang="en-US" sz="2800" dirty="0" err="1" smtClean="0">
                <a:latin typeface="+mj-lt"/>
              </a:rPr>
              <a:t>tidak</a:t>
            </a:r>
            <a:r>
              <a:rPr lang="en-US" sz="2800" dirty="0" smtClean="0">
                <a:latin typeface="+mj-lt"/>
              </a:rPr>
              <a:t> di </a:t>
            </a:r>
            <a:r>
              <a:rPr lang="en-US" sz="2800" dirty="0" err="1" smtClean="0">
                <a:latin typeface="+mj-lt"/>
              </a:rPr>
              <a:t>desentralisasikan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maka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biaya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penyelenggaraan  </a:t>
            </a:r>
            <a:r>
              <a:rPr lang="en-US" sz="2800" dirty="0">
                <a:latin typeface="+mj-lt"/>
              </a:rPr>
              <a:t>urusan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umum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tersebut</a:t>
            </a:r>
            <a:r>
              <a:rPr lang="en-US" sz="2800" dirty="0" smtClean="0">
                <a:latin typeface="+mj-lt"/>
              </a:rPr>
              <a:t> di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menjadi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tanggungjawab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pemerintah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05274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153400" cy="5791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</a:rPr>
              <a:t>Dalam UU 23 </a:t>
            </a:r>
            <a:r>
              <a:rPr lang="en-US" sz="2400" dirty="0" smtClean="0">
                <a:latin typeface="+mj-lt"/>
              </a:rPr>
              <a:t>2014 ( </a:t>
            </a:r>
            <a:r>
              <a:rPr lang="en-US" sz="2400" dirty="0">
                <a:latin typeface="+mj-lt"/>
              </a:rPr>
              <a:t>Bab V </a:t>
            </a:r>
            <a:r>
              <a:rPr lang="en-US" sz="2400" dirty="0" smtClean="0">
                <a:latin typeface="+mj-lt"/>
              </a:rPr>
              <a:t>) </a:t>
            </a:r>
            <a:r>
              <a:rPr lang="en-US" sz="2400" dirty="0" err="1" smtClean="0">
                <a:latin typeface="+mj-lt"/>
              </a:rPr>
              <a:t>mengakomodasi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bercirikan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kepulauan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diatur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Daerah </a:t>
            </a:r>
            <a:r>
              <a:rPr lang="en-US" sz="2400" b="1" dirty="0" err="1" smtClean="0">
                <a:latin typeface="+mj-lt"/>
              </a:rPr>
              <a:t>Propinsi</a:t>
            </a:r>
            <a:r>
              <a:rPr lang="en-US" sz="2400" b="1" dirty="0" smtClean="0">
                <a:latin typeface="+mj-lt"/>
              </a:rPr>
              <a:t> di </a:t>
            </a:r>
            <a:r>
              <a:rPr lang="en-US" sz="2400" b="1" dirty="0" err="1">
                <a:latin typeface="+mj-lt"/>
              </a:rPr>
              <a:t>L</a:t>
            </a:r>
            <a:r>
              <a:rPr lang="en-US" sz="2400" b="1" dirty="0" err="1" smtClean="0">
                <a:latin typeface="+mj-lt"/>
              </a:rPr>
              <a:t>aut</a:t>
            </a:r>
            <a:r>
              <a:rPr lang="en-US" sz="2400" b="1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Daerah </a:t>
            </a:r>
            <a:r>
              <a:rPr lang="en-US" sz="2400" b="1" dirty="0" err="1" smtClean="0">
                <a:latin typeface="+mj-lt"/>
              </a:rPr>
              <a:t>Propinsi</a:t>
            </a:r>
            <a:r>
              <a:rPr lang="en-US" sz="2400" b="1" dirty="0" smtClean="0">
                <a:latin typeface="+mj-lt"/>
              </a:rPr>
              <a:t> yang </a:t>
            </a:r>
            <a:r>
              <a:rPr lang="en-US" sz="2400" b="1" dirty="0" err="1" smtClean="0">
                <a:latin typeface="+mj-lt"/>
              </a:rPr>
              <a:t>bercirikan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Kepulauan</a:t>
            </a:r>
            <a:r>
              <a:rPr lang="en-US" sz="2400" b="1" dirty="0" smtClean="0">
                <a:latin typeface="+mj-lt"/>
              </a:rPr>
              <a:t>. </a:t>
            </a:r>
          </a:p>
          <a:p>
            <a:r>
              <a:rPr lang="en-US" sz="2400" dirty="0" err="1" smtClean="0">
                <a:latin typeface="+mj-lt"/>
              </a:rPr>
              <a:t>Realitas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memiliki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ciri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kepulauan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meratanya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sarana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prasarana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memadai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menunjang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sehingga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pembangunan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penciptaan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kesejahteraan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bagi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masyarakat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masih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jauh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harapan</a:t>
            </a:r>
            <a:r>
              <a:rPr lang="en-US" sz="2400" dirty="0" smtClean="0">
                <a:latin typeface="+mj-lt"/>
              </a:rPr>
              <a:t>. </a:t>
            </a:r>
          </a:p>
          <a:p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bercirikan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kepulauan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harus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memiliki</a:t>
            </a:r>
            <a:r>
              <a:rPr lang="en-US" sz="2400" dirty="0" smtClean="0">
                <a:latin typeface="+mj-lt"/>
              </a:rPr>
              <a:t> model </a:t>
            </a:r>
            <a:r>
              <a:rPr lang="en-US" sz="2400" dirty="0" err="1" smtClean="0">
                <a:latin typeface="+mj-lt"/>
              </a:rPr>
              <a:t>pembangunan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berbeda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umumnya</a:t>
            </a:r>
            <a:r>
              <a:rPr lang="en-US" sz="2400" dirty="0" smtClean="0">
                <a:latin typeface="+mj-lt"/>
              </a:rPr>
              <a:t>, model </a:t>
            </a:r>
            <a:r>
              <a:rPr lang="en-US" sz="2400" dirty="0" err="1" smtClean="0">
                <a:latin typeface="+mj-lt"/>
              </a:rPr>
              <a:t>pelayanan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admnistrasi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pelayan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berbasis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kepulauan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meningkatkan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pembangunan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sarana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prasarana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mengedepankan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i="1" dirty="0" smtClean="0">
                <a:latin typeface="+mj-lt"/>
              </a:rPr>
              <a:t>security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secara</a:t>
            </a:r>
            <a:r>
              <a:rPr lang="en-US" sz="2400" dirty="0" smtClean="0">
                <a:latin typeface="+mj-lt"/>
              </a:rPr>
              <a:t> linier. 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3877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 </a:t>
            </a:r>
            <a:r>
              <a:rPr lang="en-US" sz="3600" dirty="0" err="1"/>
              <a:t>P</a:t>
            </a:r>
            <a:r>
              <a:rPr lang="en-US" sz="3600" dirty="0" err="1" smtClean="0"/>
              <a:t>ada</a:t>
            </a:r>
            <a:r>
              <a:rPr lang="en-US" sz="3600" dirty="0" smtClean="0"/>
              <a:t>  </a:t>
            </a:r>
            <a:r>
              <a:rPr lang="en-US" sz="3600" dirty="0" err="1" smtClean="0"/>
              <a:t>Pasal</a:t>
            </a:r>
            <a:r>
              <a:rPr lang="en-US" sz="3600" dirty="0" smtClean="0"/>
              <a:t> </a:t>
            </a:r>
            <a:r>
              <a:rPr lang="en-US" sz="3600" dirty="0"/>
              <a:t>28 </a:t>
            </a:r>
            <a:r>
              <a:rPr lang="en-US" sz="3600" dirty="0" err="1" smtClean="0"/>
              <a:t>tercantum</a:t>
            </a:r>
            <a:r>
              <a:rPr lang="en-US" sz="3600" dirty="0" smtClean="0"/>
              <a:t> Daerah </a:t>
            </a:r>
            <a:r>
              <a:rPr lang="en-US" sz="3600" dirty="0" err="1"/>
              <a:t>Provinsi</a:t>
            </a:r>
            <a:r>
              <a:rPr lang="en-US" sz="3600" dirty="0"/>
              <a:t> yang </a:t>
            </a:r>
            <a:r>
              <a:rPr lang="en-US" sz="3600" dirty="0" err="1"/>
              <a:t>Berciri</a:t>
            </a:r>
            <a:r>
              <a:rPr lang="en-US" sz="3600" dirty="0"/>
              <a:t> </a:t>
            </a:r>
            <a:r>
              <a:rPr lang="en-US" sz="3600" dirty="0" err="1"/>
              <a:t>Kepulauan</a:t>
            </a:r>
            <a:r>
              <a:rPr lang="en-US" sz="3600" dirty="0"/>
              <a:t> </a:t>
            </a:r>
            <a:r>
              <a:rPr lang="en-US" sz="3600" dirty="0" err="1"/>
              <a:t>mempunyai</a:t>
            </a:r>
            <a:r>
              <a:rPr lang="en-US" sz="3600" dirty="0"/>
              <a:t> </a:t>
            </a:r>
            <a:r>
              <a:rPr lang="en-US" sz="3600" dirty="0" err="1"/>
              <a:t>kewenangan</a:t>
            </a:r>
            <a:r>
              <a:rPr lang="en-US" sz="3600" dirty="0"/>
              <a:t> </a:t>
            </a:r>
            <a:r>
              <a:rPr lang="en-US" sz="3600" dirty="0" err="1"/>
              <a:t>mengelola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r>
              <a:rPr lang="en-US" sz="3600" dirty="0"/>
              <a:t> </a:t>
            </a:r>
            <a:r>
              <a:rPr lang="en-US" sz="3600" dirty="0" err="1"/>
              <a:t>daya</a:t>
            </a:r>
            <a:r>
              <a:rPr lang="en-US" sz="3600" dirty="0"/>
              <a:t> </a:t>
            </a:r>
            <a:r>
              <a:rPr lang="en-US" sz="3600" dirty="0" err="1"/>
              <a:t>alam</a:t>
            </a:r>
            <a:r>
              <a:rPr lang="en-US" sz="3600" dirty="0"/>
              <a:t> di </a:t>
            </a:r>
            <a:r>
              <a:rPr lang="en-US" sz="3600" dirty="0" err="1" smtClean="0"/>
              <a:t>laut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mendapat</a:t>
            </a:r>
            <a:r>
              <a:rPr lang="en-US" sz="3600" dirty="0" smtClean="0"/>
              <a:t> </a:t>
            </a:r>
            <a:r>
              <a:rPr lang="en-US" sz="3600" dirty="0" err="1"/>
              <a:t>penugasan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Pusat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melaksanakan</a:t>
            </a:r>
            <a:r>
              <a:rPr lang="en-US" sz="3600" dirty="0"/>
              <a:t> </a:t>
            </a:r>
            <a:r>
              <a:rPr lang="en-US" sz="3600" dirty="0" err="1"/>
              <a:t>kewenangan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Pusat</a:t>
            </a:r>
            <a:r>
              <a:rPr lang="en-US" sz="3600" dirty="0"/>
              <a:t> di </a:t>
            </a:r>
            <a:r>
              <a:rPr lang="en-US" sz="3600" dirty="0" err="1"/>
              <a:t>bidang</a:t>
            </a:r>
            <a:r>
              <a:rPr lang="en-US" sz="3600" dirty="0"/>
              <a:t> </a:t>
            </a:r>
            <a:r>
              <a:rPr lang="en-US" sz="3600" dirty="0" err="1"/>
              <a:t>kelautan</a:t>
            </a:r>
            <a:r>
              <a:rPr lang="en-US" sz="3600" dirty="0"/>
              <a:t> </a:t>
            </a:r>
            <a:r>
              <a:rPr lang="en-US" sz="3600" dirty="0" err="1"/>
              <a:t>berdasarkan</a:t>
            </a:r>
            <a:r>
              <a:rPr lang="en-US" sz="3600" dirty="0"/>
              <a:t> </a:t>
            </a:r>
            <a:r>
              <a:rPr lang="en-US" sz="3600" dirty="0" err="1"/>
              <a:t>asas</a:t>
            </a:r>
            <a:r>
              <a:rPr lang="en-US" sz="3600" dirty="0"/>
              <a:t> </a:t>
            </a:r>
            <a:r>
              <a:rPr lang="en-US" sz="3600" dirty="0" err="1"/>
              <a:t>Tugas</a:t>
            </a:r>
            <a:r>
              <a:rPr lang="en-US" sz="3600" dirty="0"/>
              <a:t> </a:t>
            </a:r>
            <a:r>
              <a:rPr lang="en-US" sz="3600" dirty="0" err="1"/>
              <a:t>Pembantuan</a:t>
            </a:r>
            <a:r>
              <a:rPr lang="en-US" sz="3600" dirty="0"/>
              <a:t>. </a:t>
            </a:r>
          </a:p>
          <a:p>
            <a:pPr lvl="0" fontAlgn="base"/>
            <a:r>
              <a:rPr lang="en-US" sz="3600" dirty="0" err="1"/>
              <a:t>Penugasan</a:t>
            </a:r>
            <a:r>
              <a:rPr lang="en-US" sz="3600" dirty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/>
              <a:t>dilaksanakan</a:t>
            </a:r>
            <a:r>
              <a:rPr lang="en-US" sz="3600" dirty="0"/>
              <a:t> </a:t>
            </a:r>
            <a:r>
              <a:rPr lang="en-US" sz="3600" dirty="0" err="1"/>
              <a:t>setelah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Daerah </a:t>
            </a:r>
            <a:r>
              <a:rPr lang="en-US" sz="3600" dirty="0" err="1"/>
              <a:t>Provinsi</a:t>
            </a:r>
            <a:r>
              <a:rPr lang="en-US" sz="3600" dirty="0"/>
              <a:t> yang </a:t>
            </a:r>
            <a:r>
              <a:rPr lang="en-US" sz="3600" dirty="0" err="1"/>
              <a:t>Berciri</a:t>
            </a:r>
            <a:r>
              <a:rPr lang="en-US" sz="3600" dirty="0"/>
              <a:t> </a:t>
            </a:r>
            <a:r>
              <a:rPr lang="en-US" sz="3600" dirty="0" err="1"/>
              <a:t>Kepulauan</a:t>
            </a:r>
            <a:r>
              <a:rPr lang="en-US" sz="3600" dirty="0"/>
              <a:t> </a:t>
            </a:r>
            <a:r>
              <a:rPr lang="en-US" sz="3600" dirty="0" err="1"/>
              <a:t>memenuhi</a:t>
            </a:r>
            <a:r>
              <a:rPr lang="en-US" sz="3600" dirty="0"/>
              <a:t> </a:t>
            </a:r>
            <a:r>
              <a:rPr lang="en-US" sz="3600" dirty="0" err="1"/>
              <a:t>norma</a:t>
            </a:r>
            <a:r>
              <a:rPr lang="en-US" sz="3600" dirty="0"/>
              <a:t>, </a:t>
            </a:r>
            <a:r>
              <a:rPr lang="en-US" sz="3600" dirty="0" err="1"/>
              <a:t>standar</a:t>
            </a:r>
            <a:r>
              <a:rPr lang="en-US" sz="3600" dirty="0"/>
              <a:t>, </a:t>
            </a:r>
            <a:r>
              <a:rPr lang="en-US" sz="3600" dirty="0" err="1"/>
              <a:t>prosedur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 smtClean="0"/>
              <a:t>kriteria</a:t>
            </a:r>
            <a:r>
              <a:rPr lang="en-US" sz="3600" dirty="0" smtClean="0"/>
              <a:t> (NPSK)  </a:t>
            </a:r>
            <a:r>
              <a:rPr lang="en-US" sz="3600" dirty="0"/>
              <a:t>yang </a:t>
            </a:r>
            <a:r>
              <a:rPr lang="en-US" sz="3600" dirty="0" err="1"/>
              <a:t>ditetapkan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Pusat</a:t>
            </a:r>
            <a:r>
              <a:rPr lang="en-US" sz="3600" dirty="0"/>
              <a:t>. </a:t>
            </a:r>
          </a:p>
          <a:p>
            <a:r>
              <a:rPr lang="en-US" sz="3600" dirty="0" err="1" smtClean="0"/>
              <a:t>Gubernur</a:t>
            </a:r>
            <a:r>
              <a:rPr lang="en-US" sz="3600" dirty="0" smtClean="0"/>
              <a:t>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wakil</a:t>
            </a:r>
            <a:r>
              <a:rPr lang="en-US" sz="3600" dirty="0" smtClean="0"/>
              <a:t> </a:t>
            </a:r>
            <a:r>
              <a:rPr lang="en-US" sz="3600" dirty="0" err="1" smtClean="0"/>
              <a:t>pemerintah</a:t>
            </a:r>
            <a:r>
              <a:rPr lang="en-US" sz="3600" dirty="0" smtClean="0"/>
              <a:t> </a:t>
            </a:r>
            <a:r>
              <a:rPr lang="en-US" sz="3600" dirty="0" err="1" smtClean="0"/>
              <a:t>pusat</a:t>
            </a:r>
            <a:r>
              <a:rPr lang="en-US" sz="3600" dirty="0" smtClean="0"/>
              <a:t> </a:t>
            </a:r>
            <a:r>
              <a:rPr lang="en-US" sz="3600" dirty="0" err="1" smtClean="0"/>
              <a:t>melakukan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pembinaan</a:t>
            </a:r>
            <a:r>
              <a:rPr lang="en-US" sz="3600" dirty="0" smtClean="0"/>
              <a:t> &amp;</a:t>
            </a:r>
            <a:r>
              <a:rPr lang="en-US" sz="3600" dirty="0"/>
              <a:t> </a:t>
            </a:r>
            <a:r>
              <a:rPr lang="en-US" sz="3600" dirty="0" err="1" smtClean="0"/>
              <a:t>pengawasan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penyelenggaraan</a:t>
            </a:r>
            <a:r>
              <a:rPr lang="en-US" sz="3600" dirty="0" smtClean="0"/>
              <a:t> </a:t>
            </a:r>
            <a:r>
              <a:rPr lang="en-US" sz="3600" dirty="0" err="1" smtClean="0"/>
              <a:t>tugas</a:t>
            </a:r>
            <a:r>
              <a:rPr lang="en-US" sz="3600" dirty="0" smtClean="0"/>
              <a:t> </a:t>
            </a:r>
            <a:r>
              <a:rPr lang="en-US" sz="3600" dirty="0" err="1" smtClean="0"/>
              <a:t>pembantuan</a:t>
            </a:r>
            <a:r>
              <a:rPr lang="en-US" sz="3600" dirty="0" smtClean="0"/>
              <a:t> di </a:t>
            </a:r>
            <a:r>
              <a:rPr lang="en-US" sz="3600" dirty="0" err="1" smtClean="0"/>
              <a:t>kabupaten</a:t>
            </a:r>
            <a:r>
              <a:rPr lang="en-US" sz="3600" dirty="0" smtClean="0"/>
              <a:t>/</a:t>
            </a:r>
            <a:r>
              <a:rPr lang="en-US" sz="3600" dirty="0" err="1" smtClean="0"/>
              <a:t>kota</a:t>
            </a:r>
            <a:r>
              <a:rPr lang="en-US" sz="3600" dirty="0" smtClean="0"/>
              <a:t>, </a:t>
            </a:r>
            <a:r>
              <a:rPr lang="en-US" sz="3600" dirty="0" err="1" smtClean="0"/>
              <a:t>melakukan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monev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supervisi</a:t>
            </a:r>
            <a:r>
              <a:rPr lang="en-US" sz="3600" dirty="0" smtClean="0"/>
              <a:t>, </a:t>
            </a:r>
            <a:r>
              <a:rPr lang="en-US" sz="3600" dirty="0" err="1" smtClean="0"/>
              <a:t>melakukan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evaluasi</a:t>
            </a:r>
            <a:r>
              <a:rPr lang="en-US" sz="3600" dirty="0" smtClean="0"/>
              <a:t> APBD </a:t>
            </a:r>
            <a:r>
              <a:rPr lang="en-US" sz="3600" dirty="0" err="1" smtClean="0"/>
              <a:t>dll</a:t>
            </a:r>
            <a:r>
              <a:rPr lang="en-US" sz="3600" dirty="0" smtClean="0"/>
              <a:t>,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membatalkan</a:t>
            </a:r>
            <a:r>
              <a:rPr lang="en-US" sz="3600" dirty="0" smtClean="0"/>
              <a:t> </a:t>
            </a:r>
            <a:r>
              <a:rPr lang="en-US" sz="3600" dirty="0" err="1" smtClean="0"/>
              <a:t>Perda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memberikan</a:t>
            </a:r>
            <a:r>
              <a:rPr lang="en-US" sz="3600" dirty="0" smtClean="0"/>
              <a:t> </a:t>
            </a:r>
            <a:r>
              <a:rPr lang="en-US" sz="3600" dirty="0" err="1" smtClean="0"/>
              <a:t>persetujuan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Raperda</a:t>
            </a:r>
            <a:r>
              <a:rPr lang="en-US" sz="3600" dirty="0" smtClean="0"/>
              <a:t> </a:t>
            </a:r>
            <a:r>
              <a:rPr lang="en-US" sz="3600" dirty="0" err="1" smtClean="0"/>
              <a:t>kabupaten</a:t>
            </a:r>
            <a:r>
              <a:rPr lang="en-US" sz="3600" dirty="0" smtClean="0"/>
              <a:t>/</a:t>
            </a:r>
            <a:r>
              <a:rPr lang="en-US" sz="3600" dirty="0" err="1" smtClean="0"/>
              <a:t>kota</a:t>
            </a:r>
            <a:r>
              <a:rPr lang="en-US" sz="3600" dirty="0" smtClean="0"/>
              <a:t>, </a:t>
            </a:r>
            <a:r>
              <a:rPr lang="en-US" sz="3600" dirty="0" err="1" smtClean="0"/>
              <a:t>serta</a:t>
            </a:r>
            <a:r>
              <a:rPr lang="en-US" sz="3600" dirty="0" smtClean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memberikan</a:t>
            </a:r>
            <a:r>
              <a:rPr lang="en-US" sz="3600" dirty="0" smtClean="0"/>
              <a:t> </a:t>
            </a:r>
            <a:r>
              <a:rPr lang="en-US" sz="3600" dirty="0" err="1" smtClean="0"/>
              <a:t>sanksi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</a:t>
            </a:r>
            <a:r>
              <a:rPr lang="en-US" sz="3600" dirty="0" err="1" smtClean="0"/>
              <a:t>Bupati</a:t>
            </a:r>
            <a:r>
              <a:rPr lang="en-US" sz="3600" dirty="0" smtClean="0"/>
              <a:t> / </a:t>
            </a:r>
            <a:r>
              <a:rPr lang="en-US" sz="3600" dirty="0" err="1" smtClean="0"/>
              <a:t>walikota</a:t>
            </a:r>
            <a:r>
              <a:rPr lang="en-US" sz="3600" dirty="0" smtClean="0"/>
              <a:t>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78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943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wakil</a:t>
            </a:r>
            <a:r>
              <a:rPr lang="en-US" b="1" dirty="0" smtClean="0"/>
              <a:t> </a:t>
            </a:r>
            <a:r>
              <a:rPr lang="en-US" b="1" dirty="0" err="1"/>
              <a:t>P</a:t>
            </a:r>
            <a:r>
              <a:rPr lang="en-US" b="1" dirty="0" err="1" smtClean="0"/>
              <a:t>emerintah</a:t>
            </a:r>
            <a:r>
              <a:rPr lang="en-US" b="1" dirty="0" smtClean="0"/>
              <a:t> </a:t>
            </a:r>
            <a:r>
              <a:rPr lang="en-US" b="1" dirty="0" err="1" smtClean="0"/>
              <a:t>Pusat</a:t>
            </a:r>
            <a:r>
              <a:rPr lang="en-US" b="1" dirty="0" smtClean="0"/>
              <a:t> di </a:t>
            </a:r>
            <a:r>
              <a:rPr lang="en-US" b="1" dirty="0" err="1" smtClean="0"/>
              <a:t>daerah</a:t>
            </a:r>
            <a:r>
              <a:rPr lang="en-US" b="1" dirty="0" smtClean="0"/>
              <a:t>. 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b="1" dirty="0" err="1" smtClean="0"/>
              <a:t>pembinaan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pengawasan</a:t>
            </a:r>
            <a:r>
              <a:rPr lang="en-US" b="1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Dalam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wakil Pemerintah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/>
              <a:t> </a:t>
            </a:r>
            <a:r>
              <a:rPr lang="en-US" b="1" dirty="0" err="1" smtClean="0"/>
              <a:t>hirarkhis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522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638800"/>
          </a:xfrm>
        </p:spPr>
        <p:txBody>
          <a:bodyPr>
            <a:noAutofit/>
          </a:bodyPr>
          <a:lstStyle/>
          <a:p>
            <a:r>
              <a:rPr lang="en-US" sz="2400" dirty="0" smtClean="0">
                <a:cs typeface="Arial" pitchFamily="34" charset="0"/>
              </a:rPr>
              <a:t>Dengan </a:t>
            </a:r>
            <a:r>
              <a:rPr lang="en-US" sz="2400" dirty="0" err="1" smtClean="0">
                <a:cs typeface="Arial" pitchFamily="34" charset="0"/>
              </a:rPr>
              <a:t>luas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besarnya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kewenangan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gubernur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sebagai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wakil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pemerintah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pusat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diharapkan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dapat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meminimalisir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kekuasaan</a:t>
            </a:r>
            <a:r>
              <a:rPr lang="en-US" sz="2400" dirty="0" smtClean="0">
                <a:cs typeface="Arial" pitchFamily="34" charset="0"/>
              </a:rPr>
              <a:t>  “</a:t>
            </a:r>
            <a:r>
              <a:rPr lang="en-US" sz="2400" b="1" dirty="0" smtClean="0">
                <a:cs typeface="Arial" pitchFamily="34" charset="0"/>
              </a:rPr>
              <a:t>Raja-Raja Kecil” </a:t>
            </a:r>
            <a:r>
              <a:rPr lang="en-US" sz="2400" dirty="0" smtClean="0">
                <a:cs typeface="Arial" pitchFamily="34" charset="0"/>
              </a:rPr>
              <a:t>yang </a:t>
            </a:r>
            <a:r>
              <a:rPr lang="en-US" sz="2400" dirty="0" err="1" smtClean="0">
                <a:cs typeface="Arial" pitchFamily="34" charset="0"/>
              </a:rPr>
              <a:t>menerapkan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oligarki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politik</a:t>
            </a:r>
            <a:r>
              <a:rPr lang="en-US" sz="2400" dirty="0" smtClean="0">
                <a:cs typeface="Arial" pitchFamily="34" charset="0"/>
              </a:rPr>
              <a:t>.  </a:t>
            </a:r>
          </a:p>
          <a:p>
            <a:r>
              <a:rPr lang="en-US" sz="2400" dirty="0" err="1" smtClean="0">
                <a:cs typeface="Arial" pitchFamily="34" charset="0"/>
              </a:rPr>
              <a:t>Upaya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ini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ditujukan</a:t>
            </a:r>
            <a:r>
              <a:rPr lang="en-US" sz="2400" dirty="0" smtClean="0">
                <a:cs typeface="Arial" pitchFamily="34" charset="0"/>
              </a:rPr>
              <a:t> agar </a:t>
            </a:r>
            <a:r>
              <a:rPr lang="en-US" sz="2400" dirty="0" smtClean="0">
                <a:cs typeface="Arial" pitchFamily="34" charset="0"/>
              </a:rPr>
              <a:t>penyelenggaraan </a:t>
            </a:r>
            <a:r>
              <a:rPr lang="en-US" sz="2400" dirty="0" err="1" smtClean="0"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jauh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lebih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bersih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akuntabel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efisien</a:t>
            </a:r>
            <a:r>
              <a:rPr lang="en-US" sz="2400" dirty="0" smtClean="0">
                <a:cs typeface="Arial" pitchFamily="34" charset="0"/>
              </a:rPr>
              <a:t> -</a:t>
            </a:r>
            <a:r>
              <a:rPr lang="en-US" sz="2400" dirty="0" err="1" smtClean="0">
                <a:cs typeface="Arial" pitchFamily="34" charset="0"/>
              </a:rPr>
              <a:t>efektif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mampu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memberikan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pelayanan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publik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cs typeface="Arial" pitchFamily="34" charset="0"/>
              </a:rPr>
              <a:t>Semangat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dari</a:t>
            </a:r>
            <a:r>
              <a:rPr lang="en-US" sz="2400" dirty="0" smtClean="0">
                <a:cs typeface="Arial" pitchFamily="34" charset="0"/>
              </a:rPr>
              <a:t> UU </a:t>
            </a:r>
            <a:r>
              <a:rPr lang="en-US" sz="2400" dirty="0">
                <a:cs typeface="Arial" pitchFamily="34" charset="0"/>
              </a:rPr>
              <a:t>23 </a:t>
            </a:r>
            <a:r>
              <a:rPr lang="en-US" sz="2400" dirty="0" err="1" smtClean="0">
                <a:cs typeface="Arial" pitchFamily="34" charset="0"/>
              </a:rPr>
              <a:t>Th</a:t>
            </a:r>
            <a:r>
              <a:rPr lang="en-US" sz="2400" dirty="0" smtClean="0">
                <a:cs typeface="Arial" pitchFamily="34" charset="0"/>
              </a:rPr>
              <a:t> 2014 </a:t>
            </a:r>
            <a:r>
              <a:rPr lang="en-US" sz="2400" dirty="0" err="1" smtClean="0">
                <a:cs typeface="Arial" pitchFamily="34" charset="0"/>
              </a:rPr>
              <a:t>ini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utk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memaksimalkan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peranan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pemerintah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yg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mampu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melaksanakan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kewenangannya</a:t>
            </a:r>
            <a:r>
              <a:rPr lang="en-US" sz="2400" dirty="0" smtClean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berorientasi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pelayanan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dasar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bukan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kekuasaan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semata</a:t>
            </a:r>
            <a:r>
              <a:rPr lang="en-US" sz="2400" dirty="0" smtClean="0">
                <a:cs typeface="Arial" pitchFamily="34" charset="0"/>
              </a:rPr>
              <a:t>. </a:t>
            </a:r>
          </a:p>
          <a:p>
            <a:r>
              <a:rPr lang="en-US" sz="2400" dirty="0" smtClean="0">
                <a:cs typeface="Arial" pitchFamily="34" charset="0"/>
              </a:rPr>
              <a:t>Dengan </a:t>
            </a:r>
            <a:r>
              <a:rPr lang="en-US" sz="2400" dirty="0" err="1" smtClean="0">
                <a:cs typeface="Arial" pitchFamily="34" charset="0"/>
              </a:rPr>
              <a:t>hal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tersebut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maka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harus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berperan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hal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pengawasan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terhadap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penyelenggaraan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pemerintahan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smtClean="0">
                <a:cs typeface="Arial" pitchFamily="34" charset="0"/>
              </a:rPr>
              <a:t>yang </a:t>
            </a:r>
            <a:r>
              <a:rPr lang="en-US" sz="2400" b="1" dirty="0" err="1" smtClean="0">
                <a:cs typeface="Arial" pitchFamily="34" charset="0"/>
              </a:rPr>
              <a:t>berbasis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pelayanan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publik</a:t>
            </a:r>
            <a:r>
              <a:rPr lang="en-US" sz="2400" b="1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849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010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6019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Dalam UU 23 2014 </a:t>
            </a:r>
            <a:r>
              <a:rPr lang="en-US" dirty="0" smtClean="0"/>
              <a:t>(</a:t>
            </a:r>
            <a:r>
              <a:rPr lang="en-US" dirty="0"/>
              <a:t>BAB </a:t>
            </a:r>
            <a:r>
              <a:rPr lang="en-US" dirty="0" smtClean="0"/>
              <a:t>XIII)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b="1" dirty="0"/>
              <a:t>Pelayanan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/>
              <a:t>Pelayanan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/>
              <a:t>D</a:t>
            </a:r>
            <a:r>
              <a:rPr lang="en-US" dirty="0" smtClean="0"/>
              <a:t>engan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b="1" i="1" dirty="0" smtClean="0"/>
              <a:t>feedback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/>
              <a:t>Pelayanan </a:t>
            </a:r>
            <a:r>
              <a:rPr lang="en-US" dirty="0" err="1" smtClean="0"/>
              <a:t>Publik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ttg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di Bab XV</a:t>
            </a:r>
          </a:p>
          <a:p>
            <a:r>
              <a:rPr lang="en-US" b="1" dirty="0" err="1" smtClean="0"/>
              <a:t>Partisipasi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kesadaran</a:t>
            </a:r>
            <a:r>
              <a:rPr lang="en-US" b="1" dirty="0" smtClean="0"/>
              <a:t>  </a:t>
            </a:r>
            <a:r>
              <a:rPr lang="en-US" b="1" dirty="0" err="1" smtClean="0"/>
              <a:t>masyarakat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penyelenggaraan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katalisator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>
                <a:cs typeface="Arial" pitchFamily="34" charset="0"/>
              </a:rPr>
              <a:t>UU 23 </a:t>
            </a:r>
            <a:r>
              <a:rPr lang="en-US" dirty="0" err="1">
                <a:cs typeface="Arial" pitchFamily="34" charset="0"/>
              </a:rPr>
              <a:t>Th</a:t>
            </a:r>
            <a:r>
              <a:rPr lang="en-US" dirty="0">
                <a:cs typeface="Arial" pitchFamily="34" charset="0"/>
              </a:rPr>
              <a:t> 2014 </a:t>
            </a:r>
            <a:r>
              <a:rPr lang="en-US" dirty="0" smtClean="0">
                <a:cs typeface="Arial" pitchFamily="34" charset="0"/>
              </a:rPr>
              <a:t>ttg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inidiharapkan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memperbaiki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smtClean="0"/>
              <a:t>penyelenggaraan</a:t>
            </a:r>
            <a:r>
              <a:rPr lang="en-US" sz="3100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semata</a:t>
            </a:r>
            <a:r>
              <a:rPr lang="en-US" dirty="0" smtClean="0"/>
              <a:t> </a:t>
            </a:r>
            <a:r>
              <a:rPr lang="en-US" dirty="0" err="1" smtClean="0"/>
              <a:t>manjadi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b="1" dirty="0" smtClean="0"/>
              <a:t>peningkatan </a:t>
            </a:r>
            <a:r>
              <a:rPr lang="en-US" b="1" dirty="0" err="1" smtClean="0"/>
              <a:t>kesejahteraan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 di </a:t>
            </a:r>
            <a:r>
              <a:rPr lang="en-US" b="1" dirty="0" err="1" smtClean="0"/>
              <a:t>daerah</a:t>
            </a:r>
            <a:r>
              <a:rPr lang="en-US" b="1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1071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943600"/>
          </a:xfrm>
        </p:spPr>
        <p:txBody>
          <a:bodyPr>
            <a:noAutofit/>
          </a:bodyPr>
          <a:lstStyle/>
          <a:p>
            <a:r>
              <a:rPr lang="en-US" sz="2400" b="1" dirty="0" err="1">
                <a:cs typeface="Arial" pitchFamily="34" charset="0"/>
              </a:rPr>
              <a:t>Gubernur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  yang </a:t>
            </a:r>
            <a:r>
              <a:rPr lang="en-US" sz="2400" dirty="0" err="1">
                <a:cs typeface="Arial" pitchFamily="34" charset="0"/>
              </a:rPr>
              <a:t>dipilih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melalui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mekanisme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pemilihan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langsung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namun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secara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sepihak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dikooptasi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menempatkan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Gubernur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sebagai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wakil </a:t>
            </a:r>
            <a:r>
              <a:rPr lang="en-US" sz="2400" b="1" dirty="0" err="1">
                <a:cs typeface="Arial" pitchFamily="34" charset="0"/>
              </a:rPr>
              <a:t>pemerintahan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pusat</a:t>
            </a:r>
            <a:r>
              <a:rPr lang="en-US" sz="2400" dirty="0" smtClean="0">
                <a:cs typeface="Arial" pitchFamily="34" charset="0"/>
              </a:rPr>
              <a:t>. </a:t>
            </a:r>
          </a:p>
          <a:p>
            <a:r>
              <a:rPr lang="en-US" sz="2400" dirty="0" err="1" smtClean="0">
                <a:cs typeface="Arial" pitchFamily="34" charset="0"/>
              </a:rPr>
              <a:t>Gubernur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sebagai</a:t>
            </a:r>
            <a:r>
              <a:rPr lang="en-US" sz="2400" dirty="0">
                <a:cs typeface="Arial" pitchFamily="34" charset="0"/>
              </a:rPr>
              <a:t> wakil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Posisi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gubernur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sebagai</a:t>
            </a:r>
            <a:r>
              <a:rPr lang="en-US" sz="2400" dirty="0">
                <a:cs typeface="Arial" pitchFamily="34" charset="0"/>
              </a:rPr>
              <a:t> “unit </a:t>
            </a:r>
            <a:r>
              <a:rPr lang="en-US" sz="2400" dirty="0" err="1">
                <a:cs typeface="Arial" pitchFamily="34" charset="0"/>
              </a:rPr>
              <a:t>antara</a:t>
            </a:r>
            <a:r>
              <a:rPr lang="en-US" sz="2400" dirty="0">
                <a:cs typeface="Arial" pitchFamily="34" charset="0"/>
              </a:rPr>
              <a:t>” yang </a:t>
            </a:r>
            <a:r>
              <a:rPr lang="en-US" sz="2400" dirty="0" err="1">
                <a:cs typeface="Arial" pitchFamily="34" charset="0"/>
              </a:rPr>
              <a:t>lebih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bersinggungan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dekonsentrasi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desentralisasi</a:t>
            </a:r>
            <a:r>
              <a:rPr lang="en-US" sz="2400" dirty="0" smtClean="0">
                <a:cs typeface="Arial" pitchFamily="34" charset="0"/>
              </a:rPr>
              <a:t>. </a:t>
            </a:r>
            <a:r>
              <a:rPr lang="en-US" sz="2400" dirty="0" err="1" smtClean="0">
                <a:cs typeface="Arial" pitchFamily="34" charset="0"/>
              </a:rPr>
              <a:t>Gubernur</a:t>
            </a:r>
            <a:r>
              <a:rPr lang="en-US" sz="2400" dirty="0" smtClean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dipilih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langsung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oleh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rakyat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kewenangannya</a:t>
            </a:r>
            <a:r>
              <a:rPr lang="en-US" sz="2400" dirty="0" smtClean="0">
                <a:cs typeface="Arial" pitchFamily="34" charset="0"/>
              </a:rPr>
              <a:t> “</a:t>
            </a:r>
            <a:r>
              <a:rPr lang="en-US" sz="2400" dirty="0" err="1" smtClean="0">
                <a:cs typeface="Arial" pitchFamily="34" charset="0"/>
              </a:rPr>
              <a:t>terkebiri</a:t>
            </a:r>
            <a:r>
              <a:rPr lang="en-US" sz="2400" dirty="0" smtClean="0">
                <a:cs typeface="Arial" pitchFamily="34" charset="0"/>
              </a:rPr>
              <a:t>” </a:t>
            </a:r>
            <a:r>
              <a:rPr lang="en-US" sz="2400" dirty="0" err="1" smtClean="0">
                <a:cs typeface="Arial" pitchFamily="34" charset="0"/>
              </a:rPr>
              <a:t>karena</a:t>
            </a:r>
            <a:r>
              <a:rPr lang="en-US" sz="2400" dirty="0" smtClean="0">
                <a:cs typeface="Arial" pitchFamily="34" charset="0"/>
              </a:rPr>
              <a:t> status </a:t>
            </a:r>
            <a:r>
              <a:rPr lang="en-US" sz="2400" dirty="0" err="1" smtClean="0">
                <a:cs typeface="Arial" pitchFamily="34" charset="0"/>
              </a:rPr>
              <a:t>gandanya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sebagai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wakil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pusat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cs typeface="Arial" pitchFamily="34" charset="0"/>
              </a:rPr>
              <a:t>Berbeda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walikota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bupati</a:t>
            </a:r>
            <a:r>
              <a:rPr lang="en-US" sz="2400" dirty="0" smtClean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sama-sama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dipilih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oleh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rakyat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tapi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statusnya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sebagai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daerah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otonom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yang </a:t>
            </a:r>
            <a:r>
              <a:rPr lang="en-US" sz="2400" dirty="0" err="1" smtClean="0">
                <a:cs typeface="Arial" pitchFamily="34" charset="0"/>
              </a:rPr>
              <a:t>mengedepankan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prinsip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atau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azas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desentralisasi</a:t>
            </a:r>
            <a:r>
              <a:rPr lang="en-US" sz="2400" dirty="0" smtClean="0">
                <a:cs typeface="Arial" pitchFamily="34" charset="0"/>
              </a:rPr>
              <a:t>. </a:t>
            </a:r>
          </a:p>
          <a:p>
            <a:r>
              <a:rPr lang="en-US" sz="2400" dirty="0" err="1" smtClean="0">
                <a:cs typeface="Arial" pitchFamily="34" charset="0"/>
              </a:rPr>
              <a:t>Disinilah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urgensi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pemisahan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Penyelenggaraan Pemerintahan Daerah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pemilihan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pilkada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menjadi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dua</a:t>
            </a:r>
            <a:r>
              <a:rPr lang="en-US" sz="2400" dirty="0" smtClean="0">
                <a:cs typeface="Arial" pitchFamily="34" charset="0"/>
              </a:rPr>
              <a:t> Undang-Undang yang </a:t>
            </a:r>
            <a:r>
              <a:rPr lang="en-US" sz="2400" dirty="0" err="1" smtClean="0">
                <a:cs typeface="Arial" pitchFamily="34" charset="0"/>
              </a:rPr>
              <a:t>berbeda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99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 smtClean="0"/>
              <a:t>Perbedaan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pembagian</a:t>
            </a:r>
            <a:r>
              <a:rPr lang="en-US" sz="2400" b="1" dirty="0" smtClean="0"/>
              <a:t> urusan </a:t>
            </a:r>
            <a:r>
              <a:rPr lang="en-US" sz="2400" b="1" dirty="0" err="1" smtClean="0"/>
              <a:t>pemerintahan</a:t>
            </a:r>
            <a:r>
              <a:rPr lang="en-US" sz="2400" b="1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UU 32 </a:t>
            </a:r>
            <a:r>
              <a:rPr lang="en-US" sz="2400" b="1" dirty="0" err="1" smtClean="0"/>
              <a:t>Th</a:t>
            </a:r>
            <a:r>
              <a:rPr lang="en-US" sz="2400" b="1" dirty="0" smtClean="0"/>
              <a:t> 2004 </a:t>
            </a:r>
            <a:r>
              <a:rPr lang="en-US" sz="2400" dirty="0" smtClean="0"/>
              <a:t>urusan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urusan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/>
              <a:t>P</a:t>
            </a:r>
            <a:r>
              <a:rPr lang="en-US" sz="2400" dirty="0" smtClean="0"/>
              <a:t>emerintah </a:t>
            </a:r>
            <a:r>
              <a:rPr lang="en-US" sz="2400" dirty="0" err="1" smtClean="0"/>
              <a:t>Pusat</a:t>
            </a:r>
            <a:r>
              <a:rPr lang="en-US" sz="2400" dirty="0" smtClean="0"/>
              <a:t> (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dilimpahkan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 err="1" smtClean="0"/>
              <a:t>urusannya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perangkat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wakil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di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menugaskan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). Urusan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urusan </a:t>
            </a:r>
            <a:r>
              <a:rPr lang="en-US" sz="2400" dirty="0" err="1" smtClean="0"/>
              <a:t>wajib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pilihan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UU No 23 Th. 2014 urusan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Urusan </a:t>
            </a:r>
            <a:r>
              <a:rPr lang="en-US" sz="2400" b="1" dirty="0" smtClean="0"/>
              <a:t>Absolut </a:t>
            </a:r>
            <a:r>
              <a:rPr lang="en-US" sz="2400" dirty="0" smtClean="0"/>
              <a:t>yang </a:t>
            </a:r>
            <a:r>
              <a:rPr lang="en-US" sz="2400" dirty="0" err="1" smtClean="0"/>
              <a:t>diselenggarakan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/>
              <a:t>P</a:t>
            </a:r>
            <a:r>
              <a:rPr lang="en-US" sz="2400" dirty="0" smtClean="0"/>
              <a:t>emerintah </a:t>
            </a:r>
            <a:r>
              <a:rPr lang="en-US" sz="2400" dirty="0" err="1" smtClean="0"/>
              <a:t>Pusat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Urusan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kongkruen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Pemerintah </a:t>
            </a:r>
            <a:r>
              <a:rPr lang="en-US" sz="2400" dirty="0" err="1" smtClean="0"/>
              <a:t>Pusat</a:t>
            </a:r>
            <a:r>
              <a:rPr lang="en-US" sz="2400" dirty="0" smtClean="0"/>
              <a:t>, Pemerintah Daerah </a:t>
            </a:r>
            <a:r>
              <a:rPr lang="en-US" sz="2400" dirty="0" err="1" smtClean="0"/>
              <a:t>Propoinsi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Pemerintah Daerah Kabupaten Kota.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5019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53400" cy="5943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900" b="1" dirty="0" err="1" smtClean="0"/>
              <a:t>Menurur</a:t>
            </a:r>
            <a:r>
              <a:rPr lang="en-US" sz="2900" b="1" dirty="0" smtClean="0"/>
              <a:t> UU </a:t>
            </a:r>
            <a:r>
              <a:rPr lang="en-US" sz="2900" b="1" dirty="0"/>
              <a:t>No 23 Th. </a:t>
            </a:r>
            <a:r>
              <a:rPr lang="en-US" sz="2900" b="1" dirty="0"/>
              <a:t>2014 </a:t>
            </a:r>
            <a:r>
              <a:rPr lang="en-US" sz="2900" b="1" dirty="0" err="1"/>
              <a:t>terdapat</a:t>
            </a:r>
            <a:r>
              <a:rPr lang="en-US" sz="2900" b="1" dirty="0"/>
              <a:t> </a:t>
            </a:r>
            <a:r>
              <a:rPr lang="en-US" sz="2900" b="1" dirty="0" err="1"/>
              <a:t>kriteria</a:t>
            </a:r>
            <a:r>
              <a:rPr lang="en-US" sz="2900" b="1" dirty="0"/>
              <a:t> </a:t>
            </a:r>
            <a:r>
              <a:rPr lang="en-US" sz="2900" b="1" dirty="0" err="1" smtClean="0"/>
              <a:t>pembagian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kewenangan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seperti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berkut</a:t>
            </a:r>
            <a:r>
              <a:rPr lang="en-US" sz="2900" b="1" dirty="0" smtClean="0"/>
              <a:t>:</a:t>
            </a:r>
            <a:endParaRPr lang="en-US" sz="2900" b="1" dirty="0" smtClean="0"/>
          </a:p>
          <a:p>
            <a:pPr marL="0" indent="0">
              <a:buNone/>
            </a:pPr>
            <a:endParaRPr lang="en-US" sz="29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900" b="1" dirty="0" smtClean="0"/>
              <a:t>Pemerintah </a:t>
            </a:r>
            <a:r>
              <a:rPr lang="en-US" sz="2900" b="1" dirty="0" err="1" smtClean="0"/>
              <a:t>Pusat</a:t>
            </a:r>
            <a:r>
              <a:rPr lang="en-US" sz="2900" dirty="0" smtClean="0"/>
              <a:t> </a:t>
            </a:r>
            <a:r>
              <a:rPr lang="en-US" sz="2900" dirty="0" err="1" smtClean="0"/>
              <a:t>mempunyai</a:t>
            </a:r>
            <a:r>
              <a:rPr lang="en-US" sz="2900" dirty="0" smtClean="0"/>
              <a:t> </a:t>
            </a:r>
            <a:r>
              <a:rPr lang="en-US" sz="2900" dirty="0" err="1" smtClean="0"/>
              <a:t>kewenangan</a:t>
            </a:r>
            <a:r>
              <a:rPr lang="en-US" sz="2900" dirty="0" smtClean="0"/>
              <a:t> </a:t>
            </a:r>
            <a:r>
              <a:rPr lang="en-US" sz="2900" dirty="0" err="1" smtClean="0"/>
              <a:t>untuk</a:t>
            </a:r>
            <a:r>
              <a:rPr lang="en-US" sz="2900" dirty="0" smtClean="0"/>
              <a:t> </a:t>
            </a:r>
            <a:r>
              <a:rPr lang="en-US" sz="2900" dirty="0" err="1" smtClean="0"/>
              <a:t>membuat</a:t>
            </a:r>
            <a:r>
              <a:rPr lang="en-US" sz="2900" dirty="0" smtClean="0"/>
              <a:t> </a:t>
            </a:r>
            <a:r>
              <a:rPr lang="en-US" sz="2900" dirty="0" err="1" smtClean="0"/>
              <a:t>pengaturan</a:t>
            </a:r>
            <a:r>
              <a:rPr lang="en-US" sz="2900" dirty="0" smtClean="0"/>
              <a:t> </a:t>
            </a:r>
            <a:r>
              <a:rPr lang="en-US" sz="2900" dirty="0" err="1" smtClean="0"/>
              <a:t>dalam</a:t>
            </a:r>
            <a:r>
              <a:rPr lang="en-US" sz="2900" dirty="0" smtClean="0"/>
              <a:t> </a:t>
            </a:r>
            <a:r>
              <a:rPr lang="en-US" sz="2900" dirty="0" err="1" smtClean="0"/>
              <a:t>bentuk</a:t>
            </a:r>
            <a:r>
              <a:rPr lang="en-US" sz="2900" b="1" dirty="0" smtClean="0"/>
              <a:t>  </a:t>
            </a:r>
            <a:r>
              <a:rPr lang="en-US" sz="2900" b="1" dirty="0" err="1" smtClean="0"/>
              <a:t>Norma,Standar</a:t>
            </a:r>
            <a:r>
              <a:rPr lang="en-US" sz="2900" b="1" dirty="0" smtClean="0"/>
              <a:t>, Prosedur </a:t>
            </a:r>
            <a:r>
              <a:rPr lang="en-US" sz="2900" b="1" dirty="0" err="1" smtClean="0"/>
              <a:t>dan</a:t>
            </a:r>
            <a:r>
              <a:rPr lang="en-US" sz="2900" b="1" dirty="0" smtClean="0"/>
              <a:t> Kriteria (NSPK</a:t>
            </a:r>
            <a:r>
              <a:rPr lang="en-US" sz="2900" dirty="0" smtClean="0"/>
              <a:t>) yang </a:t>
            </a:r>
            <a:r>
              <a:rPr lang="en-US" sz="2900" dirty="0" err="1" smtClean="0"/>
              <a:t>dijadikan</a:t>
            </a:r>
            <a:r>
              <a:rPr lang="en-US" sz="2900" dirty="0" smtClean="0"/>
              <a:t> </a:t>
            </a:r>
            <a:r>
              <a:rPr lang="en-US" sz="2900" dirty="0" err="1" smtClean="0"/>
              <a:t>acuan</a:t>
            </a:r>
            <a:r>
              <a:rPr lang="en-US" sz="2900" dirty="0" smtClean="0"/>
              <a:t> </a:t>
            </a:r>
            <a:r>
              <a:rPr lang="en-US" sz="2900" dirty="0" err="1" smtClean="0"/>
              <a:t>bagi</a:t>
            </a:r>
            <a:r>
              <a:rPr lang="en-US" sz="2900" dirty="0" smtClean="0"/>
              <a:t> </a:t>
            </a:r>
            <a:r>
              <a:rPr lang="en-US" sz="2900" dirty="0" err="1" smtClean="0"/>
              <a:t>pemerintahan</a:t>
            </a:r>
            <a:r>
              <a:rPr lang="en-US" sz="2900" dirty="0" smtClean="0"/>
              <a:t> </a:t>
            </a:r>
            <a:r>
              <a:rPr lang="en-US" sz="2900" dirty="0" err="1" smtClean="0"/>
              <a:t>daerah</a:t>
            </a:r>
            <a:r>
              <a:rPr lang="en-US" sz="2900" dirty="0" smtClean="0"/>
              <a:t> </a:t>
            </a:r>
            <a:r>
              <a:rPr lang="en-US" sz="2900" dirty="0" err="1" smtClean="0"/>
              <a:t>propinsi</a:t>
            </a:r>
            <a:r>
              <a:rPr lang="en-US" sz="2900" dirty="0" smtClean="0"/>
              <a:t>, </a:t>
            </a:r>
            <a:r>
              <a:rPr lang="en-US" sz="2900" dirty="0" err="1" smtClean="0"/>
              <a:t>kabupaten</a:t>
            </a:r>
            <a:r>
              <a:rPr lang="en-US" sz="2900" dirty="0" smtClean="0"/>
              <a:t>/</a:t>
            </a:r>
            <a:r>
              <a:rPr lang="en-US" sz="2900" dirty="0" err="1" smtClean="0"/>
              <a:t>kota</a:t>
            </a:r>
            <a:r>
              <a:rPr lang="en-US" sz="2900" dirty="0" smtClean="0"/>
              <a:t> </a:t>
            </a:r>
            <a:r>
              <a:rPr lang="en-US" sz="2900" dirty="0" err="1" smtClean="0"/>
              <a:t>untuk</a:t>
            </a:r>
            <a:r>
              <a:rPr lang="en-US" sz="2900" dirty="0" smtClean="0"/>
              <a:t> </a:t>
            </a:r>
            <a:r>
              <a:rPr lang="en-US" sz="2900" dirty="0" err="1" smtClean="0"/>
              <a:t>melaksanakan</a:t>
            </a:r>
            <a:r>
              <a:rPr lang="en-US" sz="2900" dirty="0" smtClean="0"/>
              <a:t> urusan </a:t>
            </a:r>
            <a:r>
              <a:rPr lang="en-US" sz="2900" dirty="0" err="1" smtClean="0"/>
              <a:t>pemerintahan</a:t>
            </a:r>
            <a:r>
              <a:rPr lang="en-US" sz="2900" dirty="0" smtClean="0"/>
              <a:t> yang </a:t>
            </a:r>
            <a:r>
              <a:rPr lang="en-US" sz="2900" dirty="0" err="1" smtClean="0"/>
              <a:t>menjadi</a:t>
            </a:r>
            <a:r>
              <a:rPr lang="en-US" sz="2900" dirty="0" smtClean="0"/>
              <a:t> </a:t>
            </a:r>
            <a:r>
              <a:rPr lang="en-US" sz="2900" dirty="0" err="1" smtClean="0"/>
              <a:t>kewenangan</a:t>
            </a:r>
            <a:r>
              <a:rPr lang="en-US" sz="2900" dirty="0" smtClean="0"/>
              <a:t> </a:t>
            </a:r>
            <a:r>
              <a:rPr lang="en-US" sz="2900" dirty="0" err="1" smtClean="0"/>
              <a:t>daerah</a:t>
            </a:r>
            <a:r>
              <a:rPr lang="en-US" sz="2900" dirty="0" smtClean="0"/>
              <a:t> </a:t>
            </a:r>
            <a:r>
              <a:rPr lang="en-US" sz="2900" dirty="0" err="1" smtClean="0"/>
              <a:t>tersebut</a:t>
            </a:r>
            <a:r>
              <a:rPr lang="en-US" sz="2900" dirty="0" smtClean="0"/>
              <a:t>; </a:t>
            </a:r>
            <a:r>
              <a:rPr lang="en-US" sz="2900" dirty="0" err="1" smtClean="0"/>
              <a:t>berwenang</a:t>
            </a:r>
            <a:r>
              <a:rPr lang="en-US" sz="2900" dirty="0" smtClean="0"/>
              <a:t> </a:t>
            </a:r>
            <a:r>
              <a:rPr lang="en-US" sz="2900" dirty="0" err="1" smtClean="0"/>
              <a:t>melakukan</a:t>
            </a:r>
            <a:r>
              <a:rPr lang="en-US" sz="2900" dirty="0" smtClean="0"/>
              <a:t> monitoring, </a:t>
            </a:r>
            <a:r>
              <a:rPr lang="en-US" sz="2900" dirty="0" err="1" smtClean="0"/>
              <a:t>evaluasi</a:t>
            </a:r>
            <a:r>
              <a:rPr lang="en-US" sz="2900" dirty="0" smtClean="0"/>
              <a:t> </a:t>
            </a:r>
            <a:r>
              <a:rPr lang="en-US" sz="2900" dirty="0" err="1" smtClean="0"/>
              <a:t>dan</a:t>
            </a:r>
            <a:r>
              <a:rPr lang="en-US" sz="2900" dirty="0" smtClean="0"/>
              <a:t> </a:t>
            </a:r>
            <a:r>
              <a:rPr lang="en-US" sz="2900" dirty="0" err="1" smtClean="0"/>
              <a:t>supervisi</a:t>
            </a:r>
            <a:r>
              <a:rPr lang="en-US" sz="2900" dirty="0" smtClean="0"/>
              <a:t> </a:t>
            </a:r>
            <a:r>
              <a:rPr lang="en-US" sz="2900" dirty="0" err="1" smtClean="0"/>
              <a:t>terhadap</a:t>
            </a:r>
            <a:r>
              <a:rPr lang="en-US" sz="2900" dirty="0" smtClean="0"/>
              <a:t> </a:t>
            </a:r>
            <a:r>
              <a:rPr lang="en-US" sz="2900" dirty="0" err="1" smtClean="0"/>
              <a:t>memerintahan</a:t>
            </a:r>
            <a:r>
              <a:rPr lang="en-US" sz="2900" dirty="0" smtClean="0"/>
              <a:t> </a:t>
            </a:r>
            <a:r>
              <a:rPr lang="en-US" sz="2900" dirty="0" err="1" smtClean="0"/>
              <a:t>daerah</a:t>
            </a:r>
            <a:r>
              <a:rPr lang="en-US" sz="2900" dirty="0" smtClean="0"/>
              <a:t>, </a:t>
            </a:r>
            <a:r>
              <a:rPr lang="en-US" sz="2900" dirty="0" err="1" smtClean="0"/>
              <a:t>dan</a:t>
            </a:r>
            <a:r>
              <a:rPr lang="en-US" sz="2900" dirty="0" smtClean="0"/>
              <a:t> </a:t>
            </a:r>
            <a:r>
              <a:rPr lang="en-US" sz="2900" dirty="0" err="1" smtClean="0"/>
              <a:t>berwenang</a:t>
            </a:r>
            <a:r>
              <a:rPr lang="en-US" sz="2900" dirty="0" smtClean="0"/>
              <a:t> </a:t>
            </a:r>
            <a:r>
              <a:rPr lang="en-US" sz="2900" dirty="0" err="1" smtClean="0"/>
              <a:t>untuk</a:t>
            </a:r>
            <a:r>
              <a:rPr lang="en-US" sz="2900" dirty="0" smtClean="0"/>
              <a:t> </a:t>
            </a:r>
            <a:r>
              <a:rPr lang="en-US" sz="2900" dirty="0" err="1" smtClean="0"/>
              <a:t>melakukan</a:t>
            </a:r>
            <a:r>
              <a:rPr lang="en-US" sz="2900" dirty="0"/>
              <a:t> urusan </a:t>
            </a:r>
            <a:r>
              <a:rPr lang="en-US" sz="2900" dirty="0" err="1"/>
              <a:t>pemerintahan</a:t>
            </a:r>
            <a:r>
              <a:rPr lang="en-US" sz="2900" dirty="0"/>
              <a:t> yang </a:t>
            </a:r>
            <a:r>
              <a:rPr lang="en-US" sz="2900" dirty="0" err="1" smtClean="0"/>
              <a:t>berskala</a:t>
            </a:r>
            <a:r>
              <a:rPr lang="en-US" sz="2900" dirty="0" smtClean="0"/>
              <a:t> </a:t>
            </a:r>
            <a:r>
              <a:rPr lang="en-US" sz="2900" dirty="0" err="1" smtClean="0"/>
              <a:t>nasional</a:t>
            </a:r>
            <a:r>
              <a:rPr lang="en-US" sz="2900" dirty="0" smtClean="0"/>
              <a:t> (</a:t>
            </a:r>
            <a:r>
              <a:rPr lang="en-US" sz="2900" dirty="0" err="1" smtClean="0"/>
              <a:t>lintas</a:t>
            </a:r>
            <a:r>
              <a:rPr lang="en-US" sz="2900" dirty="0" smtClean="0"/>
              <a:t> </a:t>
            </a:r>
            <a:r>
              <a:rPr lang="en-US" sz="2900" dirty="0" err="1" smtClean="0"/>
              <a:t>provinsi</a:t>
            </a:r>
            <a:r>
              <a:rPr lang="en-US" sz="2900" dirty="0" smtClean="0"/>
              <a:t>) </a:t>
            </a:r>
            <a:r>
              <a:rPr lang="en-US" sz="2900" dirty="0" err="1" smtClean="0"/>
              <a:t>atau</a:t>
            </a:r>
            <a:r>
              <a:rPr lang="en-US" sz="2900" dirty="0" smtClean="0"/>
              <a:t> </a:t>
            </a:r>
            <a:r>
              <a:rPr lang="en-US" sz="2900" dirty="0" err="1" smtClean="0"/>
              <a:t>Internasional</a:t>
            </a:r>
            <a:r>
              <a:rPr lang="en-US" sz="2900" dirty="0" smtClean="0"/>
              <a:t> ( </a:t>
            </a:r>
            <a:r>
              <a:rPr lang="en-US" sz="2900" dirty="0" err="1" smtClean="0"/>
              <a:t>lintas</a:t>
            </a:r>
            <a:r>
              <a:rPr lang="en-US" sz="2900" dirty="0" smtClean="0"/>
              <a:t> </a:t>
            </a:r>
            <a:r>
              <a:rPr lang="en-US" sz="2900" dirty="0" err="1" smtClean="0"/>
              <a:t>negara</a:t>
            </a:r>
            <a:r>
              <a:rPr lang="en-US" sz="2900" dirty="0" smtClean="0"/>
              <a:t>) 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900" dirty="0" smtClean="0"/>
              <a:t>Pemerintah </a:t>
            </a:r>
            <a:r>
              <a:rPr lang="en-US" sz="2900" dirty="0" err="1" smtClean="0"/>
              <a:t>daerah</a:t>
            </a:r>
            <a:r>
              <a:rPr lang="en-US" sz="2900" dirty="0" smtClean="0"/>
              <a:t> </a:t>
            </a:r>
            <a:r>
              <a:rPr lang="en-US" sz="2900" dirty="0" err="1" smtClean="0"/>
              <a:t>provinsi</a:t>
            </a:r>
            <a:r>
              <a:rPr lang="en-US" sz="2900" dirty="0" smtClean="0"/>
              <a:t> </a:t>
            </a:r>
            <a:r>
              <a:rPr lang="en-US" sz="2900" dirty="0" err="1" smtClean="0"/>
              <a:t>mempunyai</a:t>
            </a:r>
            <a:r>
              <a:rPr lang="en-US" sz="2900" dirty="0" smtClean="0"/>
              <a:t> </a:t>
            </a:r>
            <a:r>
              <a:rPr lang="en-US" sz="2900" dirty="0" err="1" smtClean="0"/>
              <a:t>kewenangan</a:t>
            </a:r>
            <a:r>
              <a:rPr lang="en-US" sz="2900" dirty="0" smtClean="0"/>
              <a:t> </a:t>
            </a:r>
            <a:r>
              <a:rPr lang="en-US" sz="2900" dirty="0" err="1" smtClean="0"/>
              <a:t>untuk</a:t>
            </a:r>
            <a:r>
              <a:rPr lang="en-US" sz="2900" dirty="0" smtClean="0"/>
              <a:t> </a:t>
            </a:r>
            <a:r>
              <a:rPr lang="en-US" sz="2900" dirty="0" err="1" smtClean="0"/>
              <a:t>mengatur</a:t>
            </a:r>
            <a:r>
              <a:rPr lang="en-US" sz="2900" dirty="0" smtClean="0"/>
              <a:t> </a:t>
            </a:r>
            <a:r>
              <a:rPr lang="en-US" sz="2900" dirty="0" err="1" smtClean="0"/>
              <a:t>dan</a:t>
            </a:r>
            <a:r>
              <a:rPr lang="en-US" sz="2900" dirty="0" smtClean="0"/>
              <a:t> </a:t>
            </a:r>
            <a:r>
              <a:rPr lang="en-US" sz="2900" dirty="0" err="1" smtClean="0"/>
              <a:t>mengurus</a:t>
            </a:r>
            <a:r>
              <a:rPr lang="en-US" sz="2900" dirty="0" smtClean="0"/>
              <a:t> </a:t>
            </a:r>
            <a:r>
              <a:rPr lang="en-US" sz="2900" dirty="0"/>
              <a:t>urusan </a:t>
            </a:r>
            <a:r>
              <a:rPr lang="en-US" sz="2900" dirty="0" err="1"/>
              <a:t>pemerintahan</a:t>
            </a:r>
            <a:r>
              <a:rPr lang="en-US" sz="2900" dirty="0"/>
              <a:t> </a:t>
            </a:r>
            <a:r>
              <a:rPr lang="en-US" sz="2900" dirty="0" err="1" smtClean="0"/>
              <a:t>yg</a:t>
            </a:r>
            <a:r>
              <a:rPr lang="en-US" sz="2900" dirty="0" smtClean="0"/>
              <a:t> </a:t>
            </a:r>
            <a:r>
              <a:rPr lang="en-US" sz="2900" dirty="0" err="1"/>
              <a:t>berskala</a:t>
            </a:r>
            <a:r>
              <a:rPr lang="en-US" sz="2900" dirty="0"/>
              <a:t> </a:t>
            </a:r>
            <a:r>
              <a:rPr lang="en-US" sz="2900" dirty="0" err="1" smtClean="0"/>
              <a:t>provinsi</a:t>
            </a:r>
            <a:r>
              <a:rPr lang="en-US" sz="2900" dirty="0" smtClean="0"/>
              <a:t> (</a:t>
            </a:r>
            <a:r>
              <a:rPr lang="en-US" sz="2900" dirty="0" err="1" smtClean="0"/>
              <a:t>lintas</a:t>
            </a:r>
            <a:r>
              <a:rPr lang="en-US" sz="2900" dirty="0" smtClean="0"/>
              <a:t> </a:t>
            </a:r>
            <a:r>
              <a:rPr lang="en-US" sz="2900" dirty="0"/>
              <a:t>Kabupaten </a:t>
            </a:r>
            <a:r>
              <a:rPr lang="en-US" sz="2900" dirty="0" smtClean="0"/>
              <a:t>/Kota) </a:t>
            </a:r>
            <a:r>
              <a:rPr lang="en-US" sz="2900" dirty="0" err="1" smtClean="0"/>
              <a:t>berdasarkan</a:t>
            </a:r>
            <a:r>
              <a:rPr lang="en-US" sz="2900" dirty="0" smtClean="0"/>
              <a:t> NSPK  yang </a:t>
            </a:r>
            <a:r>
              <a:rPr lang="en-US" sz="2900" dirty="0" err="1" smtClean="0"/>
              <a:t>ditetapkan</a:t>
            </a:r>
            <a:r>
              <a:rPr lang="en-US" sz="2900" dirty="0" smtClean="0"/>
              <a:t> </a:t>
            </a:r>
            <a:r>
              <a:rPr lang="en-US" sz="2900" dirty="0" err="1" smtClean="0"/>
              <a:t>pemerintah</a:t>
            </a:r>
            <a:r>
              <a:rPr lang="en-US" sz="2900" dirty="0" smtClean="0"/>
              <a:t> </a:t>
            </a:r>
            <a:r>
              <a:rPr lang="en-US" sz="2900" dirty="0" err="1" smtClean="0"/>
              <a:t>pusat</a:t>
            </a:r>
            <a:r>
              <a:rPr lang="en-US" sz="2900" dirty="0" smtClean="0"/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900" dirty="0" smtClean="0"/>
              <a:t>Pemerintahan </a:t>
            </a:r>
            <a:r>
              <a:rPr lang="en-US" sz="2900" dirty="0" err="1"/>
              <a:t>daerah</a:t>
            </a:r>
            <a:r>
              <a:rPr lang="en-US" sz="2900" dirty="0"/>
              <a:t> </a:t>
            </a:r>
            <a:r>
              <a:rPr lang="en-US" sz="2900" dirty="0" err="1"/>
              <a:t>kabupaten</a:t>
            </a:r>
            <a:r>
              <a:rPr lang="en-US" sz="2900" dirty="0"/>
              <a:t>/</a:t>
            </a:r>
            <a:r>
              <a:rPr lang="en-US" sz="2900" dirty="0" err="1"/>
              <a:t>kota</a:t>
            </a:r>
            <a:r>
              <a:rPr lang="en-US" sz="2900" dirty="0"/>
              <a:t> </a:t>
            </a:r>
            <a:r>
              <a:rPr lang="en-US" sz="2900" dirty="0" err="1"/>
              <a:t>berwenang</a:t>
            </a:r>
            <a:r>
              <a:rPr lang="en-US" sz="2900" dirty="0"/>
              <a:t> </a:t>
            </a:r>
            <a:r>
              <a:rPr lang="en-US" sz="2900" dirty="0" err="1"/>
              <a:t>untuk</a:t>
            </a:r>
            <a:r>
              <a:rPr lang="en-US" sz="2900" dirty="0"/>
              <a:t> </a:t>
            </a:r>
            <a:r>
              <a:rPr lang="en-US" sz="2900" dirty="0" err="1"/>
              <a:t>mengatur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mengurus</a:t>
            </a:r>
            <a:r>
              <a:rPr lang="en-US" sz="2900" dirty="0"/>
              <a:t> urusan </a:t>
            </a:r>
            <a:r>
              <a:rPr lang="en-US" sz="2900" dirty="0" err="1"/>
              <a:t>pemerintahan</a:t>
            </a:r>
            <a:r>
              <a:rPr lang="en-US" sz="2900" dirty="0"/>
              <a:t> yang </a:t>
            </a:r>
            <a:r>
              <a:rPr lang="en-US" sz="2900" dirty="0" err="1"/>
              <a:t>berskala</a:t>
            </a:r>
            <a:r>
              <a:rPr lang="en-US" sz="2900" dirty="0"/>
              <a:t> </a:t>
            </a:r>
            <a:r>
              <a:rPr lang="en-US" sz="2900" dirty="0" err="1"/>
              <a:t>kabupaten</a:t>
            </a:r>
            <a:r>
              <a:rPr lang="en-US" sz="2900" dirty="0"/>
              <a:t> /</a:t>
            </a:r>
            <a:r>
              <a:rPr lang="en-US" sz="2900" dirty="0" err="1"/>
              <a:t>kota</a:t>
            </a:r>
            <a:r>
              <a:rPr lang="en-US" sz="2900" dirty="0"/>
              <a:t> </a:t>
            </a:r>
            <a:r>
              <a:rPr lang="en-US" sz="2900" dirty="0" err="1"/>
              <a:t>berdasarkan</a:t>
            </a:r>
            <a:r>
              <a:rPr lang="en-US" sz="2900" dirty="0"/>
              <a:t> NPSK yang </a:t>
            </a:r>
            <a:r>
              <a:rPr lang="en-US" sz="2900" dirty="0" err="1"/>
              <a:t>ditetapkan</a:t>
            </a:r>
            <a:endParaRPr lang="en-US" sz="2900" dirty="0"/>
          </a:p>
          <a:p>
            <a:pPr marL="0" indent="0">
              <a:buNone/>
            </a:pPr>
            <a:r>
              <a:rPr lang="en-US" sz="2900" dirty="0"/>
              <a:t>       </a:t>
            </a:r>
            <a:r>
              <a:rPr lang="en-US" sz="2900" dirty="0" err="1"/>
              <a:t>pemerintah</a:t>
            </a:r>
            <a:r>
              <a:rPr lang="en-US" sz="2900" dirty="0"/>
              <a:t> </a:t>
            </a:r>
            <a:r>
              <a:rPr lang="en-US" sz="2900" dirty="0" err="1"/>
              <a:t>pusat</a:t>
            </a:r>
            <a:r>
              <a:rPr lang="en-US" sz="2900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2900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76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Dengan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b="1" dirty="0" err="1" smtClean="0"/>
              <a:t>rezim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yang </a:t>
            </a:r>
            <a:r>
              <a:rPr lang="en-US" b="1" dirty="0" err="1" smtClean="0"/>
              <a:t>bernama</a:t>
            </a:r>
            <a:r>
              <a:rPr lang="en-US" b="1" dirty="0" smtClean="0"/>
              <a:t> NPSK</a:t>
            </a:r>
            <a:r>
              <a:rPr lang="en-US" dirty="0" smtClean="0"/>
              <a:t> (</a:t>
            </a:r>
            <a:r>
              <a:rPr lang="en-US" b="1" dirty="0" err="1"/>
              <a:t>Norma,Standar</a:t>
            </a:r>
            <a:r>
              <a:rPr lang="en-US" b="1" dirty="0"/>
              <a:t>, Prosedur </a:t>
            </a:r>
            <a:r>
              <a:rPr lang="en-US" b="1" dirty="0" err="1"/>
              <a:t>dan</a:t>
            </a:r>
            <a:r>
              <a:rPr lang="en-US" b="1" dirty="0"/>
              <a:t> Kriteria</a:t>
            </a:r>
            <a:r>
              <a:rPr lang="en-US" b="1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urusan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dirty="0" err="1" smtClean="0"/>
              <a:t>perda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urusan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endParaRPr lang="en-US" dirty="0" smtClean="0"/>
          </a:p>
          <a:p>
            <a:r>
              <a:rPr lang="en-US" b="1" dirty="0">
                <a:cs typeface="Arial" pitchFamily="34" charset="0"/>
              </a:rPr>
              <a:t>Fungsi </a:t>
            </a:r>
            <a:r>
              <a:rPr lang="en-US" b="1" dirty="0" smtClean="0">
                <a:cs typeface="Arial" pitchFamily="34" charset="0"/>
              </a:rPr>
              <a:t>NPSK </a:t>
            </a:r>
            <a:r>
              <a:rPr lang="en-US" dirty="0">
                <a:cs typeface="Arial" pitchFamily="34" charset="0"/>
              </a:rPr>
              <a:t>adalah </a:t>
            </a:r>
            <a:r>
              <a:rPr lang="en-US" dirty="0" err="1">
                <a:cs typeface="Arial" pitchFamily="34" charset="0"/>
              </a:rPr>
              <a:t>mengatur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hubungan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antar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tingkatan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susunan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yaitu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antara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antar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dalam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pelaksanaan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suatu</a:t>
            </a:r>
            <a:r>
              <a:rPr lang="en-US" dirty="0">
                <a:cs typeface="Arial" pitchFamily="34" charset="0"/>
              </a:rPr>
              <a:t> urusan. </a:t>
            </a:r>
          </a:p>
          <a:p>
            <a:r>
              <a:rPr lang="en-US" dirty="0">
                <a:cs typeface="Arial" pitchFamily="34" charset="0"/>
              </a:rPr>
              <a:t>Dengan kata lain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penyelenggaraan urusan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bisa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mengintervensi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melalui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pintu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masuk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NPSK</a:t>
            </a:r>
            <a:r>
              <a:rPr lang="en-US" dirty="0" err="1" smtClean="0">
                <a:cs typeface="Arial" pitchFamily="34" charset="0"/>
              </a:rPr>
              <a:t>.Jadi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seluas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apapun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otonomi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tetap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bisa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dikendalikan</a:t>
            </a:r>
            <a:r>
              <a:rPr lang="en-US" dirty="0">
                <a:cs typeface="Arial" pitchFamily="34" charset="0"/>
              </a:rPr>
              <a:t> &amp; </a:t>
            </a:r>
            <a:r>
              <a:rPr lang="en-US" dirty="0" err="1">
                <a:cs typeface="Arial" pitchFamily="34" charset="0"/>
              </a:rPr>
              <a:t>dianeksasi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3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Autofit/>
          </a:bodyPr>
          <a:lstStyle/>
          <a:p>
            <a:r>
              <a:rPr lang="en-US" sz="2400" dirty="0" smtClean="0">
                <a:cs typeface="Arial" pitchFamily="34" charset="0"/>
              </a:rPr>
              <a:t>Urusan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Kabupaten/Kota </a:t>
            </a:r>
            <a:r>
              <a:rPr lang="en-US" sz="2400" dirty="0" err="1" smtClean="0">
                <a:cs typeface="Arial" pitchFamily="34" charset="0"/>
              </a:rPr>
              <a:t>hasil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desentralisasi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cukup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banyak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yakni</a:t>
            </a:r>
            <a:r>
              <a:rPr lang="en-US" sz="2400" b="1" dirty="0" smtClean="0">
                <a:cs typeface="Arial" pitchFamily="34" charset="0"/>
              </a:rPr>
              <a:t> 31 urusan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disamping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itu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juga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memperoleh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limpahan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tugas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pembantuan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dari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propinsi</a:t>
            </a:r>
            <a:r>
              <a:rPr lang="en-US" sz="2400" dirty="0" smtClean="0">
                <a:cs typeface="Arial" pitchFamily="34" charset="0"/>
              </a:rPr>
              <a:t>. </a:t>
            </a:r>
            <a:r>
              <a:rPr lang="en-US" sz="2400" dirty="0" err="1" smtClean="0">
                <a:cs typeface="Arial" pitchFamily="34" charset="0"/>
              </a:rPr>
              <a:t>Dngan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besarnya</a:t>
            </a:r>
            <a:r>
              <a:rPr lang="en-US" sz="2400" dirty="0" smtClean="0">
                <a:cs typeface="Arial" pitchFamily="34" charset="0"/>
              </a:rPr>
              <a:t> urusan </a:t>
            </a:r>
            <a:r>
              <a:rPr lang="en-US" sz="2400" dirty="0" err="1" smtClean="0"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yg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harus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dilakukan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oleh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pemerintah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kebutuhan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aparatur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yang </a:t>
            </a:r>
            <a:r>
              <a:rPr lang="en-US" sz="2400" dirty="0" err="1" smtClean="0">
                <a:cs typeface="Arial" pitchFamily="34" charset="0"/>
              </a:rPr>
              <a:t>harus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melaksanakan</a:t>
            </a:r>
            <a:r>
              <a:rPr lang="en-US" sz="2400" dirty="0" smtClean="0">
                <a:cs typeface="Arial" pitchFamily="34" charset="0"/>
              </a:rPr>
              <a:t> urusan </a:t>
            </a:r>
            <a:r>
              <a:rPr lang="en-US" sz="2400" dirty="0" err="1" smtClean="0">
                <a:cs typeface="Arial" pitchFamily="34" charset="0"/>
              </a:rPr>
              <a:t>wajib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makin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membesar</a:t>
            </a:r>
            <a:r>
              <a:rPr lang="en-US" sz="2400" dirty="0" smtClean="0">
                <a:cs typeface="Arial" pitchFamily="34" charset="0"/>
              </a:rPr>
              <a:t>. </a:t>
            </a:r>
          </a:p>
          <a:p>
            <a:r>
              <a:rPr lang="en-US" sz="2400" dirty="0" err="1">
                <a:cs typeface="Arial" pitchFamily="34" charset="0"/>
              </a:rPr>
              <a:t>Aparatur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yang </a:t>
            </a:r>
            <a:r>
              <a:rPr lang="en-US" sz="2400" dirty="0" err="1">
                <a:cs typeface="Arial" pitchFamily="34" charset="0"/>
              </a:rPr>
              <a:t>besar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jumlahnya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butuh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beaya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besar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hingga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overcoast</a:t>
            </a:r>
            <a:r>
              <a:rPr lang="en-US" sz="2400" dirty="0">
                <a:cs typeface="Arial" pitchFamily="34" charset="0"/>
              </a:rPr>
              <a:t> penyelenggaraan </a:t>
            </a:r>
            <a:r>
              <a:rPr lang="en-US" sz="2400" dirty="0" err="1">
                <a:cs typeface="Arial" pitchFamily="34" charset="0"/>
              </a:rPr>
              <a:t>pengadaan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sarana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prasarana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meningkat</a:t>
            </a:r>
            <a:r>
              <a:rPr lang="en-US" sz="2400" dirty="0">
                <a:cs typeface="Arial" pitchFamily="34" charset="0"/>
              </a:rPr>
              <a:t>  di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kabupaten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kota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r>
              <a:rPr lang="en-US" sz="2400" dirty="0" err="1">
                <a:cs typeface="Arial" pitchFamily="34" charset="0"/>
              </a:rPr>
              <a:t>Gemuknya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aparat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alur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birokrasi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kacau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melahirkan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birokrasi</a:t>
            </a:r>
            <a:r>
              <a:rPr lang="en-US" sz="2400" b="1" dirty="0">
                <a:cs typeface="Arial" pitchFamily="34" charset="0"/>
              </a:rPr>
              <a:t> yang </a:t>
            </a:r>
            <a:r>
              <a:rPr lang="en-US" sz="2400" b="1" dirty="0" err="1">
                <a:cs typeface="Arial" pitchFamily="34" charset="0"/>
              </a:rPr>
              <a:t>tidak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efisien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dan</a:t>
            </a:r>
            <a:r>
              <a:rPr lang="en-US" sz="2400" b="1" dirty="0">
                <a:cs typeface="Arial" pitchFamily="34" charset="0"/>
              </a:rPr>
              <a:t>  </a:t>
            </a:r>
            <a:r>
              <a:rPr lang="en-US" sz="2400" b="1" dirty="0" err="1">
                <a:cs typeface="Arial" pitchFamily="34" charset="0"/>
              </a:rPr>
              <a:t>efektif</a:t>
            </a:r>
            <a:r>
              <a:rPr lang="en-US" sz="2400" b="1" dirty="0">
                <a:cs typeface="Arial" pitchFamily="34" charset="0"/>
              </a:rPr>
              <a:t>.</a:t>
            </a:r>
          </a:p>
          <a:p>
            <a:r>
              <a:rPr lang="en-US" sz="2400" dirty="0">
                <a:cs typeface="Arial" pitchFamily="34" charset="0"/>
              </a:rPr>
              <a:t>Dalam </a:t>
            </a:r>
            <a:r>
              <a:rPr lang="en-US" sz="2400" i="1" dirty="0">
                <a:cs typeface="Arial" pitchFamily="34" charset="0"/>
              </a:rPr>
              <a:t>New Public Management (</a:t>
            </a:r>
            <a:r>
              <a:rPr lang="en-US" sz="2400" dirty="0">
                <a:cs typeface="Arial" pitchFamily="34" charset="0"/>
              </a:rPr>
              <a:t>NPM) </a:t>
            </a:r>
            <a:r>
              <a:rPr lang="en-US" sz="2400" dirty="0" err="1">
                <a:cs typeface="Arial" pitchFamily="34" charset="0"/>
              </a:rPr>
              <a:t>menjadi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gerakan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pembaharuan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administrasi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desentralisasi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menjadi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nilai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penting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rangka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mewujudkan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efisien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efektif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responsif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akuntabel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04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Dalam </a:t>
            </a:r>
            <a:r>
              <a:rPr lang="en-US" sz="2400" dirty="0">
                <a:cs typeface="Arial" pitchFamily="34" charset="0"/>
              </a:rPr>
              <a:t>UU No 23 </a:t>
            </a:r>
            <a:r>
              <a:rPr lang="en-US" sz="2400" dirty="0" err="1">
                <a:cs typeface="Arial" pitchFamily="34" charset="0"/>
              </a:rPr>
              <a:t>Th</a:t>
            </a:r>
            <a:r>
              <a:rPr lang="en-US" sz="2400" dirty="0">
                <a:cs typeface="Arial" pitchFamily="34" charset="0"/>
              </a:rPr>
              <a:t> 2014 </a:t>
            </a:r>
            <a:r>
              <a:rPr lang="en-US" sz="2400" dirty="0" smtClean="0">
                <a:cs typeface="Arial" pitchFamily="34" charset="0"/>
              </a:rPr>
              <a:t>(pasal 9)urusan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dibedakan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sbb</a:t>
            </a:r>
            <a:r>
              <a:rPr lang="en-US" sz="2400" dirty="0" smtClean="0">
                <a:cs typeface="Arial" pitchFamily="34" charset="0"/>
              </a:rPr>
              <a:t>. </a:t>
            </a:r>
            <a:endParaRPr lang="en-US" sz="2400" i="1" dirty="0"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Urusan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/>
              <a:t>urusan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absolut</a:t>
            </a:r>
            <a:r>
              <a:rPr lang="en-US" sz="2400" dirty="0" smtClean="0"/>
              <a:t>, urusan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 smtClean="0"/>
              <a:t>konkuren</a:t>
            </a:r>
            <a:r>
              <a:rPr lang="en-US" sz="2400" dirty="0" smtClean="0"/>
              <a:t>, urusan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Urusan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b="1" dirty="0" err="1" smtClean="0"/>
              <a:t>absolut</a:t>
            </a:r>
            <a:r>
              <a:rPr lang="en-US" sz="2400" dirty="0" smtClean="0"/>
              <a:t> </a:t>
            </a:r>
            <a:r>
              <a:rPr lang="en-US" sz="2400" dirty="0" smtClean="0"/>
              <a:t> adalah  </a:t>
            </a:r>
            <a:r>
              <a:rPr lang="en-US" sz="2400" dirty="0" err="1" smtClean="0"/>
              <a:t>urusapemerintahan</a:t>
            </a:r>
            <a:r>
              <a:rPr lang="en-US" sz="2400" dirty="0" smtClean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sepenuhnya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/>
              <a:t>P</a:t>
            </a:r>
            <a:r>
              <a:rPr lang="en-US" sz="2400" dirty="0" smtClean="0"/>
              <a:t>emerintah </a:t>
            </a:r>
            <a:r>
              <a:rPr lang="en-US" sz="2400" dirty="0" err="1" smtClean="0"/>
              <a:t>Pusat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Urusan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b="1" dirty="0" err="1" smtClean="0"/>
              <a:t>konkuren</a:t>
            </a:r>
            <a:r>
              <a:rPr lang="en-US" sz="2400" dirty="0"/>
              <a:t> </a:t>
            </a:r>
            <a:r>
              <a:rPr lang="en-US" sz="2400" dirty="0" smtClean="0"/>
              <a:t>adalah  </a:t>
            </a:r>
            <a:r>
              <a:rPr lang="en-US" sz="2400" dirty="0"/>
              <a:t>urusan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/>
              <a:t>Pemerintah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propinsi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Kabupaten/Kota 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U</a:t>
            </a:r>
            <a:r>
              <a:rPr lang="en-US" sz="2400" dirty="0" err="1" smtClean="0"/>
              <a:t>rusan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konkuren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diserahkan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Otonomi Daerah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Urusan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b="1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smtClean="0"/>
              <a:t>adalah  </a:t>
            </a:r>
            <a:r>
              <a:rPr lang="en-US" sz="2400" dirty="0"/>
              <a:t>urusan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 err="1" smtClean="0"/>
              <a:t>presiden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. </a:t>
            </a:r>
          </a:p>
          <a:p>
            <a:pPr marL="514350" indent="-514350">
              <a:buFont typeface="+mj-lt"/>
              <a:buAutoNum type="arabicParenR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809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r>
              <a:rPr lang="en-US" sz="2800" dirty="0" smtClean="0"/>
              <a:t>Urusan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b="1" dirty="0" err="1" smtClean="0"/>
              <a:t>absolut</a:t>
            </a:r>
            <a:r>
              <a:rPr lang="en-US" sz="2800" b="1" dirty="0" smtClean="0"/>
              <a:t> </a:t>
            </a:r>
            <a:r>
              <a:rPr lang="en-US" sz="2800" dirty="0" smtClean="0"/>
              <a:t>pasal </a:t>
            </a:r>
            <a:r>
              <a:rPr lang="en-US" sz="2800" dirty="0"/>
              <a:t>10 </a:t>
            </a:r>
            <a:r>
              <a:rPr lang="en-US" sz="2800" dirty="0" err="1"/>
              <a:t>ayat</a:t>
            </a:r>
            <a:r>
              <a:rPr lang="en-US" sz="2800" dirty="0"/>
              <a:t> (1</a:t>
            </a:r>
            <a:r>
              <a:rPr lang="en-US" sz="2800" dirty="0" smtClean="0"/>
              <a:t>) al : </a:t>
            </a:r>
            <a:r>
              <a:rPr lang="en-US" sz="2800" b="1" dirty="0" smtClean="0"/>
              <a:t>Politik </a:t>
            </a:r>
            <a:r>
              <a:rPr lang="en-US" sz="2800" b="1" dirty="0" err="1" smtClean="0"/>
              <a:t>Luar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Negeri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Hankam</a:t>
            </a:r>
            <a:r>
              <a:rPr lang="en-US" sz="2800" b="1" dirty="0" smtClean="0"/>
              <a:t>, </a:t>
            </a:r>
            <a:r>
              <a:rPr lang="en-US" sz="2800" b="1" dirty="0" err="1"/>
              <a:t>Y</a:t>
            </a:r>
            <a:r>
              <a:rPr lang="en-US" sz="2800" b="1" dirty="0" err="1" smtClean="0"/>
              <a:t>ustisi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moneter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fiskal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serta</a:t>
            </a:r>
            <a:r>
              <a:rPr lang="en-US" sz="2800" b="1" dirty="0" smtClean="0"/>
              <a:t> agama.</a:t>
            </a:r>
            <a:r>
              <a:rPr lang="en-US" sz="2800" b="1" dirty="0"/>
              <a:t> </a:t>
            </a:r>
            <a:r>
              <a:rPr lang="en-US" sz="2800" dirty="0" err="1" smtClean="0"/>
              <a:t>Namun</a:t>
            </a:r>
            <a:r>
              <a:rPr lang="en-US" sz="2800" dirty="0" smtClean="0"/>
              <a:t>,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melimpahkan</a:t>
            </a:r>
            <a:r>
              <a:rPr lang="en-US" sz="2800" dirty="0" smtClean="0"/>
              <a:t> </a:t>
            </a:r>
            <a:r>
              <a:rPr lang="en-US" sz="2800" dirty="0" err="1" smtClean="0"/>
              <a:t>kewenangannya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instansi</a:t>
            </a:r>
            <a:r>
              <a:rPr lang="en-US" sz="2800" dirty="0" smtClean="0"/>
              <a:t> </a:t>
            </a:r>
            <a:r>
              <a:rPr lang="en-US" sz="2800" dirty="0" err="1" smtClean="0"/>
              <a:t>verikal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wakil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gubernur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dekonsentrasi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Dengan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 urusan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/>
              <a:t>absolut</a:t>
            </a:r>
            <a:r>
              <a:rPr lang="en-US" sz="2800" dirty="0" smtClean="0"/>
              <a:t> </a:t>
            </a:r>
            <a:r>
              <a:rPr lang="en-US" sz="2800" dirty="0" err="1" smtClean="0"/>
              <a:t>memang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kewenangan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berkaitan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Pemerintah </a:t>
            </a:r>
            <a:r>
              <a:rPr lang="en-US" sz="2800" dirty="0" err="1"/>
              <a:t>kota</a:t>
            </a:r>
            <a:r>
              <a:rPr lang="en-US" sz="2800" dirty="0"/>
              <a:t> </a:t>
            </a:r>
            <a:r>
              <a:rPr lang="en-US" sz="2800" dirty="0" smtClean="0"/>
              <a:t>&amp; </a:t>
            </a:r>
            <a:r>
              <a:rPr lang="en-US" sz="2800" dirty="0" err="1" smtClean="0"/>
              <a:t>kabupaten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mengedepankan</a:t>
            </a:r>
            <a:r>
              <a:rPr lang="en-US" sz="2800" dirty="0" smtClean="0"/>
              <a:t> </a:t>
            </a:r>
            <a:r>
              <a:rPr lang="en-US" sz="2800" dirty="0" err="1" smtClean="0"/>
              <a:t>azas</a:t>
            </a:r>
            <a:r>
              <a:rPr lang="en-US" sz="2800" dirty="0" smtClean="0"/>
              <a:t> </a:t>
            </a:r>
            <a:r>
              <a:rPr lang="en-US" sz="2800" dirty="0" err="1" smtClean="0"/>
              <a:t>desentralisasi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perwakilan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92923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153400" cy="6096000"/>
          </a:xfrm>
        </p:spPr>
        <p:txBody>
          <a:bodyPr>
            <a:noAutofit/>
          </a:bodyPr>
          <a:lstStyle/>
          <a:p>
            <a:r>
              <a:rPr lang="en-US" sz="2400" dirty="0"/>
              <a:t>Untuk </a:t>
            </a:r>
            <a:r>
              <a:rPr lang="en-US" sz="2400" dirty="0" err="1"/>
              <a:t>memaksimalkan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 smtClean="0">
                <a:cs typeface="Arial" pitchFamily="34" charset="0"/>
              </a:rPr>
              <a:t>PenyelenggaraanPemerintahan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Daerah </a:t>
            </a:r>
            <a:r>
              <a:rPr lang="en-US" sz="2400" dirty="0" err="1">
                <a:cs typeface="Arial" pitchFamily="34" charset="0"/>
              </a:rPr>
              <a:t>baik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gubernur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selaku</a:t>
            </a:r>
            <a:r>
              <a:rPr lang="en-US" sz="2400" dirty="0">
                <a:cs typeface="Arial" pitchFamily="34" charset="0"/>
              </a:rPr>
              <a:t> wakil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/>
              <a:t> Pemerintah </a:t>
            </a:r>
            <a:r>
              <a:rPr lang="en-US" sz="2400" dirty="0" err="1"/>
              <a:t>kota</a:t>
            </a:r>
            <a:r>
              <a:rPr lang="en-US" sz="2400" dirty="0"/>
              <a:t> &amp; </a:t>
            </a:r>
            <a:r>
              <a:rPr lang="en-US" sz="2400" dirty="0" err="1"/>
              <a:t>kabupaten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urusan </a:t>
            </a:r>
            <a:r>
              <a:rPr lang="en-US" sz="2400" dirty="0" err="1"/>
              <a:t>konkuren</a:t>
            </a:r>
            <a:r>
              <a:rPr lang="en-US" sz="2400" dirty="0"/>
              <a:t>  </a:t>
            </a:r>
            <a:r>
              <a:rPr lang="en-US" sz="2400" dirty="0" err="1"/>
              <a:t>yakni</a:t>
            </a:r>
            <a:r>
              <a:rPr lang="en-US" sz="2400" dirty="0"/>
              <a:t> urusan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uruan</a:t>
            </a:r>
            <a:r>
              <a:rPr lang="en-US" sz="2400" dirty="0"/>
              <a:t> </a:t>
            </a:r>
            <a:r>
              <a:rPr lang="en-US" sz="2400" dirty="0" err="1"/>
              <a:t>pilihan</a:t>
            </a:r>
            <a:r>
              <a:rPr lang="en-US" sz="2400" dirty="0"/>
              <a:t>. </a:t>
            </a:r>
            <a:r>
              <a:rPr lang="en-US" sz="2400" dirty="0">
                <a:cs typeface="Arial" pitchFamily="34" charset="0"/>
              </a:rPr>
              <a:t> </a:t>
            </a:r>
            <a:endParaRPr lang="en-US" sz="2400" dirty="0"/>
          </a:p>
          <a:p>
            <a:r>
              <a:rPr lang="en-US" sz="2400" dirty="0" smtClean="0"/>
              <a:t>Urusan </a:t>
            </a:r>
            <a:r>
              <a:rPr lang="en-US" sz="2400" dirty="0" err="1" smtClean="0"/>
              <a:t>wajib</a:t>
            </a:r>
            <a:r>
              <a:rPr lang="en-US" sz="2400" dirty="0" smtClean="0"/>
              <a:t> </a:t>
            </a:r>
            <a:r>
              <a:rPr lang="en-US" sz="2400" dirty="0" smtClean="0"/>
              <a:t>( </a:t>
            </a:r>
            <a:r>
              <a:rPr lang="en-US" sz="2400" dirty="0" err="1" smtClean="0"/>
              <a:t>ps</a:t>
            </a:r>
            <a:r>
              <a:rPr lang="en-US" sz="2400" dirty="0" smtClean="0"/>
              <a:t> 11 </a:t>
            </a:r>
            <a:r>
              <a:rPr lang="en-US" sz="2400" dirty="0" err="1" smtClean="0"/>
              <a:t>ayat</a:t>
            </a:r>
            <a:r>
              <a:rPr lang="en-US" sz="2400" dirty="0" smtClean="0"/>
              <a:t> 1)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yakni</a:t>
            </a:r>
            <a:r>
              <a:rPr lang="en-US" sz="2400" dirty="0" smtClean="0"/>
              <a:t> </a:t>
            </a:r>
            <a:r>
              <a:rPr lang="en-US" sz="2400" b="1" dirty="0" smtClean="0"/>
              <a:t>urusan </a:t>
            </a:r>
            <a:r>
              <a:rPr lang="en-US" sz="2400" b="1" dirty="0" err="1" smtClean="0"/>
              <a:t>wajib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diatur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pasal 18 </a:t>
            </a:r>
            <a:r>
              <a:rPr lang="en-US" sz="2400" dirty="0" err="1" smtClean="0"/>
              <a:t>ayat</a:t>
            </a:r>
            <a:r>
              <a:rPr lang="en-US" sz="2400" dirty="0" smtClean="0"/>
              <a:t> 1;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smtClean="0"/>
              <a:t>.</a:t>
            </a:r>
          </a:p>
          <a:p>
            <a:pPr lvl="0" fontAlgn="base"/>
            <a:r>
              <a:rPr lang="en-US" sz="2400" b="1" dirty="0"/>
              <a:t>Urusan Pemerintahan </a:t>
            </a:r>
            <a:r>
              <a:rPr lang="en-US" sz="2400" b="1" dirty="0" err="1"/>
              <a:t>Wajib</a:t>
            </a:r>
            <a:r>
              <a:rPr lang="en-US" sz="2400" b="1" dirty="0"/>
              <a:t> </a:t>
            </a:r>
            <a:r>
              <a:rPr lang="en-US" sz="2400" b="1" dirty="0" smtClean="0"/>
              <a:t>Pelayanan </a:t>
            </a:r>
            <a:r>
              <a:rPr lang="en-US" sz="2400" b="1" dirty="0" err="1"/>
              <a:t>Dasar</a:t>
            </a:r>
            <a:r>
              <a:rPr lang="en-US" sz="2400" b="1" dirty="0"/>
              <a:t> </a:t>
            </a:r>
            <a:r>
              <a:rPr lang="en-US" sz="2400" b="1" dirty="0" smtClean="0"/>
              <a:t>(</a:t>
            </a:r>
            <a:r>
              <a:rPr lang="en-US" sz="2400" dirty="0" err="1" smtClean="0"/>
              <a:t>Psl</a:t>
            </a:r>
            <a:r>
              <a:rPr lang="en-US" sz="2400" dirty="0" smtClean="0"/>
              <a:t> </a:t>
            </a:r>
            <a:r>
              <a:rPr lang="en-US" sz="2400" dirty="0"/>
              <a:t>11 </a:t>
            </a:r>
            <a:r>
              <a:rPr lang="en-US" sz="2400" dirty="0" err="1"/>
              <a:t>ayat</a:t>
            </a:r>
            <a:r>
              <a:rPr lang="en-US" sz="2400" dirty="0"/>
              <a:t> </a:t>
            </a:r>
            <a:r>
              <a:rPr lang="en-US" sz="2400" dirty="0" smtClean="0"/>
              <a:t>2</a:t>
            </a:r>
            <a:r>
              <a:rPr lang="en-US" sz="2400" dirty="0"/>
              <a:t>) </a:t>
            </a:r>
            <a:endParaRPr lang="en-US" sz="2400" dirty="0" smtClean="0"/>
          </a:p>
          <a:p>
            <a:pPr marL="457200" lvl="0" indent="-457200" fontAlgn="base">
              <a:buFont typeface="+mj-lt"/>
              <a:buAutoNum type="alphaLcPeriod"/>
            </a:pPr>
            <a:r>
              <a:rPr lang="en-US" sz="2400" dirty="0" smtClean="0"/>
              <a:t>   </a:t>
            </a:r>
            <a:r>
              <a:rPr lang="en-US" sz="2400" dirty="0" smtClean="0"/>
              <a:t>pendidikan </a:t>
            </a:r>
            <a:endParaRPr lang="en-US" sz="2400" dirty="0"/>
          </a:p>
          <a:p>
            <a:pPr marL="457200" lvl="0" indent="-457200" fontAlgn="base">
              <a:buFont typeface="+mj-lt"/>
              <a:buAutoNum type="alphaLcPeriod"/>
            </a:pPr>
            <a:r>
              <a:rPr lang="en-US" sz="2400" dirty="0" smtClean="0"/>
              <a:t> </a:t>
            </a:r>
            <a:r>
              <a:rPr lang="en-US" sz="2400" dirty="0" err="1" smtClean="0"/>
              <a:t>kesehatan</a:t>
            </a:r>
            <a:r>
              <a:rPr lang="en-US" sz="2400" dirty="0" smtClean="0"/>
              <a:t>; </a:t>
            </a:r>
            <a:r>
              <a:rPr lang="en-US" sz="2400" dirty="0" err="1" smtClean="0"/>
              <a:t>jiwa</a:t>
            </a:r>
            <a:r>
              <a:rPr lang="en-US" sz="2400" dirty="0" smtClean="0"/>
              <a:t>, raga, sosial,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.</a:t>
            </a:r>
          </a:p>
          <a:p>
            <a:pPr marL="457200" lvl="0" indent="-457200" fontAlgn="base">
              <a:buFont typeface="+mj-lt"/>
              <a:buAutoNum type="alphaLcPeriod"/>
            </a:pPr>
            <a:r>
              <a:rPr lang="en-US" sz="2400" dirty="0" err="1" smtClean="0"/>
              <a:t>pekerjaan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penataan</a:t>
            </a:r>
            <a:r>
              <a:rPr lang="en-US" sz="2400" dirty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;</a:t>
            </a:r>
          </a:p>
          <a:p>
            <a:pPr marL="457200" lvl="0" indent="-457200" fontAlgn="base">
              <a:buFont typeface="+mj-lt"/>
              <a:buAutoNum type="alphaLcPeriod"/>
            </a:pPr>
            <a:r>
              <a:rPr lang="en-US" sz="2400" dirty="0" err="1" smtClean="0"/>
              <a:t>perumahan</a:t>
            </a:r>
            <a:r>
              <a:rPr lang="en-US" sz="2400" dirty="0" smtClean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kawasan</a:t>
            </a:r>
            <a:r>
              <a:rPr lang="en-US" sz="2400" dirty="0"/>
              <a:t> </a:t>
            </a:r>
            <a:r>
              <a:rPr lang="en-US" sz="2400" dirty="0" err="1"/>
              <a:t>permukiman</a:t>
            </a:r>
            <a:r>
              <a:rPr lang="en-US" sz="2400" dirty="0"/>
              <a:t>; </a:t>
            </a:r>
            <a:endParaRPr lang="en-US" sz="2400" dirty="0" smtClean="0"/>
          </a:p>
          <a:p>
            <a:pPr marL="457200" lvl="0" indent="-457200" fontAlgn="base">
              <a:buFont typeface="+mj-lt"/>
              <a:buAutoNum type="alphaLcPeriod"/>
            </a:pPr>
            <a:r>
              <a:rPr lang="en-US" sz="2400" dirty="0" err="1" smtClean="0"/>
              <a:t>ketenteraman</a:t>
            </a:r>
            <a:r>
              <a:rPr lang="en-US" sz="2400" dirty="0"/>
              <a:t>, </a:t>
            </a:r>
            <a:r>
              <a:rPr lang="en-US" sz="2400" dirty="0" err="1"/>
              <a:t>ketertiban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/>
              <a:t>&amp;</a:t>
            </a:r>
            <a:r>
              <a:rPr lang="en-US" sz="2400" dirty="0" smtClean="0"/>
              <a:t> </a:t>
            </a:r>
            <a:r>
              <a:rPr lang="en-US" sz="2400" dirty="0" err="1" smtClean="0"/>
              <a:t>pelindungan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endParaRPr lang="en-US" sz="2400" dirty="0" smtClean="0"/>
          </a:p>
          <a:p>
            <a:pPr marL="457200" lvl="0" indent="-457200" fontAlgn="base">
              <a:buFont typeface="+mj-lt"/>
              <a:buAutoNum type="alphaLcPeriod"/>
            </a:pPr>
            <a:r>
              <a:rPr lang="en-US" sz="2400" dirty="0" smtClean="0"/>
              <a:t> sosial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25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1663</TotalTime>
  <Words>1734</Words>
  <Application>Microsoft Office PowerPoint</Application>
  <PresentationFormat>On-screen Show (4:3)</PresentationFormat>
  <Paragraphs>99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9. Undang-undang Nomor 23 Tahun 2014  tentang Pemerintahan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Undang-undang Nomor 13 Tahun 2014  tentang Pemerintahan Daerah</dc:title>
  <dc:creator>asus</dc:creator>
  <cp:lastModifiedBy>asus</cp:lastModifiedBy>
  <cp:revision>70</cp:revision>
  <dcterms:created xsi:type="dcterms:W3CDTF">2019-11-11T06:11:32Z</dcterms:created>
  <dcterms:modified xsi:type="dcterms:W3CDTF">2020-11-24T05:36:09Z</dcterms:modified>
</cp:coreProperties>
</file>