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31"/>
  </p:notesMasterIdLst>
  <p:handoutMasterIdLst>
    <p:handoutMasterId r:id="rId32"/>
  </p:handoutMasterIdLst>
  <p:sldIdLst>
    <p:sldId id="290" r:id="rId2"/>
    <p:sldId id="324" r:id="rId3"/>
    <p:sldId id="325" r:id="rId4"/>
    <p:sldId id="326" r:id="rId5"/>
    <p:sldId id="327" r:id="rId6"/>
    <p:sldId id="361" r:id="rId7"/>
    <p:sldId id="329" r:id="rId8"/>
    <p:sldId id="330" r:id="rId9"/>
    <p:sldId id="331" r:id="rId10"/>
    <p:sldId id="332" r:id="rId11"/>
    <p:sldId id="333" r:id="rId12"/>
    <p:sldId id="334" r:id="rId13"/>
    <p:sldId id="336" r:id="rId14"/>
    <p:sldId id="337" r:id="rId15"/>
    <p:sldId id="338" r:id="rId16"/>
    <p:sldId id="340" r:id="rId17"/>
    <p:sldId id="341" r:id="rId18"/>
    <p:sldId id="342" r:id="rId19"/>
    <p:sldId id="343" r:id="rId20"/>
    <p:sldId id="344" r:id="rId21"/>
    <p:sldId id="345" r:id="rId22"/>
    <p:sldId id="346" r:id="rId23"/>
    <p:sldId id="358" r:id="rId24"/>
    <p:sldId id="359" r:id="rId25"/>
    <p:sldId id="360" r:id="rId26"/>
    <p:sldId id="362" r:id="rId27"/>
    <p:sldId id="363" r:id="rId28"/>
    <p:sldId id="364" r:id="rId29"/>
    <p:sldId id="321" r:id="rId30"/>
  </p:sldIdLst>
  <p:sldSz cx="9144000" cy="6858000" type="screen4x3"/>
  <p:notesSz cx="6954838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399FF"/>
    <a:srgbClr val="06FCD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004" autoAdjust="0"/>
    <p:restoredTop sz="94660"/>
  </p:normalViewPr>
  <p:slideViewPr>
    <p:cSldViewPr>
      <p:cViewPr>
        <p:scale>
          <a:sx n="50" d="100"/>
          <a:sy n="50" d="100"/>
        </p:scale>
        <p:origin x="-9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14393" cy="464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871" y="0"/>
            <a:ext cx="3014393" cy="464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43328"/>
            <a:ext cx="3014393" cy="464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871" y="8843328"/>
            <a:ext cx="3014393" cy="464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0C75898-2ADF-46DA-B5EA-D27D28E251E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14393" cy="464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8871" y="0"/>
            <a:ext cx="3014393" cy="464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36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98500"/>
            <a:ext cx="4652962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36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6114" y="4422459"/>
            <a:ext cx="5562610" cy="4188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36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43328"/>
            <a:ext cx="3014393" cy="464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36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8871" y="8843328"/>
            <a:ext cx="3014393" cy="464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6A439EA-E69D-4873-A417-5E520402F9F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5AE90C-720A-4289-9A29-962F5682291F}" type="slidenum">
              <a:rPr lang="en-US"/>
              <a:pPr/>
              <a:t>1</a:t>
            </a:fld>
            <a:endParaRPr lang="en-US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65DCD6-BFF8-4783-8D52-868BC793F09B}" type="slidenum">
              <a:rPr lang="en-US"/>
              <a:pPr/>
              <a:t>10</a:t>
            </a:fld>
            <a:endParaRPr lang="en-US"/>
          </a:p>
        </p:txBody>
      </p:sp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B0DB5A-268E-4A55-ABE5-9C1E6287566A}" type="slidenum">
              <a:rPr lang="en-US"/>
              <a:pPr/>
              <a:t>11</a:t>
            </a:fld>
            <a:endParaRPr lang="en-US"/>
          </a:p>
        </p:txBody>
      </p:sp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B78B0C-769E-4C8B-96D1-15B743C02151}" type="slidenum">
              <a:rPr lang="en-US"/>
              <a:pPr/>
              <a:t>12</a:t>
            </a:fld>
            <a:endParaRPr lang="en-US"/>
          </a:p>
        </p:txBody>
      </p:sp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1BA6A8-A90B-47D3-B13D-1E3A7542A40F}" type="slidenum">
              <a:rPr lang="en-US"/>
              <a:pPr/>
              <a:t>13</a:t>
            </a:fld>
            <a:endParaRPr lang="en-US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619378-268A-4441-873D-0EE223A34837}" type="slidenum">
              <a:rPr lang="en-US"/>
              <a:pPr/>
              <a:t>14</a:t>
            </a:fld>
            <a:endParaRPr lang="en-US"/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D946CC-90C6-4844-8823-E5EFF3FFC524}" type="slidenum">
              <a:rPr lang="en-US"/>
              <a:pPr/>
              <a:t>15</a:t>
            </a:fld>
            <a:endParaRPr lang="en-US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E3B25D-FCC2-4A9F-B0F4-08CAFAA075B7}" type="slidenum">
              <a:rPr lang="en-US"/>
              <a:pPr/>
              <a:t>16</a:t>
            </a:fld>
            <a:endParaRPr lang="en-US"/>
          </a:p>
        </p:txBody>
      </p:sp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4C9F8D-FF7D-48CE-8BBB-5C8CE4A50B10}" type="slidenum">
              <a:rPr lang="en-US"/>
              <a:pPr/>
              <a:t>17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323532-3268-4D3D-8775-BDFDF94824BE}" type="slidenum">
              <a:rPr lang="en-US"/>
              <a:pPr/>
              <a:t>18</a:t>
            </a:fld>
            <a:endParaRPr lang="en-US"/>
          </a:p>
        </p:txBody>
      </p:sp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A024C4-1783-473D-BF7B-79E36EBADE66}" type="slidenum">
              <a:rPr lang="en-US"/>
              <a:pPr/>
              <a:t>19</a:t>
            </a:fld>
            <a:endParaRPr lang="en-US"/>
          </a:p>
        </p:txBody>
      </p:sp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AAD825-1A86-45C1-8556-A91EC010311B}" type="slidenum">
              <a:rPr lang="en-US"/>
              <a:pPr/>
              <a:t>2</a:t>
            </a:fld>
            <a:endParaRPr lang="en-US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4BAAE6-E79E-421F-9D59-D076B35D9475}" type="slidenum">
              <a:rPr lang="en-US"/>
              <a:pPr/>
              <a:t>20</a:t>
            </a:fld>
            <a:endParaRPr lang="en-US"/>
          </a:p>
        </p:txBody>
      </p:sp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E5F262-6EC8-4B2D-A970-E55F035ACC8C}" type="slidenum">
              <a:rPr lang="en-US"/>
              <a:pPr/>
              <a:t>21</a:t>
            </a:fld>
            <a:endParaRPr lang="en-US"/>
          </a:p>
        </p:txBody>
      </p:sp>
      <p:sp>
        <p:nvSpPr>
          <p:cNvPr id="17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B883FC-9ECC-49E0-84A1-7FBB31CBD334}" type="slidenum">
              <a:rPr lang="en-US"/>
              <a:pPr/>
              <a:t>22</a:t>
            </a:fld>
            <a:endParaRPr lang="en-US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C032BE-4AFC-445A-980B-30C74E59D975}" type="slidenum">
              <a:rPr lang="en-US"/>
              <a:pPr/>
              <a:t>23</a:t>
            </a:fld>
            <a:endParaRPr lang="en-US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17D30C-9CBC-4568-9DAF-048DD9E38E31}" type="slidenum">
              <a:rPr lang="en-US"/>
              <a:pPr/>
              <a:t>24</a:t>
            </a:fld>
            <a:endParaRPr lang="en-US"/>
          </a:p>
        </p:txBody>
      </p:sp>
      <p:sp>
        <p:nvSpPr>
          <p:cNvPr id="20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6A44B1-A90D-4664-B64E-542A8BE4EF3D}" type="slidenum">
              <a:rPr lang="en-US"/>
              <a:pPr/>
              <a:t>25</a:t>
            </a:fld>
            <a:endParaRPr lang="en-US"/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956FEB-F590-432B-A66A-C70AC9322D8E}" type="slidenum">
              <a:rPr lang="en-US"/>
              <a:pPr/>
              <a:t>26</a:t>
            </a:fld>
            <a:endParaRPr lang="en-US"/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698500"/>
            <a:ext cx="4652962" cy="3490913"/>
          </a:xfrm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/>
              <a:t>@frizal Design from arief P@tent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805131-C802-4409-9509-10FAEDCAA481}" type="slidenum">
              <a:rPr lang="en-US"/>
              <a:pPr/>
              <a:t>27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698500"/>
            <a:ext cx="4652962" cy="3490913"/>
          </a:xfrm>
          <a:ln/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/>
              <a:t>@frizal Design from arief P@tent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9F1DA1-5C55-4026-82A6-82E386D2FB5B}" type="slidenum">
              <a:rPr lang="en-US"/>
              <a:pPr/>
              <a:t>28</a:t>
            </a:fld>
            <a:endParaRPr lang="en-US"/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698500"/>
            <a:ext cx="4652962" cy="3490913"/>
          </a:xfrm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/>
              <a:t>@frizal Design from arief P@tent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43976E-1D61-42EF-B968-9A63A71B3B75}" type="slidenum">
              <a:rPr lang="en-US"/>
              <a:pPr/>
              <a:t>29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47EDE3-87CE-47E4-A276-50C75C54FD7A}" type="slidenum">
              <a:rPr lang="en-US"/>
              <a:pPr/>
              <a:t>3</a:t>
            </a:fld>
            <a:endParaRPr lang="en-US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0D89EB-51E4-492B-91C7-E8F6972F807C}" type="slidenum">
              <a:rPr lang="en-US"/>
              <a:pPr/>
              <a:t>4</a:t>
            </a:fld>
            <a:endParaRPr lang="en-US"/>
          </a:p>
        </p:txBody>
      </p:sp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523D9A-B98F-45BF-B367-F274444C371A}" type="slidenum">
              <a:rPr lang="en-US"/>
              <a:pPr/>
              <a:t>5</a:t>
            </a:fld>
            <a:endParaRPr lang="en-US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6CECE0-BD6B-4B26-88C1-3F467C52C07D}" type="slidenum">
              <a:rPr lang="en-US"/>
              <a:pPr/>
              <a:t>6</a:t>
            </a:fld>
            <a:endParaRPr lang="en-US"/>
          </a:p>
        </p:txBody>
      </p:sp>
      <p:sp>
        <p:nvSpPr>
          <p:cNvPr id="20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09BAD3-C1C1-4835-8741-3597E568C8D7}" type="slidenum">
              <a:rPr lang="en-US"/>
              <a:pPr/>
              <a:t>7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125728-3039-46FE-A357-CBEDAB167A8C}" type="slidenum">
              <a:rPr lang="en-US"/>
              <a:pPr/>
              <a:t>8</a:t>
            </a:fld>
            <a:endParaRPr lang="en-US"/>
          </a:p>
        </p:txBody>
      </p:sp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C8F32F-8FAF-4676-9757-C8911461FF2F}" type="slidenum">
              <a:rPr lang="en-US"/>
              <a:pPr/>
              <a:t>9</a:t>
            </a:fld>
            <a:endParaRPr lang="en-US"/>
          </a:p>
        </p:txBody>
      </p:sp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627" y="4422459"/>
            <a:ext cx="5099585" cy="418877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450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104451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5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4453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4454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10445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445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04457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58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59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60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61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446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4463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4464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65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66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67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68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69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447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47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472" name="Rectangle 24"/>
          <p:cNvSpPr>
            <a:spLocks noGrp="1" noChangeArrowheads="1"/>
          </p:cNvSpPr>
          <p:nvPr>
            <p:ph type="dt" sz="quarter" idx="2"/>
          </p:nvPr>
        </p:nvSpPr>
        <p:spPr>
          <a:xfrm>
            <a:off x="3810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104473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B8120CA-DD0D-4913-9811-1CD9D2ECD41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4474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4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4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0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4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4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4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4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4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4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70" grpId="0"/>
      <p:bldP spid="104470" grpId="1"/>
      <p:bldP spid="104470" grpId="2"/>
      <p:bldP spid="104471" grpId="0" build="p">
        <p:tmplLst>
          <p:tmpl lvl="1">
            <p:tnLst>
              <p:par>
                <p:cTn presetID="23" presetClass="entr" presetSubtype="16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447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447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4471" grpId="1" build="allAtOnce">
        <p:tmplLst>
          <p:tmpl lvl="1">
            <p:tnLst>
              <p:par>
                <p:cTn presetID="23" presetClass="exit" presetSubtype="32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10447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447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44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4C1E72-5F9B-4AF4-A278-20F426DB4E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3D4747-B197-41AF-9429-8B10F50CE9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DF6526B-41BF-478E-8BA7-45A0687707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4CDB65-7A8E-4F13-B044-269447D24A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D386D-9ED6-4682-BA0A-0F39B2EE32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8B64E-7491-4E37-B235-7335E21C1D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F86CD4-8F3C-4074-887C-84CC3CF234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AD990A-8515-4C24-98B2-F5FD10A2E3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C7F7C6-0350-42C5-B8CF-0D562C3DEA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B8328B-694E-42DA-8E27-59A953B6A9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FD5FA9-0C69-4248-9596-4109487394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4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342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2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429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3430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0343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3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343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3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3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3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3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343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43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440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41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42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43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44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45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44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47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4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10344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0345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D4D5CA6-504A-4579-87F7-B0F8524D2564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451" name="Picture 27" descr="bendera"/>
          <p:cNvPicPr>
            <a:picLocks noChangeAspect="1" noChangeArrowheads="1" noCrop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8382000" y="228600"/>
            <a:ext cx="552450" cy="952500"/>
          </a:xfrm>
          <a:prstGeom prst="rect">
            <a:avLst/>
          </a:prstGeom>
          <a:noFill/>
        </p:spPr>
      </p:pic>
      <p:pic>
        <p:nvPicPr>
          <p:cNvPr id="103452" name="Picture 28" descr="PancaNAD"/>
          <p:cNvPicPr>
            <a:picLocks noChangeAspect="1" noChangeArrowheads="1" noCrop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52400" y="304800"/>
            <a:ext cx="728663" cy="747713"/>
          </a:xfrm>
          <a:prstGeom prst="rect">
            <a:avLst/>
          </a:prstGeom>
          <a:noFill/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3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3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6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3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3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3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3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3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3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3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3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34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34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3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3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3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3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3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3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3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3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3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3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34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34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46" grpId="0"/>
      <p:bldP spid="103446" grpId="1"/>
      <p:bldP spid="103446" grpId="2"/>
      <p:bldP spid="103447" grpId="0" build="p">
        <p:tmplLst>
          <p:tmpl lvl="1">
            <p:tnLst>
              <p:par>
                <p:cTn presetID="23" presetClass="entr" presetSubtype="16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4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344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344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4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344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344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3" presetClass="entr" presetSubtype="16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4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344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344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3" presetClass="entr" presetSubtype="16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4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344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344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3" presetClass="entr" presetSubtype="16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4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344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344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3447" grpId="1" build="allAtOnce">
        <p:tmplLst>
          <p:tmpl lvl="1">
            <p:tnLst>
              <p:par>
                <p:cTn presetID="23" presetClass="exit" presetSubtype="32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10344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344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34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23" presetClass="exit" presetSubtype="32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10344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344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34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23" presetClass="exit" presetSubtype="32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10344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344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34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23" presetClass="exit" presetSubtype="32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10344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344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34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23" presetClass="exit" presetSubtype="32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10344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344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34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gif"/><Relationship Id="rId5" Type="http://schemas.openxmlformats.org/officeDocument/2006/relationships/image" Target="../media/image1.gif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7.jpeg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14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BC096B5D-B1A2-43C7-8585-792112C85E7C}" type="slidenum">
              <a:rPr lang="en-US"/>
              <a:pPr/>
              <a:t>1</a:t>
            </a:fld>
            <a:endParaRPr lang="en-US"/>
          </a:p>
        </p:txBody>
      </p:sp>
      <p:pic>
        <p:nvPicPr>
          <p:cNvPr id="49178" name="Picture 26" descr="newcoin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8138" y="5172075"/>
            <a:ext cx="2514600" cy="1571625"/>
          </a:xfrm>
          <a:prstGeom prst="rect">
            <a:avLst/>
          </a:prstGeom>
          <a:noFill/>
        </p:spPr>
      </p:pic>
      <p:pic>
        <p:nvPicPr>
          <p:cNvPr id="49177" name="Picture 25" descr="mone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2057400"/>
            <a:ext cx="3333750" cy="4171950"/>
          </a:xfrm>
          <a:prstGeom prst="rect">
            <a:avLst/>
          </a:prstGeom>
          <a:noFill/>
        </p:spPr>
      </p:pic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152400" y="228600"/>
            <a:ext cx="8839200" cy="6629400"/>
          </a:xfrm>
          <a:prstGeom prst="rect">
            <a:avLst/>
          </a:prstGeom>
          <a:noFill/>
          <a:ln w="762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304800" y="381000"/>
            <a:ext cx="8534400" cy="6477000"/>
          </a:xfrm>
          <a:prstGeom prst="rect">
            <a:avLst/>
          </a:prstGeom>
          <a:noFill/>
          <a:ln w="76200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9157" name="Picture 5" descr="bender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53400" y="304800"/>
            <a:ext cx="552450" cy="952500"/>
          </a:xfrm>
          <a:prstGeom prst="rect">
            <a:avLst/>
          </a:prstGeom>
          <a:noFill/>
        </p:spPr>
      </p:pic>
      <p:sp>
        <p:nvSpPr>
          <p:cNvPr id="49166" name="WordArt 1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6019800" cy="11239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SISTEM PENGELOLAAN KEUANGAN DAERAH</a:t>
            </a:r>
          </a:p>
        </p:txBody>
      </p:sp>
      <p:sp>
        <p:nvSpPr>
          <p:cNvPr id="49167" name="WordArt 15"/>
          <p:cNvSpPr>
            <a:spLocks noChangeArrowheads="1" noChangeShapeType="1" noTextEdit="1"/>
          </p:cNvSpPr>
          <p:nvPr/>
        </p:nvSpPr>
        <p:spPr bwMode="auto">
          <a:xfrm>
            <a:off x="609600" y="1914525"/>
            <a:ext cx="7696200" cy="90487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200" kern="10" spc="-32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(PERENCANAAN DAN PENGANGGARAN)</a:t>
            </a:r>
          </a:p>
        </p:txBody>
      </p:sp>
      <p:pic>
        <p:nvPicPr>
          <p:cNvPr id="49171" name="Picture 19" descr="PancaNAD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3213" y="431800"/>
            <a:ext cx="728662" cy="747713"/>
          </a:xfrm>
          <a:prstGeom prst="rect">
            <a:avLst/>
          </a:prstGeom>
          <a:noFill/>
        </p:spPr>
      </p:pic>
      <p:sp>
        <p:nvSpPr>
          <p:cNvPr id="49172" name="Rectangle 20"/>
          <p:cNvSpPr>
            <a:spLocks noGrp="1" noRot="1" noChangeArrowheads="1"/>
          </p:cNvSpPr>
          <p:nvPr>
            <p:ph type="ctrTitle"/>
          </p:nvPr>
        </p:nvSpPr>
        <p:spPr>
          <a:xfrm>
            <a:off x="609600" y="4191000"/>
            <a:ext cx="7772400" cy="685800"/>
          </a:xfrm>
          <a:noFill/>
          <a:ln/>
        </p:spPr>
        <p:txBody>
          <a:bodyPr/>
          <a:lstStyle/>
          <a:p>
            <a: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Oleh :</a:t>
            </a:r>
            <a:r>
              <a:rPr lang="en-US" sz="1400" b="1" u="sng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1400" b="1" u="sng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1400" b="1" u="sng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DR. NASIR AZIZ, SE, MBA</a:t>
            </a:r>
            <a:br>
              <a:rPr lang="en-US" sz="1400" b="1" u="sng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Kabid Perencanaan Pembangunan I (Ekonomi) </a:t>
            </a:r>
            <a:b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BAPPEDA Provinsi Naggroe Aceh Darussalam</a:t>
            </a:r>
            <a:endParaRPr lang="en-US" sz="1400" b="1">
              <a:solidFill>
                <a:schemeClr val="tx1"/>
              </a:solidFill>
            </a:endParaRPr>
          </a:p>
        </p:txBody>
      </p:sp>
      <p:pic>
        <p:nvPicPr>
          <p:cNvPr id="49179" name="Picture 27" descr="uangpasar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424738" y="5837238"/>
            <a:ext cx="1333500" cy="987425"/>
          </a:xfrm>
          <a:prstGeom prst="rect">
            <a:avLst/>
          </a:prstGeom>
          <a:noFill/>
        </p:spPr>
      </p:pic>
      <p:sp>
        <p:nvSpPr>
          <p:cNvPr id="49180" name="Rectangle 28"/>
          <p:cNvSpPr>
            <a:spLocks noRot="1" noChangeArrowheads="1"/>
          </p:cNvSpPr>
          <p:nvPr/>
        </p:nvSpPr>
        <p:spPr bwMode="auto">
          <a:xfrm>
            <a:off x="738188" y="5719763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Disampaikan pada Seminar Pengelolaan Keuangan Publik Aceh </a:t>
            </a:r>
            <a:b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(Economic Recovery Seminar Series) TARI di Balai Sidang Lt. 1 FE Unsyiah Darussalam- 31 Januari 2007</a:t>
            </a:r>
            <a:endParaRPr lang="en-US" sz="1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99FF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99FF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491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6" grpId="0" animBg="1"/>
      <p:bldP spid="49167" grpId="0" animBg="1"/>
      <p:bldP spid="49167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1BAB3-0E43-4BA0-98A8-728583ED58A1}" type="slidenum">
              <a:rPr lang="en-US"/>
              <a:pPr/>
              <a:t>10</a:t>
            </a:fld>
            <a:endParaRPr lang="en-US"/>
          </a:p>
        </p:txBody>
      </p:sp>
      <p:sp>
        <p:nvSpPr>
          <p:cNvPr id="145410" name="Text Box 2"/>
          <p:cNvSpPr txBox="1">
            <a:spLocks noChangeArrowheads="1"/>
          </p:cNvSpPr>
          <p:nvPr/>
        </p:nvSpPr>
        <p:spPr bwMode="auto">
          <a:xfrm>
            <a:off x="0" y="404813"/>
            <a:ext cx="9144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FF00"/>
                </a:solidFill>
                <a:latin typeface="Tahoma" pitchFamily="34" charset="0"/>
              </a:rPr>
              <a:t>STRUKTUR PENDAPATAN  </a:t>
            </a:r>
          </a:p>
        </p:txBody>
      </p:sp>
      <p:sp>
        <p:nvSpPr>
          <p:cNvPr id="145411" name="Text Box 3"/>
          <p:cNvSpPr txBox="1">
            <a:spLocks noChangeArrowheads="1"/>
          </p:cNvSpPr>
          <p:nvPr/>
        </p:nvSpPr>
        <p:spPr bwMode="auto">
          <a:xfrm>
            <a:off x="1655763" y="1295400"/>
            <a:ext cx="29808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292100" indent="-292100">
              <a:buFontTx/>
              <a:buAutoNum type="alphaUcPeriod"/>
            </a:pPr>
            <a:r>
              <a:rPr lang="en-US" dirty="0" err="1">
                <a:latin typeface="Tahoma" pitchFamily="34" charset="0"/>
              </a:rPr>
              <a:t>Pendapatan</a:t>
            </a:r>
            <a:r>
              <a:rPr lang="en-US" dirty="0">
                <a:latin typeface="Tahoma" pitchFamily="34" charset="0"/>
              </a:rPr>
              <a:t> </a:t>
            </a:r>
            <a:r>
              <a:rPr lang="en-US" dirty="0" err="1">
                <a:latin typeface="Tahoma" pitchFamily="34" charset="0"/>
              </a:rPr>
              <a:t>Asli</a:t>
            </a:r>
            <a:r>
              <a:rPr lang="en-US" dirty="0">
                <a:latin typeface="Tahoma" pitchFamily="34" charset="0"/>
              </a:rPr>
              <a:t> Daerah:</a:t>
            </a:r>
          </a:p>
        </p:txBody>
      </p:sp>
      <p:sp>
        <p:nvSpPr>
          <p:cNvPr id="145412" name="Text Box 4"/>
          <p:cNvSpPr txBox="1">
            <a:spLocks noChangeArrowheads="1"/>
          </p:cNvSpPr>
          <p:nvPr/>
        </p:nvSpPr>
        <p:spPr bwMode="auto">
          <a:xfrm>
            <a:off x="1981200" y="1600200"/>
            <a:ext cx="5540375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>
                <a:latin typeface="Tahoma" pitchFamily="34" charset="0"/>
              </a:rPr>
              <a:t>Hasil Pajak Daerah</a:t>
            </a:r>
          </a:p>
          <a:p>
            <a:pPr marL="457200" indent="-457200">
              <a:buFontTx/>
              <a:buAutoNum type="arabicPeriod"/>
            </a:pPr>
            <a:r>
              <a:rPr lang="en-US">
                <a:latin typeface="Tahoma" pitchFamily="34" charset="0"/>
              </a:rPr>
              <a:t>Hasil Retribusi Derah</a:t>
            </a:r>
          </a:p>
          <a:p>
            <a:pPr marL="457200" indent="-457200">
              <a:buFontTx/>
              <a:buAutoNum type="arabicPeriod"/>
            </a:pPr>
            <a:r>
              <a:rPr lang="en-US">
                <a:latin typeface="Tahoma" pitchFamily="34" charset="0"/>
              </a:rPr>
              <a:t>Hasil Pengelolaan Kekayaan Daerah Yang Dipisahkan</a:t>
            </a:r>
          </a:p>
          <a:p>
            <a:pPr marL="457200" indent="-457200">
              <a:buFontTx/>
              <a:buAutoNum type="arabicPeriod"/>
            </a:pPr>
            <a:r>
              <a:rPr lang="en-US">
                <a:latin typeface="Tahoma" pitchFamily="34" charset="0"/>
              </a:rPr>
              <a:t>Lain-lain PAD yang sah</a:t>
            </a:r>
          </a:p>
          <a:p>
            <a:pPr marL="457200" indent="-457200">
              <a:buFontTx/>
              <a:buAutoNum type="arabicPeriod"/>
            </a:pPr>
            <a:endParaRPr lang="en-US">
              <a:latin typeface="Tahoma" pitchFamily="34" charset="0"/>
            </a:endParaRPr>
          </a:p>
        </p:txBody>
      </p:sp>
      <p:sp>
        <p:nvSpPr>
          <p:cNvPr id="145413" name="Text Box 5"/>
          <p:cNvSpPr txBox="1">
            <a:spLocks noChangeArrowheads="1"/>
          </p:cNvSpPr>
          <p:nvPr/>
        </p:nvSpPr>
        <p:spPr bwMode="auto">
          <a:xfrm>
            <a:off x="1655763" y="2971800"/>
            <a:ext cx="23510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292100" indent="-292100">
              <a:buFontTx/>
              <a:buAutoNum type="alphaUcPeriod" startAt="2"/>
            </a:pPr>
            <a:r>
              <a:rPr lang="en-US">
                <a:latin typeface="Tahoma" pitchFamily="34" charset="0"/>
              </a:rPr>
              <a:t>Dana Perimbangan :</a:t>
            </a:r>
          </a:p>
        </p:txBody>
      </p:sp>
      <p:sp>
        <p:nvSpPr>
          <p:cNvPr id="145414" name="Text Box 6"/>
          <p:cNvSpPr txBox="1">
            <a:spLocks noChangeArrowheads="1"/>
          </p:cNvSpPr>
          <p:nvPr/>
        </p:nvSpPr>
        <p:spPr bwMode="auto">
          <a:xfrm>
            <a:off x="1960563" y="3305175"/>
            <a:ext cx="25733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444500" indent="-444500">
              <a:buFontTx/>
              <a:buAutoNum type="arabicPeriod"/>
            </a:pPr>
            <a:r>
              <a:rPr lang="en-US">
                <a:latin typeface="Tahoma" pitchFamily="34" charset="0"/>
              </a:rPr>
              <a:t>Dana Bagi Hasil</a:t>
            </a:r>
          </a:p>
          <a:p>
            <a:pPr marL="444500" indent="-444500">
              <a:buFontTx/>
              <a:buAutoNum type="arabicPeriod"/>
            </a:pPr>
            <a:r>
              <a:rPr lang="en-US">
                <a:latin typeface="Tahoma" pitchFamily="34" charset="0"/>
              </a:rPr>
              <a:t>Dana Alokasi Umum</a:t>
            </a:r>
          </a:p>
          <a:p>
            <a:pPr marL="444500" indent="-444500">
              <a:buFontTx/>
              <a:buAutoNum type="arabicPeriod"/>
            </a:pPr>
            <a:r>
              <a:rPr lang="en-US">
                <a:latin typeface="Tahoma" pitchFamily="34" charset="0"/>
              </a:rPr>
              <a:t>Dana Alokasi Khusus </a:t>
            </a:r>
          </a:p>
          <a:p>
            <a:pPr marL="444500" indent="-444500">
              <a:buFontTx/>
              <a:buAutoNum type="arabicPeriod"/>
            </a:pPr>
            <a:endParaRPr lang="en-US">
              <a:latin typeface="Tahoma" pitchFamily="34" charset="0"/>
            </a:endParaRPr>
          </a:p>
        </p:txBody>
      </p:sp>
      <p:sp>
        <p:nvSpPr>
          <p:cNvPr id="145415" name="Text Box 7"/>
          <p:cNvSpPr txBox="1">
            <a:spLocks noChangeArrowheads="1"/>
          </p:cNvSpPr>
          <p:nvPr/>
        </p:nvSpPr>
        <p:spPr bwMode="auto">
          <a:xfrm>
            <a:off x="1655763" y="4419600"/>
            <a:ext cx="41735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292100" indent="-292100">
              <a:buFontTx/>
              <a:buAutoNum type="alphaUcPeriod" startAt="3"/>
            </a:pPr>
            <a:r>
              <a:rPr lang="en-US">
                <a:latin typeface="Tahoma" pitchFamily="34" charset="0"/>
              </a:rPr>
              <a:t>Lain-lain Pendapatan Daerah yang sah :</a:t>
            </a:r>
          </a:p>
        </p:txBody>
      </p:sp>
      <p:sp>
        <p:nvSpPr>
          <p:cNvPr id="145416" name="Text Box 8"/>
          <p:cNvSpPr txBox="1">
            <a:spLocks noChangeArrowheads="1"/>
          </p:cNvSpPr>
          <p:nvPr/>
        </p:nvSpPr>
        <p:spPr bwMode="auto">
          <a:xfrm>
            <a:off x="1960563" y="4752975"/>
            <a:ext cx="33782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444500" indent="-444500">
              <a:buFontTx/>
              <a:buAutoNum type="arabicPeriod"/>
            </a:pPr>
            <a:r>
              <a:rPr lang="en-US">
                <a:latin typeface="Tahoma" pitchFamily="34" charset="0"/>
              </a:rPr>
              <a:t>Dana Darurat dari Pemerintah</a:t>
            </a:r>
          </a:p>
          <a:p>
            <a:pPr marL="444500" indent="-444500">
              <a:buFontTx/>
              <a:buAutoNum type="arabicPeriod"/>
            </a:pPr>
            <a:r>
              <a:rPr lang="en-US">
                <a:latin typeface="Tahoma" pitchFamily="34" charset="0"/>
              </a:rPr>
              <a:t>Hibah </a:t>
            </a:r>
          </a:p>
          <a:p>
            <a:pPr marL="444500" indent="-444500">
              <a:buFontTx/>
              <a:buAutoNum type="arabicPeriod"/>
            </a:pPr>
            <a:r>
              <a:rPr lang="en-US">
                <a:latin typeface="Tahoma" pitchFamily="34" charset="0"/>
              </a:rPr>
              <a:t>Bantuan Keuangan</a:t>
            </a:r>
          </a:p>
          <a:p>
            <a:pPr marL="444500" indent="-444500">
              <a:buFontTx/>
              <a:buAutoNum type="arabicPeriod"/>
            </a:pPr>
            <a:r>
              <a:rPr lang="en-US">
                <a:latin typeface="Tahoma" pitchFamily="34" charset="0"/>
              </a:rPr>
              <a:t>Bagi hasil dari Provinsi  </a:t>
            </a:r>
          </a:p>
          <a:p>
            <a:pPr marL="444500" indent="-444500">
              <a:buFontTx/>
              <a:buAutoNum type="arabicPeriod"/>
            </a:pPr>
            <a:endParaRPr lang="en-US">
              <a:latin typeface="Tahoma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5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5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5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5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0" grpId="0"/>
      <p:bldP spid="145411" grpId="0"/>
      <p:bldP spid="145412" grpId="0"/>
      <p:bldP spid="145413" grpId="0"/>
      <p:bldP spid="145414" grpId="0"/>
      <p:bldP spid="145415" grpId="0"/>
      <p:bldP spid="1454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203F1-FEFF-4A42-A237-37BC52DBE949}" type="slidenum">
              <a:rPr lang="en-US"/>
              <a:pPr/>
              <a:t>11</a:t>
            </a:fld>
            <a:endParaRPr lang="en-US"/>
          </a:p>
        </p:txBody>
      </p:sp>
      <p:sp>
        <p:nvSpPr>
          <p:cNvPr id="147458" name="Text Box 2"/>
          <p:cNvSpPr txBox="1">
            <a:spLocks noChangeArrowheads="1"/>
          </p:cNvSpPr>
          <p:nvPr/>
        </p:nvSpPr>
        <p:spPr bwMode="auto">
          <a:xfrm>
            <a:off x="0" y="404813"/>
            <a:ext cx="9144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FF00"/>
                </a:solidFill>
                <a:latin typeface="Tahoma" pitchFamily="34" charset="0"/>
              </a:rPr>
              <a:t>STRUKTUR BELANJA…</a:t>
            </a:r>
          </a:p>
        </p:txBody>
      </p:sp>
      <p:sp>
        <p:nvSpPr>
          <p:cNvPr id="147459" name="Text Box 3"/>
          <p:cNvSpPr txBox="1">
            <a:spLocks noChangeArrowheads="1"/>
          </p:cNvSpPr>
          <p:nvPr/>
        </p:nvSpPr>
        <p:spPr bwMode="auto">
          <a:xfrm>
            <a:off x="1371600" y="2019300"/>
            <a:ext cx="73152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dirty="0" err="1" smtClean="0"/>
              <a:t>Belanja</a:t>
            </a:r>
            <a:r>
              <a:rPr lang="en-US" sz="3200" dirty="0" smtClean="0"/>
              <a:t> </a:t>
            </a:r>
            <a:r>
              <a:rPr lang="en-US" sz="3200" dirty="0" err="1" smtClean="0"/>
              <a:t>pegawai</a:t>
            </a:r>
            <a:endParaRPr lang="en-US" sz="3200" dirty="0" smtClean="0"/>
          </a:p>
          <a:p>
            <a:pPr lvl="0"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dirty="0" err="1" smtClean="0"/>
              <a:t>Bunga</a:t>
            </a:r>
            <a:endParaRPr lang="en-US" sz="3200" dirty="0" smtClean="0"/>
          </a:p>
          <a:p>
            <a:pPr lvl="0"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dirty="0" err="1" smtClean="0"/>
              <a:t>Subsidi</a:t>
            </a:r>
            <a:endParaRPr lang="en-US" sz="3200" dirty="0" smtClean="0"/>
          </a:p>
          <a:p>
            <a:pPr lvl="0"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dirty="0" err="1" smtClean="0"/>
              <a:t>Hibah</a:t>
            </a:r>
            <a:endParaRPr lang="en-US" sz="3200" dirty="0" smtClean="0"/>
          </a:p>
          <a:p>
            <a:pPr lvl="0"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dirty="0" err="1" smtClean="0"/>
              <a:t>Bantuan</a:t>
            </a:r>
            <a:r>
              <a:rPr lang="en-US" sz="3200" dirty="0" smtClean="0"/>
              <a:t> </a:t>
            </a:r>
            <a:r>
              <a:rPr lang="en-US" sz="3200" dirty="0" err="1" smtClean="0"/>
              <a:t>sosial</a:t>
            </a:r>
            <a:endParaRPr lang="en-US" sz="3200" dirty="0" smtClean="0"/>
          </a:p>
          <a:p>
            <a:pPr lvl="0"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dirty="0" err="1" smtClean="0"/>
              <a:t>Belanja</a:t>
            </a:r>
            <a:r>
              <a:rPr lang="en-US" sz="3200" dirty="0" smtClean="0"/>
              <a:t> </a:t>
            </a:r>
            <a:r>
              <a:rPr lang="en-US" sz="3200" dirty="0" err="1" smtClean="0"/>
              <a:t>bagi</a:t>
            </a:r>
            <a:r>
              <a:rPr lang="en-US" sz="3200" dirty="0" smtClean="0"/>
              <a:t> </a:t>
            </a:r>
            <a:r>
              <a:rPr lang="en-US" sz="3200" dirty="0" err="1" smtClean="0"/>
              <a:t>hasil</a:t>
            </a:r>
            <a:endParaRPr lang="en-US" sz="3200" dirty="0" smtClean="0"/>
          </a:p>
          <a:p>
            <a:pPr lvl="0"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dirty="0" err="1" smtClean="0"/>
              <a:t>Bantuan</a:t>
            </a:r>
            <a:r>
              <a:rPr lang="en-US" sz="3200" dirty="0" smtClean="0"/>
              <a:t> </a:t>
            </a:r>
            <a:r>
              <a:rPr lang="en-US" sz="3200" dirty="0" err="1" smtClean="0"/>
              <a:t>keuangan</a:t>
            </a:r>
            <a:endParaRPr lang="en-US" sz="3200" dirty="0" smtClean="0"/>
          </a:p>
          <a:p>
            <a:pPr lvl="0"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dirty="0" err="1" smtClean="0"/>
              <a:t>Belanja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terduga</a:t>
            </a:r>
            <a:endParaRPr lang="en-US" sz="3200" dirty="0" smtClean="0"/>
          </a:p>
          <a:p>
            <a:pPr marL="855663" indent="-565150" defTabSz="174625"/>
            <a:endParaRPr lang="en-US" sz="2400" dirty="0">
              <a:solidFill>
                <a:srgbClr val="FF66FF"/>
              </a:solidFill>
              <a:latin typeface="Tahoma" pitchFamily="34" charset="0"/>
            </a:endParaRPr>
          </a:p>
        </p:txBody>
      </p:sp>
      <p:sp>
        <p:nvSpPr>
          <p:cNvPr id="147460" name="Text Box 4"/>
          <p:cNvSpPr txBox="1">
            <a:spLocks noChangeArrowheads="1"/>
          </p:cNvSpPr>
          <p:nvPr/>
        </p:nvSpPr>
        <p:spPr bwMode="auto">
          <a:xfrm>
            <a:off x="1066800" y="1143000"/>
            <a:ext cx="61631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92100" indent="-292100"/>
            <a:r>
              <a:rPr lang="en-US" sz="4000" dirty="0">
                <a:solidFill>
                  <a:srgbClr val="6666FF"/>
                </a:solidFill>
                <a:latin typeface="Tahoma" pitchFamily="34" charset="0"/>
              </a:rPr>
              <a:t>1. </a:t>
            </a:r>
            <a:r>
              <a:rPr lang="en-US" sz="4000" dirty="0" err="1" smtClean="0">
                <a:solidFill>
                  <a:srgbClr val="6666FF"/>
                </a:solidFill>
                <a:latin typeface="Tahoma" pitchFamily="34" charset="0"/>
              </a:rPr>
              <a:t>Belanja</a:t>
            </a:r>
            <a:r>
              <a:rPr lang="en-US" sz="4000" dirty="0" smtClean="0">
                <a:solidFill>
                  <a:srgbClr val="6666FF"/>
                </a:solidFill>
                <a:latin typeface="Tahoma" pitchFamily="34" charset="0"/>
              </a:rPr>
              <a:t> </a:t>
            </a:r>
            <a:r>
              <a:rPr lang="en-US" sz="4000" dirty="0" err="1" smtClean="0">
                <a:solidFill>
                  <a:srgbClr val="6666FF"/>
                </a:solidFill>
                <a:latin typeface="Tahoma" pitchFamily="34" charset="0"/>
              </a:rPr>
              <a:t>Tidak</a:t>
            </a:r>
            <a:r>
              <a:rPr lang="en-US" sz="4000" dirty="0" smtClean="0">
                <a:solidFill>
                  <a:srgbClr val="6666FF"/>
                </a:solidFill>
                <a:latin typeface="Tahoma" pitchFamily="34" charset="0"/>
              </a:rPr>
              <a:t> </a:t>
            </a:r>
            <a:r>
              <a:rPr lang="en-US" sz="4000" dirty="0" err="1" smtClean="0">
                <a:solidFill>
                  <a:srgbClr val="6666FF"/>
                </a:solidFill>
                <a:latin typeface="Tahoma" pitchFamily="34" charset="0"/>
              </a:rPr>
              <a:t>Langsung</a:t>
            </a:r>
            <a:endParaRPr lang="en-US" sz="4000" dirty="0">
              <a:solidFill>
                <a:srgbClr val="6666FF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4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4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/>
      <p:bldP spid="147459" grpId="0"/>
      <p:bldP spid="14746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287B9-1E04-4349-AC3B-6D9D1A892F3F}" type="slidenum">
              <a:rPr lang="en-US"/>
              <a:pPr/>
              <a:t>12</a:t>
            </a:fld>
            <a:endParaRPr lang="en-US"/>
          </a:p>
        </p:txBody>
      </p:sp>
      <p:sp>
        <p:nvSpPr>
          <p:cNvPr id="149506" name="Text Box 2"/>
          <p:cNvSpPr txBox="1">
            <a:spLocks noChangeArrowheads="1"/>
          </p:cNvSpPr>
          <p:nvPr/>
        </p:nvSpPr>
        <p:spPr bwMode="auto">
          <a:xfrm>
            <a:off x="3352800" y="381000"/>
            <a:ext cx="510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…STRUKTUR BELANJA…</a:t>
            </a:r>
          </a:p>
        </p:txBody>
      </p:sp>
      <p:sp>
        <p:nvSpPr>
          <p:cNvPr id="149507" name="Text Box 3"/>
          <p:cNvSpPr txBox="1">
            <a:spLocks noChangeArrowheads="1"/>
          </p:cNvSpPr>
          <p:nvPr/>
        </p:nvSpPr>
        <p:spPr bwMode="auto">
          <a:xfrm>
            <a:off x="533400" y="2438400"/>
            <a:ext cx="86106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sz="3600" dirty="0" smtClean="0"/>
              <a:t> </a:t>
            </a:r>
            <a:r>
              <a:rPr lang="en-US" sz="3600" dirty="0" err="1" smtClean="0"/>
              <a:t>Belanja</a:t>
            </a:r>
            <a:r>
              <a:rPr lang="en-US" sz="3600" dirty="0" smtClean="0"/>
              <a:t> </a:t>
            </a:r>
            <a:r>
              <a:rPr lang="en-US" sz="3600" dirty="0" err="1" smtClean="0"/>
              <a:t>pegawai</a:t>
            </a:r>
            <a:r>
              <a:rPr lang="en-US" sz="3600" dirty="0" smtClean="0"/>
              <a:t> (honorarium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upah</a:t>
            </a:r>
            <a:r>
              <a:rPr lang="en-US" sz="3600" dirty="0" smtClean="0"/>
              <a:t>)</a:t>
            </a:r>
          </a:p>
          <a:p>
            <a:pPr lvl="0">
              <a:buFont typeface="Arial" pitchFamily="34" charset="0"/>
              <a:buChar char="•"/>
            </a:pPr>
            <a:r>
              <a:rPr lang="en-US" sz="3600" dirty="0" smtClean="0"/>
              <a:t> </a:t>
            </a:r>
            <a:r>
              <a:rPr lang="en-US" sz="3600" dirty="0" err="1" smtClean="0"/>
              <a:t>Belanja</a:t>
            </a:r>
            <a:r>
              <a:rPr lang="en-US" sz="3600" dirty="0" smtClean="0"/>
              <a:t> </a:t>
            </a:r>
            <a:r>
              <a:rPr lang="en-US" sz="3600" dirty="0" err="1" smtClean="0"/>
              <a:t>barang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jasa</a:t>
            </a:r>
            <a:endParaRPr lang="en-US" sz="3600" dirty="0" smtClean="0"/>
          </a:p>
          <a:p>
            <a:pPr lvl="0">
              <a:buFont typeface="Arial" pitchFamily="34" charset="0"/>
              <a:buChar char="•"/>
            </a:pPr>
            <a:r>
              <a:rPr lang="en-US" sz="3600" dirty="0" smtClean="0"/>
              <a:t> </a:t>
            </a:r>
            <a:r>
              <a:rPr lang="en-US" sz="3600" dirty="0" err="1" smtClean="0"/>
              <a:t>Belanja</a:t>
            </a:r>
            <a:r>
              <a:rPr lang="en-US" sz="3600" dirty="0" smtClean="0"/>
              <a:t> modal</a:t>
            </a:r>
          </a:p>
          <a:p>
            <a:pPr marL="855663" indent="-565150" defTabSz="174625"/>
            <a:endParaRPr lang="en-US" sz="2400" dirty="0">
              <a:solidFill>
                <a:srgbClr val="FF66FF"/>
              </a:solidFill>
              <a:latin typeface="Tahoma" pitchFamily="34" charset="0"/>
            </a:endParaRPr>
          </a:p>
        </p:txBody>
      </p:sp>
      <p:sp>
        <p:nvSpPr>
          <p:cNvPr id="149508" name="Text Box 4"/>
          <p:cNvSpPr txBox="1">
            <a:spLocks noChangeArrowheads="1"/>
          </p:cNvSpPr>
          <p:nvPr/>
        </p:nvSpPr>
        <p:spPr bwMode="auto">
          <a:xfrm>
            <a:off x="457201" y="1371600"/>
            <a:ext cx="51816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92100" indent="-292100"/>
            <a:r>
              <a:rPr lang="en-US" sz="4400" dirty="0">
                <a:latin typeface="Tahoma" pitchFamily="34" charset="0"/>
              </a:rPr>
              <a:t>2.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4400" dirty="0" err="1" smtClean="0">
                <a:latin typeface="Tahoma" pitchFamily="34" charset="0"/>
              </a:rPr>
              <a:t>Belanja</a:t>
            </a:r>
            <a:r>
              <a:rPr lang="en-US" sz="2400" dirty="0" smtClean="0">
                <a:latin typeface="Tahoma" pitchFamily="34" charset="0"/>
              </a:rPr>
              <a:t> </a:t>
            </a:r>
            <a:r>
              <a:rPr lang="en-US" sz="4400" dirty="0" err="1" smtClean="0">
                <a:latin typeface="Tahoma" pitchFamily="34" charset="0"/>
              </a:rPr>
              <a:t>Langsung</a:t>
            </a:r>
            <a:endParaRPr lang="en-US" sz="4400" dirty="0">
              <a:latin typeface="Tahoma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4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14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6" grpId="0"/>
      <p:bldP spid="149507" grpId="0"/>
      <p:bldP spid="14950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E96AD-724B-45CC-84A5-F94E4733C69D}" type="slidenum">
              <a:rPr lang="en-US"/>
              <a:pPr/>
              <a:t>13</a:t>
            </a:fld>
            <a:endParaRPr lang="en-US"/>
          </a:p>
        </p:txBody>
      </p:sp>
      <p:sp>
        <p:nvSpPr>
          <p:cNvPr id="153602" name="Text Box 2"/>
          <p:cNvSpPr txBox="1">
            <a:spLocks noChangeArrowheads="1"/>
          </p:cNvSpPr>
          <p:nvPr/>
        </p:nvSpPr>
        <p:spPr bwMode="auto">
          <a:xfrm>
            <a:off x="0" y="304801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FF00"/>
                </a:solidFill>
                <a:latin typeface="Tahoma" pitchFamily="34" charset="0"/>
              </a:rPr>
              <a:t>STRUKTUR PEMBIAYAAN</a:t>
            </a:r>
          </a:p>
        </p:txBody>
      </p:sp>
      <p:sp>
        <p:nvSpPr>
          <p:cNvPr id="153603" name="Text Box 3"/>
          <p:cNvSpPr txBox="1">
            <a:spLocks noChangeArrowheads="1"/>
          </p:cNvSpPr>
          <p:nvPr/>
        </p:nvSpPr>
        <p:spPr bwMode="auto">
          <a:xfrm>
            <a:off x="762000" y="914400"/>
            <a:ext cx="6705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92100" indent="-292100">
              <a:buFontTx/>
              <a:buAutoNum type="alphaUcPeriod"/>
            </a:pPr>
            <a:r>
              <a:rPr lang="en-US" sz="3200" dirty="0" smtClean="0">
                <a:latin typeface="Tahoma" pitchFamily="34" charset="0"/>
              </a:rPr>
              <a:t> </a:t>
            </a:r>
            <a:r>
              <a:rPr lang="en-US" sz="3200" dirty="0" err="1" smtClean="0">
                <a:latin typeface="Tahoma" pitchFamily="34" charset="0"/>
              </a:rPr>
              <a:t>Penerimaan</a:t>
            </a:r>
            <a:r>
              <a:rPr lang="en-US" sz="3200" dirty="0" smtClean="0">
                <a:latin typeface="Tahoma" pitchFamily="34" charset="0"/>
              </a:rPr>
              <a:t> </a:t>
            </a:r>
            <a:r>
              <a:rPr lang="en-US" sz="3200" dirty="0" err="1">
                <a:latin typeface="Tahoma" pitchFamily="34" charset="0"/>
              </a:rPr>
              <a:t>Pembiayaan</a:t>
            </a:r>
            <a:r>
              <a:rPr lang="en-US" sz="3200" dirty="0">
                <a:latin typeface="Tahoma" pitchFamily="34" charset="0"/>
              </a:rPr>
              <a:t>:</a:t>
            </a:r>
          </a:p>
        </p:txBody>
      </p:sp>
      <p:sp>
        <p:nvSpPr>
          <p:cNvPr id="153604" name="Text Box 4"/>
          <p:cNvSpPr txBox="1">
            <a:spLocks noChangeArrowheads="1"/>
          </p:cNvSpPr>
          <p:nvPr/>
        </p:nvSpPr>
        <p:spPr bwMode="auto">
          <a:xfrm>
            <a:off x="1219200" y="1600200"/>
            <a:ext cx="7620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92100" indent="-292100">
              <a:buFontTx/>
              <a:buAutoNum type="arabicPeriod"/>
            </a:pPr>
            <a:r>
              <a:rPr lang="en-US" sz="2400" dirty="0" err="1">
                <a:latin typeface="Tahoma" pitchFamily="34" charset="0"/>
              </a:rPr>
              <a:t>Sisa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Lebih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Perhitungan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Anggaran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Tahun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Lalu</a:t>
            </a:r>
            <a:endParaRPr lang="en-US" sz="2400" dirty="0">
              <a:latin typeface="Tahoma" pitchFamily="34" charset="0"/>
            </a:endParaRPr>
          </a:p>
          <a:p>
            <a:pPr marL="292100" indent="-292100">
              <a:buFontTx/>
              <a:buAutoNum type="arabicPeriod"/>
            </a:pPr>
            <a:r>
              <a:rPr lang="en-US" sz="2400" dirty="0">
                <a:latin typeface="Tahoma" pitchFamily="34" charset="0"/>
              </a:rPr>
              <a:t>Transfer </a:t>
            </a:r>
            <a:r>
              <a:rPr lang="en-US" sz="2400" dirty="0" err="1">
                <a:latin typeface="Tahoma" pitchFamily="34" charset="0"/>
              </a:rPr>
              <a:t>dari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Rekening</a:t>
            </a:r>
            <a:r>
              <a:rPr lang="en-US" sz="2400" dirty="0">
                <a:latin typeface="Tahoma" pitchFamily="34" charset="0"/>
              </a:rPr>
              <a:t> Dana </a:t>
            </a:r>
            <a:r>
              <a:rPr lang="en-US" sz="2400" dirty="0" err="1">
                <a:latin typeface="Tahoma" pitchFamily="34" charset="0"/>
              </a:rPr>
              <a:t>Cadangan</a:t>
            </a:r>
            <a:endParaRPr lang="en-US" sz="2400" dirty="0">
              <a:latin typeface="Tahoma" pitchFamily="34" charset="0"/>
            </a:endParaRPr>
          </a:p>
          <a:p>
            <a:pPr marL="292100" indent="-292100">
              <a:buFontTx/>
              <a:buAutoNum type="arabicPeriod"/>
            </a:pPr>
            <a:r>
              <a:rPr lang="en-US" sz="2400" dirty="0" err="1">
                <a:latin typeface="Tahoma" pitchFamily="34" charset="0"/>
              </a:rPr>
              <a:t>Hasil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Penjualan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Kekayaan</a:t>
            </a:r>
            <a:r>
              <a:rPr lang="en-US" sz="2400" dirty="0">
                <a:latin typeface="Tahoma" pitchFamily="34" charset="0"/>
              </a:rPr>
              <a:t> Daerah yang </a:t>
            </a:r>
            <a:r>
              <a:rPr lang="en-US" sz="2400" dirty="0" err="1">
                <a:latin typeface="Tahoma" pitchFamily="34" charset="0"/>
              </a:rPr>
              <a:t>dipisahkan</a:t>
            </a:r>
            <a:endParaRPr lang="en-US" sz="2400" dirty="0">
              <a:latin typeface="Tahoma" pitchFamily="34" charset="0"/>
            </a:endParaRPr>
          </a:p>
          <a:p>
            <a:pPr marL="292100" indent="-292100">
              <a:buFontTx/>
              <a:buAutoNum type="arabicPeriod"/>
            </a:pPr>
            <a:r>
              <a:rPr lang="en-US" sz="2400" dirty="0" err="1">
                <a:latin typeface="Tahoma" pitchFamily="34" charset="0"/>
              </a:rPr>
              <a:t>Penerimaan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Pinjaman</a:t>
            </a:r>
            <a:r>
              <a:rPr lang="en-US" sz="2400" dirty="0">
                <a:latin typeface="Tahoma" pitchFamily="34" charset="0"/>
              </a:rPr>
              <a:t> Daerah </a:t>
            </a:r>
            <a:r>
              <a:rPr lang="en-US" sz="2400" dirty="0" err="1">
                <a:latin typeface="Tahoma" pitchFamily="34" charset="0"/>
              </a:rPr>
              <a:t>dan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Obligasi</a:t>
            </a:r>
            <a:r>
              <a:rPr lang="en-US" sz="2400" dirty="0">
                <a:latin typeface="Tahoma" pitchFamily="34" charset="0"/>
              </a:rPr>
              <a:t> Daerah</a:t>
            </a:r>
          </a:p>
          <a:p>
            <a:pPr marL="292100" indent="-292100">
              <a:buFontTx/>
              <a:buAutoNum type="arabicPeriod"/>
            </a:pPr>
            <a:r>
              <a:rPr lang="en-US" sz="2400" dirty="0" err="1">
                <a:latin typeface="Tahoma" pitchFamily="34" charset="0"/>
              </a:rPr>
              <a:t>Penerimaan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Piutang</a:t>
            </a:r>
            <a:r>
              <a:rPr lang="en-US" sz="2400" dirty="0">
                <a:latin typeface="Tahoma" pitchFamily="34" charset="0"/>
              </a:rPr>
              <a:t> Daerah</a:t>
            </a:r>
          </a:p>
        </p:txBody>
      </p:sp>
      <p:sp>
        <p:nvSpPr>
          <p:cNvPr id="153605" name="Text Box 5"/>
          <p:cNvSpPr txBox="1">
            <a:spLocks noChangeArrowheads="1"/>
          </p:cNvSpPr>
          <p:nvPr/>
        </p:nvSpPr>
        <p:spPr bwMode="auto">
          <a:xfrm>
            <a:off x="838200" y="3657600"/>
            <a:ext cx="7543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92100" indent="-292100">
              <a:buFontTx/>
              <a:buAutoNum type="alphaUcPeriod" startAt="2"/>
            </a:pPr>
            <a:r>
              <a:rPr lang="en-US" sz="3200" dirty="0" err="1">
                <a:latin typeface="Tahoma" pitchFamily="34" charset="0"/>
              </a:rPr>
              <a:t>Pengeluaran</a:t>
            </a:r>
            <a:r>
              <a:rPr lang="en-US" sz="3200" dirty="0">
                <a:latin typeface="Tahoma" pitchFamily="34" charset="0"/>
              </a:rPr>
              <a:t> </a:t>
            </a:r>
            <a:r>
              <a:rPr lang="en-US" sz="3200" dirty="0" err="1">
                <a:latin typeface="Tahoma" pitchFamily="34" charset="0"/>
              </a:rPr>
              <a:t>Pembiayaan</a:t>
            </a:r>
            <a:r>
              <a:rPr lang="en-US" sz="3200" dirty="0">
                <a:latin typeface="Tahoma" pitchFamily="34" charset="0"/>
              </a:rPr>
              <a:t>:</a:t>
            </a:r>
          </a:p>
        </p:txBody>
      </p:sp>
      <p:sp>
        <p:nvSpPr>
          <p:cNvPr id="153606" name="Text Box 6"/>
          <p:cNvSpPr txBox="1">
            <a:spLocks noChangeArrowheads="1"/>
          </p:cNvSpPr>
          <p:nvPr/>
        </p:nvSpPr>
        <p:spPr bwMode="auto">
          <a:xfrm>
            <a:off x="1219200" y="4173538"/>
            <a:ext cx="7391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92100" indent="-292100">
              <a:buFontTx/>
              <a:buAutoNum type="arabicPeriod"/>
            </a:pPr>
            <a:r>
              <a:rPr lang="en-US" sz="2400" dirty="0" err="1">
                <a:latin typeface="Tahoma" pitchFamily="34" charset="0"/>
              </a:rPr>
              <a:t>Pembayaran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cicilan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pokok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utang</a:t>
            </a:r>
            <a:r>
              <a:rPr lang="en-US" sz="2400" dirty="0">
                <a:latin typeface="Tahoma" pitchFamily="34" charset="0"/>
              </a:rPr>
              <a:t> yang </a:t>
            </a:r>
            <a:r>
              <a:rPr lang="en-US" sz="2400" dirty="0" err="1">
                <a:latin typeface="Tahoma" pitchFamily="34" charset="0"/>
              </a:rPr>
              <a:t>jatuh</a:t>
            </a:r>
            <a:r>
              <a:rPr lang="en-US" sz="2400" dirty="0">
                <a:latin typeface="Tahoma" pitchFamily="34" charset="0"/>
              </a:rPr>
              <a:t> tempo</a:t>
            </a:r>
          </a:p>
          <a:p>
            <a:pPr marL="292100" indent="-292100">
              <a:buFontTx/>
              <a:buAutoNum type="arabicPeriod"/>
            </a:pPr>
            <a:r>
              <a:rPr lang="en-US" sz="2400" dirty="0" err="1">
                <a:latin typeface="Tahoma" pitchFamily="34" charset="0"/>
              </a:rPr>
              <a:t>Pembelian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kembali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obligasi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daerah</a:t>
            </a:r>
            <a:endParaRPr lang="en-US" sz="2400" dirty="0">
              <a:latin typeface="Tahoma" pitchFamily="34" charset="0"/>
            </a:endParaRPr>
          </a:p>
          <a:p>
            <a:pPr marL="292100" indent="-292100">
              <a:buFontTx/>
              <a:buAutoNum type="arabicPeriod"/>
            </a:pPr>
            <a:r>
              <a:rPr lang="en-US" sz="2400" dirty="0" err="1">
                <a:latin typeface="Tahoma" pitchFamily="34" charset="0"/>
              </a:rPr>
              <a:t>Penyertaan</a:t>
            </a:r>
            <a:r>
              <a:rPr lang="en-US" sz="2400" dirty="0">
                <a:latin typeface="Tahoma" pitchFamily="34" charset="0"/>
              </a:rPr>
              <a:t> modal (</a:t>
            </a:r>
            <a:r>
              <a:rPr lang="en-US" sz="2400" dirty="0" err="1">
                <a:latin typeface="Tahoma" pitchFamily="34" charset="0"/>
              </a:rPr>
              <a:t>investasi</a:t>
            </a:r>
            <a:r>
              <a:rPr lang="en-US" sz="2400" dirty="0">
                <a:latin typeface="Tahoma" pitchFamily="34" charset="0"/>
              </a:rPr>
              <a:t>) </a:t>
            </a:r>
            <a:r>
              <a:rPr lang="en-US" sz="2400" dirty="0" err="1">
                <a:latin typeface="Tahoma" pitchFamily="34" charset="0"/>
              </a:rPr>
              <a:t>daerah</a:t>
            </a:r>
            <a:endParaRPr lang="en-US" sz="2400" dirty="0">
              <a:latin typeface="Tahoma" pitchFamily="34" charset="0"/>
            </a:endParaRPr>
          </a:p>
          <a:p>
            <a:pPr marL="292100" indent="-292100">
              <a:buFontTx/>
              <a:buAutoNum type="arabicPeriod"/>
            </a:pPr>
            <a:r>
              <a:rPr lang="en-US" sz="2400" dirty="0" err="1">
                <a:latin typeface="Tahoma" pitchFamily="34" charset="0"/>
              </a:rPr>
              <a:t>Pemberian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piutang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daerah</a:t>
            </a:r>
            <a:endParaRPr lang="en-US" sz="2400" dirty="0">
              <a:latin typeface="Tahoma" pitchFamily="34" charset="0"/>
            </a:endParaRPr>
          </a:p>
          <a:p>
            <a:pPr marL="292100" indent="-292100">
              <a:buFontTx/>
              <a:buAutoNum type="arabicPeriod"/>
            </a:pPr>
            <a:r>
              <a:rPr lang="en-US" sz="2400" dirty="0">
                <a:latin typeface="Tahoma" pitchFamily="34" charset="0"/>
              </a:rPr>
              <a:t>Transfer </a:t>
            </a:r>
            <a:r>
              <a:rPr lang="en-US" sz="2400" dirty="0" err="1">
                <a:latin typeface="Tahoma" pitchFamily="34" charset="0"/>
              </a:rPr>
              <a:t>ke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rekening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dana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cadangan</a:t>
            </a:r>
            <a:endParaRPr lang="en-US" sz="2400" dirty="0">
              <a:latin typeface="Tahoma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BC87711F-ED13-448F-94DF-E520CE8499F5}" type="slidenum">
              <a:rPr lang="en-US"/>
              <a:pPr/>
              <a:t>14</a:t>
            </a:fld>
            <a:endParaRPr lang="en-US"/>
          </a:p>
        </p:txBody>
      </p:sp>
      <p:sp>
        <p:nvSpPr>
          <p:cNvPr id="155650" name="Rectangle 2"/>
          <p:cNvSpPr>
            <a:spLocks noChangeArrowheads="1"/>
          </p:cNvSpPr>
          <p:nvPr/>
        </p:nvSpPr>
        <p:spPr bwMode="auto">
          <a:xfrm>
            <a:off x="0" y="3810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algn="ctr"/>
            <a:r>
              <a:rPr lang="en-US" sz="3200" b="1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PENDEKATAN KINERJA</a:t>
            </a:r>
            <a:endParaRPr lang="en-GB" sz="3200" b="1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155651" name="Rectangle 3"/>
          <p:cNvSpPr>
            <a:spLocks noChangeArrowheads="1"/>
          </p:cNvSpPr>
          <p:nvPr/>
        </p:nvSpPr>
        <p:spPr bwMode="auto">
          <a:xfrm>
            <a:off x="228600" y="1371600"/>
            <a:ext cx="8915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marL="341313" indent="-341313" algn="ctr"/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SUATU SISTEM ANGGARAN YANG MENGUTAMAKAN UPAYA PENCAPAIAN HASIL KERJA  (OUTPUT) DARI PERENCANAAN ALOKASI BIAYA (INPUT) YANG DITETAPKAN</a:t>
            </a:r>
            <a:endParaRPr lang="en-GB" b="1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457200" y="2590800"/>
            <a:ext cx="8686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marL="341313" indent="-341313" algn="ctr"/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OUTPUT (KELUARAN) MENUNJUKKAN PRODUK (BARANG ATAU JASA) YANG DIHASILKAN DARI PROGRAM ATAU KEGIATAN SESUAI DENGAN (INPUT) YANG DIGUNAKAN</a:t>
            </a:r>
            <a:endParaRPr lang="en-GB" b="1" dirty="0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155653" name="Rectangle 5"/>
          <p:cNvSpPr>
            <a:spLocks noChangeArrowheads="1"/>
          </p:cNvSpPr>
          <p:nvPr/>
        </p:nvSpPr>
        <p:spPr bwMode="auto">
          <a:xfrm>
            <a:off x="228600" y="3810000"/>
            <a:ext cx="8686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marL="341313" indent="-341313" algn="ctr"/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INPUT (MASUKAN) ADALAH BESARNYA SUMBER-SUMBER: DANA, SUMBER DAYA MANUSIA, MATERIAL, WAKTU DAN TEKNOLOGI YANG DIGUNAKAN UNTUK MELAKSANAKAN PROGRAM ATAU KEGIATAN SESUAI DENGAN (INPUT) YANG DIGUNAKAN</a:t>
            </a:r>
            <a:endParaRPr lang="en-GB" b="1" dirty="0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155654" name="Rectangle 6"/>
          <p:cNvSpPr>
            <a:spLocks noChangeArrowheads="1"/>
          </p:cNvSpPr>
          <p:nvPr/>
        </p:nvSpPr>
        <p:spPr bwMode="auto">
          <a:xfrm>
            <a:off x="228600" y="5410200"/>
            <a:ext cx="8686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marL="341313" indent="-341313" algn="ctr"/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KINERJA DITUNJUKKAN OLEH HUBUNGAN </a:t>
            </a:r>
          </a:p>
          <a:p>
            <a:pPr marL="341313" indent="-341313" algn="ctr"/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ANTARA INPUT (MASUKAN) DENGAN OUTPUT (KELUARAN)</a:t>
            </a:r>
          </a:p>
          <a:p>
            <a:pPr marL="341313" indent="-341313" algn="ctr"/>
            <a:endParaRPr lang="en-GB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75"/>
                                        <p:tgtEl>
                                          <p:spTgt spid="1556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5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5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155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55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0" grpId="0" autoUpdateAnimBg="0"/>
      <p:bldP spid="155651" grpId="0"/>
      <p:bldP spid="155652" grpId="0"/>
      <p:bldP spid="155653" grpId="0"/>
      <p:bldP spid="1556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1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0422-ECB8-4B6B-ADD7-C2315B2C4C56}" type="slidenum">
              <a:rPr lang="en-US"/>
              <a:pPr/>
              <a:t>15</a:t>
            </a:fld>
            <a:endParaRPr lang="en-US"/>
          </a:p>
        </p:txBody>
      </p:sp>
      <p:grpSp>
        <p:nvGrpSpPr>
          <p:cNvPr id="157698" name="Group 2"/>
          <p:cNvGrpSpPr>
            <a:grpSpLocks/>
          </p:cNvGrpSpPr>
          <p:nvPr/>
        </p:nvGrpSpPr>
        <p:grpSpPr bwMode="auto">
          <a:xfrm>
            <a:off x="152400" y="381000"/>
            <a:ext cx="6858000" cy="6172200"/>
            <a:chOff x="240" y="96"/>
            <a:chExt cx="4320" cy="3888"/>
          </a:xfrm>
        </p:grpSpPr>
        <p:sp>
          <p:nvSpPr>
            <p:cNvPr id="157699" name="AutoShape 3"/>
            <p:cNvSpPr>
              <a:spLocks noChangeArrowheads="1"/>
            </p:cNvSpPr>
            <p:nvPr/>
          </p:nvSpPr>
          <p:spPr bwMode="auto">
            <a:xfrm>
              <a:off x="240" y="96"/>
              <a:ext cx="4320" cy="624"/>
            </a:xfrm>
            <a:prstGeom prst="roundRect">
              <a:avLst>
                <a:gd name="adj" fmla="val 16667"/>
              </a:avLst>
            </a:prstGeom>
            <a:solidFill>
              <a:schemeClr val="tx2">
                <a:lumMod val="90000"/>
              </a:scheme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INPUT /MASUKAN</a:t>
              </a:r>
            </a:p>
            <a:p>
              <a:pPr algn="ctr"/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Sumberdaya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(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anggaran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/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dana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,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sumberdaya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manusia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,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peralatan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/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teknologi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, material)</a:t>
              </a:r>
            </a:p>
            <a:p>
              <a:pPr algn="ctr"/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Yang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dipergunakan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untuk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melaksanakan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suatu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kegiatan</a:t>
              </a:r>
              <a:endParaRPr lang="en-US" sz="1600" dirty="0">
                <a:solidFill>
                  <a:schemeClr val="bg2"/>
                </a:solidFill>
                <a:latin typeface="Times New Roman" pitchFamily="18" charset="0"/>
              </a:endParaRPr>
            </a:p>
          </p:txBody>
        </p:sp>
        <p:sp>
          <p:nvSpPr>
            <p:cNvPr id="157700" name="AutoShape 4"/>
            <p:cNvSpPr>
              <a:spLocks noChangeArrowheads="1"/>
            </p:cNvSpPr>
            <p:nvPr/>
          </p:nvSpPr>
          <p:spPr bwMode="auto">
            <a:xfrm>
              <a:off x="240" y="816"/>
              <a:ext cx="4320" cy="528"/>
            </a:xfrm>
            <a:prstGeom prst="roundRect">
              <a:avLst>
                <a:gd name="adj" fmla="val 16667"/>
              </a:avLst>
            </a:prstGeom>
            <a:solidFill>
              <a:schemeClr val="tx2">
                <a:lumMod val="90000"/>
              </a:scheme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PROSES</a:t>
              </a:r>
            </a:p>
            <a:p>
              <a:pPr algn="ctr"/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Upaya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yang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dilakukan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dalam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rangka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mengolah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masukan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menjadi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keluaran</a:t>
              </a:r>
              <a:endParaRPr lang="en-US" sz="1600" dirty="0">
                <a:solidFill>
                  <a:schemeClr val="bg2"/>
                </a:solidFill>
                <a:latin typeface="Times New Roman" pitchFamily="18" charset="0"/>
              </a:endParaRPr>
            </a:p>
          </p:txBody>
        </p:sp>
        <p:sp>
          <p:nvSpPr>
            <p:cNvPr id="157701" name="AutoShape 5"/>
            <p:cNvSpPr>
              <a:spLocks noChangeArrowheads="1"/>
            </p:cNvSpPr>
            <p:nvPr/>
          </p:nvSpPr>
          <p:spPr bwMode="auto">
            <a:xfrm>
              <a:off x="240" y="1440"/>
              <a:ext cx="4320" cy="576"/>
            </a:xfrm>
            <a:prstGeom prst="roundRect">
              <a:avLst>
                <a:gd name="adj" fmla="val 16667"/>
              </a:avLst>
            </a:prstGeom>
            <a:solidFill>
              <a:schemeClr val="tx2">
                <a:lumMod val="90000"/>
              </a:scheme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 sz="1600" dirty="0">
                <a:latin typeface="Times New Roman" pitchFamily="18" charset="0"/>
              </a:endParaRPr>
            </a:p>
            <a:p>
              <a:pPr algn="ctr"/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OUTPUT/KELUARAN</a:t>
              </a:r>
            </a:p>
            <a:p>
              <a:pPr algn="ctr"/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Sesuatu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yang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diharapkan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langsung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dicapai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dari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suatu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kegiatan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baik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berupa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fisik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/non</a:t>
              </a:r>
            </a:p>
            <a:p>
              <a:pPr algn="ctr"/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fisik</a:t>
              </a:r>
              <a:endParaRPr lang="en-US" sz="1600" dirty="0">
                <a:solidFill>
                  <a:schemeClr val="bg2"/>
                </a:solidFill>
                <a:latin typeface="Times New Roman" pitchFamily="18" charset="0"/>
              </a:endParaRPr>
            </a:p>
            <a:p>
              <a:pPr algn="ctr"/>
              <a:endParaRPr lang="en-US" sz="1600" dirty="0">
                <a:latin typeface="Times New Roman" pitchFamily="18" charset="0"/>
              </a:endParaRPr>
            </a:p>
          </p:txBody>
        </p:sp>
        <p:sp>
          <p:nvSpPr>
            <p:cNvPr id="157702" name="AutoShape 6"/>
            <p:cNvSpPr>
              <a:spLocks noChangeArrowheads="1"/>
            </p:cNvSpPr>
            <p:nvPr/>
          </p:nvSpPr>
          <p:spPr bwMode="auto">
            <a:xfrm>
              <a:off x="240" y="2112"/>
              <a:ext cx="4320" cy="672"/>
            </a:xfrm>
            <a:prstGeom prst="roundRect">
              <a:avLst>
                <a:gd name="adj" fmla="val 16667"/>
              </a:avLst>
            </a:prstGeom>
            <a:solidFill>
              <a:schemeClr val="tx2">
                <a:lumMod val="90000"/>
              </a:scheme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OUTCOMES/HASIL</a:t>
              </a:r>
            </a:p>
            <a:p>
              <a:pPr algn="ctr"/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Segala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sesuatu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yang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mencerminkan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berfungsinya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output/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keluaran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.</a:t>
              </a:r>
            </a:p>
            <a:p>
              <a:pPr algn="ctr"/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Hasil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nyata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yang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diperoleh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setelah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adanya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output/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keluaran</a:t>
              </a:r>
              <a:endParaRPr lang="en-US" sz="1600" dirty="0">
                <a:solidFill>
                  <a:schemeClr val="bg2"/>
                </a:solidFill>
                <a:latin typeface="Times New Roman" pitchFamily="18" charset="0"/>
              </a:endParaRPr>
            </a:p>
          </p:txBody>
        </p:sp>
        <p:sp>
          <p:nvSpPr>
            <p:cNvPr id="157703" name="AutoShape 7"/>
            <p:cNvSpPr>
              <a:spLocks noChangeArrowheads="1"/>
            </p:cNvSpPr>
            <p:nvPr/>
          </p:nvSpPr>
          <p:spPr bwMode="auto">
            <a:xfrm>
              <a:off x="240" y="2880"/>
              <a:ext cx="4320" cy="480"/>
            </a:xfrm>
            <a:prstGeom prst="roundRect">
              <a:avLst>
                <a:gd name="adj" fmla="val 16667"/>
              </a:avLst>
            </a:prstGeom>
            <a:solidFill>
              <a:schemeClr val="tx2">
                <a:lumMod val="90000"/>
              </a:scheme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BENEFIT/MANFAAT</a:t>
              </a:r>
            </a:p>
            <a:p>
              <a:pPr algn="ctr"/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	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Manfaat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yang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diperoleh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dari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adanya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indikator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hasil</a:t>
              </a:r>
              <a:endParaRPr lang="en-US" sz="1600" dirty="0">
                <a:solidFill>
                  <a:schemeClr val="bg2"/>
                </a:solidFill>
                <a:latin typeface="Times New Roman" pitchFamily="18" charset="0"/>
              </a:endParaRPr>
            </a:p>
          </p:txBody>
        </p:sp>
        <p:sp>
          <p:nvSpPr>
            <p:cNvPr id="157704" name="AutoShape 8"/>
            <p:cNvSpPr>
              <a:spLocks noChangeArrowheads="1"/>
            </p:cNvSpPr>
            <p:nvPr/>
          </p:nvSpPr>
          <p:spPr bwMode="auto">
            <a:xfrm>
              <a:off x="240" y="3456"/>
              <a:ext cx="4320" cy="528"/>
            </a:xfrm>
            <a:prstGeom prst="roundRect">
              <a:avLst>
                <a:gd name="adj" fmla="val 16667"/>
              </a:avLst>
            </a:prstGeom>
            <a:solidFill>
              <a:schemeClr val="tx2">
                <a:lumMod val="90000"/>
              </a:scheme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IMPACT/DAMPAK</a:t>
              </a:r>
            </a:p>
            <a:p>
              <a:pPr algn="ctr"/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Pengaruh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yang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ditimbulkan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dari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adanya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manfaat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yang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diperoleh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dari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hasil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dari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suatu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</a:p>
            <a:p>
              <a:pPr algn="ctr"/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Kegiatan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.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Sifatnya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2"/>
                  </a:solidFill>
                  <a:latin typeface="Times New Roman" pitchFamily="18" charset="0"/>
                </a:rPr>
                <a:t>makro</a:t>
              </a:r>
              <a:r>
                <a:rPr lang="en-US" sz="1600" dirty="0">
                  <a:solidFill>
                    <a:schemeClr val="bg2"/>
                  </a:solidFill>
                  <a:latin typeface="Times New Roman" pitchFamily="18" charset="0"/>
                </a:rPr>
                <a:t>, regional</a:t>
              </a:r>
            </a:p>
          </p:txBody>
        </p:sp>
      </p:grpSp>
      <p:sp>
        <p:nvSpPr>
          <p:cNvPr id="157705" name="AutoShape 9"/>
          <p:cNvSpPr>
            <a:spLocks noChangeArrowheads="1"/>
          </p:cNvSpPr>
          <p:nvPr/>
        </p:nvSpPr>
        <p:spPr bwMode="auto">
          <a:xfrm>
            <a:off x="7162800" y="685800"/>
            <a:ext cx="1828800" cy="6858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>
                <a:solidFill>
                  <a:srgbClr val="660066"/>
                </a:solidFill>
                <a:latin typeface="Times New Roman" pitchFamily="18" charset="0"/>
              </a:rPr>
              <a:t>Jumlah</a:t>
            </a:r>
            <a:r>
              <a:rPr lang="en-US" sz="1600" dirty="0">
                <a:solidFill>
                  <a:srgbClr val="660066"/>
                </a:solidFill>
                <a:latin typeface="Times New Roman" pitchFamily="18" charset="0"/>
              </a:rPr>
              <a:t> Dana</a:t>
            </a:r>
          </a:p>
          <a:p>
            <a:pPr algn="ctr"/>
            <a:r>
              <a:rPr lang="en-US" sz="1600" dirty="0" err="1">
                <a:solidFill>
                  <a:srgbClr val="660066"/>
                </a:solidFill>
                <a:latin typeface="Times New Roman" pitchFamily="18" charset="0"/>
              </a:rPr>
              <a:t>Rp</a:t>
            </a:r>
            <a:endParaRPr lang="en-US" sz="1600" dirty="0">
              <a:solidFill>
                <a:srgbClr val="660066"/>
              </a:solidFill>
              <a:latin typeface="Times New Roman" pitchFamily="18" charset="0"/>
            </a:endParaRPr>
          </a:p>
        </p:txBody>
      </p:sp>
      <p:sp>
        <p:nvSpPr>
          <p:cNvPr id="157706" name="AutoShape 10"/>
          <p:cNvSpPr>
            <a:spLocks noChangeArrowheads="1"/>
          </p:cNvSpPr>
          <p:nvPr/>
        </p:nvSpPr>
        <p:spPr bwMode="auto">
          <a:xfrm>
            <a:off x="7162800" y="1524000"/>
            <a:ext cx="1828800" cy="8382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solidFill>
                  <a:srgbClr val="660066"/>
                </a:solidFill>
                <a:latin typeface="Times New Roman" pitchFamily="18" charset="0"/>
              </a:rPr>
              <a:t>1.Ketaatan pd </a:t>
            </a:r>
            <a:r>
              <a:rPr lang="en-US" sz="1400" dirty="0" err="1">
                <a:solidFill>
                  <a:srgbClr val="660066"/>
                </a:solidFill>
                <a:latin typeface="Times New Roman" pitchFamily="18" charset="0"/>
              </a:rPr>
              <a:t>Hk</a:t>
            </a:r>
            <a:endParaRPr lang="en-US" sz="1400" dirty="0">
              <a:solidFill>
                <a:srgbClr val="660066"/>
              </a:solidFill>
              <a:latin typeface="Times New Roman" pitchFamily="18" charset="0"/>
            </a:endParaRPr>
          </a:p>
          <a:p>
            <a:pPr algn="ctr"/>
            <a:r>
              <a:rPr lang="en-US" sz="1400" dirty="0">
                <a:solidFill>
                  <a:srgbClr val="660066"/>
                </a:solidFill>
                <a:latin typeface="Times New Roman" pitchFamily="18" charset="0"/>
              </a:rPr>
              <a:t>/</a:t>
            </a:r>
            <a:r>
              <a:rPr lang="en-US" sz="1400" dirty="0" err="1">
                <a:solidFill>
                  <a:srgbClr val="660066"/>
                </a:solidFill>
                <a:latin typeface="Times New Roman" pitchFamily="18" charset="0"/>
              </a:rPr>
              <a:t>Aturan</a:t>
            </a:r>
            <a:endParaRPr lang="en-US" sz="1400" dirty="0">
              <a:solidFill>
                <a:srgbClr val="660066"/>
              </a:solidFill>
              <a:latin typeface="Times New Roman" pitchFamily="18" charset="0"/>
            </a:endParaRPr>
          </a:p>
          <a:p>
            <a:pPr algn="ctr"/>
            <a:r>
              <a:rPr lang="en-US" sz="1400" dirty="0">
                <a:solidFill>
                  <a:srgbClr val="660066"/>
                </a:solidFill>
                <a:latin typeface="Times New Roman" pitchFamily="18" charset="0"/>
              </a:rPr>
              <a:t>2.Rata-rata </a:t>
            </a:r>
            <a:r>
              <a:rPr lang="en-US" sz="1400" dirty="0" err="1">
                <a:solidFill>
                  <a:srgbClr val="660066"/>
                </a:solidFill>
                <a:latin typeface="Times New Roman" pitchFamily="18" charset="0"/>
              </a:rPr>
              <a:t>Waktu</a:t>
            </a:r>
            <a:endParaRPr lang="en-US" sz="1400" dirty="0">
              <a:solidFill>
                <a:srgbClr val="660066"/>
              </a:solidFill>
              <a:latin typeface="Times New Roman" pitchFamily="18" charset="0"/>
            </a:endParaRPr>
          </a:p>
          <a:p>
            <a:pPr algn="ctr"/>
            <a:r>
              <a:rPr lang="en-US" sz="1400" dirty="0" err="1">
                <a:solidFill>
                  <a:srgbClr val="660066"/>
                </a:solidFill>
                <a:latin typeface="Times New Roman" pitchFamily="18" charset="0"/>
              </a:rPr>
              <a:t>Pengadaan</a:t>
            </a:r>
            <a:endParaRPr lang="en-US" sz="1400" dirty="0">
              <a:solidFill>
                <a:srgbClr val="660066"/>
              </a:solidFill>
              <a:latin typeface="Times New Roman" pitchFamily="18" charset="0"/>
            </a:endParaRPr>
          </a:p>
        </p:txBody>
      </p:sp>
      <p:sp>
        <p:nvSpPr>
          <p:cNvPr id="157707" name="AutoShape 11"/>
          <p:cNvSpPr>
            <a:spLocks noChangeArrowheads="1"/>
          </p:cNvSpPr>
          <p:nvPr/>
        </p:nvSpPr>
        <p:spPr bwMode="auto">
          <a:xfrm>
            <a:off x="7162800" y="228600"/>
            <a:ext cx="1828800" cy="3810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>
                <a:solidFill>
                  <a:schemeClr val="bg2"/>
                </a:solidFill>
                <a:latin typeface="Times New Roman" pitchFamily="18" charset="0"/>
              </a:rPr>
              <a:t>Pengadaan</a:t>
            </a:r>
            <a:r>
              <a:rPr lang="en-US" sz="1600" dirty="0">
                <a:solidFill>
                  <a:schemeClr val="bg2"/>
                </a:solidFill>
                <a:latin typeface="Times New Roman" pitchFamily="18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Times New Roman" pitchFamily="18" charset="0"/>
              </a:rPr>
              <a:t>O.Generik</a:t>
            </a:r>
            <a:endParaRPr lang="en-US" sz="1600" dirty="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157708" name="AutoShape 12"/>
          <p:cNvSpPr>
            <a:spLocks noChangeArrowheads="1"/>
          </p:cNvSpPr>
          <p:nvPr/>
        </p:nvSpPr>
        <p:spPr bwMode="auto">
          <a:xfrm>
            <a:off x="7162800" y="2590800"/>
            <a:ext cx="1828800" cy="8382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solidFill>
                  <a:srgbClr val="660066"/>
                </a:solidFill>
                <a:latin typeface="Times New Roman" pitchFamily="18" charset="0"/>
              </a:rPr>
              <a:t>Jumlah</a:t>
            </a:r>
            <a:r>
              <a:rPr lang="en-US" sz="1400" dirty="0">
                <a:solidFill>
                  <a:srgbClr val="660066"/>
                </a:solidFill>
                <a:latin typeface="Times New Roman" pitchFamily="18" charset="0"/>
              </a:rPr>
              <a:t> </a:t>
            </a:r>
            <a:r>
              <a:rPr lang="en-US" sz="1400" dirty="0" err="1">
                <a:solidFill>
                  <a:srgbClr val="660066"/>
                </a:solidFill>
                <a:latin typeface="Times New Roman" pitchFamily="18" charset="0"/>
              </a:rPr>
              <a:t>Obat</a:t>
            </a:r>
            <a:r>
              <a:rPr lang="en-US" sz="1400" dirty="0">
                <a:solidFill>
                  <a:srgbClr val="660066"/>
                </a:solidFill>
                <a:latin typeface="Times New Roman" pitchFamily="18" charset="0"/>
              </a:rPr>
              <a:t> </a:t>
            </a:r>
            <a:r>
              <a:rPr lang="en-US" sz="1400" dirty="0" err="1">
                <a:solidFill>
                  <a:srgbClr val="660066"/>
                </a:solidFill>
                <a:latin typeface="Times New Roman" pitchFamily="18" charset="0"/>
              </a:rPr>
              <a:t>Generik</a:t>
            </a:r>
            <a:endParaRPr lang="en-US" sz="1400" dirty="0">
              <a:solidFill>
                <a:srgbClr val="660066"/>
              </a:solidFill>
              <a:latin typeface="Times New Roman" pitchFamily="18" charset="0"/>
            </a:endParaRPr>
          </a:p>
          <a:p>
            <a:pPr algn="ctr"/>
            <a:r>
              <a:rPr lang="en-US" sz="1400" dirty="0">
                <a:solidFill>
                  <a:srgbClr val="660066"/>
                </a:solidFill>
                <a:latin typeface="Times New Roman" pitchFamily="18" charset="0"/>
              </a:rPr>
              <a:t>Yang </a:t>
            </a:r>
            <a:r>
              <a:rPr lang="en-US" sz="1400" dirty="0" err="1">
                <a:solidFill>
                  <a:srgbClr val="660066"/>
                </a:solidFill>
                <a:latin typeface="Times New Roman" pitchFamily="18" charset="0"/>
              </a:rPr>
              <a:t>tersedia</a:t>
            </a:r>
            <a:endParaRPr lang="en-US" sz="1400" dirty="0">
              <a:solidFill>
                <a:srgbClr val="660066"/>
              </a:solidFill>
              <a:latin typeface="Times New Roman" pitchFamily="18" charset="0"/>
            </a:endParaRPr>
          </a:p>
        </p:txBody>
      </p:sp>
      <p:sp>
        <p:nvSpPr>
          <p:cNvPr id="157709" name="AutoShape 13"/>
          <p:cNvSpPr>
            <a:spLocks noChangeArrowheads="1"/>
          </p:cNvSpPr>
          <p:nvPr/>
        </p:nvSpPr>
        <p:spPr bwMode="auto">
          <a:xfrm>
            <a:off x="7162800" y="3810000"/>
            <a:ext cx="1828800" cy="8382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solidFill>
                  <a:srgbClr val="660066"/>
                </a:solidFill>
                <a:latin typeface="Times New Roman" pitchFamily="18" charset="0"/>
              </a:rPr>
              <a:t>Kualitas pengobatan</a:t>
            </a:r>
          </a:p>
        </p:txBody>
      </p:sp>
      <p:sp>
        <p:nvSpPr>
          <p:cNvPr id="157710" name="AutoShape 14"/>
          <p:cNvSpPr>
            <a:spLocks noChangeArrowheads="1"/>
          </p:cNvSpPr>
          <p:nvPr/>
        </p:nvSpPr>
        <p:spPr bwMode="auto">
          <a:xfrm>
            <a:off x="7162800" y="4800600"/>
            <a:ext cx="1828800" cy="7620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solidFill>
                  <a:srgbClr val="660066"/>
                </a:solidFill>
                <a:latin typeface="Times New Roman" pitchFamily="18" charset="0"/>
              </a:rPr>
              <a:t>Tingkat </a:t>
            </a:r>
            <a:r>
              <a:rPr lang="en-US" sz="1400" dirty="0" err="1">
                <a:solidFill>
                  <a:srgbClr val="660066"/>
                </a:solidFill>
                <a:latin typeface="Times New Roman" pitchFamily="18" charset="0"/>
              </a:rPr>
              <a:t>Kesembuhan</a:t>
            </a:r>
            <a:endParaRPr lang="en-US" sz="1400" dirty="0">
              <a:solidFill>
                <a:srgbClr val="660066"/>
              </a:solidFill>
              <a:latin typeface="Times New Roman" pitchFamily="18" charset="0"/>
            </a:endParaRPr>
          </a:p>
        </p:txBody>
      </p:sp>
      <p:sp>
        <p:nvSpPr>
          <p:cNvPr id="157711" name="AutoShape 15"/>
          <p:cNvSpPr>
            <a:spLocks noChangeArrowheads="1"/>
          </p:cNvSpPr>
          <p:nvPr/>
        </p:nvSpPr>
        <p:spPr bwMode="auto">
          <a:xfrm>
            <a:off x="7162800" y="5715000"/>
            <a:ext cx="1828800" cy="8382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solidFill>
                  <a:srgbClr val="660066"/>
                </a:solidFill>
                <a:latin typeface="Times New Roman" pitchFamily="18" charset="0"/>
              </a:rPr>
              <a:t>Tingkat Kesehatan Masy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CC026F43-841E-47A8-A4AC-1E2B5EBEF4F2}" type="slidenum">
              <a:rPr lang="en-US"/>
              <a:pPr/>
              <a:t>16</a:t>
            </a:fld>
            <a:endParaRPr lang="en-US"/>
          </a:p>
        </p:txBody>
      </p:sp>
      <p:sp>
        <p:nvSpPr>
          <p:cNvPr id="161794" name="Rectangle 2"/>
          <p:cNvSpPr>
            <a:spLocks noChangeArrowheads="1"/>
          </p:cNvSpPr>
          <p:nvPr/>
        </p:nvSpPr>
        <p:spPr bwMode="auto">
          <a:xfrm>
            <a:off x="0" y="5334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algn="ctr"/>
            <a:r>
              <a:rPr lang="en-US" sz="4000" b="1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STANDAR ANALISA BELANJA</a:t>
            </a:r>
            <a:endParaRPr lang="en-GB" sz="4000" b="1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161795" name="Rectangle 3"/>
          <p:cNvSpPr>
            <a:spLocks noChangeArrowheads="1"/>
          </p:cNvSpPr>
          <p:nvPr/>
        </p:nvSpPr>
        <p:spPr bwMode="auto">
          <a:xfrm>
            <a:off x="228600" y="1600200"/>
            <a:ext cx="891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marL="341313" indent="-341313" algn="ctr"/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DALAM  SISTEM ANGGARAN KINERJA SETIAP USULAN PROGRAM, KEGIATAN DAN ANGGARAN DINILAI KEWAJARANNYA</a:t>
            </a:r>
            <a:endParaRPr lang="en-GB" sz="2400" b="1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161796" name="Rectangle 4"/>
          <p:cNvSpPr>
            <a:spLocks noChangeArrowheads="1"/>
          </p:cNvSpPr>
          <p:nvPr/>
        </p:nvSpPr>
        <p:spPr bwMode="auto">
          <a:xfrm>
            <a:off x="0" y="2971800"/>
            <a:ext cx="9144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marL="341313" indent="-341313" algn="ctr"/>
            <a:r>
              <a:rPr lang="en-US" sz="2400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STANDAR ANALISA BELANJA ADALAH STANDAR ATAU PEDOMAN YANG DIGUNAKAN UNTUK MENGANALISIS KEWAJARAN 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BEBAN KERJA ATAU BIAYA</a:t>
            </a:r>
            <a:r>
              <a:rPr lang="en-US" sz="2400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SETIAP PROGRAM ATAU KEGIATAN YANG DILAKSANAKAN DALAM SATU TAHUN ANGGARAN</a:t>
            </a:r>
          </a:p>
        </p:txBody>
      </p:sp>
      <p:sp>
        <p:nvSpPr>
          <p:cNvPr id="161797" name="Rectangle 5"/>
          <p:cNvSpPr>
            <a:spLocks noChangeArrowheads="1"/>
          </p:cNvSpPr>
          <p:nvPr/>
        </p:nvSpPr>
        <p:spPr bwMode="auto">
          <a:xfrm>
            <a:off x="228600" y="5105400"/>
            <a:ext cx="8915400" cy="130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marL="341313" indent="-341313" algn="ctr"/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PENILAIAN KEWAJARAN DALAM </a:t>
            </a: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SAB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</a:t>
            </a:r>
          </a:p>
          <a:p>
            <a:pPr marL="341313" indent="-341313" algn="ctr"/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MENCAKUP DUA HAL: KEWAJARAN BEBAN KERJA DAN KEWAJARAN BIAYA</a:t>
            </a:r>
            <a:endParaRPr lang="en-GB" sz="24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75"/>
                                        <p:tgtEl>
                                          <p:spTgt spid="1617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75"/>
                                        <p:tgtEl>
                                          <p:spTgt spid="1617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75"/>
                                        <p:tgtEl>
                                          <p:spTgt spid="1617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75"/>
                                        <p:tgtEl>
                                          <p:spTgt spid="1617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4" grpId="0" autoUpdateAnimBg="0"/>
      <p:bldP spid="161795" grpId="0" autoUpdateAnimBg="0"/>
      <p:bldP spid="161796" grpId="0" autoUpdateAnimBg="0"/>
      <p:bldP spid="161797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7ED41232-FD0A-4CDB-A884-38C5F1133E55}" type="slidenum">
              <a:rPr lang="en-US"/>
              <a:pPr/>
              <a:t>17</a:t>
            </a:fld>
            <a:endParaRPr lang="en-US"/>
          </a:p>
        </p:txBody>
      </p:sp>
      <p:sp>
        <p:nvSpPr>
          <p:cNvPr id="163842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algn="ctr"/>
            <a:r>
              <a:rPr lang="en-US" sz="4000" b="1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PENILAIAN KEWAJARAN </a:t>
            </a:r>
          </a:p>
          <a:p>
            <a:pPr algn="ctr"/>
            <a:r>
              <a:rPr lang="en-US" sz="4000" b="1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BEBAN KERJA</a:t>
            </a:r>
            <a:endParaRPr lang="en-GB" sz="4000" b="1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163843" name="Rectangle 3"/>
          <p:cNvSpPr>
            <a:spLocks noChangeArrowheads="1"/>
          </p:cNvSpPr>
          <p:nvPr/>
        </p:nvSpPr>
        <p:spPr bwMode="auto">
          <a:xfrm>
            <a:off x="228600" y="1828800"/>
            <a:ext cx="89154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marL="341313" indent="-341313">
              <a:buFontTx/>
              <a:buChar char="•"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KAITAN LOGIS ANTARA PROGRAM/KEGIATAN YANG DIUSULKAN DENGAN STRATEGI DAN PRIORITAS APBD</a:t>
            </a:r>
          </a:p>
          <a:p>
            <a:pPr marL="341313" indent="-341313">
              <a:buFontTx/>
              <a:buChar char="•"/>
            </a:pPr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>
              <a:buFontTx/>
              <a:buChar char="•"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KESESUAIAN ANTARA PROGRAM/KEGIATAN YANG DIUSULKAN DENGAN TUGAS POKOK DAN FUNGSI SATUAN KERJA YANG BERSANGKUTAN</a:t>
            </a:r>
          </a:p>
          <a:p>
            <a:pPr marL="341313" indent="-341313">
              <a:buFontTx/>
              <a:buChar char="•"/>
            </a:pPr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>
              <a:buFontTx/>
              <a:buChar char="•"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KAPASITAS SATUAN KERJA UNTUK MELAKSANAKAN  PROGRAM/KEGIATAN PADA TINGKAT PENCAPAIAN YANG DIINGINKAN DAN DALAM JANGKA WAKTU SATU TAHUN ANGGARAN</a:t>
            </a:r>
            <a:endParaRPr lang="en-GB" sz="2400" b="1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75"/>
                                        <p:tgtEl>
                                          <p:spTgt spid="1638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75"/>
                                        <p:tgtEl>
                                          <p:spTgt spid="1638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2" grpId="0" autoUpdateAnimBg="0"/>
      <p:bldP spid="163843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A92789BB-9626-4629-B530-D0CEA938C6B2}" type="slidenum">
              <a:rPr lang="en-US"/>
              <a:pPr/>
              <a:t>18</a:t>
            </a:fld>
            <a:endParaRPr lang="en-US"/>
          </a:p>
        </p:txBody>
      </p:sp>
      <p:sp>
        <p:nvSpPr>
          <p:cNvPr id="165890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algn="ctr"/>
            <a:r>
              <a:rPr lang="en-US" sz="4000" b="1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PENILAIAN KEWAJARAN </a:t>
            </a:r>
          </a:p>
          <a:p>
            <a:pPr algn="ctr"/>
            <a:r>
              <a:rPr lang="en-US" sz="4000" b="1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BIAYA</a:t>
            </a:r>
            <a:endParaRPr lang="en-GB" sz="4000" b="1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165891" name="Rectangle 3"/>
          <p:cNvSpPr>
            <a:spLocks noChangeArrowheads="1"/>
          </p:cNvSpPr>
          <p:nvPr/>
        </p:nvSpPr>
        <p:spPr bwMode="auto">
          <a:xfrm>
            <a:off x="533400" y="2057400"/>
            <a:ext cx="82296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marL="341313" indent="-341313">
              <a:buFontTx/>
              <a:buChar char="•"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KAITAN ANTARA BIAYA YANG DIANGGARKAN DENGAN TARGET PENCAPAIAN KINERJA </a:t>
            </a:r>
            <a:r>
              <a:rPr lang="en-US" sz="2400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(STANDAR BIAYA)</a:t>
            </a:r>
          </a:p>
          <a:p>
            <a:pPr marL="341313" indent="-341313">
              <a:buFontTx/>
              <a:buChar char="•"/>
            </a:pPr>
            <a:endParaRPr lang="en-US" sz="2400" b="1"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>
              <a:buFontTx/>
              <a:buChar char="•"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KAITAN ANTARA STANDAR BIAYA DENGAN HARGA YANG BERLAKU</a:t>
            </a:r>
          </a:p>
          <a:p>
            <a:pPr marL="341313" indent="-341313"/>
            <a:endParaRPr lang="en-US" sz="2400" b="1">
              <a:solidFill>
                <a:srgbClr val="33CC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>
              <a:buFontTx/>
              <a:buChar char="•"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KAITAN ANTARA BIAYA YANG DIANGGARKAN, TARGET PENCAPAIAN KINERJA DENGAN SUMBER DANA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75"/>
                                        <p:tgtEl>
                                          <p:spTgt spid="1658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75"/>
                                        <p:tgtEl>
                                          <p:spTgt spid="1658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 autoUpdateAnimBg="0"/>
      <p:bldP spid="165891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11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47E2EBB6-80E8-4D23-A95B-173167F77BC9}" type="slidenum">
              <a:rPr lang="en-US"/>
              <a:pPr/>
              <a:t>19</a:t>
            </a:fld>
            <a:endParaRPr lang="en-US"/>
          </a:p>
        </p:txBody>
      </p:sp>
      <p:sp>
        <p:nvSpPr>
          <p:cNvPr id="167938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algn="ctr"/>
            <a:r>
              <a:rPr lang="en-US" sz="4000" b="1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PENILAIAN KEWAJARAN BIAYA</a:t>
            </a:r>
            <a:endParaRPr lang="en-GB" sz="4000" b="1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167939" name="Rectangle 3"/>
          <p:cNvSpPr>
            <a:spLocks noChangeArrowheads="1"/>
          </p:cNvSpPr>
          <p:nvPr/>
        </p:nvSpPr>
        <p:spPr bwMode="auto">
          <a:xfrm>
            <a:off x="457200" y="1371600"/>
            <a:ext cx="8229600" cy="666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marL="341313" indent="-341313"/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PROGRAM</a:t>
            </a:r>
          </a:p>
          <a:p>
            <a:pPr marL="341313" indent="-341313"/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KEGIATAN    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                                         </a:t>
            </a: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TARGET KINERJA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</a:t>
            </a:r>
          </a:p>
          <a:p>
            <a:pPr marL="341313" indent="-341313"/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ANGGARAN BELANJA                           STANDAR BIAYA</a:t>
            </a:r>
          </a:p>
          <a:p>
            <a:pPr marL="341313" indent="-341313"/>
            <a:endParaRPr lang="en-US" sz="24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                                                                    </a:t>
            </a:r>
          </a:p>
          <a:p>
            <a:pPr marL="341313" indent="-341313"/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HARGA YANG BERLAKU</a:t>
            </a:r>
          </a:p>
          <a:p>
            <a:pPr marL="341313" indent="-341313"/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>
              <a:buFontTx/>
              <a:buChar char="•"/>
            </a:pPr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167940" name="AutoShape 4"/>
          <p:cNvSpPr>
            <a:spLocks noChangeArrowheads="1"/>
          </p:cNvSpPr>
          <p:nvPr/>
        </p:nvSpPr>
        <p:spPr bwMode="auto">
          <a:xfrm>
            <a:off x="762000" y="1981200"/>
            <a:ext cx="1219200" cy="685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7941" name="AutoShape 5"/>
          <p:cNvSpPr>
            <a:spLocks noChangeArrowheads="1"/>
          </p:cNvSpPr>
          <p:nvPr/>
        </p:nvSpPr>
        <p:spPr bwMode="auto">
          <a:xfrm>
            <a:off x="762000" y="3429000"/>
            <a:ext cx="1219200" cy="685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7942" name="Line 6"/>
          <p:cNvSpPr>
            <a:spLocks noChangeShapeType="1"/>
          </p:cNvSpPr>
          <p:nvPr/>
        </p:nvSpPr>
        <p:spPr bwMode="auto">
          <a:xfrm>
            <a:off x="2438400" y="3048000"/>
            <a:ext cx="30480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arrow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67943" name="AutoShape 7"/>
          <p:cNvSpPr>
            <a:spLocks noChangeArrowheads="1"/>
          </p:cNvSpPr>
          <p:nvPr/>
        </p:nvSpPr>
        <p:spPr bwMode="auto">
          <a:xfrm>
            <a:off x="6477000" y="3429000"/>
            <a:ext cx="1219200" cy="685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7944" name="Line 8"/>
          <p:cNvSpPr>
            <a:spLocks noChangeShapeType="1"/>
          </p:cNvSpPr>
          <p:nvPr/>
        </p:nvSpPr>
        <p:spPr bwMode="auto">
          <a:xfrm>
            <a:off x="3886200" y="4495800"/>
            <a:ext cx="1752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arrow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67945" name="AutoShape 9"/>
          <p:cNvSpPr>
            <a:spLocks noChangeArrowheads="1"/>
          </p:cNvSpPr>
          <p:nvPr/>
        </p:nvSpPr>
        <p:spPr bwMode="auto">
          <a:xfrm rot="-10795997">
            <a:off x="760413" y="4800600"/>
            <a:ext cx="1295400" cy="762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75"/>
                                        <p:tgtEl>
                                          <p:spTgt spid="1679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75"/>
                                        <p:tgtEl>
                                          <p:spTgt spid="1679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8" grpId="0" autoUpdateAnimBg="0"/>
      <p:bldP spid="167939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49A29-CB6D-44CD-8349-2C1FA0031A4B}" type="slidenum">
              <a:rPr lang="en-US"/>
              <a:pPr/>
              <a:t>2</a:t>
            </a:fld>
            <a:endParaRPr lang="en-US"/>
          </a:p>
        </p:txBody>
      </p:sp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1905000" y="228600"/>
            <a:ext cx="5410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2"/>
                </a:solidFill>
              </a:rPr>
              <a:t>PEMERINTAHAN DAERAH</a:t>
            </a:r>
          </a:p>
        </p:txBody>
      </p:sp>
      <p:sp>
        <p:nvSpPr>
          <p:cNvPr id="129027" name="Rectangle 3"/>
          <p:cNvSpPr>
            <a:spLocks noChangeArrowheads="1"/>
          </p:cNvSpPr>
          <p:nvPr/>
        </p:nvSpPr>
        <p:spPr bwMode="auto">
          <a:xfrm>
            <a:off x="1066800" y="1981200"/>
            <a:ext cx="1981200" cy="9144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66"/>
                </a:solidFill>
              </a:rPr>
              <a:t>PEMDA</a:t>
            </a:r>
          </a:p>
        </p:txBody>
      </p:sp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6400800" y="2057400"/>
            <a:ext cx="1828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/>
              <a:t>DPRD</a:t>
            </a:r>
          </a:p>
        </p:txBody>
      </p:sp>
      <p:sp>
        <p:nvSpPr>
          <p:cNvPr id="129029" name="Oval 5"/>
          <p:cNvSpPr>
            <a:spLocks noChangeArrowheads="1"/>
          </p:cNvSpPr>
          <p:nvPr/>
        </p:nvSpPr>
        <p:spPr bwMode="auto">
          <a:xfrm>
            <a:off x="304800" y="1219200"/>
            <a:ext cx="8458200" cy="2590800"/>
          </a:xfrm>
          <a:prstGeom prst="ellips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9030" name="Oval 6"/>
          <p:cNvSpPr>
            <a:spLocks noChangeArrowheads="1"/>
          </p:cNvSpPr>
          <p:nvPr/>
        </p:nvSpPr>
        <p:spPr bwMode="auto">
          <a:xfrm>
            <a:off x="2819400" y="5257800"/>
            <a:ext cx="3581400" cy="762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chemeClr val="accent2"/>
                </a:solidFill>
              </a:rPr>
              <a:t>APBD </a:t>
            </a:r>
            <a:endParaRPr lang="en-US" sz="4000" b="1" dirty="0">
              <a:solidFill>
                <a:schemeClr val="accent2"/>
              </a:solidFill>
            </a:endParaRPr>
          </a:p>
        </p:txBody>
      </p:sp>
      <p:sp>
        <p:nvSpPr>
          <p:cNvPr id="129031" name="Line 7"/>
          <p:cNvSpPr>
            <a:spLocks noChangeShapeType="1"/>
          </p:cNvSpPr>
          <p:nvPr/>
        </p:nvSpPr>
        <p:spPr bwMode="auto">
          <a:xfrm>
            <a:off x="4572000" y="3810000"/>
            <a:ext cx="0" cy="144780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9032" name="Rectangle 8"/>
          <p:cNvSpPr>
            <a:spLocks noChangeArrowheads="1"/>
          </p:cNvSpPr>
          <p:nvPr/>
        </p:nvSpPr>
        <p:spPr bwMode="auto">
          <a:xfrm>
            <a:off x="3886200" y="2057400"/>
            <a:ext cx="1828800" cy="9906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 smtClean="0">
                <a:solidFill>
                  <a:srgbClr val="000066"/>
                </a:solidFill>
              </a:rPr>
              <a:t>SETWAN</a:t>
            </a:r>
          </a:p>
          <a:p>
            <a:pPr algn="ctr"/>
            <a:endParaRPr lang="en-US" sz="2400" b="1" dirty="0">
              <a:solidFill>
                <a:srgbClr val="000066"/>
              </a:solidFill>
            </a:endParaRPr>
          </a:p>
        </p:txBody>
      </p:sp>
      <p:sp>
        <p:nvSpPr>
          <p:cNvPr id="129033" name="Line 9"/>
          <p:cNvSpPr>
            <a:spLocks noChangeShapeType="1"/>
          </p:cNvSpPr>
          <p:nvPr/>
        </p:nvSpPr>
        <p:spPr bwMode="auto">
          <a:xfrm>
            <a:off x="2971800" y="2590800"/>
            <a:ext cx="3429000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9034" name="Rectangle 10"/>
          <p:cNvSpPr>
            <a:spLocks noChangeArrowheads="1"/>
          </p:cNvSpPr>
          <p:nvPr/>
        </p:nvSpPr>
        <p:spPr bwMode="auto">
          <a:xfrm>
            <a:off x="990600" y="1905000"/>
            <a:ext cx="4800600" cy="1219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9035" name="Line 11"/>
          <p:cNvSpPr>
            <a:spLocks noChangeShapeType="1"/>
          </p:cNvSpPr>
          <p:nvPr/>
        </p:nvSpPr>
        <p:spPr bwMode="auto">
          <a:xfrm>
            <a:off x="3200400" y="3200400"/>
            <a:ext cx="0" cy="914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9036" name="Line 12"/>
          <p:cNvSpPr>
            <a:spLocks noChangeShapeType="1"/>
          </p:cNvSpPr>
          <p:nvPr/>
        </p:nvSpPr>
        <p:spPr bwMode="auto">
          <a:xfrm>
            <a:off x="7239000" y="3124200"/>
            <a:ext cx="0" cy="914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9037" name="Rectangle 13"/>
          <p:cNvSpPr>
            <a:spLocks noChangeArrowheads="1"/>
          </p:cNvSpPr>
          <p:nvPr/>
        </p:nvSpPr>
        <p:spPr bwMode="auto">
          <a:xfrm>
            <a:off x="685800" y="4114800"/>
            <a:ext cx="2667000" cy="5334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66"/>
                </a:solidFill>
              </a:rPr>
              <a:t>EKSEKUTIF</a:t>
            </a:r>
          </a:p>
        </p:txBody>
      </p:sp>
      <p:sp>
        <p:nvSpPr>
          <p:cNvPr id="129038" name="Rectangle 14"/>
          <p:cNvSpPr>
            <a:spLocks noChangeArrowheads="1"/>
          </p:cNvSpPr>
          <p:nvPr/>
        </p:nvSpPr>
        <p:spPr bwMode="auto">
          <a:xfrm>
            <a:off x="6781800" y="4038600"/>
            <a:ext cx="20574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 smtClean="0"/>
              <a:t>LEGISLATIF</a:t>
            </a:r>
          </a:p>
          <a:p>
            <a:pPr algn="ctr"/>
            <a:endParaRPr lang="en-US" sz="2400" b="1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13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DEEF341D-DBC8-416C-9D45-9B60FC4E5B9D}" type="slidenum">
              <a:rPr lang="en-US"/>
              <a:pPr/>
              <a:t>20</a:t>
            </a:fld>
            <a:endParaRPr lang="en-US"/>
          </a:p>
        </p:txBody>
      </p:sp>
      <p:sp>
        <p:nvSpPr>
          <p:cNvPr id="169986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algn="ctr"/>
            <a:r>
              <a:rPr lang="en-US" sz="4000" b="1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CONTOH</a:t>
            </a:r>
            <a:endParaRPr lang="en-GB" sz="4000" b="1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169987" name="Rectangle 3"/>
          <p:cNvSpPr>
            <a:spLocks noChangeArrowheads="1"/>
          </p:cNvSpPr>
          <p:nvPr/>
        </p:nvSpPr>
        <p:spPr bwMode="auto">
          <a:xfrm>
            <a:off x="381000" y="1295400"/>
            <a:ext cx="8229600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marL="341313" indent="-341313"/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KEGIATAN    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                                         </a:t>
            </a: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TARGET KINERJA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</a:t>
            </a:r>
          </a:p>
          <a:p>
            <a:pPr marL="341313" indent="-341313"/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endParaRPr lang="en-US" sz="24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ANGGARAN BELANJA                           STANDAR BIAYA</a:t>
            </a:r>
          </a:p>
          <a:p>
            <a:pPr marL="341313" indent="-341313"/>
            <a:endParaRPr lang="en-US" sz="24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                                                                    </a:t>
            </a:r>
          </a:p>
          <a:p>
            <a:pPr marL="341313" indent="-341313"/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r>
              <a:rPr lang="en-US" sz="2400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HARGA YANG BERLAKU</a:t>
            </a:r>
          </a:p>
          <a:p>
            <a:pPr marL="341313" indent="-341313"/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/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341313" indent="-341313">
              <a:buFontTx/>
              <a:buChar char="•"/>
            </a:pPr>
            <a:endParaRPr lang="en-US" sz="24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169988" name="Line 4"/>
          <p:cNvSpPr>
            <a:spLocks noChangeShapeType="1"/>
          </p:cNvSpPr>
          <p:nvPr/>
        </p:nvSpPr>
        <p:spPr bwMode="auto">
          <a:xfrm>
            <a:off x="2286000" y="1524000"/>
            <a:ext cx="30480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arrow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69989" name="Text Box 5"/>
          <p:cNvSpPr txBox="1">
            <a:spLocks noChangeArrowheads="1"/>
          </p:cNvSpPr>
          <p:nvPr/>
        </p:nvSpPr>
        <p:spPr bwMode="auto">
          <a:xfrm>
            <a:off x="381000" y="1828800"/>
            <a:ext cx="3733800" cy="1006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sz="2000">
                <a:latin typeface="Tahoma" pitchFamily="34" charset="0"/>
              </a:rPr>
              <a:t>TOT BINTEK PENYUSUNAN PROGRAM DAN ANGGARAN DAERAH</a:t>
            </a:r>
            <a:endParaRPr lang="en-GB" sz="2000">
              <a:latin typeface="Tahoma" pitchFamily="34" charset="0"/>
            </a:endParaRPr>
          </a:p>
        </p:txBody>
      </p:sp>
      <p:sp>
        <p:nvSpPr>
          <p:cNvPr id="169990" name="Text Box 6"/>
          <p:cNvSpPr txBox="1">
            <a:spLocks noChangeArrowheads="1"/>
          </p:cNvSpPr>
          <p:nvPr/>
        </p:nvSpPr>
        <p:spPr bwMode="auto">
          <a:xfrm>
            <a:off x="533400" y="1600200"/>
            <a:ext cx="18415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GB" sz="2000">
              <a:latin typeface="Times New Roman" pitchFamily="18" charset="0"/>
            </a:endParaRPr>
          </a:p>
        </p:txBody>
      </p:sp>
      <p:sp>
        <p:nvSpPr>
          <p:cNvPr id="169991" name="Text Box 7"/>
          <p:cNvSpPr txBox="1">
            <a:spLocks noChangeArrowheads="1"/>
          </p:cNvSpPr>
          <p:nvPr/>
        </p:nvSpPr>
        <p:spPr bwMode="auto">
          <a:xfrm>
            <a:off x="5410200" y="1828800"/>
            <a:ext cx="373380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sz="2000">
                <a:latin typeface="Tahoma" pitchFamily="34" charset="0"/>
              </a:rPr>
              <a:t>  100 PESERTA TERLATIH </a:t>
            </a:r>
            <a:endParaRPr lang="en-GB" sz="2000">
              <a:latin typeface="Tahoma" pitchFamily="34" charset="0"/>
            </a:endParaRPr>
          </a:p>
        </p:txBody>
      </p:sp>
      <p:sp>
        <p:nvSpPr>
          <p:cNvPr id="169992" name="Text Box 8"/>
          <p:cNvSpPr txBox="1">
            <a:spLocks noChangeArrowheads="1"/>
          </p:cNvSpPr>
          <p:nvPr/>
        </p:nvSpPr>
        <p:spPr bwMode="auto">
          <a:xfrm>
            <a:off x="457200" y="3733800"/>
            <a:ext cx="3444875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GB" sz="2000">
              <a:latin typeface="Times New Roman" pitchFamily="18" charset="0"/>
            </a:endParaRPr>
          </a:p>
        </p:txBody>
      </p:sp>
      <p:sp>
        <p:nvSpPr>
          <p:cNvPr id="169993" name="Text Box 9"/>
          <p:cNvSpPr txBox="1">
            <a:spLocks noChangeArrowheads="1"/>
          </p:cNvSpPr>
          <p:nvPr/>
        </p:nvSpPr>
        <p:spPr bwMode="auto">
          <a:xfrm>
            <a:off x="381000" y="3649663"/>
            <a:ext cx="3898900" cy="1006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ahoma" pitchFamily="34" charset="0"/>
              </a:rPr>
              <a:t>BELANJA PEGAWAI/PERSONALIA</a:t>
            </a:r>
          </a:p>
          <a:p>
            <a:r>
              <a:rPr lang="en-US" sz="2000">
                <a:latin typeface="Tahoma" pitchFamily="34" charset="0"/>
              </a:rPr>
              <a:t>BELANJA BARANG/JASA</a:t>
            </a:r>
          </a:p>
          <a:p>
            <a:r>
              <a:rPr lang="en-US" sz="2000">
                <a:latin typeface="Tahoma" pitchFamily="34" charset="0"/>
              </a:rPr>
              <a:t>BELANJA PERJALANAN DINAS</a:t>
            </a:r>
            <a:endParaRPr lang="en-GB" sz="2000">
              <a:latin typeface="Tahoma" pitchFamily="34" charset="0"/>
            </a:endParaRPr>
          </a:p>
        </p:txBody>
      </p:sp>
      <p:sp>
        <p:nvSpPr>
          <p:cNvPr id="169994" name="Text Box 10"/>
          <p:cNvSpPr txBox="1">
            <a:spLocks noChangeArrowheads="1"/>
          </p:cNvSpPr>
          <p:nvPr/>
        </p:nvSpPr>
        <p:spPr bwMode="auto">
          <a:xfrm>
            <a:off x="5486400" y="3725863"/>
            <a:ext cx="3094038" cy="7016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ahoma" pitchFamily="34" charset="0"/>
              </a:rPr>
              <a:t>BELANJA RATA-RATA PER</a:t>
            </a:r>
          </a:p>
          <a:p>
            <a:r>
              <a:rPr lang="en-US" sz="2000">
                <a:latin typeface="Tahoma" pitchFamily="34" charset="0"/>
              </a:rPr>
              <a:t>PESERTA</a:t>
            </a:r>
            <a:endParaRPr lang="en-GB" sz="2000">
              <a:latin typeface="Tahoma" pitchFamily="34" charset="0"/>
            </a:endParaRPr>
          </a:p>
        </p:txBody>
      </p:sp>
      <p:sp>
        <p:nvSpPr>
          <p:cNvPr id="169995" name="Text Box 11"/>
          <p:cNvSpPr txBox="1">
            <a:spLocks noChangeArrowheads="1"/>
          </p:cNvSpPr>
          <p:nvPr/>
        </p:nvSpPr>
        <p:spPr bwMode="auto">
          <a:xfrm>
            <a:off x="381000" y="5546725"/>
            <a:ext cx="3581400" cy="13112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sz="2000">
                <a:latin typeface="Tahoma" pitchFamily="34" charset="0"/>
              </a:rPr>
              <a:t>HONOR FASILITATOR</a:t>
            </a:r>
          </a:p>
          <a:p>
            <a:r>
              <a:rPr lang="en-US" sz="2000">
                <a:latin typeface="Tahoma" pitchFamily="34" charset="0"/>
              </a:rPr>
              <a:t>BIAYA MAKAN &amp; MINUM</a:t>
            </a:r>
          </a:p>
          <a:p>
            <a:r>
              <a:rPr lang="en-US" sz="2000">
                <a:latin typeface="Tahoma" pitchFamily="34" charset="0"/>
              </a:rPr>
              <a:t>BIAYA PENGGANDAAN</a:t>
            </a:r>
          </a:p>
          <a:p>
            <a:r>
              <a:rPr lang="en-US" sz="2000">
                <a:latin typeface="Tahoma" pitchFamily="34" charset="0"/>
              </a:rPr>
              <a:t>BIAYA TRANSPOT</a:t>
            </a:r>
            <a:endParaRPr lang="en-GB" sz="2000">
              <a:latin typeface="Tahoma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75"/>
                                        <p:tgtEl>
                                          <p:spTgt spid="1699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75"/>
                                        <p:tgtEl>
                                          <p:spTgt spid="1699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6" grpId="0" autoUpdateAnimBg="0"/>
      <p:bldP spid="169987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22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B82526F3-8DB6-4406-9387-E8406150727B}" type="slidenum">
              <a:rPr lang="en-US"/>
              <a:pPr/>
              <a:t>21</a:t>
            </a:fld>
            <a:endParaRPr lang="en-US"/>
          </a:p>
        </p:txBody>
      </p:sp>
      <p:sp>
        <p:nvSpPr>
          <p:cNvPr id="172034" name="Rectangle 2"/>
          <p:cNvSpPr>
            <a:spLocks noChangeArrowheads="1"/>
          </p:cNvSpPr>
          <p:nvPr/>
        </p:nvSpPr>
        <p:spPr bwMode="auto">
          <a:xfrm>
            <a:off x="304800" y="5105400"/>
            <a:ext cx="8686800" cy="1524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GB" sz="240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172035" name="Line 3"/>
          <p:cNvSpPr>
            <a:spLocks noChangeShapeType="1"/>
          </p:cNvSpPr>
          <p:nvPr/>
        </p:nvSpPr>
        <p:spPr bwMode="auto">
          <a:xfrm>
            <a:off x="4343400" y="2133600"/>
            <a:ext cx="0" cy="1752600"/>
          </a:xfrm>
          <a:prstGeom prst="line">
            <a:avLst/>
          </a:prstGeom>
          <a:noFill/>
          <a:ln w="57150">
            <a:solidFill>
              <a:srgbClr val="33CCFF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0" y="304800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algn="ctr"/>
            <a:r>
              <a:rPr lang="en-US" sz="4000" b="1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STANDAR ANALISA BELANJA</a:t>
            </a:r>
          </a:p>
          <a:p>
            <a:pPr algn="ctr"/>
            <a:endParaRPr lang="en-GB" sz="4000" b="1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5181600" y="1981200"/>
            <a:ext cx="2743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marL="341313" indent="-341313"/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 </a:t>
            </a:r>
            <a:endParaRPr lang="en-GB" sz="2000" b="1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172038" name="Rectangle 6"/>
          <p:cNvSpPr>
            <a:spLocks noChangeArrowheads="1"/>
          </p:cNvSpPr>
          <p:nvPr/>
        </p:nvSpPr>
        <p:spPr bwMode="auto">
          <a:xfrm>
            <a:off x="1524000" y="1371600"/>
            <a:ext cx="5791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181836" dir="15474315">
              <a:srgbClr val="99FF66"/>
            </a:prstShdw>
          </a:effectLst>
        </p:spPr>
        <p:txBody>
          <a:bodyPr wrap="none" anchor="ctr"/>
          <a:lstStyle/>
          <a:p>
            <a:pPr algn="ctr"/>
            <a:r>
              <a:rPr lang="en-US" sz="2400" b="1">
                <a:latin typeface="Garamond" pitchFamily="18" charset="0"/>
              </a:rPr>
              <a:t>ARAH DAN KEBIJAKAN UMUM</a:t>
            </a:r>
          </a:p>
          <a:p>
            <a:pPr algn="ctr"/>
            <a:endParaRPr lang="en-US" sz="2400" b="1">
              <a:latin typeface="Garamond" pitchFamily="18" charset="0"/>
            </a:endParaRPr>
          </a:p>
          <a:p>
            <a:pPr algn="ctr"/>
            <a:r>
              <a:rPr lang="en-US" sz="2400" b="1">
                <a:latin typeface="Garamond" pitchFamily="18" charset="0"/>
              </a:rPr>
              <a:t>STRATEGI DAN PRIORITAS</a:t>
            </a:r>
          </a:p>
          <a:p>
            <a:pPr algn="ctr"/>
            <a:endParaRPr lang="en-US" sz="2400" b="1">
              <a:latin typeface="Garamond" pitchFamily="18" charset="0"/>
            </a:endParaRPr>
          </a:p>
          <a:p>
            <a:pPr algn="ctr"/>
            <a:r>
              <a:rPr lang="en-US" sz="2400" b="1">
                <a:latin typeface="Garamond" pitchFamily="18" charset="0"/>
              </a:rPr>
              <a:t>PROGRAM</a:t>
            </a:r>
          </a:p>
          <a:p>
            <a:pPr algn="ctr"/>
            <a:endParaRPr lang="en-US" sz="2400" b="1">
              <a:latin typeface="Garamond" pitchFamily="18" charset="0"/>
            </a:endParaRPr>
          </a:p>
          <a:p>
            <a:pPr algn="ctr"/>
            <a:r>
              <a:rPr lang="en-US" sz="2400" b="1">
                <a:latin typeface="Garamond" pitchFamily="18" charset="0"/>
              </a:rPr>
              <a:t>KEGIATAN</a:t>
            </a:r>
            <a:endParaRPr lang="en-GB" sz="2400" b="1">
              <a:latin typeface="Garamond" pitchFamily="18" charset="0"/>
            </a:endParaRPr>
          </a:p>
        </p:txBody>
      </p:sp>
      <p:sp>
        <p:nvSpPr>
          <p:cNvPr id="172039" name="Rectangle 7"/>
          <p:cNvSpPr>
            <a:spLocks noChangeArrowheads="1"/>
          </p:cNvSpPr>
          <p:nvPr/>
        </p:nvSpPr>
        <p:spPr bwMode="auto">
          <a:xfrm>
            <a:off x="3124200" y="5105400"/>
            <a:ext cx="266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181836" dir="15474315">
              <a:srgbClr val="99FF66"/>
            </a:prstShdw>
          </a:effec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bg2"/>
                </a:solidFill>
                <a:latin typeface="Garamond" pitchFamily="18" charset="0"/>
              </a:rPr>
              <a:t>ANGGARAN</a:t>
            </a:r>
          </a:p>
          <a:p>
            <a:pPr algn="ctr"/>
            <a:r>
              <a:rPr lang="en-US" sz="2000" b="1">
                <a:solidFill>
                  <a:schemeClr val="bg2"/>
                </a:solidFill>
                <a:latin typeface="Garamond" pitchFamily="18" charset="0"/>
              </a:rPr>
              <a:t>BELANJA LANGSUNG</a:t>
            </a:r>
          </a:p>
          <a:p>
            <a:pPr algn="ctr"/>
            <a:endParaRPr lang="en-GB" sz="2000" b="1">
              <a:solidFill>
                <a:schemeClr val="bg2"/>
              </a:solidFill>
              <a:latin typeface="Garamond" pitchFamily="18" charset="0"/>
            </a:endParaRPr>
          </a:p>
        </p:txBody>
      </p:sp>
      <p:sp>
        <p:nvSpPr>
          <p:cNvPr id="172040" name="Line 8"/>
          <p:cNvSpPr>
            <a:spLocks noChangeShapeType="1"/>
          </p:cNvSpPr>
          <p:nvPr/>
        </p:nvSpPr>
        <p:spPr bwMode="auto">
          <a:xfrm>
            <a:off x="5410200" y="4191000"/>
            <a:ext cx="1219200" cy="0"/>
          </a:xfrm>
          <a:prstGeom prst="line">
            <a:avLst/>
          </a:prstGeom>
          <a:noFill/>
          <a:ln w="57150">
            <a:solidFill>
              <a:srgbClr val="33CCFF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72041" name="Text Box 9"/>
          <p:cNvSpPr txBox="1">
            <a:spLocks noChangeArrowheads="1"/>
          </p:cNvSpPr>
          <p:nvPr/>
        </p:nvSpPr>
        <p:spPr bwMode="auto">
          <a:xfrm>
            <a:off x="6858000" y="4267200"/>
            <a:ext cx="17145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Garamond" pitchFamily="18" charset="0"/>
              </a:rPr>
              <a:t>TINGKAT</a:t>
            </a:r>
          </a:p>
          <a:p>
            <a:pPr algn="ctr"/>
            <a:r>
              <a:rPr lang="en-US" b="1">
                <a:latin typeface="Garamond" pitchFamily="18" charset="0"/>
              </a:rPr>
              <a:t>PENCAPAIAN</a:t>
            </a:r>
            <a:endParaRPr lang="en-GB" b="1">
              <a:latin typeface="Garamond" pitchFamily="18" charset="0"/>
            </a:endParaRPr>
          </a:p>
        </p:txBody>
      </p:sp>
      <p:sp>
        <p:nvSpPr>
          <p:cNvPr id="172042" name="Line 10"/>
          <p:cNvSpPr>
            <a:spLocks noChangeShapeType="1"/>
          </p:cNvSpPr>
          <p:nvPr/>
        </p:nvSpPr>
        <p:spPr bwMode="auto">
          <a:xfrm>
            <a:off x="6858000" y="41910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72043" name="Text Box 11"/>
          <p:cNvSpPr txBox="1">
            <a:spLocks noChangeArrowheads="1"/>
          </p:cNvSpPr>
          <p:nvPr/>
        </p:nvSpPr>
        <p:spPr bwMode="auto">
          <a:xfrm>
            <a:off x="7162800" y="3505200"/>
            <a:ext cx="10033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Garamond" pitchFamily="18" charset="0"/>
              </a:rPr>
              <a:t>TOLOK</a:t>
            </a:r>
          </a:p>
          <a:p>
            <a:pPr algn="ctr"/>
            <a:r>
              <a:rPr lang="en-US" b="1">
                <a:latin typeface="Garamond" pitchFamily="18" charset="0"/>
              </a:rPr>
              <a:t>UKUR</a:t>
            </a:r>
            <a:endParaRPr lang="en-GB" b="1">
              <a:latin typeface="Garamond" pitchFamily="18" charset="0"/>
            </a:endParaRPr>
          </a:p>
        </p:txBody>
      </p:sp>
      <p:sp>
        <p:nvSpPr>
          <p:cNvPr id="172044" name="Rectangle 12"/>
          <p:cNvSpPr>
            <a:spLocks noChangeArrowheads="1"/>
          </p:cNvSpPr>
          <p:nvPr/>
        </p:nvSpPr>
        <p:spPr bwMode="auto">
          <a:xfrm>
            <a:off x="3048000" y="5943600"/>
            <a:ext cx="266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181836" dir="15474315">
              <a:srgbClr val="99FF66"/>
            </a:prstShdw>
          </a:effec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bg2"/>
                </a:solidFill>
                <a:latin typeface="Garamond" pitchFamily="18" charset="0"/>
              </a:rPr>
              <a:t>ANGGARAN</a:t>
            </a:r>
          </a:p>
          <a:p>
            <a:pPr algn="ctr"/>
            <a:r>
              <a:rPr lang="en-US" sz="2000" b="1">
                <a:solidFill>
                  <a:schemeClr val="bg2"/>
                </a:solidFill>
                <a:latin typeface="Garamond" pitchFamily="18" charset="0"/>
              </a:rPr>
              <a:t>BELANJA TIDAK LANGSUNG</a:t>
            </a:r>
          </a:p>
          <a:p>
            <a:pPr algn="ctr"/>
            <a:endParaRPr lang="en-GB" sz="2000" b="1">
              <a:solidFill>
                <a:schemeClr val="bg2"/>
              </a:solidFill>
              <a:latin typeface="Garamond" pitchFamily="18" charset="0"/>
            </a:endParaRPr>
          </a:p>
        </p:txBody>
      </p:sp>
      <p:sp>
        <p:nvSpPr>
          <p:cNvPr id="172045" name="Rectangle 13"/>
          <p:cNvSpPr>
            <a:spLocks noChangeArrowheads="1"/>
          </p:cNvSpPr>
          <p:nvPr/>
        </p:nvSpPr>
        <p:spPr bwMode="auto">
          <a:xfrm>
            <a:off x="0" y="5029200"/>
            <a:ext cx="266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181836" dir="15474315">
              <a:srgbClr val="99FF66"/>
            </a:prstShdw>
          </a:effectLst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2"/>
                </a:solidFill>
                <a:latin typeface="Garamond" pitchFamily="18" charset="0"/>
              </a:rPr>
              <a:t>STANDAR BIAYA</a:t>
            </a:r>
          </a:p>
          <a:p>
            <a:pPr algn="ctr"/>
            <a:endParaRPr lang="en-GB" b="1">
              <a:solidFill>
                <a:schemeClr val="bg2"/>
              </a:solidFill>
              <a:latin typeface="Garamond" pitchFamily="18" charset="0"/>
            </a:endParaRPr>
          </a:p>
        </p:txBody>
      </p:sp>
      <p:sp>
        <p:nvSpPr>
          <p:cNvPr id="172046" name="Line 14"/>
          <p:cNvSpPr>
            <a:spLocks noChangeShapeType="1"/>
          </p:cNvSpPr>
          <p:nvPr/>
        </p:nvSpPr>
        <p:spPr bwMode="auto">
          <a:xfrm>
            <a:off x="2438400" y="5334000"/>
            <a:ext cx="914400" cy="0"/>
          </a:xfrm>
          <a:prstGeom prst="line">
            <a:avLst/>
          </a:prstGeom>
          <a:noFill/>
          <a:ln w="57150">
            <a:solidFill>
              <a:srgbClr val="33CCFF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72047" name="Line 15"/>
          <p:cNvSpPr>
            <a:spLocks noChangeShapeType="1"/>
          </p:cNvSpPr>
          <p:nvPr/>
        </p:nvSpPr>
        <p:spPr bwMode="auto">
          <a:xfrm>
            <a:off x="4343400" y="4343400"/>
            <a:ext cx="0" cy="609600"/>
          </a:xfrm>
          <a:prstGeom prst="line">
            <a:avLst/>
          </a:prstGeom>
          <a:noFill/>
          <a:ln w="57150">
            <a:solidFill>
              <a:srgbClr val="33CCFF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72048" name="Line 16"/>
          <p:cNvSpPr>
            <a:spLocks noChangeShapeType="1"/>
          </p:cNvSpPr>
          <p:nvPr/>
        </p:nvSpPr>
        <p:spPr bwMode="auto">
          <a:xfrm>
            <a:off x="2667000" y="5867400"/>
            <a:ext cx="33528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72049" name="Oval 17"/>
          <p:cNvSpPr>
            <a:spLocks noChangeArrowheads="1"/>
          </p:cNvSpPr>
          <p:nvPr/>
        </p:nvSpPr>
        <p:spPr bwMode="auto">
          <a:xfrm>
            <a:off x="381000" y="1905000"/>
            <a:ext cx="1905000" cy="29718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GB" sz="2400" b="1">
              <a:latin typeface="Garamond" pitchFamily="18" charset="0"/>
            </a:endParaRPr>
          </a:p>
        </p:txBody>
      </p:sp>
      <p:sp>
        <p:nvSpPr>
          <p:cNvPr id="172050" name="Rectangle 18"/>
          <p:cNvSpPr>
            <a:spLocks noChangeArrowheads="1"/>
          </p:cNvSpPr>
          <p:nvPr/>
        </p:nvSpPr>
        <p:spPr bwMode="auto">
          <a:xfrm>
            <a:off x="457200" y="1981200"/>
            <a:ext cx="1828800" cy="2847126"/>
          </a:xfrm>
          <a:prstGeom prst="rect">
            <a:avLst/>
          </a:prstGeom>
          <a:solidFill>
            <a:schemeClr val="tx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2400" b="1" dirty="0" err="1">
                <a:solidFill>
                  <a:schemeClr val="bg2"/>
                </a:solidFill>
                <a:latin typeface="Garamond" pitchFamily="18" charset="0"/>
              </a:rPr>
              <a:t>Visi</a:t>
            </a:r>
            <a:endParaRPr lang="en-US" sz="2400" b="1" dirty="0">
              <a:solidFill>
                <a:schemeClr val="bg2"/>
              </a:solidFill>
              <a:latin typeface="Garamond" pitchFamily="18" charset="0"/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2400" b="1" dirty="0" err="1">
                <a:solidFill>
                  <a:schemeClr val="bg2"/>
                </a:solidFill>
                <a:latin typeface="Garamond" pitchFamily="18" charset="0"/>
              </a:rPr>
              <a:t>Misi</a:t>
            </a:r>
            <a:endParaRPr lang="en-US" sz="2400" b="1" dirty="0">
              <a:solidFill>
                <a:schemeClr val="bg2"/>
              </a:solidFill>
              <a:latin typeface="Garamond" pitchFamily="18" charset="0"/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2400" b="1" dirty="0" err="1">
                <a:solidFill>
                  <a:schemeClr val="bg2"/>
                </a:solidFill>
                <a:latin typeface="Garamond" pitchFamily="18" charset="0"/>
              </a:rPr>
              <a:t>Tujuan</a:t>
            </a:r>
            <a:endParaRPr lang="en-US" sz="2400" b="1" dirty="0">
              <a:solidFill>
                <a:schemeClr val="bg2"/>
              </a:solidFill>
              <a:latin typeface="Garamond" pitchFamily="18" charset="0"/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2400" b="1" dirty="0" err="1">
                <a:solidFill>
                  <a:schemeClr val="bg2"/>
                </a:solidFill>
                <a:latin typeface="Garamond" pitchFamily="18" charset="0"/>
              </a:rPr>
              <a:t>Sasaran</a:t>
            </a:r>
            <a:endParaRPr lang="en-US" sz="2400" b="1" dirty="0">
              <a:solidFill>
                <a:schemeClr val="bg2"/>
              </a:solidFill>
              <a:latin typeface="Garamond" pitchFamily="18" charset="0"/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2400" b="1" dirty="0" err="1">
                <a:solidFill>
                  <a:schemeClr val="bg2"/>
                </a:solidFill>
                <a:latin typeface="Garamond" pitchFamily="18" charset="0"/>
              </a:rPr>
              <a:t>Tugas</a:t>
            </a:r>
            <a:r>
              <a:rPr lang="en-US" sz="2400" b="1" dirty="0">
                <a:solidFill>
                  <a:schemeClr val="bg2"/>
                </a:solidFill>
                <a:latin typeface="Garamond" pitchFamily="18" charset="0"/>
              </a:rPr>
              <a:t> </a:t>
            </a:r>
            <a:r>
              <a:rPr lang="en-US" sz="2400" b="1" dirty="0" err="1">
                <a:solidFill>
                  <a:schemeClr val="bg2"/>
                </a:solidFill>
                <a:latin typeface="Garamond" pitchFamily="18" charset="0"/>
              </a:rPr>
              <a:t>Pokok</a:t>
            </a:r>
            <a:endParaRPr lang="en-US" sz="2400" b="1" dirty="0">
              <a:solidFill>
                <a:schemeClr val="bg2"/>
              </a:solidFill>
              <a:latin typeface="Garamond" pitchFamily="18" charset="0"/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2400" b="1" dirty="0" err="1">
                <a:solidFill>
                  <a:schemeClr val="bg2"/>
                </a:solidFill>
                <a:latin typeface="Garamond" pitchFamily="18" charset="0"/>
              </a:rPr>
              <a:t>Fungsi</a:t>
            </a:r>
            <a:endParaRPr lang="en-GB" sz="2400" b="1" dirty="0">
              <a:solidFill>
                <a:schemeClr val="bg2"/>
              </a:solidFill>
              <a:latin typeface="Garamond" pitchFamily="18" charset="0"/>
            </a:endParaRPr>
          </a:p>
        </p:txBody>
      </p:sp>
      <p:sp>
        <p:nvSpPr>
          <p:cNvPr id="172051" name="Line 19"/>
          <p:cNvSpPr>
            <a:spLocks noChangeShapeType="1"/>
          </p:cNvSpPr>
          <p:nvPr/>
        </p:nvSpPr>
        <p:spPr bwMode="auto">
          <a:xfrm>
            <a:off x="5943600" y="5334000"/>
            <a:ext cx="1905000" cy="0"/>
          </a:xfrm>
          <a:prstGeom prst="line">
            <a:avLst/>
          </a:prstGeom>
          <a:noFill/>
          <a:ln w="57150">
            <a:solidFill>
              <a:srgbClr val="33CC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72052" name="Line 20"/>
          <p:cNvSpPr>
            <a:spLocks noChangeShapeType="1"/>
          </p:cNvSpPr>
          <p:nvPr/>
        </p:nvSpPr>
        <p:spPr bwMode="auto">
          <a:xfrm flipV="1">
            <a:off x="7848600" y="4876800"/>
            <a:ext cx="0" cy="457200"/>
          </a:xfrm>
          <a:prstGeom prst="line">
            <a:avLst/>
          </a:prstGeom>
          <a:noFill/>
          <a:ln w="57150">
            <a:solidFill>
              <a:srgbClr val="33CCFF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E6E0A8A-460D-418C-AB98-B90DA190CE8E}" type="slidenum">
              <a:rPr lang="en-US"/>
              <a:pPr/>
              <a:t>22</a:t>
            </a:fld>
            <a:endParaRPr lang="en-US"/>
          </a:p>
        </p:txBody>
      </p:sp>
      <p:sp>
        <p:nvSpPr>
          <p:cNvPr id="174082" name="Rectangle 2"/>
          <p:cNvSpPr>
            <a:spLocks noChangeArrowheads="1"/>
          </p:cNvSpPr>
          <p:nvPr/>
        </p:nvSpPr>
        <p:spPr bwMode="auto">
          <a:xfrm>
            <a:off x="0" y="6096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algn="ctr"/>
            <a:r>
              <a:rPr lang="en-US" sz="4000" b="1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BELANJA LANGSUNG</a:t>
            </a:r>
            <a:endParaRPr lang="en-GB" sz="4000" b="1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5181600" y="1981200"/>
            <a:ext cx="2743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marL="341313" indent="-341313"/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 </a:t>
            </a:r>
            <a:endParaRPr lang="en-GB" sz="2000" b="1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174084" name="Rectangle 4"/>
          <p:cNvSpPr>
            <a:spLocks noChangeArrowheads="1"/>
          </p:cNvSpPr>
          <p:nvPr/>
        </p:nvSpPr>
        <p:spPr bwMode="auto">
          <a:xfrm>
            <a:off x="1524000" y="457200"/>
            <a:ext cx="5791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181836" dir="15474315">
              <a:srgbClr val="99FF66"/>
            </a:prstShdw>
          </a:effectLst>
        </p:spPr>
        <p:txBody>
          <a:bodyPr wrap="none" anchor="ctr"/>
          <a:lstStyle/>
          <a:p>
            <a:pPr algn="ctr"/>
            <a:r>
              <a:rPr lang="en-US" sz="2400" b="1">
                <a:latin typeface="Garamond" pitchFamily="18" charset="0"/>
              </a:rPr>
              <a:t>BELANJA YANG EKSISTENSINYA DIPENGARUHI </a:t>
            </a:r>
          </a:p>
          <a:p>
            <a:pPr algn="ctr"/>
            <a:r>
              <a:rPr lang="en-US" sz="2400" b="1">
                <a:latin typeface="Garamond" pitchFamily="18" charset="0"/>
              </a:rPr>
              <a:t>SECARA LANGSUNG OLEH ADANYA</a:t>
            </a:r>
          </a:p>
          <a:p>
            <a:pPr algn="ctr"/>
            <a:r>
              <a:rPr lang="en-US" sz="2400" b="1">
                <a:latin typeface="Garamond" pitchFamily="18" charset="0"/>
              </a:rPr>
              <a:t>KEGIATAN YANG DIRENCANAKAN (TERPROGRAM)</a:t>
            </a:r>
            <a:endParaRPr lang="en-GB" sz="2400" b="1">
              <a:latin typeface="Garamond" pitchFamily="18" charset="0"/>
            </a:endParaRPr>
          </a:p>
        </p:txBody>
      </p:sp>
      <p:sp>
        <p:nvSpPr>
          <p:cNvPr id="174085" name="Rectangle 5"/>
          <p:cNvSpPr>
            <a:spLocks noChangeArrowheads="1"/>
          </p:cNvSpPr>
          <p:nvPr/>
        </p:nvSpPr>
        <p:spPr bwMode="auto">
          <a:xfrm>
            <a:off x="0" y="33528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algn="ctr"/>
            <a:r>
              <a:rPr lang="en-US" sz="4000" b="1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BELANJA TIDAK LANGSUNG</a:t>
            </a:r>
            <a:endParaRPr lang="en-GB" sz="4000" b="1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174086" name="Rectangle 6"/>
          <p:cNvSpPr>
            <a:spLocks noChangeArrowheads="1"/>
          </p:cNvSpPr>
          <p:nvPr/>
        </p:nvSpPr>
        <p:spPr bwMode="auto">
          <a:xfrm>
            <a:off x="1676400" y="3200400"/>
            <a:ext cx="5791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181836" dir="15474315">
              <a:srgbClr val="99FF66"/>
            </a:prstShdw>
          </a:effectLst>
        </p:spPr>
        <p:txBody>
          <a:bodyPr wrap="none" anchor="ctr"/>
          <a:lstStyle/>
          <a:p>
            <a:pPr algn="ctr"/>
            <a:r>
              <a:rPr lang="en-US" sz="2400" b="1">
                <a:latin typeface="Garamond" pitchFamily="18" charset="0"/>
              </a:rPr>
              <a:t>BELANJA YANG EKSISTENSINYA </a:t>
            </a:r>
            <a:r>
              <a:rPr lang="en-US" sz="2400" b="1">
                <a:solidFill>
                  <a:schemeClr val="hlink"/>
                </a:solidFill>
                <a:latin typeface="Garamond" pitchFamily="18" charset="0"/>
              </a:rPr>
              <a:t>TIDAK</a:t>
            </a:r>
            <a:r>
              <a:rPr lang="en-US" sz="2400" b="1">
                <a:latin typeface="Garamond" pitchFamily="18" charset="0"/>
              </a:rPr>
              <a:t> DIPENGARUHI </a:t>
            </a:r>
          </a:p>
          <a:p>
            <a:pPr algn="ctr"/>
            <a:r>
              <a:rPr lang="en-US" sz="2400" b="1">
                <a:latin typeface="Garamond" pitchFamily="18" charset="0"/>
              </a:rPr>
              <a:t>SECARA LANGSUNG OLEH ADANYA</a:t>
            </a:r>
          </a:p>
          <a:p>
            <a:pPr algn="ctr"/>
            <a:r>
              <a:rPr lang="en-US" sz="2400" b="1">
                <a:latin typeface="Garamond" pitchFamily="18" charset="0"/>
              </a:rPr>
              <a:t>KEGIATAN YANG DIRENCANAKAN (TERPROGRAM)</a:t>
            </a:r>
            <a:endParaRPr lang="en-GB" sz="2400" b="1">
              <a:latin typeface="Garamond" pitchFamily="18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9C64B-7367-495B-A5AB-F3EFC4BFED92}" type="slidenum">
              <a:rPr lang="en-US"/>
              <a:pPr/>
              <a:t>23</a:t>
            </a:fld>
            <a:endParaRPr lang="en-US"/>
          </a:p>
        </p:txBody>
      </p:sp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228600"/>
            <a:ext cx="6324600" cy="533400"/>
          </a:xfrm>
          <a:solidFill>
            <a:schemeClr val="accent2"/>
          </a:solidFill>
        </p:spPr>
        <p:txBody>
          <a:bodyPr/>
          <a:lstStyle/>
          <a:p>
            <a:r>
              <a:rPr lang="en-US" sz="4000">
                <a:solidFill>
                  <a:srgbClr val="FFFF00"/>
                </a:solidFill>
                <a:latin typeface="Showcard Gothic" pitchFamily="82" charset="0"/>
              </a:rPr>
              <a:t>PERUBAHAN APBD</a:t>
            </a:r>
          </a:p>
        </p:txBody>
      </p:sp>
      <p:sp>
        <p:nvSpPr>
          <p:cNvPr id="198659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7" rIns="92075" bIns="46037"/>
          <a:lstStyle/>
          <a:p>
            <a:pPr marL="773113" indent="-5334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</a:pPr>
            <a:endParaRPr lang="es-ES" sz="2600"/>
          </a:p>
          <a:p>
            <a:pPr marL="773113" indent="-533400" algn="just">
              <a:spcBef>
                <a:spcPct val="20000"/>
              </a:spcBef>
              <a:buClr>
                <a:srgbClr val="FFFF00"/>
              </a:buClr>
            </a:pPr>
            <a:r>
              <a:rPr lang="es-ES" sz="2400" b="1"/>
              <a:t>PERUBAHAN APBD DAPAT DILAKUKAN BILA:</a:t>
            </a:r>
          </a:p>
          <a:p>
            <a:pPr marL="773113" indent="-533400" algn="just">
              <a:spcBef>
                <a:spcPct val="50000"/>
              </a:spcBef>
              <a:buClr>
                <a:srgbClr val="FFFF00"/>
              </a:buClr>
              <a:buFontTx/>
              <a:buChar char="•"/>
            </a:pPr>
            <a:r>
              <a:rPr lang="es-ES" sz="2400" b="1"/>
              <a:t>PERKEMBANGAN TIDAK SESUAI DENGAN ASUMSI UMUM APBD</a:t>
            </a:r>
          </a:p>
          <a:p>
            <a:pPr marL="773113" indent="-533400" algn="just">
              <a:spcBef>
                <a:spcPct val="50000"/>
              </a:spcBef>
              <a:buClr>
                <a:srgbClr val="FFFF00"/>
              </a:buClr>
              <a:buFontTx/>
              <a:buChar char="•"/>
            </a:pPr>
            <a:r>
              <a:rPr lang="es-ES" sz="2400" b="1"/>
              <a:t>KEADAAN YANG MENYEBABKAN PERGESERAN ANGGARAN ANTAR ORGANISASI, KEGIATAN, JENIS BELANJA</a:t>
            </a:r>
          </a:p>
          <a:p>
            <a:pPr marL="773113" indent="-533400" algn="just">
              <a:spcBef>
                <a:spcPct val="50000"/>
              </a:spcBef>
              <a:buClr>
                <a:srgbClr val="FFFF00"/>
              </a:buClr>
              <a:buFontTx/>
              <a:buChar char="•"/>
            </a:pPr>
            <a:r>
              <a:rPr lang="es-ES" sz="2400" b="1"/>
              <a:t>KEADAAN YANG MENYEBABKAN SISA LEBIH ANGGARAN TAHUN LALU HARUS DIGUNAKAN UNTUK PEMBIAYAAN DALAM TAHUN ANGGARAN BERJALAN</a:t>
            </a:r>
          </a:p>
          <a:p>
            <a:pPr marL="773113" indent="-533400" algn="just">
              <a:spcBef>
                <a:spcPct val="50000"/>
              </a:spcBef>
              <a:buClr>
                <a:srgbClr val="FFFF00"/>
              </a:buClr>
              <a:buFontTx/>
              <a:buChar char="•"/>
            </a:pPr>
            <a:r>
              <a:rPr lang="es-ES" sz="2400" b="1"/>
              <a:t>PENETAPAN PERDA PERUBAHAN APBD PALING LAMBAT 3 BULAN SEBELUM TAHUN ANGGARAN BERAKHIR.</a:t>
            </a:r>
            <a:endParaRPr lang="en-US" sz="260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4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71DD-7C8B-48F2-B554-0D64F30C8F4C}" type="slidenum">
              <a:rPr lang="en-US"/>
              <a:pPr/>
              <a:t>24</a:t>
            </a:fld>
            <a:endParaRPr lang="en-US"/>
          </a:p>
        </p:txBody>
      </p:sp>
      <p:sp>
        <p:nvSpPr>
          <p:cNvPr id="200706" name="Rectangle 2"/>
          <p:cNvSpPr>
            <a:spLocks noChangeArrowheads="1"/>
          </p:cNvSpPr>
          <p:nvPr/>
        </p:nvSpPr>
        <p:spPr bwMode="auto">
          <a:xfrm>
            <a:off x="6781800" y="2971800"/>
            <a:ext cx="1447800" cy="355600"/>
          </a:xfrm>
          <a:prstGeom prst="rect">
            <a:avLst/>
          </a:prstGeom>
          <a:solidFill>
            <a:srgbClr val="09091F"/>
          </a:solidFill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5000"/>
              </a:lnSpc>
              <a:spcBef>
                <a:spcPct val="10000"/>
              </a:spcBef>
            </a:pPr>
            <a:r>
              <a:rPr lang="en-US" sz="1000" b="1" dirty="0">
                <a:solidFill>
                  <a:srgbClr val="FFFF66"/>
                </a:solidFill>
                <a:latin typeface="Tahoma" pitchFamily="34" charset="0"/>
              </a:rPr>
              <a:t> </a:t>
            </a:r>
            <a:r>
              <a:rPr lang="en-US" sz="1000" b="1" dirty="0">
                <a:latin typeface="Tahoma" pitchFamily="34" charset="0"/>
              </a:rPr>
              <a:t>PANITIA ANGGARAN </a:t>
            </a:r>
          </a:p>
          <a:p>
            <a:pPr algn="ctr">
              <a:lnSpc>
                <a:spcPct val="85000"/>
              </a:lnSpc>
            </a:pPr>
            <a:r>
              <a:rPr lang="en-US" sz="1000" b="1" dirty="0">
                <a:latin typeface="Tahoma" pitchFamily="34" charset="0"/>
              </a:rPr>
              <a:t>LEGISLATIF</a:t>
            </a:r>
            <a:endParaRPr lang="en-US" sz="900" b="1" dirty="0">
              <a:latin typeface="Tahoma" pitchFamily="34" charset="0"/>
            </a:endParaRPr>
          </a:p>
        </p:txBody>
      </p:sp>
      <p:sp>
        <p:nvSpPr>
          <p:cNvPr id="200707" name="Rectangle 3"/>
          <p:cNvSpPr>
            <a:spLocks noChangeArrowheads="1"/>
          </p:cNvSpPr>
          <p:nvPr/>
        </p:nvSpPr>
        <p:spPr bwMode="auto">
          <a:xfrm>
            <a:off x="6781800" y="4724400"/>
            <a:ext cx="1663700" cy="304800"/>
          </a:xfrm>
          <a:prstGeom prst="rect">
            <a:avLst/>
          </a:prstGeom>
          <a:solidFill>
            <a:srgbClr val="09091F"/>
          </a:solidFill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5000"/>
              </a:lnSpc>
              <a:spcBef>
                <a:spcPct val="10000"/>
              </a:spcBef>
            </a:pPr>
            <a:r>
              <a:rPr lang="en-US" sz="1200" b="1" dirty="0">
                <a:solidFill>
                  <a:srgbClr val="FFFF66"/>
                </a:solidFill>
                <a:latin typeface="Tahoma" pitchFamily="34" charset="0"/>
              </a:rPr>
              <a:t> </a:t>
            </a:r>
            <a:r>
              <a:rPr lang="en-US" sz="1200" b="1" dirty="0" err="1">
                <a:latin typeface="Tahoma" pitchFamily="34" charset="0"/>
              </a:rPr>
              <a:t>Sosialisasi</a:t>
            </a:r>
            <a:r>
              <a:rPr lang="en-US" sz="1200" b="1" dirty="0">
                <a:latin typeface="Tahoma" pitchFamily="34" charset="0"/>
              </a:rPr>
              <a:t> </a:t>
            </a:r>
            <a:r>
              <a:rPr lang="en-US" sz="1200" b="1" dirty="0" err="1">
                <a:latin typeface="Tahoma" pitchFamily="34" charset="0"/>
              </a:rPr>
              <a:t>kpd</a:t>
            </a:r>
            <a:r>
              <a:rPr lang="en-US" sz="1200" b="1" dirty="0">
                <a:latin typeface="Tahoma" pitchFamily="34" charset="0"/>
              </a:rPr>
              <a:t> </a:t>
            </a:r>
            <a:r>
              <a:rPr lang="en-US" sz="1200" b="1" dirty="0" err="1">
                <a:latin typeface="Tahoma" pitchFamily="34" charset="0"/>
              </a:rPr>
              <a:t>Masy</a:t>
            </a:r>
            <a:endParaRPr lang="en-US" sz="1000" b="1" dirty="0">
              <a:latin typeface="Tahoma" pitchFamily="34" charset="0"/>
            </a:endParaRPr>
          </a:p>
        </p:txBody>
      </p:sp>
      <p:sp>
        <p:nvSpPr>
          <p:cNvPr id="200708" name="AutoShape 4"/>
          <p:cNvSpPr>
            <a:spLocks noChangeArrowheads="1"/>
          </p:cNvSpPr>
          <p:nvPr/>
        </p:nvSpPr>
        <p:spPr bwMode="auto">
          <a:xfrm>
            <a:off x="4183063" y="2057400"/>
            <a:ext cx="1339850" cy="1209675"/>
          </a:xfrm>
          <a:prstGeom prst="flowChartDocument">
            <a:avLst/>
          </a:prstGeom>
          <a:solidFill>
            <a:schemeClr val="accent1"/>
          </a:solidFill>
          <a:ln w="9525">
            <a:solidFill>
              <a:srgbClr val="66FFFF"/>
            </a:solidFill>
            <a:miter lim="800000"/>
            <a:headEnd/>
            <a:tailEnd/>
          </a:ln>
          <a:effectLst>
            <a:outerShdw dist="53882" dir="2700000" algn="ctr" rotWithShape="0">
              <a:srgbClr val="CCFFFF"/>
            </a:outerShdw>
          </a:effectLst>
        </p:spPr>
        <p:txBody>
          <a:bodyPr wrap="none" anchor="b"/>
          <a:lstStyle/>
          <a:p>
            <a:pPr algn="ctr"/>
            <a:endParaRPr lang="en-US" sz="1000" b="1">
              <a:solidFill>
                <a:schemeClr val="bg1"/>
              </a:solidFill>
              <a:latin typeface="Tahoma" pitchFamily="34" charset="0"/>
            </a:endParaRPr>
          </a:p>
          <a:p>
            <a:pPr algn="ctr"/>
            <a:r>
              <a:rPr lang="en-US" sz="900" b="1">
                <a:solidFill>
                  <a:schemeClr val="bg1"/>
                </a:solidFill>
                <a:latin typeface="Tahoma" pitchFamily="34" charset="0"/>
              </a:rPr>
              <a:t>Prioritas &amp; Plafon </a:t>
            </a:r>
          </a:p>
          <a:p>
            <a:pPr algn="ctr"/>
            <a:r>
              <a:rPr lang="en-US" sz="900" b="1">
                <a:solidFill>
                  <a:schemeClr val="bg1"/>
                </a:solidFill>
                <a:latin typeface="Tahoma" pitchFamily="34" charset="0"/>
              </a:rPr>
              <a:t>Anggaran Sementara</a:t>
            </a:r>
          </a:p>
          <a:p>
            <a:pPr algn="ctr"/>
            <a:endParaRPr lang="en-US" sz="10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200709" name="AutoShape 5"/>
          <p:cNvSpPr>
            <a:spLocks noChangeArrowheads="1"/>
          </p:cNvSpPr>
          <p:nvPr/>
        </p:nvSpPr>
        <p:spPr bwMode="auto">
          <a:xfrm>
            <a:off x="4183063" y="3768725"/>
            <a:ext cx="1368425" cy="354013"/>
          </a:xfrm>
          <a:prstGeom prst="flowChartMultidocument">
            <a:avLst/>
          </a:prstGeom>
          <a:solidFill>
            <a:srgbClr val="09091F"/>
          </a:solidFill>
          <a:ln w="9525">
            <a:solidFill>
              <a:srgbClr val="66FF33"/>
            </a:solidFill>
            <a:miter lim="800000"/>
            <a:headEnd/>
            <a:tailEnd/>
          </a:ln>
          <a:effectLst>
            <a:outerShdw dist="107763" dir="18900000" algn="ctr" rotWithShape="0">
              <a:srgbClr val="CCFFFF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endParaRPr lang="en-US" sz="900" b="1" dirty="0">
              <a:solidFill>
                <a:srgbClr val="FFFF66"/>
              </a:solidFill>
              <a:latin typeface="Tahoma" pitchFamily="34" charset="0"/>
            </a:endParaRPr>
          </a:p>
          <a:p>
            <a:pPr algn="ctr"/>
            <a:r>
              <a:rPr lang="en-US" sz="1200" b="1" dirty="0">
                <a:latin typeface="Tahoma" pitchFamily="34" charset="0"/>
              </a:rPr>
              <a:t>RKA SKPD</a:t>
            </a:r>
            <a:r>
              <a:rPr lang="en-US" sz="1200" b="1" dirty="0">
                <a:solidFill>
                  <a:srgbClr val="FFFF66"/>
                </a:solidFill>
                <a:latin typeface="Tahoma" pitchFamily="34" charset="0"/>
              </a:rPr>
              <a:t> </a:t>
            </a:r>
          </a:p>
          <a:p>
            <a:pPr algn="ctr"/>
            <a:endParaRPr lang="en-US" sz="900" b="1" dirty="0">
              <a:solidFill>
                <a:srgbClr val="FFFF66"/>
              </a:solidFill>
              <a:latin typeface="Tahoma" pitchFamily="34" charset="0"/>
            </a:endParaRPr>
          </a:p>
        </p:txBody>
      </p:sp>
      <p:sp>
        <p:nvSpPr>
          <p:cNvPr id="200710" name="AutoShape 6"/>
          <p:cNvSpPr>
            <a:spLocks noChangeArrowheads="1"/>
          </p:cNvSpPr>
          <p:nvPr/>
        </p:nvSpPr>
        <p:spPr bwMode="auto">
          <a:xfrm>
            <a:off x="1981200" y="4800600"/>
            <a:ext cx="1011238" cy="609600"/>
          </a:xfrm>
          <a:prstGeom prst="flowChartDocument">
            <a:avLst/>
          </a:prstGeom>
          <a:solidFill>
            <a:srgbClr val="09091F"/>
          </a:solidFill>
          <a:ln w="9525">
            <a:solidFill>
              <a:srgbClr val="66FFFF"/>
            </a:solidFill>
            <a:miter lim="800000"/>
            <a:headEnd/>
            <a:tailEnd/>
          </a:ln>
          <a:effectLst>
            <a:outerShdw dist="71842" dir="18900000" algn="ctr" rotWithShape="0">
              <a:srgbClr val="CCFFFF"/>
            </a:outerShdw>
          </a:effectLst>
        </p:spPr>
        <p:txBody>
          <a:bodyPr wrap="none" anchor="ctr"/>
          <a:lstStyle/>
          <a:p>
            <a:pPr algn="ctr"/>
            <a:r>
              <a:rPr lang="en-US" sz="1200" b="1" dirty="0" err="1">
                <a:latin typeface="Tahoma" pitchFamily="34" charset="0"/>
              </a:rPr>
              <a:t>Rancangan</a:t>
            </a:r>
            <a:endParaRPr lang="en-US" sz="1200" b="1" dirty="0">
              <a:latin typeface="Tahoma" pitchFamily="34" charset="0"/>
            </a:endParaRPr>
          </a:p>
          <a:p>
            <a:pPr algn="ctr"/>
            <a:r>
              <a:rPr lang="en-US" sz="1200" b="1" dirty="0" err="1">
                <a:latin typeface="Tahoma" pitchFamily="34" charset="0"/>
              </a:rPr>
              <a:t>Perubahan</a:t>
            </a:r>
            <a:endParaRPr lang="en-US" sz="1200" b="1" dirty="0">
              <a:latin typeface="Tahoma" pitchFamily="34" charset="0"/>
            </a:endParaRPr>
          </a:p>
          <a:p>
            <a:pPr algn="ctr"/>
            <a:r>
              <a:rPr lang="en-US" sz="1200" b="1" dirty="0">
                <a:latin typeface="Tahoma" pitchFamily="34" charset="0"/>
              </a:rPr>
              <a:t>APBD</a:t>
            </a:r>
          </a:p>
        </p:txBody>
      </p:sp>
      <p:sp>
        <p:nvSpPr>
          <p:cNvPr id="200711" name="AutoShape 7"/>
          <p:cNvSpPr>
            <a:spLocks noChangeArrowheads="1"/>
          </p:cNvSpPr>
          <p:nvPr/>
        </p:nvSpPr>
        <p:spPr bwMode="auto">
          <a:xfrm>
            <a:off x="1752600" y="5521325"/>
            <a:ext cx="2347913" cy="650875"/>
          </a:xfrm>
          <a:prstGeom prst="flowChartDocument">
            <a:avLst/>
          </a:prstGeom>
          <a:solidFill>
            <a:srgbClr val="09091F"/>
          </a:solidFill>
          <a:ln w="9525">
            <a:solidFill>
              <a:srgbClr val="66FFFF"/>
            </a:solidFill>
            <a:miter lim="800000"/>
            <a:headEnd/>
            <a:tailEnd/>
          </a:ln>
          <a:effectLst>
            <a:outerShdw dist="45791" dir="18221404" algn="ctr" rotWithShape="0">
              <a:srgbClr val="CCFFFF"/>
            </a:outerShdw>
          </a:effectLst>
        </p:spPr>
        <p:txBody>
          <a:bodyPr wrap="none" anchor="ctr"/>
          <a:lstStyle/>
          <a:p>
            <a:pPr algn="ctr"/>
            <a:r>
              <a:rPr lang="en-US" sz="1400" b="1" dirty="0" err="1">
                <a:latin typeface="Tahoma" pitchFamily="34" charset="0"/>
              </a:rPr>
              <a:t>Perda</a:t>
            </a:r>
            <a:r>
              <a:rPr lang="en-US" sz="1400" b="1" dirty="0">
                <a:latin typeface="Tahoma" pitchFamily="34" charset="0"/>
              </a:rPr>
              <a:t>/</a:t>
            </a:r>
            <a:r>
              <a:rPr lang="en-US" sz="1400" b="1" dirty="0" err="1">
                <a:latin typeface="Tahoma" pitchFamily="34" charset="0"/>
              </a:rPr>
              <a:t>Qanun</a:t>
            </a:r>
            <a:r>
              <a:rPr lang="en-US" sz="1400" b="1" dirty="0">
                <a:latin typeface="Tahoma" pitchFamily="34" charset="0"/>
              </a:rPr>
              <a:t> </a:t>
            </a:r>
            <a:r>
              <a:rPr lang="en-US" sz="1400" b="1" dirty="0" err="1">
                <a:latin typeface="Tahoma" pitchFamily="34" charset="0"/>
              </a:rPr>
              <a:t>Perubahan</a:t>
            </a:r>
            <a:endParaRPr lang="en-US" sz="1400" b="1" dirty="0">
              <a:latin typeface="Tahoma" pitchFamily="34" charset="0"/>
            </a:endParaRPr>
          </a:p>
          <a:p>
            <a:pPr algn="ctr"/>
            <a:r>
              <a:rPr lang="en-US" sz="1400" b="1" dirty="0">
                <a:latin typeface="Tahoma" pitchFamily="34" charset="0"/>
              </a:rPr>
              <a:t>APBD</a:t>
            </a:r>
          </a:p>
        </p:txBody>
      </p:sp>
      <p:sp>
        <p:nvSpPr>
          <p:cNvPr id="200712" name="Text Box 8"/>
          <p:cNvSpPr txBox="1">
            <a:spLocks noChangeArrowheads="1"/>
          </p:cNvSpPr>
          <p:nvPr/>
        </p:nvSpPr>
        <p:spPr bwMode="auto">
          <a:xfrm>
            <a:off x="6632575" y="3733800"/>
            <a:ext cx="2092240" cy="246221"/>
          </a:xfrm>
          <a:prstGeom prst="rect">
            <a:avLst/>
          </a:prstGeom>
          <a:solidFill>
            <a:srgbClr val="09091F"/>
          </a:solidFill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 dirty="0" err="1">
                <a:latin typeface="Tahoma" pitchFamily="34" charset="0"/>
              </a:rPr>
              <a:t>Klarifikasi</a:t>
            </a:r>
            <a:r>
              <a:rPr lang="en-US" sz="1000" b="1" dirty="0">
                <a:latin typeface="Tahoma" pitchFamily="34" charset="0"/>
              </a:rPr>
              <a:t> </a:t>
            </a:r>
            <a:r>
              <a:rPr lang="en-US" sz="1000" b="1" dirty="0" err="1">
                <a:latin typeface="Tahoma" pitchFamily="34" charset="0"/>
              </a:rPr>
              <a:t>Perubahan</a:t>
            </a:r>
            <a:r>
              <a:rPr lang="en-US" sz="1000" b="1" dirty="0">
                <a:latin typeface="Tahoma" pitchFamily="34" charset="0"/>
              </a:rPr>
              <a:t>  RAPBD</a:t>
            </a:r>
          </a:p>
        </p:txBody>
      </p:sp>
      <p:sp>
        <p:nvSpPr>
          <p:cNvPr id="200713" name="Text Box 9"/>
          <p:cNvSpPr txBox="1">
            <a:spLocks noChangeArrowheads="1"/>
          </p:cNvSpPr>
          <p:nvPr/>
        </p:nvSpPr>
        <p:spPr bwMode="auto">
          <a:xfrm>
            <a:off x="4094163" y="4572000"/>
            <a:ext cx="1468437" cy="560420"/>
          </a:xfrm>
          <a:prstGeom prst="rect">
            <a:avLst/>
          </a:prstGeom>
          <a:solidFill>
            <a:srgbClr val="09091F"/>
          </a:solidFill>
          <a:ln w="9525">
            <a:solidFill>
              <a:srgbClr val="66FFFF"/>
            </a:solidFill>
            <a:miter lim="800000"/>
            <a:headEnd/>
            <a:tailEnd/>
          </a:ln>
          <a:effectLst/>
        </p:spPr>
        <p:txBody>
          <a:bodyPr wrap="square" lIns="54000" tIns="10800" rIns="54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 dirty="0" err="1">
                <a:latin typeface="Tahoma" pitchFamily="34" charset="0"/>
              </a:rPr>
              <a:t>Pengajuan</a:t>
            </a:r>
            <a:r>
              <a:rPr lang="en-US" sz="1000" b="1" dirty="0">
                <a:latin typeface="Tahoma" pitchFamily="34" charset="0"/>
              </a:rPr>
              <a:t> </a:t>
            </a:r>
            <a:r>
              <a:rPr lang="en-US" sz="1000" b="1" dirty="0" err="1">
                <a:latin typeface="Tahoma" pitchFamily="34" charset="0"/>
              </a:rPr>
              <a:t>Ranqanun</a:t>
            </a:r>
            <a:r>
              <a:rPr lang="en-US" sz="1000" b="1" dirty="0">
                <a:latin typeface="Tahoma" pitchFamily="34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1000" b="1" dirty="0" err="1">
                <a:latin typeface="Tahoma" pitchFamily="34" charset="0"/>
              </a:rPr>
              <a:t>Perubahan</a:t>
            </a:r>
            <a:r>
              <a:rPr lang="en-US" sz="1000" b="1" dirty="0">
                <a:latin typeface="Tahoma" pitchFamily="34" charset="0"/>
              </a:rPr>
              <a:t> APBD</a:t>
            </a:r>
          </a:p>
        </p:txBody>
      </p:sp>
      <p:sp>
        <p:nvSpPr>
          <p:cNvPr id="200714" name="Text Box 10"/>
          <p:cNvSpPr txBox="1">
            <a:spLocks noChangeArrowheads="1"/>
          </p:cNvSpPr>
          <p:nvPr/>
        </p:nvSpPr>
        <p:spPr bwMode="auto">
          <a:xfrm>
            <a:off x="6589713" y="103188"/>
            <a:ext cx="2420937" cy="527050"/>
          </a:xfrm>
          <a:prstGeom prst="rect">
            <a:avLst/>
          </a:prstGeom>
          <a:solidFill>
            <a:srgbClr val="09091F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PROSES PERUBAHAN APBD</a:t>
            </a:r>
            <a:endParaRPr lang="en-US" sz="1400" b="1" i="1" dirty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200715" name="Rectangle 11"/>
          <p:cNvSpPr>
            <a:spLocks noChangeArrowheads="1"/>
          </p:cNvSpPr>
          <p:nvPr/>
        </p:nvSpPr>
        <p:spPr bwMode="auto">
          <a:xfrm>
            <a:off x="2616200" y="2174875"/>
            <a:ext cx="763588" cy="414338"/>
          </a:xfrm>
          <a:prstGeom prst="rect">
            <a:avLst/>
          </a:prstGeom>
          <a:solidFill>
            <a:srgbClr val="09091F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5000"/>
              </a:lnSpc>
              <a:spcBef>
                <a:spcPct val="10000"/>
              </a:spcBef>
            </a:pPr>
            <a:endParaRPr lang="en-US" sz="1200" b="1" dirty="0">
              <a:solidFill>
                <a:srgbClr val="FFFF66"/>
              </a:solidFill>
              <a:latin typeface="Tahoma" pitchFamily="34" charset="0"/>
            </a:endParaRPr>
          </a:p>
          <a:p>
            <a:pPr algn="ctr">
              <a:lnSpc>
                <a:spcPct val="85000"/>
              </a:lnSpc>
              <a:spcBef>
                <a:spcPct val="10000"/>
              </a:spcBef>
            </a:pPr>
            <a:r>
              <a:rPr lang="en-US" sz="1200" b="1" dirty="0">
                <a:latin typeface="Tahoma" pitchFamily="34" charset="0"/>
              </a:rPr>
              <a:t>PEMDA</a:t>
            </a:r>
          </a:p>
          <a:p>
            <a:pPr algn="ctr">
              <a:lnSpc>
                <a:spcPct val="85000"/>
              </a:lnSpc>
              <a:spcBef>
                <a:spcPct val="10000"/>
              </a:spcBef>
            </a:pPr>
            <a:endParaRPr lang="en-US" sz="1200" b="1" dirty="0">
              <a:solidFill>
                <a:srgbClr val="FFFF66"/>
              </a:solidFill>
              <a:latin typeface="Tahoma" pitchFamily="34" charset="0"/>
            </a:endParaRPr>
          </a:p>
        </p:txBody>
      </p:sp>
      <p:sp>
        <p:nvSpPr>
          <p:cNvPr id="200716" name="Rectangle 12"/>
          <p:cNvSpPr>
            <a:spLocks noChangeArrowheads="1"/>
          </p:cNvSpPr>
          <p:nvPr/>
        </p:nvSpPr>
        <p:spPr bwMode="auto">
          <a:xfrm>
            <a:off x="7086600" y="2286000"/>
            <a:ext cx="762000" cy="414338"/>
          </a:xfrm>
          <a:prstGeom prst="rect">
            <a:avLst/>
          </a:prstGeom>
          <a:solidFill>
            <a:srgbClr val="09091F"/>
          </a:solidFill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5000"/>
              </a:lnSpc>
              <a:spcBef>
                <a:spcPct val="10000"/>
              </a:spcBef>
            </a:pPr>
            <a:endParaRPr lang="en-US" sz="1200" b="1" dirty="0">
              <a:solidFill>
                <a:srgbClr val="FFFFCC"/>
              </a:solidFill>
              <a:latin typeface="Tahoma" pitchFamily="34" charset="0"/>
            </a:endParaRPr>
          </a:p>
          <a:p>
            <a:pPr algn="ctr">
              <a:lnSpc>
                <a:spcPct val="85000"/>
              </a:lnSpc>
              <a:spcBef>
                <a:spcPct val="10000"/>
              </a:spcBef>
            </a:pPr>
            <a:r>
              <a:rPr lang="en-US" sz="1200" b="1" dirty="0">
                <a:solidFill>
                  <a:srgbClr val="FFFFCC"/>
                </a:solidFill>
                <a:latin typeface="Tahoma" pitchFamily="34" charset="0"/>
              </a:rPr>
              <a:t>DPRD</a:t>
            </a:r>
          </a:p>
          <a:p>
            <a:pPr algn="ctr">
              <a:lnSpc>
                <a:spcPct val="85000"/>
              </a:lnSpc>
              <a:spcBef>
                <a:spcPct val="10000"/>
              </a:spcBef>
            </a:pPr>
            <a:endParaRPr lang="en-US" sz="1200" b="1" dirty="0">
              <a:solidFill>
                <a:srgbClr val="FFFFCC"/>
              </a:solidFill>
              <a:latin typeface="Tahoma" pitchFamily="34" charset="0"/>
            </a:endParaRPr>
          </a:p>
        </p:txBody>
      </p:sp>
      <p:sp>
        <p:nvSpPr>
          <p:cNvPr id="200717" name="AutoShape 13"/>
          <p:cNvSpPr>
            <a:spLocks noChangeArrowheads="1"/>
          </p:cNvSpPr>
          <p:nvPr/>
        </p:nvSpPr>
        <p:spPr bwMode="auto">
          <a:xfrm>
            <a:off x="3886200" y="304800"/>
            <a:ext cx="2362200" cy="685800"/>
          </a:xfrm>
          <a:prstGeom prst="flowChartInputOutput">
            <a:avLst/>
          </a:prstGeom>
          <a:solidFill>
            <a:srgbClr val="09091F"/>
          </a:solidFill>
          <a:ln w="12700">
            <a:solidFill>
              <a:srgbClr val="00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5000"/>
              </a:lnSpc>
              <a:spcBef>
                <a:spcPct val="10000"/>
              </a:spcBef>
            </a:pPr>
            <a:r>
              <a:rPr lang="en-US" sz="900" b="1" dirty="0">
                <a:latin typeface="Tahoma" pitchFamily="34" charset="0"/>
              </a:rPr>
              <a:t>KONDISI MENYEBABKAN </a:t>
            </a:r>
          </a:p>
          <a:p>
            <a:pPr algn="ctr">
              <a:lnSpc>
                <a:spcPct val="85000"/>
              </a:lnSpc>
              <a:spcBef>
                <a:spcPct val="10000"/>
              </a:spcBef>
            </a:pPr>
            <a:r>
              <a:rPr lang="en-US" sz="900" b="1" dirty="0">
                <a:latin typeface="Tahoma" pitchFamily="34" charset="0"/>
              </a:rPr>
              <a:t>PERGESERAN</a:t>
            </a:r>
          </a:p>
          <a:p>
            <a:pPr algn="ctr">
              <a:lnSpc>
                <a:spcPct val="85000"/>
              </a:lnSpc>
              <a:spcBef>
                <a:spcPct val="10000"/>
              </a:spcBef>
            </a:pPr>
            <a:r>
              <a:rPr lang="en-US" sz="900" b="1" dirty="0">
                <a:latin typeface="Tahoma" pitchFamily="34" charset="0"/>
              </a:rPr>
              <a:t>ANGGARAN</a:t>
            </a:r>
          </a:p>
        </p:txBody>
      </p:sp>
      <p:cxnSp>
        <p:nvCxnSpPr>
          <p:cNvPr id="200718" name="AutoShape 14"/>
          <p:cNvCxnSpPr>
            <a:cxnSpLocks noChangeShapeType="1"/>
            <a:stCxn id="200715" idx="3"/>
            <a:endCxn id="200719" idx="1"/>
          </p:cNvCxnSpPr>
          <p:nvPr/>
        </p:nvCxnSpPr>
        <p:spPr bwMode="auto">
          <a:xfrm>
            <a:off x="3379788" y="2382838"/>
            <a:ext cx="811212" cy="55562"/>
          </a:xfrm>
          <a:prstGeom prst="straightConnector1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</p:spPr>
      </p:cxnSp>
      <p:sp>
        <p:nvSpPr>
          <p:cNvPr id="200719" name="AutoShape 15"/>
          <p:cNvSpPr>
            <a:spLocks noChangeArrowheads="1"/>
          </p:cNvSpPr>
          <p:nvPr/>
        </p:nvSpPr>
        <p:spPr bwMode="auto">
          <a:xfrm>
            <a:off x="4191000" y="2133600"/>
            <a:ext cx="1270000" cy="609600"/>
          </a:xfrm>
          <a:prstGeom prst="flowChartDocumen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FFFF66"/>
                </a:solidFill>
                <a:latin typeface="Tahoma" pitchFamily="34" charset="0"/>
              </a:rPr>
              <a:t>Kebijakan</a:t>
            </a:r>
          </a:p>
          <a:p>
            <a:pPr algn="ctr"/>
            <a:r>
              <a:rPr lang="en-US" sz="1200" b="1">
                <a:solidFill>
                  <a:srgbClr val="FFFF66"/>
                </a:solidFill>
                <a:latin typeface="Tahoma" pitchFamily="34" charset="0"/>
              </a:rPr>
              <a:t>Umum APBD</a:t>
            </a:r>
          </a:p>
        </p:txBody>
      </p:sp>
      <p:cxnSp>
        <p:nvCxnSpPr>
          <p:cNvPr id="200720" name="AutoShape 16"/>
          <p:cNvCxnSpPr>
            <a:cxnSpLocks noChangeShapeType="1"/>
            <a:stCxn id="200709" idx="2"/>
            <a:endCxn id="200732" idx="3"/>
          </p:cNvCxnSpPr>
          <p:nvPr/>
        </p:nvCxnSpPr>
        <p:spPr bwMode="auto">
          <a:xfrm rot="5400000">
            <a:off x="4594226" y="3654425"/>
            <a:ext cx="239712" cy="1119187"/>
          </a:xfrm>
          <a:prstGeom prst="bentConnector2">
            <a:avLst/>
          </a:prstGeom>
          <a:noFill/>
          <a:ln w="9525">
            <a:solidFill>
              <a:srgbClr val="66FFFF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00721" name="AutoShape 17"/>
          <p:cNvCxnSpPr>
            <a:cxnSpLocks noChangeShapeType="1"/>
            <a:stCxn id="200710" idx="3"/>
            <a:endCxn id="200713" idx="1"/>
          </p:cNvCxnSpPr>
          <p:nvPr/>
        </p:nvCxnSpPr>
        <p:spPr bwMode="auto">
          <a:xfrm flipV="1">
            <a:off x="2992438" y="4852210"/>
            <a:ext cx="1101725" cy="25319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66FFFF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00722" name="AutoShape 18"/>
          <p:cNvCxnSpPr>
            <a:cxnSpLocks noChangeShapeType="1"/>
          </p:cNvCxnSpPr>
          <p:nvPr/>
        </p:nvCxnSpPr>
        <p:spPr bwMode="auto">
          <a:xfrm flipV="1">
            <a:off x="5562600" y="2286000"/>
            <a:ext cx="2049463" cy="2590800"/>
          </a:xfrm>
          <a:prstGeom prst="bentConnector4">
            <a:avLst>
              <a:gd name="adj1" fmla="val 39894"/>
              <a:gd name="adj2" fmla="val 108824"/>
            </a:avLst>
          </a:prstGeom>
          <a:noFill/>
          <a:ln w="9525">
            <a:solidFill>
              <a:srgbClr val="66FFFF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00723" name="Text Box 19"/>
          <p:cNvSpPr txBox="1">
            <a:spLocks noChangeArrowheads="1"/>
          </p:cNvSpPr>
          <p:nvPr/>
        </p:nvSpPr>
        <p:spPr bwMode="auto">
          <a:xfrm>
            <a:off x="6629400" y="5638800"/>
            <a:ext cx="1789113" cy="336550"/>
          </a:xfrm>
          <a:prstGeom prst="rect">
            <a:avLst/>
          </a:prstGeom>
          <a:solidFill>
            <a:srgbClr val="09091F"/>
          </a:solidFill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lIns="54000" tIns="10800" rIns="54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 dirty="0" err="1">
                <a:latin typeface="Tahoma" pitchFamily="34" charset="0"/>
              </a:rPr>
              <a:t>Persetujuan</a:t>
            </a:r>
            <a:r>
              <a:rPr lang="en-US" sz="1000" b="1" dirty="0">
                <a:latin typeface="Tahoma" pitchFamily="34" charset="0"/>
              </a:rPr>
              <a:t> </a:t>
            </a:r>
            <a:r>
              <a:rPr lang="en-US" sz="1000" b="1" dirty="0" err="1">
                <a:latin typeface="Tahoma" pitchFamily="34" charset="0"/>
              </a:rPr>
              <a:t>Ranqanun</a:t>
            </a:r>
            <a:r>
              <a:rPr lang="en-US" sz="1000" b="1" dirty="0">
                <a:latin typeface="Tahoma" pitchFamily="34" charset="0"/>
              </a:rPr>
              <a:t> </a:t>
            </a:r>
            <a:r>
              <a:rPr lang="en-US" sz="1000" b="1" dirty="0" err="1">
                <a:latin typeface="Tahoma" pitchFamily="34" charset="0"/>
              </a:rPr>
              <a:t>Perubahan</a:t>
            </a:r>
            <a:r>
              <a:rPr lang="en-US" sz="1000" b="1" dirty="0">
                <a:latin typeface="Tahoma" pitchFamily="34" charset="0"/>
              </a:rPr>
              <a:t> APBD</a:t>
            </a:r>
          </a:p>
        </p:txBody>
      </p:sp>
      <p:cxnSp>
        <p:nvCxnSpPr>
          <p:cNvPr id="200724" name="AutoShape 20"/>
          <p:cNvCxnSpPr>
            <a:cxnSpLocks noChangeShapeType="1"/>
            <a:stCxn id="200723" idx="1"/>
            <a:endCxn id="200711" idx="3"/>
          </p:cNvCxnSpPr>
          <p:nvPr/>
        </p:nvCxnSpPr>
        <p:spPr bwMode="auto">
          <a:xfrm flipH="1">
            <a:off x="4100513" y="5807075"/>
            <a:ext cx="2528887" cy="39688"/>
          </a:xfrm>
          <a:prstGeom prst="straightConnector1">
            <a:avLst/>
          </a:prstGeom>
          <a:noFill/>
          <a:ln w="9525">
            <a:solidFill>
              <a:srgbClr val="66FFFF"/>
            </a:solidFill>
            <a:round/>
            <a:headEnd/>
            <a:tailEnd type="triangle" w="med" len="med"/>
          </a:ln>
          <a:effectLst/>
        </p:spPr>
      </p:cxnSp>
      <p:sp>
        <p:nvSpPr>
          <p:cNvPr id="200725" name="AutoShape 21"/>
          <p:cNvSpPr>
            <a:spLocks noChangeArrowheads="1"/>
          </p:cNvSpPr>
          <p:nvPr/>
        </p:nvSpPr>
        <p:spPr bwMode="auto">
          <a:xfrm>
            <a:off x="2424113" y="2835275"/>
            <a:ext cx="1149350" cy="936625"/>
          </a:xfrm>
          <a:prstGeom prst="flowChartDocument">
            <a:avLst/>
          </a:prstGeom>
          <a:solidFill>
            <a:srgbClr val="09091F"/>
          </a:solidFill>
          <a:ln w="9525">
            <a:solidFill>
              <a:srgbClr val="00FF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/>
          <a:lstStyle/>
          <a:p>
            <a:pPr algn="ctr"/>
            <a:r>
              <a:rPr lang="en-US" sz="1000" b="1">
                <a:solidFill>
                  <a:srgbClr val="FFFF66"/>
                </a:solidFill>
                <a:latin typeface="Arial Narrow" pitchFamily="34" charset="0"/>
              </a:rPr>
              <a:t>PERATURAN KDH</a:t>
            </a:r>
          </a:p>
        </p:txBody>
      </p:sp>
      <p:sp>
        <p:nvSpPr>
          <p:cNvPr id="200726" name="Rectangle 22"/>
          <p:cNvSpPr>
            <a:spLocks noChangeArrowheads="1"/>
          </p:cNvSpPr>
          <p:nvPr/>
        </p:nvSpPr>
        <p:spPr bwMode="auto">
          <a:xfrm>
            <a:off x="2444750" y="3082925"/>
            <a:ext cx="1074738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8000" tIns="10800" rIns="18000" bIns="10800" anchor="ctr"/>
          <a:lstStyle/>
          <a:p>
            <a:pPr>
              <a:lnSpc>
                <a:spcPct val="85000"/>
              </a:lnSpc>
              <a:spcBef>
                <a:spcPct val="10000"/>
              </a:spcBef>
            </a:pPr>
            <a:r>
              <a:rPr lang="en-US" sz="800">
                <a:latin typeface="Tahoma" pitchFamily="34" charset="0"/>
              </a:rPr>
              <a:t> </a:t>
            </a:r>
            <a:r>
              <a:rPr lang="en-US" sz="800" b="1">
                <a:latin typeface="Tahoma" pitchFamily="34" charset="0"/>
              </a:rPr>
              <a:t>Juklak &amp; Juknis</a:t>
            </a:r>
          </a:p>
          <a:p>
            <a:pPr>
              <a:lnSpc>
                <a:spcPct val="85000"/>
              </a:lnSpc>
              <a:spcBef>
                <a:spcPct val="10000"/>
              </a:spcBef>
            </a:pPr>
            <a:r>
              <a:rPr lang="en-US" sz="800" b="1">
                <a:latin typeface="Tahoma" pitchFamily="34" charset="0"/>
              </a:rPr>
              <a:t> Plafon Anggaran</a:t>
            </a:r>
          </a:p>
          <a:p>
            <a:pPr>
              <a:lnSpc>
                <a:spcPct val="85000"/>
              </a:lnSpc>
              <a:spcBef>
                <a:spcPct val="10000"/>
              </a:spcBef>
            </a:pPr>
            <a:r>
              <a:rPr lang="en-US" sz="800" b="1">
                <a:latin typeface="Tahoma" pitchFamily="34" charset="0"/>
              </a:rPr>
              <a:t> Standar Harga</a:t>
            </a:r>
          </a:p>
          <a:p>
            <a:pPr>
              <a:lnSpc>
                <a:spcPct val="85000"/>
              </a:lnSpc>
              <a:spcBef>
                <a:spcPct val="10000"/>
              </a:spcBef>
            </a:pPr>
            <a:r>
              <a:rPr lang="en-US" sz="800" b="1">
                <a:latin typeface="Tahoma" pitchFamily="34" charset="0"/>
              </a:rPr>
              <a:t> Formulir RKASKPD</a:t>
            </a:r>
          </a:p>
          <a:p>
            <a:pPr>
              <a:lnSpc>
                <a:spcPct val="85000"/>
              </a:lnSpc>
              <a:spcBef>
                <a:spcPct val="10000"/>
              </a:spcBef>
            </a:pPr>
            <a:r>
              <a:rPr lang="en-US" sz="700">
                <a:latin typeface="Tahoma" pitchFamily="34" charset="0"/>
              </a:rPr>
              <a:t> </a:t>
            </a:r>
          </a:p>
        </p:txBody>
      </p:sp>
      <p:sp>
        <p:nvSpPr>
          <p:cNvPr id="200727" name="Text Box 23"/>
          <p:cNvSpPr txBox="1">
            <a:spLocks noChangeArrowheads="1"/>
          </p:cNvSpPr>
          <p:nvPr/>
        </p:nvSpPr>
        <p:spPr bwMode="auto">
          <a:xfrm>
            <a:off x="1111250" y="3167063"/>
            <a:ext cx="938213" cy="284162"/>
          </a:xfrm>
          <a:prstGeom prst="rect">
            <a:avLst/>
          </a:prstGeom>
          <a:solidFill>
            <a:srgbClr val="09091F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FFFF66"/>
                </a:solidFill>
                <a:latin typeface="Tahoma" pitchFamily="34" charset="0"/>
              </a:rPr>
              <a:t>SATKER</a:t>
            </a:r>
          </a:p>
        </p:txBody>
      </p:sp>
      <p:cxnSp>
        <p:nvCxnSpPr>
          <p:cNvPr id="200728" name="AutoShape 24"/>
          <p:cNvCxnSpPr>
            <a:cxnSpLocks noChangeShapeType="1"/>
            <a:stCxn id="200715" idx="2"/>
            <a:endCxn id="200725" idx="0"/>
          </p:cNvCxnSpPr>
          <p:nvPr/>
        </p:nvCxnSpPr>
        <p:spPr bwMode="auto">
          <a:xfrm rot="16200000" flipH="1">
            <a:off x="3125788" y="2711450"/>
            <a:ext cx="246062" cy="1588"/>
          </a:xfrm>
          <a:prstGeom prst="bentConnector3">
            <a:avLst>
              <a:gd name="adj1" fmla="val 49676"/>
            </a:avLst>
          </a:prstGeom>
          <a:noFill/>
          <a:ln w="9525">
            <a:solidFill>
              <a:srgbClr val="FF0066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00729" name="AutoShape 25"/>
          <p:cNvCxnSpPr>
            <a:cxnSpLocks noChangeShapeType="1"/>
          </p:cNvCxnSpPr>
          <p:nvPr/>
        </p:nvCxnSpPr>
        <p:spPr bwMode="auto">
          <a:xfrm flipH="1" flipV="1">
            <a:off x="5562600" y="2514600"/>
            <a:ext cx="1228725" cy="1588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00730" name="AutoShape 26"/>
          <p:cNvCxnSpPr>
            <a:cxnSpLocks noChangeShapeType="1"/>
          </p:cNvCxnSpPr>
          <p:nvPr/>
        </p:nvCxnSpPr>
        <p:spPr bwMode="auto">
          <a:xfrm flipH="1">
            <a:off x="1981200" y="3352800"/>
            <a:ext cx="404813" cy="6350"/>
          </a:xfrm>
          <a:prstGeom prst="straightConnector1">
            <a:avLst/>
          </a:prstGeom>
          <a:noFill/>
          <a:ln w="9525">
            <a:solidFill>
              <a:srgbClr val="66FFFF"/>
            </a:solidFill>
            <a:round/>
            <a:headEnd/>
            <a:tailEnd type="triangle" w="med" len="med"/>
          </a:ln>
          <a:effectLst/>
        </p:spPr>
      </p:cxnSp>
      <p:cxnSp>
        <p:nvCxnSpPr>
          <p:cNvPr id="200731" name="AutoShape 27"/>
          <p:cNvCxnSpPr>
            <a:cxnSpLocks noChangeShapeType="1"/>
            <a:stCxn id="200715" idx="1"/>
            <a:endCxn id="200732" idx="1"/>
          </p:cNvCxnSpPr>
          <p:nvPr/>
        </p:nvCxnSpPr>
        <p:spPr bwMode="auto">
          <a:xfrm rot="10800000" flipH="1" flipV="1">
            <a:off x="2833688" y="2382838"/>
            <a:ext cx="50800" cy="1951037"/>
          </a:xfrm>
          <a:prstGeom prst="bentConnector3">
            <a:avLst>
              <a:gd name="adj1" fmla="val -450000"/>
            </a:avLst>
          </a:prstGeom>
          <a:noFill/>
          <a:ln w="19050">
            <a:solidFill>
              <a:srgbClr val="FFFFCC"/>
            </a:solidFill>
            <a:prstDash val="sysDot"/>
            <a:miter lim="800000"/>
            <a:headEnd type="triangle" w="med" len="med"/>
            <a:tailEnd type="triangle" w="med" len="med"/>
          </a:ln>
          <a:effectLst/>
        </p:spPr>
      </p:cxnSp>
      <p:sp>
        <p:nvSpPr>
          <p:cNvPr id="200732" name="Rectangle 28"/>
          <p:cNvSpPr>
            <a:spLocks noChangeArrowheads="1"/>
          </p:cNvSpPr>
          <p:nvPr/>
        </p:nvSpPr>
        <p:spPr bwMode="auto">
          <a:xfrm>
            <a:off x="2662238" y="4125913"/>
            <a:ext cx="1173162" cy="414337"/>
          </a:xfrm>
          <a:prstGeom prst="rect">
            <a:avLst/>
          </a:prstGeom>
          <a:solidFill>
            <a:srgbClr val="09091F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5000"/>
              </a:lnSpc>
              <a:spcBef>
                <a:spcPct val="10000"/>
              </a:spcBef>
            </a:pPr>
            <a:endParaRPr lang="en-US" sz="1000" b="1">
              <a:solidFill>
                <a:srgbClr val="FFFFFF"/>
              </a:solidFill>
              <a:latin typeface="Tahoma" pitchFamily="34" charset="0"/>
            </a:endParaRPr>
          </a:p>
          <a:p>
            <a:pPr algn="ctr">
              <a:lnSpc>
                <a:spcPct val="85000"/>
              </a:lnSpc>
              <a:spcBef>
                <a:spcPct val="10000"/>
              </a:spcBef>
            </a:pPr>
            <a:r>
              <a:rPr lang="en-US" sz="1000" b="1">
                <a:solidFill>
                  <a:srgbClr val="FFFFFF"/>
                </a:solidFill>
                <a:latin typeface="Tahoma" pitchFamily="34" charset="0"/>
              </a:rPr>
              <a:t>TIM ANGGARAN </a:t>
            </a:r>
          </a:p>
          <a:p>
            <a:pPr algn="ctr">
              <a:lnSpc>
                <a:spcPct val="85000"/>
              </a:lnSpc>
              <a:spcBef>
                <a:spcPct val="10000"/>
              </a:spcBef>
            </a:pPr>
            <a:r>
              <a:rPr lang="en-US" sz="1000" b="1">
                <a:solidFill>
                  <a:srgbClr val="FFFFFF"/>
                </a:solidFill>
                <a:latin typeface="Tahoma" pitchFamily="34" charset="0"/>
              </a:rPr>
              <a:t>EKSEKUTIF</a:t>
            </a:r>
          </a:p>
          <a:p>
            <a:pPr algn="ctr">
              <a:lnSpc>
                <a:spcPct val="85000"/>
              </a:lnSpc>
              <a:spcBef>
                <a:spcPct val="10000"/>
              </a:spcBef>
            </a:pPr>
            <a:endParaRPr lang="en-US" sz="1000" b="1">
              <a:solidFill>
                <a:srgbClr val="FFFFFF"/>
              </a:solidFill>
              <a:latin typeface="Tahoma" pitchFamily="34" charset="0"/>
            </a:endParaRPr>
          </a:p>
        </p:txBody>
      </p:sp>
      <p:cxnSp>
        <p:nvCxnSpPr>
          <p:cNvPr id="200733" name="AutoShape 29"/>
          <p:cNvCxnSpPr>
            <a:cxnSpLocks noChangeShapeType="1"/>
            <a:stCxn id="200732" idx="2"/>
            <a:endCxn id="200710" idx="0"/>
          </p:cNvCxnSpPr>
          <p:nvPr/>
        </p:nvCxnSpPr>
        <p:spPr bwMode="auto">
          <a:xfrm rot="5400000">
            <a:off x="2976563" y="4257675"/>
            <a:ext cx="260350" cy="825500"/>
          </a:xfrm>
          <a:prstGeom prst="bentConnector3">
            <a:avLst>
              <a:gd name="adj1" fmla="val 49389"/>
            </a:avLst>
          </a:prstGeom>
          <a:noFill/>
          <a:ln w="9525">
            <a:solidFill>
              <a:srgbClr val="FF33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00734" name="Text Box 30"/>
          <p:cNvSpPr txBox="1">
            <a:spLocks noChangeArrowheads="1"/>
          </p:cNvSpPr>
          <p:nvPr/>
        </p:nvSpPr>
        <p:spPr bwMode="auto">
          <a:xfrm>
            <a:off x="1066800" y="3235325"/>
            <a:ext cx="938213" cy="284163"/>
          </a:xfrm>
          <a:prstGeom prst="rect">
            <a:avLst/>
          </a:prstGeom>
          <a:solidFill>
            <a:srgbClr val="09091F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FFFF66"/>
                </a:solidFill>
                <a:latin typeface="Tahoma" pitchFamily="34" charset="0"/>
              </a:rPr>
              <a:t>SATKER</a:t>
            </a:r>
          </a:p>
        </p:txBody>
      </p:sp>
      <p:sp>
        <p:nvSpPr>
          <p:cNvPr id="200735" name="Text Box 31"/>
          <p:cNvSpPr txBox="1">
            <a:spLocks noChangeArrowheads="1"/>
          </p:cNvSpPr>
          <p:nvPr/>
        </p:nvSpPr>
        <p:spPr bwMode="auto">
          <a:xfrm>
            <a:off x="990600" y="3311525"/>
            <a:ext cx="938213" cy="284163"/>
          </a:xfrm>
          <a:prstGeom prst="rect">
            <a:avLst/>
          </a:prstGeom>
          <a:solidFill>
            <a:srgbClr val="09091F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>
                <a:latin typeface="Tahoma" pitchFamily="34" charset="0"/>
              </a:rPr>
              <a:t>SATKER</a:t>
            </a:r>
          </a:p>
        </p:txBody>
      </p:sp>
      <p:sp>
        <p:nvSpPr>
          <p:cNvPr id="200736" name="Text Box 32"/>
          <p:cNvSpPr txBox="1">
            <a:spLocks noChangeArrowheads="1"/>
          </p:cNvSpPr>
          <p:nvPr/>
        </p:nvSpPr>
        <p:spPr bwMode="auto">
          <a:xfrm>
            <a:off x="4800600" y="6172200"/>
            <a:ext cx="1484313" cy="336550"/>
          </a:xfrm>
          <a:prstGeom prst="rect">
            <a:avLst/>
          </a:prstGeom>
          <a:solidFill>
            <a:srgbClr val="09091F"/>
          </a:solidFill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lIns="54000" tIns="10800" rIns="54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 dirty="0" err="1">
                <a:latin typeface="Tahoma" pitchFamily="34" charset="0"/>
              </a:rPr>
              <a:t>Evaluasi</a:t>
            </a:r>
            <a:r>
              <a:rPr lang="en-US" sz="1000" b="1" dirty="0">
                <a:latin typeface="Tahoma" pitchFamily="34" charset="0"/>
              </a:rPr>
              <a:t> </a:t>
            </a:r>
            <a:r>
              <a:rPr lang="en-US" sz="1000" b="1" dirty="0" err="1">
                <a:latin typeface="Tahoma" pitchFamily="34" charset="0"/>
              </a:rPr>
              <a:t>Ranqanun</a:t>
            </a:r>
            <a:r>
              <a:rPr lang="en-US" sz="1000" b="1" dirty="0">
                <a:latin typeface="Tahoma" pitchFamily="34" charset="0"/>
              </a:rPr>
              <a:t> </a:t>
            </a:r>
            <a:r>
              <a:rPr lang="en-US" sz="1000" b="1" dirty="0" err="1">
                <a:latin typeface="Tahoma" pitchFamily="34" charset="0"/>
              </a:rPr>
              <a:t>Perubahan</a:t>
            </a:r>
            <a:r>
              <a:rPr lang="en-US" sz="1000" b="1" dirty="0">
                <a:latin typeface="Tahoma" pitchFamily="34" charset="0"/>
              </a:rPr>
              <a:t> APBD</a:t>
            </a:r>
          </a:p>
        </p:txBody>
      </p:sp>
      <p:sp>
        <p:nvSpPr>
          <p:cNvPr id="200737" name="Line 33"/>
          <p:cNvSpPr>
            <a:spLocks noChangeShapeType="1"/>
          </p:cNvSpPr>
          <p:nvPr/>
        </p:nvSpPr>
        <p:spPr bwMode="auto">
          <a:xfrm flipV="1">
            <a:off x="5486400" y="5867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738" name="AutoShape 34"/>
          <p:cNvSpPr>
            <a:spLocks noChangeArrowheads="1"/>
          </p:cNvSpPr>
          <p:nvPr/>
        </p:nvSpPr>
        <p:spPr bwMode="auto">
          <a:xfrm>
            <a:off x="990600" y="990600"/>
            <a:ext cx="2362200" cy="685800"/>
          </a:xfrm>
          <a:prstGeom prst="flowChartInputOutput">
            <a:avLst/>
          </a:prstGeom>
          <a:solidFill>
            <a:srgbClr val="09091F"/>
          </a:solidFill>
          <a:ln w="12700">
            <a:solidFill>
              <a:srgbClr val="00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5000"/>
              </a:lnSpc>
              <a:spcBef>
                <a:spcPct val="10000"/>
              </a:spcBef>
            </a:pPr>
            <a:r>
              <a:rPr lang="en-US" sz="1000" b="1" dirty="0">
                <a:latin typeface="Tahoma" pitchFamily="34" charset="0"/>
              </a:rPr>
              <a:t>PENGGUNAAN SISA LEBH </a:t>
            </a:r>
          </a:p>
          <a:p>
            <a:pPr algn="ctr">
              <a:lnSpc>
                <a:spcPct val="85000"/>
              </a:lnSpc>
              <a:spcBef>
                <a:spcPct val="10000"/>
              </a:spcBef>
            </a:pPr>
            <a:r>
              <a:rPr lang="en-US" sz="1000" b="1" dirty="0">
                <a:latin typeface="Tahoma" pitchFamily="34" charset="0"/>
              </a:rPr>
              <a:t>ANGGARAN TAHUN LALU</a:t>
            </a:r>
          </a:p>
          <a:p>
            <a:pPr algn="ctr">
              <a:lnSpc>
                <a:spcPct val="85000"/>
              </a:lnSpc>
              <a:spcBef>
                <a:spcPct val="10000"/>
              </a:spcBef>
            </a:pPr>
            <a:endParaRPr lang="en-US" sz="900" b="1" dirty="0">
              <a:solidFill>
                <a:srgbClr val="FFFF66"/>
              </a:solidFill>
              <a:latin typeface="Tahoma" pitchFamily="34" charset="0"/>
            </a:endParaRPr>
          </a:p>
        </p:txBody>
      </p:sp>
      <p:sp>
        <p:nvSpPr>
          <p:cNvPr id="200739" name="AutoShape 35"/>
          <p:cNvSpPr>
            <a:spLocks noChangeArrowheads="1"/>
          </p:cNvSpPr>
          <p:nvPr/>
        </p:nvSpPr>
        <p:spPr bwMode="auto">
          <a:xfrm>
            <a:off x="6324600" y="914400"/>
            <a:ext cx="2362200" cy="685800"/>
          </a:xfrm>
          <a:prstGeom prst="flowChartInputOutput">
            <a:avLst/>
          </a:prstGeom>
          <a:solidFill>
            <a:srgbClr val="09091F"/>
          </a:solidFill>
          <a:ln w="12700">
            <a:solidFill>
              <a:srgbClr val="00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5000"/>
              </a:lnSpc>
              <a:spcBef>
                <a:spcPct val="10000"/>
              </a:spcBef>
            </a:pPr>
            <a:endParaRPr lang="en-US" sz="800" b="1" dirty="0">
              <a:solidFill>
                <a:srgbClr val="FFFF66"/>
              </a:solidFill>
              <a:latin typeface="Tahoma" pitchFamily="34" charset="0"/>
            </a:endParaRPr>
          </a:p>
          <a:p>
            <a:pPr algn="ctr">
              <a:lnSpc>
                <a:spcPct val="85000"/>
              </a:lnSpc>
              <a:spcBef>
                <a:spcPct val="10000"/>
              </a:spcBef>
            </a:pPr>
            <a:r>
              <a:rPr lang="en-US" sz="1000" b="1" dirty="0">
                <a:latin typeface="Tahoma" pitchFamily="34" charset="0"/>
              </a:rPr>
              <a:t>PERKEMBANGAN TIDAK</a:t>
            </a:r>
          </a:p>
          <a:p>
            <a:pPr algn="ctr">
              <a:lnSpc>
                <a:spcPct val="85000"/>
              </a:lnSpc>
              <a:spcBef>
                <a:spcPct val="10000"/>
              </a:spcBef>
            </a:pPr>
            <a:r>
              <a:rPr lang="en-US" sz="1000" b="1" dirty="0">
                <a:latin typeface="Tahoma" pitchFamily="34" charset="0"/>
              </a:rPr>
              <a:t>SESUAI KUA</a:t>
            </a:r>
          </a:p>
          <a:p>
            <a:pPr algn="ctr">
              <a:lnSpc>
                <a:spcPct val="85000"/>
              </a:lnSpc>
              <a:spcBef>
                <a:spcPct val="10000"/>
              </a:spcBef>
            </a:pPr>
            <a:endParaRPr lang="en-US" sz="900" b="1" dirty="0">
              <a:solidFill>
                <a:srgbClr val="FFFF66"/>
              </a:solidFill>
              <a:latin typeface="Tahoma" pitchFamily="34" charset="0"/>
            </a:endParaRPr>
          </a:p>
        </p:txBody>
      </p:sp>
      <p:cxnSp>
        <p:nvCxnSpPr>
          <p:cNvPr id="200740" name="AutoShape 36"/>
          <p:cNvCxnSpPr>
            <a:cxnSpLocks noChangeShapeType="1"/>
            <a:stCxn id="200738" idx="5"/>
            <a:endCxn id="200708" idx="0"/>
          </p:cNvCxnSpPr>
          <p:nvPr/>
        </p:nvCxnSpPr>
        <p:spPr bwMode="auto">
          <a:xfrm>
            <a:off x="3371850" y="1333500"/>
            <a:ext cx="1885950" cy="7239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00741" name="AutoShape 37"/>
          <p:cNvCxnSpPr>
            <a:cxnSpLocks noChangeShapeType="1"/>
            <a:stCxn id="200717" idx="3"/>
            <a:endCxn id="200708" idx="0"/>
          </p:cNvCxnSpPr>
          <p:nvPr/>
        </p:nvCxnSpPr>
        <p:spPr bwMode="auto">
          <a:xfrm>
            <a:off x="5229225" y="990600"/>
            <a:ext cx="28575" cy="1066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00742" name="AutoShape 38"/>
          <p:cNvCxnSpPr>
            <a:cxnSpLocks noChangeShapeType="1"/>
            <a:stCxn id="200739" idx="2"/>
            <a:endCxn id="200708" idx="0"/>
          </p:cNvCxnSpPr>
          <p:nvPr/>
        </p:nvCxnSpPr>
        <p:spPr bwMode="auto">
          <a:xfrm rot="10800000" flipV="1">
            <a:off x="5257800" y="1257300"/>
            <a:ext cx="1849438" cy="8001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00743" name="Line 39"/>
          <p:cNvSpPr>
            <a:spLocks noChangeShapeType="1"/>
          </p:cNvSpPr>
          <p:nvPr/>
        </p:nvSpPr>
        <p:spPr bwMode="auto">
          <a:xfrm>
            <a:off x="7467600" y="3352800"/>
            <a:ext cx="0" cy="381000"/>
          </a:xfrm>
          <a:prstGeom prst="line">
            <a:avLst/>
          </a:prstGeom>
          <a:noFill/>
          <a:ln w="9525">
            <a:solidFill>
              <a:srgbClr val="ABFF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744" name="Line 40"/>
          <p:cNvSpPr>
            <a:spLocks noChangeShapeType="1"/>
          </p:cNvSpPr>
          <p:nvPr/>
        </p:nvSpPr>
        <p:spPr bwMode="auto">
          <a:xfrm>
            <a:off x="7467600" y="2743200"/>
            <a:ext cx="0" cy="228600"/>
          </a:xfrm>
          <a:prstGeom prst="line">
            <a:avLst/>
          </a:prstGeom>
          <a:noFill/>
          <a:ln w="9525">
            <a:solidFill>
              <a:srgbClr val="ABFF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745" name="Line 41"/>
          <p:cNvSpPr>
            <a:spLocks noChangeShapeType="1"/>
          </p:cNvSpPr>
          <p:nvPr/>
        </p:nvSpPr>
        <p:spPr bwMode="auto">
          <a:xfrm>
            <a:off x="7467600" y="4038600"/>
            <a:ext cx="0" cy="609600"/>
          </a:xfrm>
          <a:prstGeom prst="line">
            <a:avLst/>
          </a:prstGeom>
          <a:noFill/>
          <a:ln w="9525">
            <a:solidFill>
              <a:srgbClr val="ABFF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746" name="Line 42"/>
          <p:cNvSpPr>
            <a:spLocks noChangeShapeType="1"/>
          </p:cNvSpPr>
          <p:nvPr/>
        </p:nvSpPr>
        <p:spPr bwMode="auto">
          <a:xfrm>
            <a:off x="7467600" y="5029200"/>
            <a:ext cx="0" cy="533400"/>
          </a:xfrm>
          <a:prstGeom prst="line">
            <a:avLst/>
          </a:prstGeom>
          <a:noFill/>
          <a:ln w="9525">
            <a:solidFill>
              <a:srgbClr val="ABFF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C2202-046E-4D53-B6D2-F0475E46866E}" type="slidenum">
              <a:rPr lang="en-US"/>
              <a:pPr/>
              <a:t>25</a:t>
            </a:fld>
            <a:endParaRPr lang="en-US"/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28600"/>
            <a:ext cx="9144000" cy="609600"/>
          </a:xfrm>
        </p:spPr>
        <p:txBody>
          <a:bodyPr/>
          <a:lstStyle/>
          <a:p>
            <a:r>
              <a:rPr lang="en-US" sz="3300">
                <a:solidFill>
                  <a:srgbClr val="FFFF00"/>
                </a:solidFill>
                <a:latin typeface="Showcard Gothic" pitchFamily="82" charset="0"/>
              </a:rPr>
              <a:t>PERUBAHAN</a:t>
            </a:r>
            <a:r>
              <a:rPr lang="en-US" sz="4000">
                <a:solidFill>
                  <a:srgbClr val="FFFF00"/>
                </a:solidFill>
                <a:latin typeface="Showcard Gothic" pitchFamily="82" charset="0"/>
              </a:rPr>
              <a:t> ANGGARAN SKPD</a:t>
            </a:r>
          </a:p>
        </p:txBody>
      </p:sp>
      <p:sp>
        <p:nvSpPr>
          <p:cNvPr id="202755" name="Rectangle 3"/>
          <p:cNvSpPr>
            <a:spLocks noChangeArrowheads="1"/>
          </p:cNvSpPr>
          <p:nvPr/>
        </p:nvSpPr>
        <p:spPr bwMode="auto">
          <a:xfrm>
            <a:off x="228600" y="1219200"/>
            <a:ext cx="8458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7" rIns="92075" bIns="46037"/>
          <a:lstStyle/>
          <a:p>
            <a:pPr marL="773113" indent="-5334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</a:pPr>
            <a:endParaRPr lang="es-ES" sz="800" b="1"/>
          </a:p>
          <a:p>
            <a:pPr marL="773113" indent="-533400" algn="just">
              <a:spcBef>
                <a:spcPct val="50000"/>
              </a:spcBef>
              <a:buClr>
                <a:srgbClr val="FFFF00"/>
              </a:buClr>
              <a:buFontTx/>
              <a:buChar char="•"/>
            </a:pPr>
            <a:r>
              <a:rPr lang="es-ES" sz="2000" b="1"/>
              <a:t>DALAM KEADAAN MENDESAK PELAKSANAAN PERUBAHAN APBD UNTUK MENDANAI KEGIATAN TERTENTU DAPAT DILAKUKAN MENDAHULUI PENETAPAN PERDA PERUBAHAN APBD, SEPANJANG MEMPEROLEH PERSETUJUAN DPRD.</a:t>
            </a:r>
          </a:p>
          <a:p>
            <a:pPr marL="773113" indent="-533400" algn="just">
              <a:spcBef>
                <a:spcPct val="50000"/>
              </a:spcBef>
              <a:buClr>
                <a:srgbClr val="FFFF00"/>
              </a:buClr>
              <a:buFontTx/>
              <a:buChar char="•"/>
            </a:pPr>
            <a:r>
              <a:rPr lang="es-ES" sz="2000" b="1"/>
              <a:t>PERSETUJUAN DPRD DIKECUALIKAN UNTUK MENANGGULANGI KEADAAN DARURAT, SEPERTI BENCANA ALAM/SOSIAL.</a:t>
            </a:r>
          </a:p>
          <a:p>
            <a:pPr marL="773113" indent="-533400" algn="just">
              <a:spcBef>
                <a:spcPct val="50000"/>
              </a:spcBef>
              <a:buClr>
                <a:srgbClr val="FFFF00"/>
              </a:buClr>
              <a:buFontTx/>
              <a:buChar char="•"/>
            </a:pPr>
            <a:r>
              <a:rPr lang="es-ES" sz="2000" b="1"/>
              <a:t>DPA SKPD YANG MENGALAMI PERUBAHAN AKIBAT DARI ANGKA 1 &amp; 2 DITUANGKAN KEMBALI DALAM DPA SKPD SEBAGAI DASAR PELAKSANAAN.</a:t>
            </a:r>
          </a:p>
          <a:p>
            <a:pPr marL="773113" indent="-533400" algn="just">
              <a:spcBef>
                <a:spcPct val="50000"/>
              </a:spcBef>
              <a:buClr>
                <a:srgbClr val="FFFF00"/>
              </a:buClr>
              <a:buFontTx/>
              <a:buChar char="•"/>
            </a:pPr>
            <a:r>
              <a:rPr lang="es-ES" sz="2000" b="1"/>
              <a:t>KEGIATAN-KEGIATAN BARU UNTUK DITAMPUNG DALAM PERUBAHAN APBD DITUANGKAN DALAM RKA SKPD.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0FA0-52EC-4BCC-BFF0-19E312E00587}" type="slidenum">
              <a:rPr lang="en-US"/>
              <a:pPr/>
              <a:t>26</a:t>
            </a:fld>
            <a:endParaRPr lang="en-US"/>
          </a:p>
        </p:txBody>
      </p:sp>
      <p:sp>
        <p:nvSpPr>
          <p:cNvPr id="206850" name="Text Box 2"/>
          <p:cNvSpPr txBox="1">
            <a:spLocks noChangeArrowheads="1"/>
          </p:cNvSpPr>
          <p:nvPr/>
        </p:nvSpPr>
        <p:spPr bwMode="auto">
          <a:xfrm>
            <a:off x="1557338" y="352425"/>
            <a:ext cx="6005512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  <a:cs typeface="Times New Roman" pitchFamily="18" charset="0"/>
              </a:rPr>
              <a:t>APBD MURNI 2006</a:t>
            </a:r>
          </a:p>
        </p:txBody>
      </p:sp>
      <p:sp>
        <p:nvSpPr>
          <p:cNvPr id="206851" name="Rectangle 3"/>
          <p:cNvSpPr>
            <a:spLocks noChangeArrowheads="1"/>
          </p:cNvSpPr>
          <p:nvPr/>
        </p:nvSpPr>
        <p:spPr bwMode="auto">
          <a:xfrm>
            <a:off x="1147763" y="3279775"/>
            <a:ext cx="6165850" cy="1141413"/>
          </a:xfrm>
          <a:prstGeom prst="rect">
            <a:avLst/>
          </a:prstGeom>
          <a:solidFill>
            <a:srgbClr val="000080">
              <a:alpha val="49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52" name="Rectangle 4"/>
          <p:cNvSpPr>
            <a:spLocks noChangeArrowheads="1"/>
          </p:cNvSpPr>
          <p:nvPr/>
        </p:nvSpPr>
        <p:spPr bwMode="auto">
          <a:xfrm>
            <a:off x="1160463" y="3271838"/>
            <a:ext cx="6165850" cy="1154112"/>
          </a:xfrm>
          <a:prstGeom prst="rect">
            <a:avLst/>
          </a:prstGeom>
          <a:noFill/>
          <a:ln w="9525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53" name="Rectangle 5"/>
          <p:cNvSpPr>
            <a:spLocks noChangeArrowheads="1"/>
          </p:cNvSpPr>
          <p:nvPr/>
        </p:nvSpPr>
        <p:spPr bwMode="auto">
          <a:xfrm>
            <a:off x="0" y="1747838"/>
            <a:ext cx="9144000" cy="884237"/>
          </a:xfrm>
          <a:prstGeom prst="rect">
            <a:avLst/>
          </a:prstGeom>
          <a:solidFill>
            <a:srgbClr val="D6ECEE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tx2"/>
              </a:buClr>
            </a:pPr>
            <a:r>
              <a:rPr lang="en-US" sz="5200" b="1">
                <a:solidFill>
                  <a:schemeClr val="bg2"/>
                </a:solidFill>
              </a:rPr>
              <a:t>Rp 2.109.838.491.155,-</a:t>
            </a:r>
            <a:endParaRPr lang="en-GB" sz="5200" b="1">
              <a:solidFill>
                <a:schemeClr val="bg2"/>
              </a:solidFill>
            </a:endParaRPr>
          </a:p>
        </p:txBody>
      </p:sp>
      <p:sp>
        <p:nvSpPr>
          <p:cNvPr id="206854" name="Text Box 6"/>
          <p:cNvSpPr txBox="1">
            <a:spLocks noChangeArrowheads="1"/>
          </p:cNvSpPr>
          <p:nvPr/>
        </p:nvSpPr>
        <p:spPr bwMode="auto">
          <a:xfrm>
            <a:off x="1436688" y="3360738"/>
            <a:ext cx="6272212" cy="127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Lucida Sans" pitchFamily="34" charset="0"/>
                <a:cs typeface="Times New Roman" pitchFamily="18" charset="0"/>
              </a:rPr>
              <a:t>FISIK 		= 69,717 %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Lucida Sans" pitchFamily="34" charset="0"/>
                <a:cs typeface="Times New Roman" pitchFamily="18" charset="0"/>
              </a:rPr>
              <a:t>KEUANGAN = 62,076 %</a:t>
            </a:r>
          </a:p>
        </p:txBody>
      </p:sp>
      <p:sp>
        <p:nvSpPr>
          <p:cNvPr id="206855" name="Text Box 7"/>
          <p:cNvSpPr txBox="1">
            <a:spLocks noChangeArrowheads="1"/>
          </p:cNvSpPr>
          <p:nvPr/>
        </p:nvSpPr>
        <p:spPr bwMode="auto">
          <a:xfrm>
            <a:off x="715963" y="1196975"/>
            <a:ext cx="76327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Lucida Sans Unicode" pitchFamily="34" charset="0"/>
                <a:cs typeface="Times New Roman" pitchFamily="18" charset="0"/>
              </a:rPr>
              <a:t>Provinsi Nanggroe Aceh Darussalam</a:t>
            </a:r>
          </a:p>
        </p:txBody>
      </p:sp>
      <p:sp>
        <p:nvSpPr>
          <p:cNvPr id="206856" name="AutoShape 8"/>
          <p:cNvSpPr>
            <a:spLocks noChangeArrowheads="1"/>
          </p:cNvSpPr>
          <p:nvPr/>
        </p:nvSpPr>
        <p:spPr bwMode="auto">
          <a:xfrm flipH="1">
            <a:off x="301625" y="2012950"/>
            <a:ext cx="700088" cy="2016125"/>
          </a:xfrm>
          <a:prstGeom prst="curvedLeftArrow">
            <a:avLst>
              <a:gd name="adj1" fmla="val 57596"/>
              <a:gd name="adj2" fmla="val 115193"/>
              <a:gd name="adj3" fmla="val 33333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57" name="Text Box 9"/>
          <p:cNvSpPr txBox="1">
            <a:spLocks noChangeArrowheads="1"/>
          </p:cNvSpPr>
          <p:nvPr/>
        </p:nvSpPr>
        <p:spPr bwMode="auto">
          <a:xfrm>
            <a:off x="2859088" y="2898775"/>
            <a:ext cx="216058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cs typeface="Times New Roman" pitchFamily="18" charset="0"/>
              </a:rPr>
              <a:t>OKTOBER 2006 </a:t>
            </a:r>
            <a:endParaRPr lang="en-GB" sz="2000" b="1">
              <a:cs typeface="Times New Roman" pitchFamily="18" charset="0"/>
            </a:endParaRPr>
          </a:p>
        </p:txBody>
      </p:sp>
      <p:sp>
        <p:nvSpPr>
          <p:cNvPr id="206858" name="Text Box 10"/>
          <p:cNvSpPr txBox="1">
            <a:spLocks noChangeArrowheads="1"/>
          </p:cNvSpPr>
          <p:nvPr/>
        </p:nvSpPr>
        <p:spPr bwMode="auto">
          <a:xfrm>
            <a:off x="5170488" y="3716338"/>
            <a:ext cx="1927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Maiandra GD" pitchFamily="34" charset="0"/>
              </a:rPr>
              <a:t>Sd. Oktober 2006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B3D32-1A83-4880-858C-1D7EA218C334}" type="slidenum">
              <a:rPr lang="en-US"/>
              <a:pPr/>
              <a:t>27</a:t>
            </a:fld>
            <a:endParaRPr lang="en-US"/>
          </a:p>
        </p:txBody>
      </p:sp>
      <p:sp>
        <p:nvSpPr>
          <p:cNvPr id="208898" name="Text Box 2"/>
          <p:cNvSpPr txBox="1">
            <a:spLocks noChangeArrowheads="1"/>
          </p:cNvSpPr>
          <p:nvPr/>
        </p:nvSpPr>
        <p:spPr bwMode="auto">
          <a:xfrm>
            <a:off x="1143000" y="352425"/>
            <a:ext cx="6858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  <a:cs typeface="Times New Roman" pitchFamily="18" charset="0"/>
              </a:rPr>
              <a:t>APBD </a:t>
            </a:r>
            <a:r>
              <a:rPr lang="en-US" sz="5400" b="1">
                <a:effectLst>
                  <a:outerShdw blurRad="38100" dist="38100" dir="2700000" algn="tl">
                    <a:srgbClr val="000000"/>
                  </a:outerShdw>
                </a:effectLst>
                <a:latin typeface="Rage Italic" pitchFamily="66" charset="0"/>
                <a:cs typeface="Times New Roman" pitchFamily="18" charset="0"/>
              </a:rPr>
              <a:t>Perubahan 2006</a:t>
            </a:r>
            <a:endParaRPr lang="en-US" sz="6000" b="1">
              <a:effectLst>
                <a:outerShdw blurRad="38100" dist="38100" dir="2700000" algn="tl">
                  <a:srgbClr val="000000"/>
                </a:outerShdw>
              </a:effectLst>
              <a:latin typeface="Rage Italic" pitchFamily="66" charset="0"/>
              <a:cs typeface="Times New Roman" pitchFamily="18" charset="0"/>
            </a:endParaRPr>
          </a:p>
        </p:txBody>
      </p:sp>
      <p:sp>
        <p:nvSpPr>
          <p:cNvPr id="208899" name="Rectangle 3"/>
          <p:cNvSpPr>
            <a:spLocks noChangeArrowheads="1"/>
          </p:cNvSpPr>
          <p:nvPr/>
        </p:nvSpPr>
        <p:spPr bwMode="auto">
          <a:xfrm>
            <a:off x="1477963" y="4394200"/>
            <a:ext cx="6162675" cy="1417638"/>
          </a:xfrm>
          <a:prstGeom prst="rect">
            <a:avLst/>
          </a:prstGeom>
          <a:solidFill>
            <a:srgbClr val="339966">
              <a:alpha val="49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0" name="Rectangle 4"/>
          <p:cNvSpPr>
            <a:spLocks noChangeArrowheads="1"/>
          </p:cNvSpPr>
          <p:nvPr/>
        </p:nvSpPr>
        <p:spPr bwMode="auto">
          <a:xfrm>
            <a:off x="1477963" y="4408488"/>
            <a:ext cx="6162675" cy="1387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1" name="Rectangle 5"/>
          <p:cNvSpPr>
            <a:spLocks noChangeArrowheads="1"/>
          </p:cNvSpPr>
          <p:nvPr/>
        </p:nvSpPr>
        <p:spPr bwMode="auto">
          <a:xfrm>
            <a:off x="0" y="2176463"/>
            <a:ext cx="9144000" cy="885825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tx2"/>
              </a:buClr>
            </a:pPr>
            <a:r>
              <a:rPr lang="en-US" sz="5200" b="1"/>
              <a:t>Rp 2.677.285.586.638,-</a:t>
            </a:r>
            <a:endParaRPr lang="en-GB" sz="5200" b="1"/>
          </a:p>
        </p:txBody>
      </p:sp>
      <p:sp>
        <p:nvSpPr>
          <p:cNvPr id="208902" name="Text Box 6"/>
          <p:cNvSpPr txBox="1">
            <a:spLocks noChangeArrowheads="1"/>
          </p:cNvSpPr>
          <p:nvPr/>
        </p:nvSpPr>
        <p:spPr bwMode="auto">
          <a:xfrm>
            <a:off x="1450975" y="3836988"/>
            <a:ext cx="53562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cs typeface="Times New Roman" pitchFamily="18" charset="0"/>
              </a:rPr>
              <a:t>PREDIKSI REALISASI AKHIR DESEMBER :</a:t>
            </a:r>
            <a:endParaRPr lang="en-GB" sz="2000" b="1">
              <a:cs typeface="Times New Roman" pitchFamily="18" charset="0"/>
            </a:endParaRPr>
          </a:p>
        </p:txBody>
      </p:sp>
      <p:sp>
        <p:nvSpPr>
          <p:cNvPr id="208903" name="Text Box 7"/>
          <p:cNvSpPr txBox="1">
            <a:spLocks noChangeArrowheads="1"/>
          </p:cNvSpPr>
          <p:nvPr/>
        </p:nvSpPr>
        <p:spPr bwMode="auto">
          <a:xfrm>
            <a:off x="1436688" y="4532313"/>
            <a:ext cx="6272212" cy="127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Lucida Sans" pitchFamily="34" charset="0"/>
                <a:cs typeface="Times New Roman" pitchFamily="18" charset="0"/>
              </a:rPr>
              <a:t>FISIK 		 = 94,278 % 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latin typeface="Lucida Sans" pitchFamily="34" charset="0"/>
                <a:cs typeface="Times New Roman" pitchFamily="18" charset="0"/>
              </a:rPr>
              <a:t>KEUANGAN  = 93,494 %</a:t>
            </a:r>
          </a:p>
        </p:txBody>
      </p:sp>
      <p:sp>
        <p:nvSpPr>
          <p:cNvPr id="208904" name="Text Box 8"/>
          <p:cNvSpPr txBox="1">
            <a:spLocks noChangeArrowheads="1"/>
          </p:cNvSpPr>
          <p:nvPr/>
        </p:nvSpPr>
        <p:spPr bwMode="auto">
          <a:xfrm>
            <a:off x="736600" y="1195388"/>
            <a:ext cx="7632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Lucida Sans Unicode" pitchFamily="34" charset="0"/>
                <a:cs typeface="Times New Roman" pitchFamily="18" charset="0"/>
              </a:rPr>
              <a:t>Provinsi Nanggroe Aceh Darussalam</a:t>
            </a:r>
          </a:p>
        </p:txBody>
      </p:sp>
      <p:sp>
        <p:nvSpPr>
          <p:cNvPr id="208905" name="AutoShape 9"/>
          <p:cNvSpPr>
            <a:spLocks noChangeArrowheads="1"/>
          </p:cNvSpPr>
          <p:nvPr/>
        </p:nvSpPr>
        <p:spPr bwMode="auto">
          <a:xfrm rot="11517" flipH="1">
            <a:off x="322263" y="2427288"/>
            <a:ext cx="755650" cy="2160587"/>
          </a:xfrm>
          <a:prstGeom prst="curvedLeftArrow">
            <a:avLst>
              <a:gd name="adj1" fmla="val 62824"/>
              <a:gd name="adj2" fmla="val 114370"/>
              <a:gd name="adj3" fmla="val 3333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3C3AA-D26B-43B3-BC75-4FB92206C317}" type="slidenum">
              <a:rPr lang="en-US"/>
              <a:pPr/>
              <a:t>28</a:t>
            </a:fld>
            <a:endParaRPr lang="en-US"/>
          </a:p>
        </p:txBody>
      </p:sp>
      <p:sp>
        <p:nvSpPr>
          <p:cNvPr id="210946" name="Text Box 2"/>
          <p:cNvSpPr txBox="1">
            <a:spLocks noChangeArrowheads="1"/>
          </p:cNvSpPr>
          <p:nvPr/>
        </p:nvSpPr>
        <p:spPr bwMode="auto">
          <a:xfrm>
            <a:off x="1557338" y="352425"/>
            <a:ext cx="658495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72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  <a:cs typeface="Times New Roman" pitchFamily="18" charset="0"/>
              </a:rPr>
              <a:t>APBN Reguler </a:t>
            </a:r>
            <a:endParaRPr lang="en-US" sz="7200" b="1">
              <a:solidFill>
                <a:srgbClr val="0066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age Italic" pitchFamily="66" charset="0"/>
              <a:cs typeface="Times New Roman" pitchFamily="18" charset="0"/>
            </a:endParaRPr>
          </a:p>
        </p:txBody>
      </p:sp>
      <p:sp>
        <p:nvSpPr>
          <p:cNvPr id="210947" name="Rectangle 3"/>
          <p:cNvSpPr>
            <a:spLocks noChangeArrowheads="1"/>
          </p:cNvSpPr>
          <p:nvPr/>
        </p:nvSpPr>
        <p:spPr bwMode="auto">
          <a:xfrm>
            <a:off x="1477963" y="4249738"/>
            <a:ext cx="6162675" cy="1419225"/>
          </a:xfrm>
          <a:prstGeom prst="rect">
            <a:avLst/>
          </a:prstGeom>
          <a:solidFill>
            <a:srgbClr val="339966">
              <a:alpha val="49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0948" name="Rectangle 4"/>
          <p:cNvSpPr>
            <a:spLocks noChangeArrowheads="1"/>
          </p:cNvSpPr>
          <p:nvPr/>
        </p:nvSpPr>
        <p:spPr bwMode="auto">
          <a:xfrm>
            <a:off x="1477963" y="4214813"/>
            <a:ext cx="6162675" cy="1387475"/>
          </a:xfrm>
          <a:prstGeom prst="rect">
            <a:avLst/>
          </a:prstGeom>
          <a:solidFill>
            <a:srgbClr val="008000">
              <a:alpha val="22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0949" name="Rectangle 5"/>
          <p:cNvSpPr>
            <a:spLocks noChangeArrowheads="1"/>
          </p:cNvSpPr>
          <p:nvPr/>
        </p:nvSpPr>
        <p:spPr bwMode="auto">
          <a:xfrm>
            <a:off x="0" y="2176463"/>
            <a:ext cx="9144000" cy="885825"/>
          </a:xfrm>
          <a:prstGeom prst="rect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tx2"/>
              </a:buClr>
            </a:pPr>
            <a:r>
              <a:rPr lang="en-US" sz="5200" b="1"/>
              <a:t>Rp 4.449.415.123.000,-</a:t>
            </a:r>
            <a:endParaRPr lang="en-GB" sz="5200" b="1"/>
          </a:p>
        </p:txBody>
      </p:sp>
      <p:sp>
        <p:nvSpPr>
          <p:cNvPr id="210950" name="Text Box 6"/>
          <p:cNvSpPr txBox="1">
            <a:spLocks noChangeArrowheads="1"/>
          </p:cNvSpPr>
          <p:nvPr/>
        </p:nvSpPr>
        <p:spPr bwMode="auto">
          <a:xfrm>
            <a:off x="1409700" y="4389438"/>
            <a:ext cx="6272213" cy="127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Lucida Sans" pitchFamily="34" charset="0"/>
                <a:cs typeface="Times New Roman" pitchFamily="18" charset="0"/>
              </a:rPr>
              <a:t>FISIK 		= 63,12 %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latin typeface="Lucida Sans" pitchFamily="34" charset="0"/>
                <a:cs typeface="Times New Roman" pitchFamily="18" charset="0"/>
              </a:rPr>
              <a:t>KEUANGAN = 59,50 %</a:t>
            </a:r>
          </a:p>
        </p:txBody>
      </p:sp>
      <p:sp>
        <p:nvSpPr>
          <p:cNvPr id="210951" name="Text Box 7"/>
          <p:cNvSpPr txBox="1">
            <a:spLocks noChangeArrowheads="1"/>
          </p:cNvSpPr>
          <p:nvPr/>
        </p:nvSpPr>
        <p:spPr bwMode="auto">
          <a:xfrm>
            <a:off x="736600" y="1266825"/>
            <a:ext cx="7632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Lucida Sans Unicode" pitchFamily="34" charset="0"/>
                <a:cs typeface="Times New Roman" pitchFamily="18" charset="0"/>
              </a:rPr>
              <a:t>Provinsi Nanggroe Aceh Darussalam</a:t>
            </a:r>
          </a:p>
        </p:txBody>
      </p:sp>
      <p:sp>
        <p:nvSpPr>
          <p:cNvPr id="210952" name="AutoShape 8"/>
          <p:cNvSpPr>
            <a:spLocks noChangeArrowheads="1"/>
          </p:cNvSpPr>
          <p:nvPr/>
        </p:nvSpPr>
        <p:spPr bwMode="auto">
          <a:xfrm rot="5400000">
            <a:off x="3664744" y="2988469"/>
            <a:ext cx="1165225" cy="1128713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0953" name="Text Box 9"/>
          <p:cNvSpPr txBox="1">
            <a:spLocks noChangeArrowheads="1"/>
          </p:cNvSpPr>
          <p:nvPr/>
        </p:nvSpPr>
        <p:spPr bwMode="auto">
          <a:xfrm>
            <a:off x="6034088" y="4724400"/>
            <a:ext cx="16621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Maiandra GD" pitchFamily="34" charset="0"/>
              </a:rPr>
              <a:t>Sd. Oktober 2006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1A4B-43EE-4C83-A24A-BC164C59DD00}" type="slidenum">
              <a:rPr lang="en-US"/>
              <a:pPr/>
              <a:t>29</a:t>
            </a:fld>
            <a:endParaRPr lang="en-US"/>
          </a:p>
        </p:txBody>
      </p:sp>
      <p:sp>
        <p:nvSpPr>
          <p:cNvPr id="90114" name="Text Box 2"/>
          <p:cNvSpPr txBox="1">
            <a:spLocks noChangeArrowheads="1"/>
          </p:cNvSpPr>
          <p:nvPr/>
        </p:nvSpPr>
        <p:spPr bwMode="auto">
          <a:xfrm>
            <a:off x="1835150" y="5229225"/>
            <a:ext cx="5559425" cy="579438"/>
          </a:xfrm>
          <a:prstGeom prst="rect">
            <a:avLst/>
          </a:prstGeom>
          <a:solidFill>
            <a:srgbClr val="2A6867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Comic Sans MS" pitchFamily="66" charset="0"/>
              </a:rPr>
              <a:t>TERIMA  KASIH</a:t>
            </a:r>
          </a:p>
        </p:txBody>
      </p:sp>
      <p:pic>
        <p:nvPicPr>
          <p:cNvPr id="90115" name="Picture 3" descr="ACEH2"/>
          <p:cNvPicPr>
            <a:picLocks noGrp="1" noChangeAspect="1" noChangeArrowheads="1"/>
          </p:cNvPicPr>
          <p:nvPr>
            <p:ph sz="half" idx="1"/>
          </p:nvPr>
        </p:nvPicPr>
        <p:blipFill>
          <a:blip r:embed="rId5"/>
          <a:srcRect/>
          <a:stretch>
            <a:fillRect/>
          </a:stretch>
        </p:blipFill>
        <p:spPr>
          <a:xfrm>
            <a:off x="2895600" y="2667000"/>
            <a:ext cx="3581400" cy="2417763"/>
          </a:xfrm>
          <a:noFill/>
          <a:ln/>
        </p:spPr>
      </p:pic>
      <p:sp>
        <p:nvSpPr>
          <p:cNvPr id="90116" name="WordArt 4"/>
          <p:cNvSpPr>
            <a:spLocks noChangeArrowheads="1" noChangeShapeType="1" noTextEdit="1"/>
          </p:cNvSpPr>
          <p:nvPr/>
        </p:nvSpPr>
        <p:spPr bwMode="auto">
          <a:xfrm>
            <a:off x="2743200" y="1295400"/>
            <a:ext cx="3733800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 cap="sq">
                  <a:noFill/>
                  <a:round/>
                  <a:headEnd type="none" w="sm" len="sm"/>
                  <a:tailEnd type="none" w="sm" len="sm"/>
                </a:ln>
                <a:solidFill>
                  <a:srgbClr val="339966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SEKIAN</a:t>
            </a:r>
          </a:p>
        </p:txBody>
      </p:sp>
      <p:graphicFrame>
        <p:nvGraphicFramePr>
          <p:cNvPr id="90117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3886200" y="5791200"/>
          <a:ext cx="1447800" cy="787400"/>
        </p:xfrm>
        <a:graphic>
          <a:graphicData uri="http://schemas.openxmlformats.org/presentationml/2006/ole">
            <p:oleObj spid="_x0000_s90117" name="Clip" r:id="rId6" imgW="5349600" imgH="2911320" progId="">
              <p:embed/>
            </p:oleObj>
          </a:graphicData>
        </a:graphic>
      </p:graphicFrame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0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2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FC17-11F1-44A7-B179-EC1F87502971}" type="slidenum">
              <a:rPr lang="en-US"/>
              <a:pPr/>
              <a:t>3</a:t>
            </a:fld>
            <a:endParaRPr lang="en-US"/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>
                <a:solidFill>
                  <a:schemeClr val="tx1"/>
                </a:solidFill>
                <a:latin typeface="Bodoni MT Black" pitchFamily="18" charset="0"/>
              </a:rPr>
              <a:t>FUNGSI PEMERINTAHAN DAERAH</a:t>
            </a:r>
          </a:p>
        </p:txBody>
      </p:sp>
      <p:sp>
        <p:nvSpPr>
          <p:cNvPr id="131075" name="Rectangle 3"/>
          <p:cNvSpPr>
            <a:spLocks noChangeArrowheads="1"/>
          </p:cNvSpPr>
          <p:nvPr/>
        </p:nvSpPr>
        <p:spPr bwMode="auto">
          <a:xfrm>
            <a:off x="6705600" y="1447800"/>
            <a:ext cx="1524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 b="1">
                <a:latin typeface="Tahoma" pitchFamily="34" charset="0"/>
              </a:rPr>
              <a:t>DPRD</a:t>
            </a:r>
          </a:p>
        </p:txBody>
      </p:sp>
      <p:sp>
        <p:nvSpPr>
          <p:cNvPr id="131076" name="Oval 4"/>
          <p:cNvSpPr>
            <a:spLocks noChangeArrowheads="1"/>
          </p:cNvSpPr>
          <p:nvPr/>
        </p:nvSpPr>
        <p:spPr bwMode="auto">
          <a:xfrm>
            <a:off x="304800" y="2057400"/>
            <a:ext cx="2667000" cy="27432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 b="1">
                <a:solidFill>
                  <a:srgbClr val="000066"/>
                </a:solidFill>
                <a:latin typeface="Tahoma" pitchFamily="34" charset="0"/>
              </a:rPr>
              <a:t>Sistem</a:t>
            </a:r>
          </a:p>
          <a:p>
            <a:pPr algn="ctr" eaLnBrk="0" hangingPunct="0"/>
            <a:r>
              <a:rPr lang="en-US" sz="2800" b="1">
                <a:solidFill>
                  <a:srgbClr val="000066"/>
                </a:solidFill>
                <a:latin typeface="Tahoma" pitchFamily="34" charset="0"/>
              </a:rPr>
              <a:t>Manajemen </a:t>
            </a:r>
          </a:p>
          <a:p>
            <a:pPr algn="ctr" eaLnBrk="0" hangingPunct="0"/>
            <a:r>
              <a:rPr lang="en-US" sz="2800" b="1">
                <a:solidFill>
                  <a:srgbClr val="000066"/>
                </a:solidFill>
                <a:latin typeface="Tahoma" pitchFamily="34" charset="0"/>
              </a:rPr>
              <a:t>Keuangan </a:t>
            </a:r>
          </a:p>
          <a:p>
            <a:pPr algn="ctr" eaLnBrk="0" hangingPunct="0"/>
            <a:r>
              <a:rPr lang="en-US" sz="2800" b="1">
                <a:solidFill>
                  <a:srgbClr val="000066"/>
                </a:solidFill>
                <a:latin typeface="Tahoma" pitchFamily="34" charset="0"/>
              </a:rPr>
              <a:t>Daerah</a:t>
            </a:r>
          </a:p>
        </p:txBody>
      </p:sp>
      <p:sp>
        <p:nvSpPr>
          <p:cNvPr id="131077" name="Rectangle 5"/>
          <p:cNvSpPr>
            <a:spLocks noChangeArrowheads="1"/>
          </p:cNvSpPr>
          <p:nvPr/>
        </p:nvSpPr>
        <p:spPr bwMode="auto">
          <a:xfrm>
            <a:off x="685800" y="5334000"/>
            <a:ext cx="2971800" cy="990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solidFill>
                  <a:schemeClr val="bg1"/>
                </a:solidFill>
                <a:latin typeface="Tahoma" pitchFamily="34" charset="0"/>
              </a:rPr>
              <a:t>Audit </a:t>
            </a:r>
          </a:p>
          <a:p>
            <a:pPr algn="ctr" eaLnBrk="0" hangingPunct="0"/>
            <a:r>
              <a:rPr lang="en-US" sz="3200" b="1">
                <a:solidFill>
                  <a:schemeClr val="bg1"/>
                </a:solidFill>
                <a:latin typeface="Tahoma" pitchFamily="34" charset="0"/>
              </a:rPr>
              <a:t>BPK-RI</a:t>
            </a:r>
          </a:p>
        </p:txBody>
      </p:sp>
      <p:sp>
        <p:nvSpPr>
          <p:cNvPr id="131078" name="Oval 6"/>
          <p:cNvSpPr>
            <a:spLocks noChangeArrowheads="1"/>
          </p:cNvSpPr>
          <p:nvPr/>
        </p:nvSpPr>
        <p:spPr bwMode="auto">
          <a:xfrm>
            <a:off x="3657600" y="5334000"/>
            <a:ext cx="2895600" cy="1143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  <a:latin typeface="Tahoma" pitchFamily="34" charset="0"/>
              </a:rPr>
              <a:t>Lap </a:t>
            </a:r>
            <a:r>
              <a:rPr lang="en-US" sz="2400" b="1" dirty="0" err="1">
                <a:solidFill>
                  <a:schemeClr val="bg1"/>
                </a:solidFill>
                <a:latin typeface="Tahoma" pitchFamily="34" charset="0"/>
              </a:rPr>
              <a:t>Hasil</a:t>
            </a:r>
            <a:r>
              <a:rPr lang="en-US" sz="2400" b="1" dirty="0">
                <a:solidFill>
                  <a:schemeClr val="bg1"/>
                </a:solidFill>
                <a:latin typeface="Tahoma" pitchFamily="34" charset="0"/>
              </a:rPr>
              <a:t> Audit</a:t>
            </a:r>
          </a:p>
        </p:txBody>
      </p:sp>
      <p:sp>
        <p:nvSpPr>
          <p:cNvPr id="131079" name="Oval 7"/>
          <p:cNvSpPr>
            <a:spLocks noChangeArrowheads="1"/>
          </p:cNvSpPr>
          <p:nvPr/>
        </p:nvSpPr>
        <p:spPr bwMode="auto">
          <a:xfrm>
            <a:off x="6400800" y="3200400"/>
            <a:ext cx="1905000" cy="685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Tahoma" pitchFamily="34" charset="0"/>
              </a:rPr>
              <a:t>Anggaran</a:t>
            </a:r>
          </a:p>
        </p:txBody>
      </p:sp>
      <p:sp>
        <p:nvSpPr>
          <p:cNvPr id="131080" name="Oval 8"/>
          <p:cNvSpPr>
            <a:spLocks noChangeArrowheads="1"/>
          </p:cNvSpPr>
          <p:nvPr/>
        </p:nvSpPr>
        <p:spPr bwMode="auto">
          <a:xfrm>
            <a:off x="6477000" y="2362200"/>
            <a:ext cx="1600200" cy="685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Tahoma" pitchFamily="34" charset="0"/>
              </a:rPr>
              <a:t>Legislasi</a:t>
            </a:r>
          </a:p>
        </p:txBody>
      </p:sp>
      <p:sp>
        <p:nvSpPr>
          <p:cNvPr id="131081" name="Oval 9"/>
          <p:cNvSpPr>
            <a:spLocks noChangeArrowheads="1"/>
          </p:cNvSpPr>
          <p:nvPr/>
        </p:nvSpPr>
        <p:spPr bwMode="auto">
          <a:xfrm>
            <a:off x="6400800" y="3962400"/>
            <a:ext cx="1905000" cy="685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Tahoma" pitchFamily="34" charset="0"/>
              </a:rPr>
              <a:t>Pengawasan</a:t>
            </a:r>
          </a:p>
        </p:txBody>
      </p:sp>
      <p:sp>
        <p:nvSpPr>
          <p:cNvPr id="131082" name="Line 10"/>
          <p:cNvSpPr>
            <a:spLocks noChangeShapeType="1"/>
          </p:cNvSpPr>
          <p:nvPr/>
        </p:nvSpPr>
        <p:spPr bwMode="auto">
          <a:xfrm>
            <a:off x="6629400" y="5943600"/>
            <a:ext cx="762000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1083" name="Line 11"/>
          <p:cNvSpPr>
            <a:spLocks noChangeShapeType="1"/>
          </p:cNvSpPr>
          <p:nvPr/>
        </p:nvSpPr>
        <p:spPr bwMode="auto">
          <a:xfrm flipV="1">
            <a:off x="7391400" y="5029200"/>
            <a:ext cx="0" cy="83820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1084" name="Rectangle 12"/>
          <p:cNvSpPr>
            <a:spLocks noChangeArrowheads="1"/>
          </p:cNvSpPr>
          <p:nvPr/>
        </p:nvSpPr>
        <p:spPr bwMode="auto">
          <a:xfrm>
            <a:off x="4343400" y="1524000"/>
            <a:ext cx="1447800" cy="457200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rgbClr val="FF3300"/>
                </a:solidFill>
                <a:latin typeface="Tahoma" pitchFamily="34" charset="0"/>
              </a:rPr>
              <a:t>Pengguna </a:t>
            </a:r>
          </a:p>
        </p:txBody>
      </p:sp>
      <p:sp>
        <p:nvSpPr>
          <p:cNvPr id="131085" name="Line 13"/>
          <p:cNvSpPr>
            <a:spLocks noChangeShapeType="1"/>
          </p:cNvSpPr>
          <p:nvPr/>
        </p:nvSpPr>
        <p:spPr bwMode="auto">
          <a:xfrm flipV="1">
            <a:off x="2971800" y="3352800"/>
            <a:ext cx="3200400" cy="0"/>
          </a:xfrm>
          <a:prstGeom prst="line">
            <a:avLst/>
          </a:prstGeom>
          <a:noFill/>
          <a:ln w="762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1086" name="Oval 14"/>
          <p:cNvSpPr>
            <a:spLocks noChangeArrowheads="1"/>
          </p:cNvSpPr>
          <p:nvPr/>
        </p:nvSpPr>
        <p:spPr bwMode="auto">
          <a:xfrm>
            <a:off x="6172200" y="2133600"/>
            <a:ext cx="2362200" cy="28956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1087" name="Oval 15"/>
          <p:cNvSpPr>
            <a:spLocks noChangeArrowheads="1"/>
          </p:cNvSpPr>
          <p:nvPr/>
        </p:nvSpPr>
        <p:spPr bwMode="auto">
          <a:xfrm>
            <a:off x="7924800" y="4572000"/>
            <a:ext cx="990600" cy="914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Tahoma" pitchFamily="34" charset="0"/>
              </a:rPr>
              <a:t>Tupoksi</a:t>
            </a:r>
          </a:p>
        </p:txBody>
      </p:sp>
      <p:sp>
        <p:nvSpPr>
          <p:cNvPr id="131088" name="Line 16"/>
          <p:cNvSpPr>
            <a:spLocks noChangeShapeType="1"/>
          </p:cNvSpPr>
          <p:nvPr/>
        </p:nvSpPr>
        <p:spPr bwMode="auto">
          <a:xfrm>
            <a:off x="1600200" y="472440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1089" name="Rectangle 17"/>
          <p:cNvSpPr>
            <a:spLocks noChangeArrowheads="1"/>
          </p:cNvSpPr>
          <p:nvPr/>
        </p:nvSpPr>
        <p:spPr bwMode="auto">
          <a:xfrm>
            <a:off x="2743200" y="1524000"/>
            <a:ext cx="1600200" cy="457200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rgbClr val="FF3300"/>
                </a:solidFill>
                <a:latin typeface="Tahoma" pitchFamily="34" charset="0"/>
              </a:rPr>
              <a:t>Pengelola</a:t>
            </a:r>
          </a:p>
        </p:txBody>
      </p:sp>
      <p:sp>
        <p:nvSpPr>
          <p:cNvPr id="131090" name="Oval 18"/>
          <p:cNvSpPr>
            <a:spLocks noChangeArrowheads="1"/>
          </p:cNvSpPr>
          <p:nvPr/>
        </p:nvSpPr>
        <p:spPr bwMode="auto">
          <a:xfrm>
            <a:off x="381000" y="1371600"/>
            <a:ext cx="5867400" cy="838200"/>
          </a:xfrm>
          <a:prstGeom prst="ellipse">
            <a:avLst/>
          </a:prstGeom>
          <a:noFill/>
          <a:ln w="57150">
            <a:solidFill>
              <a:srgbClr val="33CC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1091" name="Rectangle 19"/>
          <p:cNvSpPr>
            <a:spLocks noChangeArrowheads="1"/>
          </p:cNvSpPr>
          <p:nvPr/>
        </p:nvSpPr>
        <p:spPr bwMode="auto">
          <a:xfrm>
            <a:off x="609600" y="1524000"/>
            <a:ext cx="1676400" cy="5334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000066"/>
                </a:solidFill>
                <a:latin typeface="Tahoma" pitchFamily="34" charset="0"/>
              </a:rPr>
              <a:t>PEMDA</a:t>
            </a:r>
          </a:p>
        </p:txBody>
      </p:sp>
      <p:sp>
        <p:nvSpPr>
          <p:cNvPr id="131092" name="Line 20"/>
          <p:cNvSpPr>
            <a:spLocks noChangeShapeType="1"/>
          </p:cNvSpPr>
          <p:nvPr/>
        </p:nvSpPr>
        <p:spPr bwMode="auto">
          <a:xfrm>
            <a:off x="2286000" y="1752600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1093" name="Oval 21"/>
          <p:cNvSpPr>
            <a:spLocks noChangeArrowheads="1"/>
          </p:cNvSpPr>
          <p:nvPr/>
        </p:nvSpPr>
        <p:spPr bwMode="auto">
          <a:xfrm>
            <a:off x="4343400" y="1295400"/>
            <a:ext cx="4267200" cy="838200"/>
          </a:xfrm>
          <a:prstGeom prst="ellips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1094" name="Line 22"/>
          <p:cNvSpPr>
            <a:spLocks noChangeShapeType="1"/>
          </p:cNvSpPr>
          <p:nvPr/>
        </p:nvSpPr>
        <p:spPr bwMode="auto">
          <a:xfrm>
            <a:off x="5791200" y="17526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1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1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1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1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4" grpId="0" autoUpdateAnimBg="0"/>
      <p:bldP spid="131075" grpId="0" animBg="1" autoUpdateAnimBg="0"/>
      <p:bldP spid="131076" grpId="0" animBg="1" autoUpdateAnimBg="0"/>
      <p:bldP spid="131077" grpId="0" animBg="1" autoUpdateAnimBg="0"/>
      <p:bldP spid="131078" grpId="0" animBg="1" autoUpdateAnimBg="0"/>
      <p:bldP spid="131091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2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9515-0CBA-427B-91DF-0C5A4363CAD8}" type="slidenum">
              <a:rPr lang="en-US"/>
              <a:pPr/>
              <a:t>4</a:t>
            </a:fld>
            <a:endParaRPr lang="en-US"/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696200" cy="563563"/>
          </a:xfrm>
        </p:spPr>
        <p:txBody>
          <a:bodyPr/>
          <a:lstStyle/>
          <a:p>
            <a:r>
              <a:rPr lang="en-US" sz="2800">
                <a:solidFill>
                  <a:srgbClr val="FFFF00"/>
                </a:solidFill>
                <a:latin typeface="Bodoni MT Black" pitchFamily="18" charset="0"/>
              </a:rPr>
              <a:t>SISTEM MANAJEMEN KEUANGAN</a:t>
            </a:r>
          </a:p>
        </p:txBody>
      </p:sp>
      <p:sp>
        <p:nvSpPr>
          <p:cNvPr id="133123" name="Oval 3"/>
          <p:cNvSpPr>
            <a:spLocks noChangeArrowheads="1"/>
          </p:cNvSpPr>
          <p:nvPr/>
        </p:nvSpPr>
        <p:spPr bwMode="auto">
          <a:xfrm>
            <a:off x="1143000" y="914400"/>
            <a:ext cx="2514600" cy="19050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Arial Black" pitchFamily="34" charset="0"/>
              </a:rPr>
              <a:t>SISTEM </a:t>
            </a:r>
          </a:p>
          <a:p>
            <a:pPr algn="ctr" eaLnBrk="0" hangingPunct="0"/>
            <a:r>
              <a:rPr lang="en-US" b="1">
                <a:latin typeface="Arial Black" pitchFamily="34" charset="0"/>
              </a:rPr>
              <a:t>PERENCANAAN </a:t>
            </a:r>
          </a:p>
          <a:p>
            <a:pPr algn="ctr" eaLnBrk="0" hangingPunct="0"/>
            <a:r>
              <a:rPr lang="en-US" b="1">
                <a:latin typeface="Arial Black" pitchFamily="34" charset="0"/>
              </a:rPr>
              <a:t>DAN </a:t>
            </a:r>
          </a:p>
          <a:p>
            <a:pPr algn="ctr" eaLnBrk="0" hangingPunct="0"/>
            <a:r>
              <a:rPr lang="en-US" b="1">
                <a:latin typeface="Arial Black" pitchFamily="34" charset="0"/>
              </a:rPr>
              <a:t>PENGANGGARAN</a:t>
            </a:r>
          </a:p>
        </p:txBody>
      </p:sp>
      <p:sp>
        <p:nvSpPr>
          <p:cNvPr id="133124" name="Oval 4"/>
          <p:cNvSpPr>
            <a:spLocks noChangeArrowheads="1"/>
          </p:cNvSpPr>
          <p:nvPr/>
        </p:nvSpPr>
        <p:spPr bwMode="auto">
          <a:xfrm>
            <a:off x="5791200" y="990600"/>
            <a:ext cx="2438400" cy="18288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Arial Black" pitchFamily="34" charset="0"/>
              </a:rPr>
              <a:t>SISTEM </a:t>
            </a:r>
          </a:p>
          <a:p>
            <a:pPr algn="ctr" eaLnBrk="0" hangingPunct="0"/>
            <a:r>
              <a:rPr lang="en-US" b="1">
                <a:latin typeface="Arial Black" pitchFamily="34" charset="0"/>
              </a:rPr>
              <a:t>PELAKSANAAN</a:t>
            </a:r>
          </a:p>
          <a:p>
            <a:pPr algn="ctr" eaLnBrk="0" hangingPunct="0"/>
            <a:r>
              <a:rPr lang="en-US" b="1">
                <a:latin typeface="Arial Black" pitchFamily="34" charset="0"/>
              </a:rPr>
              <a:t>ANGGARAN</a:t>
            </a:r>
          </a:p>
        </p:txBody>
      </p:sp>
      <p:sp>
        <p:nvSpPr>
          <p:cNvPr id="133125" name="Oval 5"/>
          <p:cNvSpPr>
            <a:spLocks noChangeArrowheads="1"/>
          </p:cNvSpPr>
          <p:nvPr/>
        </p:nvSpPr>
        <p:spPr bwMode="auto">
          <a:xfrm>
            <a:off x="5638800" y="4038600"/>
            <a:ext cx="2438400" cy="18288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Arial Black" pitchFamily="34" charset="0"/>
              </a:rPr>
              <a:t>SISTEM </a:t>
            </a:r>
          </a:p>
          <a:p>
            <a:pPr algn="ctr" eaLnBrk="0" hangingPunct="0"/>
            <a:r>
              <a:rPr lang="en-US" sz="1600" b="1">
                <a:latin typeface="Arial Black" pitchFamily="34" charset="0"/>
              </a:rPr>
              <a:t>AKUNTANSI</a:t>
            </a:r>
            <a:endParaRPr lang="en-US" sz="1400" b="1">
              <a:latin typeface="Arial Black" pitchFamily="34" charset="0"/>
            </a:endParaRPr>
          </a:p>
          <a:p>
            <a:pPr algn="ctr" eaLnBrk="0" hangingPunct="0"/>
            <a:r>
              <a:rPr lang="en-US" b="1">
                <a:latin typeface="Arial Black" pitchFamily="34" charset="0"/>
              </a:rPr>
              <a:t>KEUANGAN</a:t>
            </a:r>
          </a:p>
          <a:p>
            <a:pPr algn="ctr" eaLnBrk="0" hangingPunct="0"/>
            <a:r>
              <a:rPr lang="en-US" b="1">
                <a:latin typeface="Arial Black" pitchFamily="34" charset="0"/>
              </a:rPr>
              <a:t>DAERAH</a:t>
            </a:r>
          </a:p>
        </p:txBody>
      </p:sp>
      <p:sp>
        <p:nvSpPr>
          <p:cNvPr id="133126" name="Oval 6"/>
          <p:cNvSpPr>
            <a:spLocks noChangeArrowheads="1"/>
          </p:cNvSpPr>
          <p:nvPr/>
        </p:nvSpPr>
        <p:spPr bwMode="auto">
          <a:xfrm>
            <a:off x="990600" y="4038600"/>
            <a:ext cx="2667000" cy="18288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Arial Black" pitchFamily="34" charset="0"/>
              </a:rPr>
              <a:t>SISTEM </a:t>
            </a:r>
          </a:p>
          <a:p>
            <a:pPr algn="ctr" eaLnBrk="0" hangingPunct="0"/>
            <a:r>
              <a:rPr lang="en-US" sz="1400" b="1">
                <a:latin typeface="Arial Black" pitchFamily="34" charset="0"/>
              </a:rPr>
              <a:t>PERTANGGUNGJAWABAN</a:t>
            </a:r>
          </a:p>
          <a:p>
            <a:pPr algn="ctr" eaLnBrk="0" hangingPunct="0"/>
            <a:r>
              <a:rPr lang="en-US" b="1">
                <a:latin typeface="Arial Black" pitchFamily="34" charset="0"/>
              </a:rPr>
              <a:t>KEUANGAN </a:t>
            </a:r>
          </a:p>
          <a:p>
            <a:pPr algn="ctr" eaLnBrk="0" hangingPunct="0"/>
            <a:r>
              <a:rPr lang="en-US" b="1">
                <a:latin typeface="Arial Black" pitchFamily="34" charset="0"/>
              </a:rPr>
              <a:t>DAERAH</a:t>
            </a:r>
          </a:p>
        </p:txBody>
      </p:sp>
      <p:sp>
        <p:nvSpPr>
          <p:cNvPr id="133127" name="Rectangle 7"/>
          <p:cNvSpPr>
            <a:spLocks noChangeArrowheads="1"/>
          </p:cNvSpPr>
          <p:nvPr/>
        </p:nvSpPr>
        <p:spPr bwMode="auto">
          <a:xfrm>
            <a:off x="3962400" y="914400"/>
            <a:ext cx="13716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000000"/>
                </a:solidFill>
                <a:latin typeface="Arial Black" pitchFamily="34" charset="0"/>
              </a:rPr>
              <a:t>APBD</a:t>
            </a:r>
          </a:p>
        </p:txBody>
      </p:sp>
      <p:sp>
        <p:nvSpPr>
          <p:cNvPr id="133128" name="Rectangle 8"/>
          <p:cNvSpPr>
            <a:spLocks noChangeArrowheads="1"/>
          </p:cNvSpPr>
          <p:nvPr/>
        </p:nvSpPr>
        <p:spPr bwMode="auto">
          <a:xfrm>
            <a:off x="7239000" y="2971800"/>
            <a:ext cx="1600200" cy="838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rgbClr val="000000"/>
                </a:solidFill>
                <a:latin typeface="Arial Black" pitchFamily="34" charset="0"/>
              </a:rPr>
              <a:t>BUKTI </a:t>
            </a:r>
          </a:p>
          <a:p>
            <a:pPr algn="ctr" eaLnBrk="0" hangingPunct="0"/>
            <a:r>
              <a:rPr lang="en-US" b="1">
                <a:solidFill>
                  <a:srgbClr val="000000"/>
                </a:solidFill>
                <a:latin typeface="Arial Black" pitchFamily="34" charset="0"/>
              </a:rPr>
              <a:t>TRANSAKSI</a:t>
            </a:r>
          </a:p>
        </p:txBody>
      </p:sp>
      <p:sp>
        <p:nvSpPr>
          <p:cNvPr id="133129" name="Rectangle 9"/>
          <p:cNvSpPr>
            <a:spLocks noChangeArrowheads="1"/>
          </p:cNvSpPr>
          <p:nvPr/>
        </p:nvSpPr>
        <p:spPr bwMode="auto">
          <a:xfrm>
            <a:off x="3505200" y="5715000"/>
            <a:ext cx="2286000" cy="762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000000"/>
                </a:solidFill>
                <a:latin typeface="Arial Black" pitchFamily="34" charset="0"/>
              </a:rPr>
              <a:t>CATATAN</a:t>
            </a:r>
          </a:p>
          <a:p>
            <a:pPr algn="ctr" eaLnBrk="0" hangingPunct="0"/>
            <a:r>
              <a:rPr lang="en-US" sz="2400" b="1">
                <a:solidFill>
                  <a:srgbClr val="000000"/>
                </a:solidFill>
                <a:latin typeface="Arial Black" pitchFamily="34" charset="0"/>
              </a:rPr>
              <a:t>PEMBUKUAN</a:t>
            </a:r>
          </a:p>
        </p:txBody>
      </p:sp>
      <p:sp>
        <p:nvSpPr>
          <p:cNvPr id="133130" name="Rectangle 10"/>
          <p:cNvSpPr>
            <a:spLocks noChangeArrowheads="1"/>
          </p:cNvSpPr>
          <p:nvPr/>
        </p:nvSpPr>
        <p:spPr bwMode="auto">
          <a:xfrm>
            <a:off x="457200" y="3048000"/>
            <a:ext cx="1752600" cy="762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000000"/>
                </a:solidFill>
                <a:latin typeface="Arial Black" pitchFamily="34" charset="0"/>
              </a:rPr>
              <a:t>LAP KEU</a:t>
            </a:r>
          </a:p>
        </p:txBody>
      </p:sp>
      <p:sp>
        <p:nvSpPr>
          <p:cNvPr id="133131" name="Line 11"/>
          <p:cNvSpPr>
            <a:spLocks noChangeShapeType="1"/>
          </p:cNvSpPr>
          <p:nvPr/>
        </p:nvSpPr>
        <p:spPr bwMode="auto">
          <a:xfrm flipV="1">
            <a:off x="3505200" y="1143000"/>
            <a:ext cx="4572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32" name="Line 12"/>
          <p:cNvSpPr>
            <a:spLocks noChangeShapeType="1"/>
          </p:cNvSpPr>
          <p:nvPr/>
        </p:nvSpPr>
        <p:spPr bwMode="auto">
          <a:xfrm>
            <a:off x="5334000" y="1143000"/>
            <a:ext cx="6096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33" name="Line 13"/>
          <p:cNvSpPr>
            <a:spLocks noChangeShapeType="1"/>
          </p:cNvSpPr>
          <p:nvPr/>
        </p:nvSpPr>
        <p:spPr bwMode="auto">
          <a:xfrm>
            <a:off x="7848600" y="2514600"/>
            <a:ext cx="30480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34" name="Line 14"/>
          <p:cNvSpPr>
            <a:spLocks noChangeShapeType="1"/>
          </p:cNvSpPr>
          <p:nvPr/>
        </p:nvSpPr>
        <p:spPr bwMode="auto">
          <a:xfrm flipH="1">
            <a:off x="7772400" y="3810000"/>
            <a:ext cx="304800" cy="457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35" name="Line 15"/>
          <p:cNvSpPr>
            <a:spLocks noChangeShapeType="1"/>
          </p:cNvSpPr>
          <p:nvPr/>
        </p:nvSpPr>
        <p:spPr bwMode="auto">
          <a:xfrm flipH="1">
            <a:off x="5791200" y="5791200"/>
            <a:ext cx="4572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36" name="Line 16"/>
          <p:cNvSpPr>
            <a:spLocks noChangeShapeType="1"/>
          </p:cNvSpPr>
          <p:nvPr/>
        </p:nvSpPr>
        <p:spPr bwMode="auto">
          <a:xfrm flipH="1" flipV="1">
            <a:off x="2971800" y="5715000"/>
            <a:ext cx="45720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37" name="Line 17"/>
          <p:cNvSpPr>
            <a:spLocks noChangeShapeType="1"/>
          </p:cNvSpPr>
          <p:nvPr/>
        </p:nvSpPr>
        <p:spPr bwMode="auto">
          <a:xfrm flipH="1" flipV="1">
            <a:off x="1066800" y="3810000"/>
            <a:ext cx="304800" cy="457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38" name="Line 18"/>
          <p:cNvSpPr>
            <a:spLocks noChangeShapeType="1"/>
          </p:cNvSpPr>
          <p:nvPr/>
        </p:nvSpPr>
        <p:spPr bwMode="auto">
          <a:xfrm flipV="1">
            <a:off x="1143000" y="2590800"/>
            <a:ext cx="381000" cy="457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39" name="Line 19"/>
          <p:cNvSpPr>
            <a:spLocks noChangeShapeType="1"/>
          </p:cNvSpPr>
          <p:nvPr/>
        </p:nvSpPr>
        <p:spPr bwMode="auto">
          <a:xfrm>
            <a:off x="3886200" y="2743200"/>
            <a:ext cx="1447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40" name="Line 20"/>
          <p:cNvSpPr>
            <a:spLocks noChangeShapeType="1"/>
          </p:cNvSpPr>
          <p:nvPr/>
        </p:nvSpPr>
        <p:spPr bwMode="auto">
          <a:xfrm>
            <a:off x="5486400" y="2971800"/>
            <a:ext cx="0" cy="685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41" name="Line 21"/>
          <p:cNvSpPr>
            <a:spLocks noChangeShapeType="1"/>
          </p:cNvSpPr>
          <p:nvPr/>
        </p:nvSpPr>
        <p:spPr bwMode="auto">
          <a:xfrm flipH="1">
            <a:off x="3886200" y="4114800"/>
            <a:ext cx="1371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42" name="Line 22"/>
          <p:cNvSpPr>
            <a:spLocks noChangeShapeType="1"/>
          </p:cNvSpPr>
          <p:nvPr/>
        </p:nvSpPr>
        <p:spPr bwMode="auto">
          <a:xfrm flipV="1">
            <a:off x="3733800" y="3048000"/>
            <a:ext cx="0" cy="762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8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58A0-DB51-4376-BBB2-A45B30141331}" type="slidenum">
              <a:rPr lang="en-US"/>
              <a:pPr/>
              <a:t>5</a:t>
            </a:fld>
            <a:endParaRPr lang="en-US"/>
          </a:p>
        </p:txBody>
      </p:sp>
      <p:sp>
        <p:nvSpPr>
          <p:cNvPr id="135170" name="Rectangle 2"/>
          <p:cNvSpPr>
            <a:spLocks noChangeArrowheads="1"/>
          </p:cNvSpPr>
          <p:nvPr/>
        </p:nvSpPr>
        <p:spPr bwMode="auto">
          <a:xfrm>
            <a:off x="4648200" y="1371600"/>
            <a:ext cx="3581400" cy="4724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GB">
              <a:latin typeface="Verdana" pitchFamily="34" charset="0"/>
            </a:endParaRPr>
          </a:p>
        </p:txBody>
      </p:sp>
      <p:sp>
        <p:nvSpPr>
          <p:cNvPr id="135171" name="Rectangle 3"/>
          <p:cNvSpPr>
            <a:spLocks noChangeArrowheads="1"/>
          </p:cNvSpPr>
          <p:nvPr/>
        </p:nvSpPr>
        <p:spPr bwMode="auto">
          <a:xfrm>
            <a:off x="304800" y="1371600"/>
            <a:ext cx="4343400" cy="4724400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GB">
              <a:solidFill>
                <a:schemeClr val="bg2"/>
              </a:solidFill>
              <a:latin typeface="Albertus Extra Bold" pitchFamily="34" charset="0"/>
            </a:endParaRPr>
          </a:p>
        </p:txBody>
      </p:sp>
      <p:sp>
        <p:nvSpPr>
          <p:cNvPr id="135172" name="Rectangle 4"/>
          <p:cNvSpPr>
            <a:spLocks noChangeArrowheads="1"/>
          </p:cNvSpPr>
          <p:nvPr/>
        </p:nvSpPr>
        <p:spPr bwMode="auto">
          <a:xfrm>
            <a:off x="533400" y="3886200"/>
            <a:ext cx="7620000" cy="2057400"/>
          </a:xfrm>
          <a:prstGeom prst="rect">
            <a:avLst/>
          </a:prstGeom>
          <a:noFill/>
          <a:ln w="190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5173" name="Rectangle 5"/>
          <p:cNvSpPr>
            <a:spLocks noChangeArrowheads="1"/>
          </p:cNvSpPr>
          <p:nvPr/>
        </p:nvSpPr>
        <p:spPr bwMode="auto">
          <a:xfrm>
            <a:off x="533400" y="1676400"/>
            <a:ext cx="7620000" cy="1828800"/>
          </a:xfrm>
          <a:prstGeom prst="rect">
            <a:avLst/>
          </a:prstGeom>
          <a:noFill/>
          <a:ln w="190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5174" name="Text Box 6"/>
          <p:cNvSpPr txBox="1">
            <a:spLocks noChangeArrowheads="1"/>
          </p:cNvSpPr>
          <p:nvPr/>
        </p:nvSpPr>
        <p:spPr bwMode="auto">
          <a:xfrm>
            <a:off x="1993900" y="2913063"/>
            <a:ext cx="1350963" cy="466725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RPJM</a:t>
            </a:r>
          </a:p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NASIONAL</a:t>
            </a:r>
          </a:p>
        </p:txBody>
      </p:sp>
      <p:sp>
        <p:nvSpPr>
          <p:cNvPr id="135175" name="Text Box 7"/>
          <p:cNvSpPr txBox="1">
            <a:spLocks noChangeArrowheads="1"/>
          </p:cNvSpPr>
          <p:nvPr/>
        </p:nvSpPr>
        <p:spPr bwMode="auto">
          <a:xfrm>
            <a:off x="3763963" y="2992438"/>
            <a:ext cx="681037" cy="284162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RKP</a:t>
            </a:r>
          </a:p>
        </p:txBody>
      </p:sp>
      <p:sp>
        <p:nvSpPr>
          <p:cNvPr id="135176" name="Text Box 8"/>
          <p:cNvSpPr txBox="1">
            <a:spLocks noChangeArrowheads="1"/>
          </p:cNvSpPr>
          <p:nvPr/>
        </p:nvSpPr>
        <p:spPr bwMode="auto">
          <a:xfrm>
            <a:off x="5494338" y="2971800"/>
            <a:ext cx="976312" cy="284163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RAPBN</a:t>
            </a:r>
          </a:p>
        </p:txBody>
      </p:sp>
      <p:sp>
        <p:nvSpPr>
          <p:cNvPr id="135177" name="Text Box 9"/>
          <p:cNvSpPr txBox="1">
            <a:spLocks noChangeArrowheads="1"/>
          </p:cNvSpPr>
          <p:nvPr/>
        </p:nvSpPr>
        <p:spPr bwMode="auto">
          <a:xfrm>
            <a:off x="6977063" y="2971800"/>
            <a:ext cx="827087" cy="284163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APBN</a:t>
            </a:r>
          </a:p>
        </p:txBody>
      </p:sp>
      <p:sp>
        <p:nvSpPr>
          <p:cNvPr id="135178" name="Text Box 10"/>
          <p:cNvSpPr txBox="1">
            <a:spLocks noChangeArrowheads="1"/>
          </p:cNvSpPr>
          <p:nvPr/>
        </p:nvSpPr>
        <p:spPr bwMode="auto">
          <a:xfrm>
            <a:off x="582613" y="4105275"/>
            <a:ext cx="1119187" cy="466725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RPJP</a:t>
            </a:r>
          </a:p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DAERAH</a:t>
            </a:r>
          </a:p>
        </p:txBody>
      </p:sp>
      <p:sp>
        <p:nvSpPr>
          <p:cNvPr id="135179" name="Text Box 11"/>
          <p:cNvSpPr txBox="1">
            <a:spLocks noChangeArrowheads="1"/>
          </p:cNvSpPr>
          <p:nvPr/>
        </p:nvSpPr>
        <p:spPr bwMode="auto">
          <a:xfrm>
            <a:off x="1985963" y="4098925"/>
            <a:ext cx="1119187" cy="466725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RPJM</a:t>
            </a:r>
          </a:p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DAERAH</a:t>
            </a:r>
          </a:p>
        </p:txBody>
      </p:sp>
      <p:sp>
        <p:nvSpPr>
          <p:cNvPr id="135180" name="Text Box 12"/>
          <p:cNvSpPr txBox="1">
            <a:spLocks noChangeArrowheads="1"/>
          </p:cNvSpPr>
          <p:nvPr/>
        </p:nvSpPr>
        <p:spPr bwMode="auto">
          <a:xfrm>
            <a:off x="3657600" y="4114800"/>
            <a:ext cx="838200" cy="376238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10000"/>
              </a:spcBef>
              <a:spcAft>
                <a:spcPct val="10000"/>
              </a:spcAft>
            </a:pPr>
            <a:r>
              <a:rPr lang="en-US">
                <a:solidFill>
                  <a:schemeClr val="bg1"/>
                </a:solidFill>
                <a:latin typeface="Tahoma" pitchFamily="34" charset="0"/>
              </a:rPr>
              <a:t>RKPD</a:t>
            </a:r>
          </a:p>
        </p:txBody>
      </p:sp>
      <p:sp>
        <p:nvSpPr>
          <p:cNvPr id="135181" name="Text Box 13"/>
          <p:cNvSpPr txBox="1">
            <a:spLocks noChangeArrowheads="1"/>
          </p:cNvSpPr>
          <p:nvPr/>
        </p:nvSpPr>
        <p:spPr bwMode="auto">
          <a:xfrm>
            <a:off x="5562600" y="4114800"/>
            <a:ext cx="973138" cy="284163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RAPBD</a:t>
            </a:r>
          </a:p>
        </p:txBody>
      </p:sp>
      <p:sp>
        <p:nvSpPr>
          <p:cNvPr id="135182" name="Text Box 14"/>
          <p:cNvSpPr txBox="1">
            <a:spLocks noChangeArrowheads="1"/>
          </p:cNvSpPr>
          <p:nvPr/>
        </p:nvSpPr>
        <p:spPr bwMode="auto">
          <a:xfrm>
            <a:off x="7099300" y="4114800"/>
            <a:ext cx="825500" cy="284163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APBD</a:t>
            </a:r>
          </a:p>
        </p:txBody>
      </p:sp>
      <p:sp>
        <p:nvSpPr>
          <p:cNvPr id="135183" name="Text Box 15"/>
          <p:cNvSpPr txBox="1">
            <a:spLocks noChangeArrowheads="1"/>
          </p:cNvSpPr>
          <p:nvPr/>
        </p:nvSpPr>
        <p:spPr bwMode="auto">
          <a:xfrm>
            <a:off x="2014538" y="5151438"/>
            <a:ext cx="1230312" cy="466725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RENSTRA</a:t>
            </a:r>
          </a:p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SKPD</a:t>
            </a:r>
          </a:p>
        </p:txBody>
      </p:sp>
      <p:sp>
        <p:nvSpPr>
          <p:cNvPr id="135184" name="Text Box 16"/>
          <p:cNvSpPr txBox="1">
            <a:spLocks noChangeArrowheads="1"/>
          </p:cNvSpPr>
          <p:nvPr/>
        </p:nvSpPr>
        <p:spPr bwMode="auto">
          <a:xfrm>
            <a:off x="3733800" y="5029200"/>
            <a:ext cx="928688" cy="466725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RENJA</a:t>
            </a:r>
          </a:p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SKPD</a:t>
            </a:r>
          </a:p>
        </p:txBody>
      </p:sp>
      <p:sp>
        <p:nvSpPr>
          <p:cNvPr id="135185" name="Text Box 17"/>
          <p:cNvSpPr txBox="1">
            <a:spLocks noChangeArrowheads="1"/>
          </p:cNvSpPr>
          <p:nvPr/>
        </p:nvSpPr>
        <p:spPr bwMode="auto">
          <a:xfrm>
            <a:off x="5638800" y="5029200"/>
            <a:ext cx="876300" cy="466725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RKA –</a:t>
            </a:r>
          </a:p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SKPD</a:t>
            </a:r>
          </a:p>
        </p:txBody>
      </p:sp>
      <p:sp>
        <p:nvSpPr>
          <p:cNvPr id="135186" name="Text Box 18"/>
          <p:cNvSpPr txBox="1">
            <a:spLocks noChangeArrowheads="1"/>
          </p:cNvSpPr>
          <p:nvPr/>
        </p:nvSpPr>
        <p:spPr bwMode="auto">
          <a:xfrm>
            <a:off x="6705600" y="4953000"/>
            <a:ext cx="1352550" cy="466725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PENJABARAN</a:t>
            </a:r>
          </a:p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APBD</a:t>
            </a:r>
          </a:p>
        </p:txBody>
      </p:sp>
      <p:sp>
        <p:nvSpPr>
          <p:cNvPr id="135187" name="Text Box 19"/>
          <p:cNvSpPr txBox="1">
            <a:spLocks noChangeArrowheads="1"/>
          </p:cNvSpPr>
          <p:nvPr/>
        </p:nvSpPr>
        <p:spPr bwMode="auto">
          <a:xfrm>
            <a:off x="2014538" y="1941513"/>
            <a:ext cx="1230312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RENSTRA</a:t>
            </a:r>
          </a:p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KL</a:t>
            </a:r>
          </a:p>
        </p:txBody>
      </p:sp>
      <p:sp>
        <p:nvSpPr>
          <p:cNvPr id="135188" name="Text Box 20"/>
          <p:cNvSpPr txBox="1">
            <a:spLocks noChangeArrowheads="1"/>
          </p:cNvSpPr>
          <p:nvPr/>
        </p:nvSpPr>
        <p:spPr bwMode="auto">
          <a:xfrm>
            <a:off x="3632200" y="1943100"/>
            <a:ext cx="928688" cy="466725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RENJA</a:t>
            </a:r>
          </a:p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KL</a:t>
            </a:r>
          </a:p>
        </p:txBody>
      </p:sp>
      <p:sp>
        <p:nvSpPr>
          <p:cNvPr id="135189" name="Text Box 21"/>
          <p:cNvSpPr txBox="1">
            <a:spLocks noChangeArrowheads="1"/>
          </p:cNvSpPr>
          <p:nvPr/>
        </p:nvSpPr>
        <p:spPr bwMode="auto">
          <a:xfrm>
            <a:off x="5667375" y="1981200"/>
            <a:ext cx="863600" cy="284163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RKA - KL</a:t>
            </a:r>
          </a:p>
        </p:txBody>
      </p:sp>
      <p:sp>
        <p:nvSpPr>
          <p:cNvPr id="135190" name="Text Box 22"/>
          <p:cNvSpPr txBox="1">
            <a:spLocks noChangeArrowheads="1"/>
          </p:cNvSpPr>
          <p:nvPr/>
        </p:nvSpPr>
        <p:spPr bwMode="auto">
          <a:xfrm>
            <a:off x="6872288" y="1981200"/>
            <a:ext cx="1190625" cy="466725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RINCIAN</a:t>
            </a:r>
          </a:p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APBN</a:t>
            </a:r>
          </a:p>
        </p:txBody>
      </p:sp>
      <p:sp>
        <p:nvSpPr>
          <p:cNvPr id="135191" name="Line 23"/>
          <p:cNvSpPr>
            <a:spLocks noChangeShapeType="1"/>
          </p:cNvSpPr>
          <p:nvPr/>
        </p:nvSpPr>
        <p:spPr bwMode="auto">
          <a:xfrm>
            <a:off x="1600200" y="3124200"/>
            <a:ext cx="381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192" name="Line 24"/>
          <p:cNvSpPr>
            <a:spLocks noChangeShapeType="1"/>
          </p:cNvSpPr>
          <p:nvPr/>
        </p:nvSpPr>
        <p:spPr bwMode="auto">
          <a:xfrm>
            <a:off x="3352800" y="3124200"/>
            <a:ext cx="381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193" name="Text Box 25"/>
          <p:cNvSpPr txBox="1">
            <a:spLocks noChangeArrowheads="1"/>
          </p:cNvSpPr>
          <p:nvPr/>
        </p:nvSpPr>
        <p:spPr bwMode="auto">
          <a:xfrm>
            <a:off x="3124200" y="2773363"/>
            <a:ext cx="811213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Arial Narrow" pitchFamily="34" charset="0"/>
              </a:rPr>
              <a:t>dijabarkan</a:t>
            </a:r>
          </a:p>
        </p:txBody>
      </p:sp>
      <p:sp>
        <p:nvSpPr>
          <p:cNvPr id="135194" name="Line 26"/>
          <p:cNvSpPr>
            <a:spLocks noChangeShapeType="1"/>
          </p:cNvSpPr>
          <p:nvPr/>
        </p:nvSpPr>
        <p:spPr bwMode="auto">
          <a:xfrm>
            <a:off x="4419600" y="3124200"/>
            <a:ext cx="10668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195" name="Line 27"/>
          <p:cNvSpPr>
            <a:spLocks noChangeShapeType="1"/>
          </p:cNvSpPr>
          <p:nvPr/>
        </p:nvSpPr>
        <p:spPr bwMode="auto">
          <a:xfrm>
            <a:off x="6477000" y="3124200"/>
            <a:ext cx="4572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196" name="Line 28"/>
          <p:cNvSpPr>
            <a:spLocks noChangeShapeType="1"/>
          </p:cNvSpPr>
          <p:nvPr/>
        </p:nvSpPr>
        <p:spPr bwMode="auto">
          <a:xfrm flipV="1">
            <a:off x="2590800" y="2400300"/>
            <a:ext cx="0" cy="4953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197" name="Text Box 29"/>
          <p:cNvSpPr txBox="1">
            <a:spLocks noChangeArrowheads="1"/>
          </p:cNvSpPr>
          <p:nvPr/>
        </p:nvSpPr>
        <p:spPr bwMode="auto">
          <a:xfrm>
            <a:off x="1944688" y="2468563"/>
            <a:ext cx="7477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Arial Narrow" pitchFamily="34" charset="0"/>
              </a:rPr>
              <a:t>Pedoman</a:t>
            </a:r>
          </a:p>
        </p:txBody>
      </p:sp>
      <p:sp>
        <p:nvSpPr>
          <p:cNvPr id="135198" name="Line 30"/>
          <p:cNvSpPr>
            <a:spLocks noChangeShapeType="1"/>
          </p:cNvSpPr>
          <p:nvPr/>
        </p:nvSpPr>
        <p:spPr bwMode="auto">
          <a:xfrm>
            <a:off x="3276600" y="2143125"/>
            <a:ext cx="3048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199" name="Text Box 31"/>
          <p:cNvSpPr txBox="1">
            <a:spLocks noChangeArrowheads="1"/>
          </p:cNvSpPr>
          <p:nvPr/>
        </p:nvSpPr>
        <p:spPr bwMode="auto">
          <a:xfrm>
            <a:off x="3030538" y="1895475"/>
            <a:ext cx="747712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Arial Narrow" pitchFamily="34" charset="0"/>
              </a:rPr>
              <a:t>Pedoman</a:t>
            </a:r>
          </a:p>
        </p:txBody>
      </p:sp>
      <p:sp>
        <p:nvSpPr>
          <p:cNvPr id="135200" name="Line 32"/>
          <p:cNvSpPr>
            <a:spLocks noChangeShapeType="1"/>
          </p:cNvSpPr>
          <p:nvPr/>
        </p:nvSpPr>
        <p:spPr bwMode="auto">
          <a:xfrm>
            <a:off x="4572000" y="2133600"/>
            <a:ext cx="9144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01" name="Line 33"/>
          <p:cNvSpPr>
            <a:spLocks noChangeShapeType="1"/>
          </p:cNvSpPr>
          <p:nvPr/>
        </p:nvSpPr>
        <p:spPr bwMode="auto">
          <a:xfrm>
            <a:off x="6705600" y="2133600"/>
            <a:ext cx="1524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02" name="Line 34"/>
          <p:cNvSpPr>
            <a:spLocks noChangeShapeType="1"/>
          </p:cNvSpPr>
          <p:nvPr/>
        </p:nvSpPr>
        <p:spPr bwMode="auto">
          <a:xfrm>
            <a:off x="6019800" y="2286000"/>
            <a:ext cx="0" cy="6858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03" name="Line 35"/>
          <p:cNvSpPr>
            <a:spLocks noChangeShapeType="1"/>
          </p:cNvSpPr>
          <p:nvPr/>
        </p:nvSpPr>
        <p:spPr bwMode="auto">
          <a:xfrm flipV="1">
            <a:off x="7391400" y="2438400"/>
            <a:ext cx="0" cy="5334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04" name="Line 36"/>
          <p:cNvSpPr>
            <a:spLocks noChangeShapeType="1"/>
          </p:cNvSpPr>
          <p:nvPr/>
        </p:nvSpPr>
        <p:spPr bwMode="auto">
          <a:xfrm>
            <a:off x="1143000" y="3400425"/>
            <a:ext cx="0" cy="6858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05" name="Line 37"/>
          <p:cNvSpPr>
            <a:spLocks noChangeShapeType="1"/>
          </p:cNvSpPr>
          <p:nvPr/>
        </p:nvSpPr>
        <p:spPr bwMode="auto">
          <a:xfrm>
            <a:off x="1676400" y="4343400"/>
            <a:ext cx="3048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06" name="Text Box 38"/>
          <p:cNvSpPr txBox="1">
            <a:spLocks noChangeArrowheads="1"/>
          </p:cNvSpPr>
          <p:nvPr/>
        </p:nvSpPr>
        <p:spPr bwMode="auto">
          <a:xfrm>
            <a:off x="1466850" y="4087813"/>
            <a:ext cx="747713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Arial Narrow" pitchFamily="34" charset="0"/>
              </a:rPr>
              <a:t>Pedoman</a:t>
            </a:r>
          </a:p>
        </p:txBody>
      </p:sp>
      <p:sp>
        <p:nvSpPr>
          <p:cNvPr id="135207" name="Text Box 39"/>
          <p:cNvSpPr txBox="1">
            <a:spLocks noChangeArrowheads="1"/>
          </p:cNvSpPr>
          <p:nvPr/>
        </p:nvSpPr>
        <p:spPr bwMode="auto">
          <a:xfrm>
            <a:off x="2933700" y="4067175"/>
            <a:ext cx="811213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Arial Narrow" pitchFamily="34" charset="0"/>
              </a:rPr>
              <a:t>dijabarkan</a:t>
            </a:r>
          </a:p>
        </p:txBody>
      </p:sp>
      <p:sp>
        <p:nvSpPr>
          <p:cNvPr id="135208" name="Line 40"/>
          <p:cNvSpPr>
            <a:spLocks noChangeShapeType="1"/>
          </p:cNvSpPr>
          <p:nvPr/>
        </p:nvSpPr>
        <p:spPr bwMode="auto">
          <a:xfrm>
            <a:off x="3124200" y="4343400"/>
            <a:ext cx="4572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09" name="Line 41"/>
          <p:cNvSpPr>
            <a:spLocks noChangeShapeType="1"/>
          </p:cNvSpPr>
          <p:nvPr/>
        </p:nvSpPr>
        <p:spPr bwMode="auto">
          <a:xfrm>
            <a:off x="2590800" y="3400425"/>
            <a:ext cx="0" cy="685800"/>
          </a:xfrm>
          <a:prstGeom prst="line">
            <a:avLst/>
          </a:prstGeom>
          <a:noFill/>
          <a:ln w="28575">
            <a:solidFill>
              <a:schemeClr val="bg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10" name="Line 42"/>
          <p:cNvSpPr>
            <a:spLocks noChangeShapeType="1"/>
          </p:cNvSpPr>
          <p:nvPr/>
        </p:nvSpPr>
        <p:spPr bwMode="auto">
          <a:xfrm>
            <a:off x="4038600" y="3276600"/>
            <a:ext cx="0" cy="762000"/>
          </a:xfrm>
          <a:prstGeom prst="line">
            <a:avLst/>
          </a:prstGeom>
          <a:noFill/>
          <a:ln w="28575">
            <a:solidFill>
              <a:schemeClr val="bg2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11" name="Line 43"/>
          <p:cNvSpPr>
            <a:spLocks noChangeShapeType="1"/>
          </p:cNvSpPr>
          <p:nvPr/>
        </p:nvSpPr>
        <p:spPr bwMode="auto">
          <a:xfrm flipV="1">
            <a:off x="4038600" y="2438400"/>
            <a:ext cx="0" cy="5334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12" name="Text Box 44"/>
          <p:cNvSpPr txBox="1">
            <a:spLocks noChangeArrowheads="1"/>
          </p:cNvSpPr>
          <p:nvPr/>
        </p:nvSpPr>
        <p:spPr bwMode="auto">
          <a:xfrm>
            <a:off x="3581400" y="2514600"/>
            <a:ext cx="511175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Arial Narrow" pitchFamily="34" charset="0"/>
              </a:rPr>
              <a:t>diacu</a:t>
            </a:r>
          </a:p>
        </p:txBody>
      </p:sp>
      <p:sp>
        <p:nvSpPr>
          <p:cNvPr id="135213" name="Text Box 45"/>
          <p:cNvSpPr txBox="1">
            <a:spLocks noChangeArrowheads="1"/>
          </p:cNvSpPr>
          <p:nvPr/>
        </p:nvSpPr>
        <p:spPr bwMode="auto">
          <a:xfrm>
            <a:off x="4343400" y="3886200"/>
            <a:ext cx="747713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Arial Narrow" pitchFamily="34" charset="0"/>
              </a:rPr>
              <a:t>Pedoman</a:t>
            </a:r>
          </a:p>
        </p:txBody>
      </p:sp>
      <p:sp>
        <p:nvSpPr>
          <p:cNvPr id="135214" name="Line 46"/>
          <p:cNvSpPr>
            <a:spLocks noChangeShapeType="1"/>
          </p:cNvSpPr>
          <p:nvPr/>
        </p:nvSpPr>
        <p:spPr bwMode="auto">
          <a:xfrm>
            <a:off x="6629400" y="4267200"/>
            <a:ext cx="381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15" name="Line 47"/>
          <p:cNvSpPr>
            <a:spLocks noChangeShapeType="1"/>
          </p:cNvSpPr>
          <p:nvPr/>
        </p:nvSpPr>
        <p:spPr bwMode="auto">
          <a:xfrm flipV="1">
            <a:off x="6096000" y="4419600"/>
            <a:ext cx="0" cy="609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16" name="Line 48"/>
          <p:cNvSpPr>
            <a:spLocks noChangeShapeType="1"/>
          </p:cNvSpPr>
          <p:nvPr/>
        </p:nvSpPr>
        <p:spPr bwMode="auto">
          <a:xfrm>
            <a:off x="7467600" y="4419600"/>
            <a:ext cx="0" cy="457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17" name="Line 49"/>
          <p:cNvSpPr>
            <a:spLocks noChangeShapeType="1"/>
          </p:cNvSpPr>
          <p:nvPr/>
        </p:nvSpPr>
        <p:spPr bwMode="auto">
          <a:xfrm>
            <a:off x="6477000" y="5257800"/>
            <a:ext cx="2286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18" name="Text Box 50"/>
          <p:cNvSpPr txBox="1">
            <a:spLocks noChangeArrowheads="1"/>
          </p:cNvSpPr>
          <p:nvPr/>
        </p:nvSpPr>
        <p:spPr bwMode="auto">
          <a:xfrm>
            <a:off x="4648200" y="5029200"/>
            <a:ext cx="747713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Arial Narrow" pitchFamily="34" charset="0"/>
              </a:rPr>
              <a:t>Pedoman</a:t>
            </a:r>
          </a:p>
        </p:txBody>
      </p:sp>
      <p:sp>
        <p:nvSpPr>
          <p:cNvPr id="135219" name="Line 51"/>
          <p:cNvSpPr>
            <a:spLocks noChangeShapeType="1"/>
          </p:cNvSpPr>
          <p:nvPr/>
        </p:nvSpPr>
        <p:spPr bwMode="auto">
          <a:xfrm>
            <a:off x="4648200" y="5257800"/>
            <a:ext cx="9906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20" name="Text Box 52"/>
          <p:cNvSpPr txBox="1">
            <a:spLocks noChangeArrowheads="1"/>
          </p:cNvSpPr>
          <p:nvPr/>
        </p:nvSpPr>
        <p:spPr bwMode="auto">
          <a:xfrm>
            <a:off x="3124200" y="5135563"/>
            <a:ext cx="747713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Arial Narrow" pitchFamily="34" charset="0"/>
              </a:rPr>
              <a:t>Pedoman</a:t>
            </a:r>
          </a:p>
        </p:txBody>
      </p:sp>
      <p:sp>
        <p:nvSpPr>
          <p:cNvPr id="135221" name="Line 53"/>
          <p:cNvSpPr>
            <a:spLocks noChangeShapeType="1"/>
          </p:cNvSpPr>
          <p:nvPr/>
        </p:nvSpPr>
        <p:spPr bwMode="auto">
          <a:xfrm flipV="1">
            <a:off x="3200400" y="5410200"/>
            <a:ext cx="4572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22" name="Line 54"/>
          <p:cNvSpPr>
            <a:spLocks noChangeShapeType="1"/>
          </p:cNvSpPr>
          <p:nvPr/>
        </p:nvSpPr>
        <p:spPr bwMode="auto">
          <a:xfrm>
            <a:off x="2590800" y="4572000"/>
            <a:ext cx="0" cy="5334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23" name="Text Box 55"/>
          <p:cNvSpPr txBox="1">
            <a:spLocks noChangeArrowheads="1"/>
          </p:cNvSpPr>
          <p:nvPr/>
        </p:nvSpPr>
        <p:spPr bwMode="auto">
          <a:xfrm>
            <a:off x="1916113" y="4678363"/>
            <a:ext cx="747712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Arial Narrow" pitchFamily="34" charset="0"/>
              </a:rPr>
              <a:t>Pedoman</a:t>
            </a:r>
          </a:p>
        </p:txBody>
      </p:sp>
      <p:sp>
        <p:nvSpPr>
          <p:cNvPr id="135224" name="Text Box 56"/>
          <p:cNvSpPr txBox="1">
            <a:spLocks noChangeArrowheads="1"/>
          </p:cNvSpPr>
          <p:nvPr/>
        </p:nvSpPr>
        <p:spPr bwMode="auto">
          <a:xfrm rot="5400000">
            <a:off x="7900194" y="2302669"/>
            <a:ext cx="1370012" cy="590550"/>
          </a:xfrm>
          <a:prstGeom prst="rect">
            <a:avLst/>
          </a:prstGeom>
          <a:solidFill>
            <a:schemeClr val="tx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 dirty="0" err="1">
                <a:solidFill>
                  <a:schemeClr val="bg2"/>
                </a:solidFill>
                <a:latin typeface="Albertus Extra Bold" pitchFamily="34" charset="0"/>
              </a:rPr>
              <a:t>Pemerintah</a:t>
            </a:r>
            <a:r>
              <a:rPr lang="en-US" sz="1600" dirty="0">
                <a:solidFill>
                  <a:srgbClr val="000000"/>
                </a:solidFill>
                <a:latin typeface="Albertus Extra Bold" pitchFamily="34" charset="0"/>
              </a:rPr>
              <a:t> </a:t>
            </a:r>
          </a:p>
          <a:p>
            <a:pPr algn="ctr"/>
            <a:r>
              <a:rPr lang="en-US" sz="1600" dirty="0" err="1">
                <a:solidFill>
                  <a:srgbClr val="000000"/>
                </a:solidFill>
                <a:latin typeface="Albertus Extra Bold" pitchFamily="34" charset="0"/>
              </a:rPr>
              <a:t>Pusat</a:t>
            </a:r>
            <a:endParaRPr lang="en-US" sz="1600" dirty="0">
              <a:solidFill>
                <a:srgbClr val="000000"/>
              </a:solidFill>
              <a:latin typeface="Albertus Extra Bold" pitchFamily="34" charset="0"/>
            </a:endParaRPr>
          </a:p>
        </p:txBody>
      </p:sp>
      <p:sp>
        <p:nvSpPr>
          <p:cNvPr id="135225" name="Text Box 57"/>
          <p:cNvSpPr txBox="1">
            <a:spLocks noChangeArrowheads="1"/>
          </p:cNvSpPr>
          <p:nvPr/>
        </p:nvSpPr>
        <p:spPr bwMode="auto">
          <a:xfrm rot="5400000">
            <a:off x="7831931" y="4595019"/>
            <a:ext cx="1446213" cy="650875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Albertus Extra Bold" pitchFamily="34" charset="0"/>
              </a:rPr>
              <a:t>Pemerintah 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Albertus Extra Bold" pitchFamily="34" charset="0"/>
              </a:rPr>
              <a:t>Daerah</a:t>
            </a:r>
          </a:p>
        </p:txBody>
      </p:sp>
      <p:sp>
        <p:nvSpPr>
          <p:cNvPr id="135226" name="Text Box 58"/>
          <p:cNvSpPr txBox="1">
            <a:spLocks noChangeArrowheads="1"/>
          </p:cNvSpPr>
          <p:nvPr/>
        </p:nvSpPr>
        <p:spPr bwMode="auto">
          <a:xfrm>
            <a:off x="304800" y="6096000"/>
            <a:ext cx="4343400" cy="366713"/>
          </a:xfrm>
          <a:prstGeom prst="rect">
            <a:avLst/>
          </a:prstGeom>
          <a:solidFill>
            <a:srgbClr val="0099FF"/>
          </a:solidFill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>
                <a:latin typeface="Albertus Extra Bold" pitchFamily="34" charset="0"/>
              </a:rPr>
              <a:t>PERENCANAAN PROGRAM</a:t>
            </a:r>
          </a:p>
        </p:txBody>
      </p:sp>
      <p:sp>
        <p:nvSpPr>
          <p:cNvPr id="135227" name="Text Box 59"/>
          <p:cNvSpPr txBox="1">
            <a:spLocks noChangeArrowheads="1"/>
          </p:cNvSpPr>
          <p:nvPr/>
        </p:nvSpPr>
        <p:spPr bwMode="auto">
          <a:xfrm>
            <a:off x="4648200" y="6096000"/>
            <a:ext cx="3581400" cy="366713"/>
          </a:xfrm>
          <a:prstGeom prst="rect">
            <a:avLst/>
          </a:prstGeom>
          <a:solidFill>
            <a:schemeClr val="tx2"/>
          </a:solidFill>
          <a:ln w="1905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Albertus Extra Bold" pitchFamily="34" charset="0"/>
              </a:rPr>
              <a:t>PENGANGGARAN</a:t>
            </a:r>
            <a:endParaRPr lang="en-US">
              <a:latin typeface="Albertus Extra Bold" pitchFamily="34" charset="0"/>
            </a:endParaRPr>
          </a:p>
        </p:txBody>
      </p:sp>
      <p:sp>
        <p:nvSpPr>
          <p:cNvPr id="135228" name="Text Box 60"/>
          <p:cNvSpPr txBox="1">
            <a:spLocks noChangeArrowheads="1"/>
          </p:cNvSpPr>
          <p:nvPr/>
        </p:nvSpPr>
        <p:spPr bwMode="auto">
          <a:xfrm>
            <a:off x="685800" y="3581400"/>
            <a:ext cx="511175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Arial Narrow" pitchFamily="34" charset="0"/>
              </a:rPr>
              <a:t>diacu</a:t>
            </a:r>
          </a:p>
        </p:txBody>
      </p:sp>
      <p:sp>
        <p:nvSpPr>
          <p:cNvPr id="135229" name="Text Box 61"/>
          <p:cNvSpPr txBox="1">
            <a:spLocks noChangeArrowheads="1"/>
          </p:cNvSpPr>
          <p:nvPr/>
        </p:nvSpPr>
        <p:spPr bwMode="auto">
          <a:xfrm>
            <a:off x="1771650" y="3581400"/>
            <a:ext cx="928688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Arial Narrow" pitchFamily="34" charset="0"/>
              </a:rPr>
              <a:t>diperhatikan</a:t>
            </a:r>
          </a:p>
        </p:txBody>
      </p:sp>
      <p:sp>
        <p:nvSpPr>
          <p:cNvPr id="135230" name="Text Box 62"/>
          <p:cNvSpPr txBox="1">
            <a:spLocks noChangeArrowheads="1"/>
          </p:cNvSpPr>
          <p:nvPr/>
        </p:nvSpPr>
        <p:spPr bwMode="auto">
          <a:xfrm>
            <a:off x="4019550" y="3581400"/>
            <a:ext cx="2484438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Arial Narrow" pitchFamily="34" charset="0"/>
              </a:rPr>
              <a:t>Diserasikan melalui MUSRENBANGDA</a:t>
            </a:r>
          </a:p>
        </p:txBody>
      </p:sp>
      <p:sp>
        <p:nvSpPr>
          <p:cNvPr id="135231" name="Line 63"/>
          <p:cNvSpPr>
            <a:spLocks noChangeShapeType="1"/>
          </p:cNvSpPr>
          <p:nvPr/>
        </p:nvSpPr>
        <p:spPr bwMode="auto">
          <a:xfrm>
            <a:off x="4038600" y="4495800"/>
            <a:ext cx="0" cy="5334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32" name="Text Box 64"/>
          <p:cNvSpPr txBox="1">
            <a:spLocks noChangeArrowheads="1"/>
          </p:cNvSpPr>
          <p:nvPr/>
        </p:nvSpPr>
        <p:spPr bwMode="auto">
          <a:xfrm>
            <a:off x="4502150" y="2895600"/>
            <a:ext cx="747713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Arial Narrow" pitchFamily="34" charset="0"/>
              </a:rPr>
              <a:t>Pedoman</a:t>
            </a:r>
          </a:p>
        </p:txBody>
      </p:sp>
      <p:sp>
        <p:nvSpPr>
          <p:cNvPr id="135233" name="Text Box 65"/>
          <p:cNvSpPr txBox="1">
            <a:spLocks noChangeArrowheads="1"/>
          </p:cNvSpPr>
          <p:nvPr/>
        </p:nvSpPr>
        <p:spPr bwMode="auto">
          <a:xfrm>
            <a:off x="4449763" y="1858963"/>
            <a:ext cx="747712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Arial Narrow" pitchFamily="34" charset="0"/>
              </a:rPr>
              <a:t>Pedoman</a:t>
            </a:r>
          </a:p>
        </p:txBody>
      </p:sp>
      <p:sp>
        <p:nvSpPr>
          <p:cNvPr id="135234" name="Text Box 66"/>
          <p:cNvSpPr txBox="1">
            <a:spLocks noChangeArrowheads="1"/>
          </p:cNvSpPr>
          <p:nvPr/>
        </p:nvSpPr>
        <p:spPr bwMode="auto">
          <a:xfrm>
            <a:off x="4724400" y="4191000"/>
            <a:ext cx="609600" cy="314325"/>
          </a:xfrm>
          <a:prstGeom prst="rect">
            <a:avLst/>
          </a:prstGeom>
          <a:solidFill>
            <a:srgbClr val="66FF33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35000"/>
              </a:spcBef>
              <a:spcAft>
                <a:spcPct val="30000"/>
              </a:spcAft>
            </a:pPr>
            <a:r>
              <a:rPr lang="en-US" sz="1400" b="1">
                <a:solidFill>
                  <a:schemeClr val="bg1"/>
                </a:solidFill>
                <a:latin typeface="Tahoma" pitchFamily="34" charset="0"/>
              </a:rPr>
              <a:t>KUA </a:t>
            </a:r>
          </a:p>
        </p:txBody>
      </p:sp>
      <p:sp>
        <p:nvSpPr>
          <p:cNvPr id="135235" name="Line 67"/>
          <p:cNvSpPr>
            <a:spLocks noChangeShapeType="1"/>
          </p:cNvSpPr>
          <p:nvPr/>
        </p:nvSpPr>
        <p:spPr bwMode="auto">
          <a:xfrm>
            <a:off x="4495800" y="4343400"/>
            <a:ext cx="2286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36" name="Text Box 68"/>
          <p:cNvSpPr txBox="1">
            <a:spLocks noChangeArrowheads="1"/>
          </p:cNvSpPr>
          <p:nvPr/>
        </p:nvSpPr>
        <p:spPr bwMode="auto">
          <a:xfrm>
            <a:off x="5181600" y="3886200"/>
            <a:ext cx="747713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Arial Narrow" pitchFamily="34" charset="0"/>
              </a:rPr>
              <a:t>Pedoman</a:t>
            </a:r>
          </a:p>
        </p:txBody>
      </p:sp>
      <p:cxnSp>
        <p:nvCxnSpPr>
          <p:cNvPr id="135237" name="AutoShape 69"/>
          <p:cNvCxnSpPr>
            <a:cxnSpLocks noChangeShapeType="1"/>
          </p:cNvCxnSpPr>
          <p:nvPr/>
        </p:nvCxnSpPr>
        <p:spPr bwMode="auto">
          <a:xfrm flipV="1">
            <a:off x="5715000" y="4495800"/>
            <a:ext cx="247650" cy="90488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bg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35238" name="Text Box 70"/>
          <p:cNvSpPr txBox="1">
            <a:spLocks noChangeArrowheads="1"/>
          </p:cNvSpPr>
          <p:nvPr/>
        </p:nvSpPr>
        <p:spPr bwMode="auto">
          <a:xfrm>
            <a:off x="419100" y="2895600"/>
            <a:ext cx="1350963" cy="466725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RPJP</a:t>
            </a:r>
          </a:p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NASIONAL</a:t>
            </a:r>
          </a:p>
        </p:txBody>
      </p:sp>
      <p:sp>
        <p:nvSpPr>
          <p:cNvPr id="135239" name="Text Box 71"/>
          <p:cNvSpPr txBox="1">
            <a:spLocks noChangeArrowheads="1"/>
          </p:cNvSpPr>
          <p:nvPr/>
        </p:nvSpPr>
        <p:spPr bwMode="auto">
          <a:xfrm>
            <a:off x="1524000" y="2819400"/>
            <a:ext cx="747713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Arial Narrow" pitchFamily="34" charset="0"/>
              </a:rPr>
              <a:t>Pedoman</a:t>
            </a:r>
          </a:p>
        </p:txBody>
      </p:sp>
      <p:sp>
        <p:nvSpPr>
          <p:cNvPr id="135240" name="Text Box 72"/>
          <p:cNvSpPr txBox="1">
            <a:spLocks noChangeArrowheads="1"/>
          </p:cNvSpPr>
          <p:nvPr/>
        </p:nvSpPr>
        <p:spPr bwMode="auto">
          <a:xfrm>
            <a:off x="5029200" y="4648200"/>
            <a:ext cx="685800" cy="314325"/>
          </a:xfrm>
          <a:prstGeom prst="rect">
            <a:avLst/>
          </a:prstGeom>
          <a:solidFill>
            <a:srgbClr val="66FF33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35000"/>
              </a:spcBef>
              <a:spcAft>
                <a:spcPct val="30000"/>
              </a:spcAft>
            </a:pPr>
            <a:r>
              <a:rPr lang="en-US" sz="1400" b="1">
                <a:solidFill>
                  <a:schemeClr val="bg1"/>
                </a:solidFill>
                <a:latin typeface="Tahoma" pitchFamily="34" charset="0"/>
              </a:rPr>
              <a:t>PPAS </a:t>
            </a:r>
          </a:p>
        </p:txBody>
      </p:sp>
      <p:sp>
        <p:nvSpPr>
          <p:cNvPr id="135241" name="Line 73"/>
          <p:cNvSpPr>
            <a:spLocks noChangeShapeType="1"/>
          </p:cNvSpPr>
          <p:nvPr/>
        </p:nvSpPr>
        <p:spPr bwMode="auto">
          <a:xfrm>
            <a:off x="5410200" y="4267200"/>
            <a:ext cx="0" cy="3810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42" name="Line 74"/>
          <p:cNvSpPr>
            <a:spLocks noChangeShapeType="1"/>
          </p:cNvSpPr>
          <p:nvPr/>
        </p:nvSpPr>
        <p:spPr bwMode="auto">
          <a:xfrm>
            <a:off x="5867400" y="4800600"/>
            <a:ext cx="0" cy="3048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43" name="Line 75"/>
          <p:cNvSpPr>
            <a:spLocks noChangeShapeType="1"/>
          </p:cNvSpPr>
          <p:nvPr/>
        </p:nvSpPr>
        <p:spPr bwMode="auto">
          <a:xfrm>
            <a:off x="5715000" y="4800600"/>
            <a:ext cx="1524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44" name="Rectangle 76"/>
          <p:cNvSpPr>
            <a:spLocks noChangeArrowheads="1"/>
          </p:cNvSpPr>
          <p:nvPr/>
        </p:nvSpPr>
        <p:spPr bwMode="auto">
          <a:xfrm>
            <a:off x="1066800" y="152400"/>
            <a:ext cx="7239000" cy="5794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2300" b="1">
                <a:solidFill>
                  <a:srgbClr val="01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erpentineDBol" pitchFamily="34" charset="0"/>
              </a:rPr>
              <a:t>SISTEM PERENCANAAN DAN PENGANGGARAN</a:t>
            </a:r>
            <a:endParaRPr lang="en-US" sz="2300">
              <a:solidFill>
                <a:srgbClr val="01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erpentineDBol" pitchFamily="34" charset="0"/>
            </a:endParaRPr>
          </a:p>
        </p:txBody>
      </p:sp>
      <p:sp>
        <p:nvSpPr>
          <p:cNvPr id="135245" name="Text Box 77"/>
          <p:cNvSpPr txBox="1">
            <a:spLocks noChangeArrowheads="1"/>
          </p:cNvSpPr>
          <p:nvPr/>
        </p:nvSpPr>
        <p:spPr bwMode="auto">
          <a:xfrm>
            <a:off x="6934200" y="5486400"/>
            <a:ext cx="876300" cy="466725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DPA –</a:t>
            </a:r>
          </a:p>
          <a:p>
            <a:pPr algn="ctr"/>
            <a:r>
              <a:rPr lang="en-US" sz="1200" b="1">
                <a:solidFill>
                  <a:schemeClr val="bg1"/>
                </a:solidFill>
                <a:latin typeface="Tahoma" pitchFamily="34" charset="0"/>
              </a:rPr>
              <a:t>SKPD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5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5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5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5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244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3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BE14-319F-40F2-8F42-F03A38E33048}" type="slidenum">
              <a:rPr lang="en-US"/>
              <a:pPr/>
              <a:t>6</a:t>
            </a:fld>
            <a:endParaRPr lang="en-US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09800"/>
            <a:ext cx="1584325" cy="484188"/>
          </a:xfrm>
          <a:solidFill>
            <a:srgbClr val="6666FF"/>
          </a:solidFill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</a:rPr>
              <a:t>PERDA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04803" name="Rectangle 3"/>
          <p:cNvSpPr>
            <a:spLocks noChangeArrowheads="1"/>
          </p:cNvSpPr>
          <p:nvPr/>
        </p:nvSpPr>
        <p:spPr bwMode="auto">
          <a:xfrm>
            <a:off x="609600" y="2819400"/>
            <a:ext cx="1508125" cy="484188"/>
          </a:xfrm>
          <a:prstGeom prst="rect">
            <a:avLst/>
          </a:prstGeom>
          <a:solidFill>
            <a:srgbClr val="6666FF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RPJP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DAERAH</a:t>
            </a:r>
          </a:p>
        </p:txBody>
      </p:sp>
      <p:sp>
        <p:nvSpPr>
          <p:cNvPr id="204804" name="Rectangle 4"/>
          <p:cNvSpPr>
            <a:spLocks noChangeArrowheads="1"/>
          </p:cNvSpPr>
          <p:nvPr/>
        </p:nvSpPr>
        <p:spPr bwMode="auto">
          <a:xfrm>
            <a:off x="3505200" y="1524000"/>
            <a:ext cx="1905000" cy="381000"/>
          </a:xfrm>
          <a:prstGeom prst="rect">
            <a:avLst/>
          </a:prstGeom>
          <a:solidFill>
            <a:srgbClr val="6666FF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PERDA</a:t>
            </a:r>
            <a:endParaRPr lang="en-US" sz="1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4805" name="Rectangle 5"/>
          <p:cNvSpPr>
            <a:spLocks noChangeArrowheads="1"/>
          </p:cNvSpPr>
          <p:nvPr/>
        </p:nvSpPr>
        <p:spPr bwMode="auto">
          <a:xfrm>
            <a:off x="3505200" y="1981200"/>
            <a:ext cx="1905000" cy="304800"/>
          </a:xfrm>
          <a:prstGeom prst="rect">
            <a:avLst/>
          </a:prstGeom>
          <a:solidFill>
            <a:srgbClr val="6666FF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RPJM </a:t>
            </a:r>
            <a:r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DAERAH</a:t>
            </a:r>
          </a:p>
        </p:txBody>
      </p:sp>
      <p:sp>
        <p:nvSpPr>
          <p:cNvPr id="204806" name="Rectangle 6"/>
          <p:cNvSpPr>
            <a:spLocks noChangeArrowheads="1"/>
          </p:cNvSpPr>
          <p:nvPr/>
        </p:nvSpPr>
        <p:spPr bwMode="auto">
          <a:xfrm>
            <a:off x="6858000" y="2209800"/>
            <a:ext cx="1508125" cy="484188"/>
          </a:xfrm>
          <a:prstGeom prst="rect">
            <a:avLst/>
          </a:prstGeom>
          <a:solidFill>
            <a:srgbClr val="6666FF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RKP </a:t>
            </a:r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DAERAH</a:t>
            </a:r>
          </a:p>
        </p:txBody>
      </p:sp>
      <p:sp>
        <p:nvSpPr>
          <p:cNvPr id="204807" name="Rectangle 7"/>
          <p:cNvSpPr>
            <a:spLocks noChangeArrowheads="1"/>
          </p:cNvSpPr>
          <p:nvPr/>
        </p:nvSpPr>
        <p:spPr bwMode="auto">
          <a:xfrm>
            <a:off x="3657600" y="2362200"/>
            <a:ext cx="1828800" cy="4841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15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PENJABARAN</a:t>
            </a:r>
            <a:br>
              <a:rPr lang="en-US" sz="15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15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RPJP</a:t>
            </a:r>
          </a:p>
        </p:txBody>
      </p:sp>
      <p:sp>
        <p:nvSpPr>
          <p:cNvPr id="204808" name="Rectangle 8"/>
          <p:cNvSpPr>
            <a:spLocks noChangeArrowheads="1"/>
          </p:cNvSpPr>
          <p:nvPr/>
        </p:nvSpPr>
        <p:spPr bwMode="auto">
          <a:xfrm>
            <a:off x="6781800" y="2133600"/>
            <a:ext cx="1752600" cy="685800"/>
          </a:xfrm>
          <a:prstGeom prst="rect">
            <a:avLst/>
          </a:prstGeom>
          <a:noFill/>
          <a:ln w="57150" algn="ctr">
            <a:solidFill>
              <a:srgbClr val="66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09" name="Oval 9"/>
          <p:cNvSpPr>
            <a:spLocks noChangeArrowheads="1"/>
          </p:cNvSpPr>
          <p:nvPr/>
        </p:nvSpPr>
        <p:spPr bwMode="auto">
          <a:xfrm>
            <a:off x="914400" y="1295400"/>
            <a:ext cx="904875" cy="762000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>
                <a:latin typeface="Tahoma" pitchFamily="34" charset="0"/>
              </a:rPr>
              <a:t>20 TH</a:t>
            </a:r>
          </a:p>
        </p:txBody>
      </p:sp>
      <p:sp>
        <p:nvSpPr>
          <p:cNvPr id="204810" name="Oval 10"/>
          <p:cNvSpPr>
            <a:spLocks noChangeArrowheads="1"/>
          </p:cNvSpPr>
          <p:nvPr/>
        </p:nvSpPr>
        <p:spPr bwMode="auto">
          <a:xfrm>
            <a:off x="3962400" y="838200"/>
            <a:ext cx="904875" cy="609600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>
                <a:latin typeface="Tahoma" pitchFamily="34" charset="0"/>
              </a:rPr>
              <a:t>5 TH</a:t>
            </a:r>
          </a:p>
        </p:txBody>
      </p:sp>
      <p:sp>
        <p:nvSpPr>
          <p:cNvPr id="204811" name="Oval 11"/>
          <p:cNvSpPr>
            <a:spLocks noChangeArrowheads="1"/>
          </p:cNvSpPr>
          <p:nvPr/>
        </p:nvSpPr>
        <p:spPr bwMode="auto">
          <a:xfrm>
            <a:off x="7467600" y="1219200"/>
            <a:ext cx="904875" cy="762000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>
                <a:latin typeface="Tahoma" pitchFamily="34" charset="0"/>
              </a:rPr>
              <a:t>1 TH</a:t>
            </a:r>
          </a:p>
        </p:txBody>
      </p:sp>
      <p:sp>
        <p:nvSpPr>
          <p:cNvPr id="204812" name="Rectangle 12"/>
          <p:cNvSpPr>
            <a:spLocks noChangeArrowheads="1"/>
          </p:cNvSpPr>
          <p:nvPr/>
        </p:nvSpPr>
        <p:spPr bwMode="auto">
          <a:xfrm>
            <a:off x="3429000" y="1447800"/>
            <a:ext cx="2057400" cy="1447800"/>
          </a:xfrm>
          <a:prstGeom prst="rect">
            <a:avLst/>
          </a:prstGeom>
          <a:noFill/>
          <a:ln w="57150" algn="ctr">
            <a:solidFill>
              <a:srgbClr val="66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13" name="Rectangle 13"/>
          <p:cNvSpPr>
            <a:spLocks noChangeArrowheads="1"/>
          </p:cNvSpPr>
          <p:nvPr/>
        </p:nvSpPr>
        <p:spPr bwMode="auto">
          <a:xfrm>
            <a:off x="381000" y="2209800"/>
            <a:ext cx="1828800" cy="1219200"/>
          </a:xfrm>
          <a:prstGeom prst="rect">
            <a:avLst/>
          </a:prstGeom>
          <a:noFill/>
          <a:ln w="57150" algn="ctr">
            <a:solidFill>
              <a:srgbClr val="66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14" name="Rectangle 14"/>
          <p:cNvSpPr>
            <a:spLocks noChangeArrowheads="1"/>
          </p:cNvSpPr>
          <p:nvPr/>
        </p:nvSpPr>
        <p:spPr bwMode="auto">
          <a:xfrm>
            <a:off x="1687513" y="381000"/>
            <a:ext cx="6589712" cy="579438"/>
          </a:xfrm>
          <a:prstGeom prst="rect">
            <a:avLst/>
          </a:prstGeom>
          <a:solidFill>
            <a:srgbClr val="6666FF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29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 Extra Bold" pitchFamily="18" charset="0"/>
              </a:rPr>
              <a:t>SISTEM PERENCANAAN</a:t>
            </a:r>
            <a:endParaRPr lang="en-US" sz="29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</a:endParaRPr>
          </a:p>
        </p:txBody>
      </p:sp>
      <p:sp>
        <p:nvSpPr>
          <p:cNvPr id="204815" name="Rectangle 15"/>
          <p:cNvSpPr>
            <a:spLocks noChangeArrowheads="1"/>
          </p:cNvSpPr>
          <p:nvPr/>
        </p:nvSpPr>
        <p:spPr bwMode="auto">
          <a:xfrm>
            <a:off x="2514600" y="1752600"/>
            <a:ext cx="685800" cy="3733800"/>
          </a:xfrm>
          <a:prstGeom prst="rect">
            <a:avLst/>
          </a:prstGeom>
          <a:noFill/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Tahoma" pitchFamily="34" charset="0"/>
              </a:rPr>
              <a:t>M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U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S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R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E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N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B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A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N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G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D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A</a:t>
            </a:r>
          </a:p>
        </p:txBody>
      </p:sp>
      <p:sp>
        <p:nvSpPr>
          <p:cNvPr id="204816" name="Rectangle 16"/>
          <p:cNvSpPr>
            <a:spLocks noChangeArrowheads="1"/>
          </p:cNvSpPr>
          <p:nvPr/>
        </p:nvSpPr>
        <p:spPr bwMode="auto">
          <a:xfrm>
            <a:off x="3581400" y="2362200"/>
            <a:ext cx="1981200" cy="4267200"/>
          </a:xfrm>
          <a:prstGeom prst="rect">
            <a:avLst/>
          </a:prstGeom>
          <a:noFill/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GB">
              <a:latin typeface="Tahoma" pitchFamily="34" charset="0"/>
            </a:endParaRPr>
          </a:p>
        </p:txBody>
      </p:sp>
      <p:sp>
        <p:nvSpPr>
          <p:cNvPr id="204817" name="Rectangle 17"/>
          <p:cNvSpPr>
            <a:spLocks noChangeArrowheads="1"/>
          </p:cNvSpPr>
          <p:nvPr/>
        </p:nvSpPr>
        <p:spPr bwMode="auto">
          <a:xfrm>
            <a:off x="3657600" y="2971800"/>
            <a:ext cx="1828800" cy="4841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15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Arah Kebijakan Keuangan Daerah</a:t>
            </a:r>
          </a:p>
        </p:txBody>
      </p:sp>
      <p:sp>
        <p:nvSpPr>
          <p:cNvPr id="204818" name="Rectangle 18"/>
          <p:cNvSpPr>
            <a:spLocks noChangeArrowheads="1"/>
          </p:cNvSpPr>
          <p:nvPr/>
        </p:nvSpPr>
        <p:spPr bwMode="auto">
          <a:xfrm>
            <a:off x="3657600" y="3505200"/>
            <a:ext cx="1828800" cy="609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13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Strategi Pembangunan Daerah</a:t>
            </a:r>
          </a:p>
        </p:txBody>
      </p:sp>
      <p:sp>
        <p:nvSpPr>
          <p:cNvPr id="204819" name="Rectangle 19"/>
          <p:cNvSpPr>
            <a:spLocks noChangeArrowheads="1"/>
          </p:cNvSpPr>
          <p:nvPr/>
        </p:nvSpPr>
        <p:spPr bwMode="auto">
          <a:xfrm>
            <a:off x="3657600" y="4191000"/>
            <a:ext cx="1828800" cy="381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15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Kebijakan Umum</a:t>
            </a:r>
          </a:p>
        </p:txBody>
      </p:sp>
      <p:sp>
        <p:nvSpPr>
          <p:cNvPr id="204820" name="Rectangle 20"/>
          <p:cNvSpPr>
            <a:spLocks noChangeArrowheads="1"/>
          </p:cNvSpPr>
          <p:nvPr/>
        </p:nvSpPr>
        <p:spPr bwMode="auto">
          <a:xfrm>
            <a:off x="3657600" y="4648200"/>
            <a:ext cx="1828800" cy="381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15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Program Kerja</a:t>
            </a:r>
          </a:p>
        </p:txBody>
      </p:sp>
      <p:sp>
        <p:nvSpPr>
          <p:cNvPr id="204821" name="Rectangle 21"/>
          <p:cNvSpPr>
            <a:spLocks noChangeArrowheads="1"/>
          </p:cNvSpPr>
          <p:nvPr/>
        </p:nvSpPr>
        <p:spPr bwMode="auto">
          <a:xfrm>
            <a:off x="3657600" y="5105400"/>
            <a:ext cx="1828800" cy="685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15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Rencana Kerja (Kerangka Regulasi)</a:t>
            </a:r>
          </a:p>
        </p:txBody>
      </p:sp>
      <p:sp>
        <p:nvSpPr>
          <p:cNvPr id="204822" name="Rectangle 22"/>
          <p:cNvSpPr>
            <a:spLocks noChangeArrowheads="1"/>
          </p:cNvSpPr>
          <p:nvPr/>
        </p:nvSpPr>
        <p:spPr bwMode="auto">
          <a:xfrm>
            <a:off x="3657600" y="5867400"/>
            <a:ext cx="1828800" cy="685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15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Rencana Kerja (Kerangka Pendanaan)</a:t>
            </a:r>
          </a:p>
        </p:txBody>
      </p:sp>
      <p:sp>
        <p:nvSpPr>
          <p:cNvPr id="204823" name="Rectangle 23"/>
          <p:cNvSpPr>
            <a:spLocks noChangeArrowheads="1"/>
          </p:cNvSpPr>
          <p:nvPr/>
        </p:nvSpPr>
        <p:spPr bwMode="auto">
          <a:xfrm>
            <a:off x="5867400" y="1828800"/>
            <a:ext cx="685800" cy="3733800"/>
          </a:xfrm>
          <a:prstGeom prst="rect">
            <a:avLst/>
          </a:prstGeom>
          <a:noFill/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Tahoma" pitchFamily="34" charset="0"/>
              </a:rPr>
              <a:t>M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U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S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R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E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N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B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A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N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G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D</a:t>
            </a:r>
          </a:p>
          <a:p>
            <a:pPr algn="ctr" eaLnBrk="0" hangingPunct="0"/>
            <a:r>
              <a:rPr lang="en-US" b="1">
                <a:latin typeface="Tahoma" pitchFamily="34" charset="0"/>
              </a:rPr>
              <a:t>A</a:t>
            </a:r>
          </a:p>
        </p:txBody>
      </p:sp>
      <p:sp>
        <p:nvSpPr>
          <p:cNvPr id="204824" name="Line 24"/>
          <p:cNvSpPr>
            <a:spLocks noChangeShapeType="1"/>
          </p:cNvSpPr>
          <p:nvPr/>
        </p:nvSpPr>
        <p:spPr bwMode="auto">
          <a:xfrm flipV="1">
            <a:off x="1981200" y="1066800"/>
            <a:ext cx="152400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25" name="Line 25"/>
          <p:cNvSpPr>
            <a:spLocks noChangeShapeType="1"/>
          </p:cNvSpPr>
          <p:nvPr/>
        </p:nvSpPr>
        <p:spPr bwMode="auto">
          <a:xfrm>
            <a:off x="5257800" y="1066800"/>
            <a:ext cx="198120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26" name="Rectangle 26"/>
          <p:cNvSpPr>
            <a:spLocks noChangeArrowheads="1"/>
          </p:cNvSpPr>
          <p:nvPr/>
        </p:nvSpPr>
        <p:spPr bwMode="auto">
          <a:xfrm>
            <a:off x="533400" y="2743200"/>
            <a:ext cx="1752600" cy="2514600"/>
          </a:xfrm>
          <a:prstGeom prst="rect">
            <a:avLst/>
          </a:prstGeom>
          <a:noFill/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27" name="Rectangle 27"/>
          <p:cNvSpPr>
            <a:spLocks noChangeArrowheads="1"/>
          </p:cNvSpPr>
          <p:nvPr/>
        </p:nvSpPr>
        <p:spPr bwMode="auto">
          <a:xfrm>
            <a:off x="838200" y="3505200"/>
            <a:ext cx="12954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28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VISI</a:t>
            </a:r>
            <a:endParaRPr lang="en-US" sz="15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4828" name="Rectangle 28"/>
          <p:cNvSpPr>
            <a:spLocks noChangeArrowheads="1"/>
          </p:cNvSpPr>
          <p:nvPr/>
        </p:nvSpPr>
        <p:spPr bwMode="auto">
          <a:xfrm>
            <a:off x="838200" y="4038600"/>
            <a:ext cx="12954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28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MISI</a:t>
            </a:r>
            <a:endParaRPr lang="en-US" sz="15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4829" name="Rectangle 29"/>
          <p:cNvSpPr>
            <a:spLocks noChangeArrowheads="1"/>
          </p:cNvSpPr>
          <p:nvPr/>
        </p:nvSpPr>
        <p:spPr bwMode="auto">
          <a:xfrm>
            <a:off x="838200" y="4572000"/>
            <a:ext cx="1295400" cy="609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20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ARAH </a:t>
            </a:r>
            <a:r>
              <a:rPr lang="en-US" sz="10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PEMBANGUNAN</a:t>
            </a:r>
          </a:p>
        </p:txBody>
      </p:sp>
      <p:sp>
        <p:nvSpPr>
          <p:cNvPr id="204830" name="Rectangle 30"/>
          <p:cNvSpPr>
            <a:spLocks noChangeArrowheads="1"/>
          </p:cNvSpPr>
          <p:nvPr/>
        </p:nvSpPr>
        <p:spPr bwMode="auto">
          <a:xfrm>
            <a:off x="6934200" y="2895600"/>
            <a:ext cx="1812925" cy="83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15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Rancangan Kerangka Ekonomi Daerah</a:t>
            </a:r>
            <a:r>
              <a:rPr lang="en-US" sz="1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204831" name="Rectangle 31"/>
          <p:cNvSpPr>
            <a:spLocks noChangeArrowheads="1"/>
          </p:cNvSpPr>
          <p:nvPr/>
        </p:nvSpPr>
        <p:spPr bwMode="auto">
          <a:xfrm>
            <a:off x="6858000" y="2209800"/>
            <a:ext cx="1981200" cy="3505200"/>
          </a:xfrm>
          <a:prstGeom prst="rect">
            <a:avLst/>
          </a:prstGeom>
          <a:noFill/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32" name="Rectangle 32"/>
          <p:cNvSpPr>
            <a:spLocks noChangeArrowheads="1"/>
          </p:cNvSpPr>
          <p:nvPr/>
        </p:nvSpPr>
        <p:spPr bwMode="auto">
          <a:xfrm>
            <a:off x="6934200" y="3810000"/>
            <a:ext cx="1812925" cy="83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15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Prioritas Pembangunan Daerah</a:t>
            </a:r>
            <a:r>
              <a:rPr lang="en-US" sz="1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204833" name="Rectangle 33"/>
          <p:cNvSpPr>
            <a:spLocks noChangeArrowheads="1"/>
          </p:cNvSpPr>
          <p:nvPr/>
        </p:nvSpPr>
        <p:spPr bwMode="auto">
          <a:xfrm>
            <a:off x="6934200" y="4724400"/>
            <a:ext cx="1812925" cy="83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15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Rencana Kerja dan Pendanaan</a:t>
            </a:r>
            <a:r>
              <a:rPr lang="en-US" sz="1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204834" name="Rectangle 34"/>
          <p:cNvSpPr>
            <a:spLocks noChangeArrowheads="1"/>
          </p:cNvSpPr>
          <p:nvPr/>
        </p:nvSpPr>
        <p:spPr bwMode="auto">
          <a:xfrm>
            <a:off x="6019800" y="838200"/>
            <a:ext cx="3124200" cy="3508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1500" b="1">
                <a:solidFill>
                  <a:srgbClr val="01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erpentineDBol" pitchFamily="34" charset="0"/>
              </a:rPr>
              <a:t>Pasal 150 UU 32/ 2004</a:t>
            </a:r>
            <a:endParaRPr lang="en-US" sz="1500">
              <a:solidFill>
                <a:srgbClr val="01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erpentineDBo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1C92-2BBB-4408-A494-2A45BDDA0E27}" type="slidenum">
              <a:rPr lang="en-US"/>
              <a:pPr/>
              <a:t>7</a:t>
            </a:fld>
            <a:endParaRPr lang="en-US"/>
          </a:p>
        </p:txBody>
      </p:sp>
      <p:sp>
        <p:nvSpPr>
          <p:cNvPr id="139266" name="AutoShape 2"/>
          <p:cNvSpPr>
            <a:spLocks noChangeArrowheads="1"/>
          </p:cNvSpPr>
          <p:nvPr/>
        </p:nvSpPr>
        <p:spPr bwMode="auto">
          <a:xfrm>
            <a:off x="7178675" y="3705225"/>
            <a:ext cx="1196975" cy="863600"/>
          </a:xfrm>
          <a:prstGeom prst="flowChartDocument">
            <a:avLst/>
          </a:prstGeom>
          <a:solidFill>
            <a:srgbClr val="0000FF"/>
          </a:solidFill>
          <a:ln w="9525">
            <a:solidFill>
              <a:schemeClr val="hlink"/>
            </a:solidFill>
            <a:miter lim="800000"/>
            <a:headEnd/>
            <a:tailEnd/>
          </a:ln>
          <a:effectLst>
            <a:prstShdw prst="shdw17" dist="63500" dir="2212194">
              <a:schemeClr val="bg2"/>
            </a:prstShdw>
          </a:effectLst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APBD</a:t>
            </a:r>
          </a:p>
        </p:txBody>
      </p:sp>
      <p:sp>
        <p:nvSpPr>
          <p:cNvPr id="139267" name="Line 3"/>
          <p:cNvSpPr>
            <a:spLocks noChangeShapeType="1"/>
          </p:cNvSpPr>
          <p:nvPr/>
        </p:nvSpPr>
        <p:spPr bwMode="auto">
          <a:xfrm>
            <a:off x="2708275" y="1598613"/>
            <a:ext cx="936625" cy="0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268" name="Line 4"/>
          <p:cNvSpPr>
            <a:spLocks noChangeShapeType="1"/>
          </p:cNvSpPr>
          <p:nvPr/>
        </p:nvSpPr>
        <p:spPr bwMode="auto">
          <a:xfrm flipH="1">
            <a:off x="885825" y="2193925"/>
            <a:ext cx="11113" cy="473075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269" name="Line 5"/>
          <p:cNvSpPr>
            <a:spLocks noChangeShapeType="1"/>
          </p:cNvSpPr>
          <p:nvPr/>
        </p:nvSpPr>
        <p:spPr bwMode="auto">
          <a:xfrm flipH="1">
            <a:off x="2074863" y="2209800"/>
            <a:ext cx="11112" cy="473075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139270" name="AutoShape 6"/>
          <p:cNvCxnSpPr>
            <a:cxnSpLocks noChangeShapeType="1"/>
            <a:stCxn id="139291" idx="3"/>
            <a:endCxn id="139284" idx="2"/>
          </p:cNvCxnSpPr>
          <p:nvPr/>
        </p:nvCxnSpPr>
        <p:spPr bwMode="auto">
          <a:xfrm flipV="1">
            <a:off x="4872038" y="4572000"/>
            <a:ext cx="1265237" cy="587375"/>
          </a:xfrm>
          <a:prstGeom prst="bentConnector2">
            <a:avLst/>
          </a:prstGeom>
          <a:noFill/>
          <a:ln w="28575" cap="sq">
            <a:solidFill>
              <a:srgbClr val="FF9900"/>
            </a:solidFill>
            <a:miter lim="800000"/>
            <a:headEnd type="none" w="sm" len="sm"/>
            <a:tailEnd type="triangle" w="med" len="med"/>
          </a:ln>
          <a:effectLst/>
        </p:spPr>
      </p:cxnSp>
      <p:cxnSp>
        <p:nvCxnSpPr>
          <p:cNvPr id="139271" name="AutoShape 7"/>
          <p:cNvCxnSpPr>
            <a:cxnSpLocks noChangeShapeType="1"/>
            <a:stCxn id="139281" idx="3"/>
            <a:endCxn id="139284" idx="1"/>
          </p:cNvCxnSpPr>
          <p:nvPr/>
        </p:nvCxnSpPr>
        <p:spPr bwMode="auto">
          <a:xfrm>
            <a:off x="4870450" y="4140200"/>
            <a:ext cx="668338" cy="0"/>
          </a:xfrm>
          <a:prstGeom prst="straightConnector1">
            <a:avLst/>
          </a:prstGeom>
          <a:noFill/>
          <a:ln w="28575" cap="sq">
            <a:solidFill>
              <a:srgbClr val="FF9900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139272" name="AutoShape 8"/>
          <p:cNvCxnSpPr>
            <a:cxnSpLocks noChangeShapeType="1"/>
            <a:stCxn id="139284" idx="3"/>
            <a:endCxn id="139266" idx="1"/>
          </p:cNvCxnSpPr>
          <p:nvPr/>
        </p:nvCxnSpPr>
        <p:spPr bwMode="auto">
          <a:xfrm flipV="1">
            <a:off x="6734175" y="4137025"/>
            <a:ext cx="444500" cy="3175"/>
          </a:xfrm>
          <a:prstGeom prst="straightConnector1">
            <a:avLst/>
          </a:prstGeom>
          <a:noFill/>
          <a:ln w="28575" cap="sq">
            <a:solidFill>
              <a:srgbClr val="FF9900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139273" name="AutoShape 9"/>
          <p:cNvCxnSpPr>
            <a:cxnSpLocks noChangeShapeType="1"/>
            <a:stCxn id="139266" idx="2"/>
            <a:endCxn id="139283" idx="0"/>
          </p:cNvCxnSpPr>
          <p:nvPr/>
        </p:nvCxnSpPr>
        <p:spPr bwMode="auto">
          <a:xfrm flipH="1">
            <a:off x="7775575" y="4521200"/>
            <a:ext cx="1588" cy="225425"/>
          </a:xfrm>
          <a:prstGeom prst="straightConnector1">
            <a:avLst/>
          </a:prstGeom>
          <a:noFill/>
          <a:ln w="28575" cap="sq">
            <a:solidFill>
              <a:srgbClr val="FF9900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139274" name="AutoShape 10"/>
          <p:cNvCxnSpPr>
            <a:cxnSpLocks noChangeShapeType="1"/>
            <a:stCxn id="139283" idx="2"/>
            <a:endCxn id="139285" idx="0"/>
          </p:cNvCxnSpPr>
          <p:nvPr/>
        </p:nvCxnSpPr>
        <p:spPr bwMode="auto">
          <a:xfrm>
            <a:off x="7775575" y="5426075"/>
            <a:ext cx="0" cy="400050"/>
          </a:xfrm>
          <a:prstGeom prst="straightConnector1">
            <a:avLst/>
          </a:prstGeom>
          <a:noFill/>
          <a:ln w="28575" cap="sq">
            <a:solidFill>
              <a:srgbClr val="FF9900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139275" name="AutoShape 11"/>
          <p:cNvCxnSpPr>
            <a:cxnSpLocks noChangeShapeType="1"/>
            <a:stCxn id="139287" idx="2"/>
            <a:endCxn id="139278" idx="0"/>
          </p:cNvCxnSpPr>
          <p:nvPr/>
        </p:nvCxnSpPr>
        <p:spPr bwMode="auto">
          <a:xfrm flipH="1">
            <a:off x="4275138" y="1903413"/>
            <a:ext cx="1587" cy="325437"/>
          </a:xfrm>
          <a:prstGeom prst="straightConnector1">
            <a:avLst/>
          </a:prstGeom>
          <a:noFill/>
          <a:ln w="28575" cap="sq">
            <a:solidFill>
              <a:srgbClr val="FF9900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139276" name="AutoShape 12"/>
          <p:cNvCxnSpPr>
            <a:cxnSpLocks noChangeShapeType="1"/>
            <a:stCxn id="139278" idx="2"/>
            <a:endCxn id="139280" idx="0"/>
          </p:cNvCxnSpPr>
          <p:nvPr/>
        </p:nvCxnSpPr>
        <p:spPr bwMode="auto">
          <a:xfrm>
            <a:off x="4275138" y="2908300"/>
            <a:ext cx="0" cy="174625"/>
          </a:xfrm>
          <a:prstGeom prst="straightConnector1">
            <a:avLst/>
          </a:prstGeom>
          <a:noFill/>
          <a:ln w="28575" cap="sq">
            <a:solidFill>
              <a:srgbClr val="FF9900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139277" name="AutoShape 13"/>
          <p:cNvCxnSpPr>
            <a:cxnSpLocks noChangeShapeType="1"/>
            <a:stCxn id="139280" idx="2"/>
            <a:endCxn id="139281" idx="0"/>
          </p:cNvCxnSpPr>
          <p:nvPr/>
        </p:nvCxnSpPr>
        <p:spPr bwMode="auto">
          <a:xfrm flipH="1">
            <a:off x="4273550" y="3665538"/>
            <a:ext cx="1588" cy="187325"/>
          </a:xfrm>
          <a:prstGeom prst="straightConnector1">
            <a:avLst/>
          </a:prstGeom>
          <a:noFill/>
          <a:ln w="28575" cap="sq">
            <a:solidFill>
              <a:srgbClr val="FF9900"/>
            </a:solidFill>
            <a:round/>
            <a:headEnd type="none" w="sm" len="sm"/>
            <a:tailEnd type="triangle" w="med" len="med"/>
          </a:ln>
          <a:effectLst/>
        </p:spPr>
      </p:cxnSp>
      <p:sp>
        <p:nvSpPr>
          <p:cNvPr id="139278" name="AutoShape 14"/>
          <p:cNvSpPr>
            <a:spLocks noChangeArrowheads="1"/>
          </p:cNvSpPr>
          <p:nvPr/>
        </p:nvSpPr>
        <p:spPr bwMode="auto">
          <a:xfrm>
            <a:off x="3676650" y="2228850"/>
            <a:ext cx="1195388" cy="719138"/>
          </a:xfrm>
          <a:prstGeom prst="flowChartDocument">
            <a:avLst/>
          </a:prstGeom>
          <a:solidFill>
            <a:srgbClr val="66FF33"/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prstShdw prst="shdw17" dist="17961" dir="2700000">
              <a:srgbClr val="FFFF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KU</a:t>
            </a:r>
          </a:p>
        </p:txBody>
      </p:sp>
      <p:sp>
        <p:nvSpPr>
          <p:cNvPr id="139279" name="AutoShape 15"/>
          <p:cNvSpPr>
            <a:spLocks noChangeArrowheads="1"/>
          </p:cNvSpPr>
          <p:nvPr/>
        </p:nvSpPr>
        <p:spPr bwMode="auto">
          <a:xfrm>
            <a:off x="322263" y="2676525"/>
            <a:ext cx="1096962" cy="719138"/>
          </a:xfrm>
          <a:prstGeom prst="flowChartDocument">
            <a:avLst/>
          </a:prstGeom>
          <a:solidFill>
            <a:schemeClr val="tx2">
              <a:lumMod val="90000"/>
            </a:schemeClr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prstShdw prst="shdw17" dist="17961" dir="2700000">
              <a:srgbClr val="FFFF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FKPD</a:t>
            </a:r>
          </a:p>
        </p:txBody>
      </p:sp>
      <p:sp>
        <p:nvSpPr>
          <p:cNvPr id="139280" name="AutoShape 16"/>
          <p:cNvSpPr>
            <a:spLocks noChangeArrowheads="1"/>
          </p:cNvSpPr>
          <p:nvPr/>
        </p:nvSpPr>
        <p:spPr bwMode="auto">
          <a:xfrm>
            <a:off x="3676650" y="3017838"/>
            <a:ext cx="1195388" cy="647700"/>
          </a:xfrm>
          <a:prstGeom prst="flowChartManualInput">
            <a:avLst/>
          </a:prstGeom>
          <a:solidFill>
            <a:schemeClr val="folHlink"/>
          </a:solidFill>
          <a:ln w="9525">
            <a:solidFill>
              <a:srgbClr val="003300"/>
            </a:solidFill>
            <a:miter lim="800000"/>
            <a:headEnd/>
            <a:tailEnd/>
          </a:ln>
          <a:effectLst>
            <a:prstShdw prst="shdw17" dist="17961" dir="2700000">
              <a:srgbClr val="0033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0" hangingPunct="0"/>
            <a:r>
              <a:rPr lang="en-US" sz="12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Prioritas &amp;</a:t>
            </a:r>
          </a:p>
          <a:p>
            <a:pPr algn="ctr" eaLnBrk="0" hangingPunct="0"/>
            <a:r>
              <a:rPr lang="en-US" sz="12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Plafon Anggaran</a:t>
            </a:r>
          </a:p>
        </p:txBody>
      </p:sp>
      <p:sp>
        <p:nvSpPr>
          <p:cNvPr id="139281" name="AutoShape 17"/>
          <p:cNvSpPr>
            <a:spLocks noChangeArrowheads="1"/>
          </p:cNvSpPr>
          <p:nvPr/>
        </p:nvSpPr>
        <p:spPr bwMode="auto">
          <a:xfrm>
            <a:off x="3675063" y="3852863"/>
            <a:ext cx="1195387" cy="574675"/>
          </a:xfrm>
          <a:prstGeom prst="flowChartDocument">
            <a:avLst/>
          </a:prstGeom>
          <a:solidFill>
            <a:schemeClr val="bg2"/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prstShdw prst="shdw17" dist="17961" dir="2700000">
              <a:srgbClr val="FFFF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0" hangingPunct="0"/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RKA</a:t>
            </a:r>
          </a:p>
        </p:txBody>
      </p:sp>
      <p:sp>
        <p:nvSpPr>
          <p:cNvPr id="139282" name="AutoShape 18"/>
          <p:cNvSpPr>
            <a:spLocks noChangeArrowheads="1"/>
          </p:cNvSpPr>
          <p:nvPr/>
        </p:nvSpPr>
        <p:spPr bwMode="auto">
          <a:xfrm>
            <a:off x="1528763" y="2676525"/>
            <a:ext cx="1095375" cy="719138"/>
          </a:xfrm>
          <a:prstGeom prst="flowChartDocument">
            <a:avLst/>
          </a:pr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prstShdw prst="shdw17" dist="17961" dir="2700000">
              <a:srgbClr val="FFFF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0" hangingPunct="0"/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POKOK2</a:t>
            </a:r>
          </a:p>
          <a:p>
            <a:pPr algn="ctr" eaLnBrk="0" hangingPunct="0"/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PIKIRAN</a:t>
            </a:r>
          </a:p>
        </p:txBody>
      </p:sp>
      <p:sp>
        <p:nvSpPr>
          <p:cNvPr id="139283" name="AutoShape 19"/>
          <p:cNvSpPr>
            <a:spLocks noChangeArrowheads="1"/>
          </p:cNvSpPr>
          <p:nvPr/>
        </p:nvSpPr>
        <p:spPr bwMode="auto">
          <a:xfrm>
            <a:off x="7177088" y="4746625"/>
            <a:ext cx="1196975" cy="719138"/>
          </a:xfrm>
          <a:prstGeom prst="flowChartDocument">
            <a:avLst/>
          </a:prstGeom>
          <a:solidFill>
            <a:srgbClr val="CC99FF"/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prstShdw prst="shdw17" dist="17961" dir="2700000">
              <a:srgbClr val="FFFF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0" hangingPunct="0"/>
            <a:r>
              <a:rPr lang="en-US" sz="16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lbertus" pitchFamily="34" charset="0"/>
              </a:rPr>
              <a:t>Penjabaran</a:t>
            </a:r>
          </a:p>
          <a:p>
            <a:pPr algn="ctr" eaLnBrk="0" hangingPunct="0"/>
            <a:r>
              <a:rPr lang="en-US" sz="16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lbertus" pitchFamily="34" charset="0"/>
              </a:rPr>
              <a:t>APBD</a:t>
            </a:r>
          </a:p>
        </p:txBody>
      </p:sp>
      <p:sp>
        <p:nvSpPr>
          <p:cNvPr id="139284" name="AutoShape 20"/>
          <p:cNvSpPr>
            <a:spLocks noChangeArrowheads="1"/>
          </p:cNvSpPr>
          <p:nvPr/>
        </p:nvSpPr>
        <p:spPr bwMode="auto">
          <a:xfrm>
            <a:off x="5538788" y="3708400"/>
            <a:ext cx="1195387" cy="863600"/>
          </a:xfrm>
          <a:prstGeom prst="flowChartManualInpu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prstShdw prst="shdw17" dist="17961" dir="2700000">
              <a:srgbClr val="FFFF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RAPBD</a:t>
            </a:r>
          </a:p>
        </p:txBody>
      </p:sp>
      <p:sp>
        <p:nvSpPr>
          <p:cNvPr id="139285" name="AutoShape 21"/>
          <p:cNvSpPr>
            <a:spLocks noChangeArrowheads="1"/>
          </p:cNvSpPr>
          <p:nvPr/>
        </p:nvSpPr>
        <p:spPr bwMode="auto">
          <a:xfrm>
            <a:off x="7177088" y="5826125"/>
            <a:ext cx="1195387" cy="765175"/>
          </a:xfrm>
          <a:prstGeom prst="flowChartMultidocumen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0" hangingPunct="0"/>
            <a:r>
              <a:rPr lang="en-US" sz="16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lbertus" pitchFamily="34" charset="0"/>
              </a:rPr>
              <a:t>DPA SKPD</a:t>
            </a: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lbertus" pitchFamily="34" charset="0"/>
              </a:rPr>
              <a:t> </a:t>
            </a:r>
          </a:p>
        </p:txBody>
      </p:sp>
      <p:sp>
        <p:nvSpPr>
          <p:cNvPr id="139286" name="AutoShape 22"/>
          <p:cNvSpPr>
            <a:spLocks noChangeArrowheads="1"/>
          </p:cNvSpPr>
          <p:nvPr/>
        </p:nvSpPr>
        <p:spPr bwMode="auto">
          <a:xfrm>
            <a:off x="1790700" y="1233488"/>
            <a:ext cx="914400" cy="719137"/>
          </a:xfrm>
          <a:prstGeom prst="flowChartDocument">
            <a:avLst/>
          </a:prstGeom>
          <a:solidFill>
            <a:schemeClr val="tx2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prstShdw prst="shdw17" dist="56796" dir="1593903">
              <a:schemeClr val="bg2"/>
            </a:prstShdw>
          </a:effectLst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rgbClr val="00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RPJMD</a:t>
            </a:r>
          </a:p>
        </p:txBody>
      </p:sp>
      <p:sp>
        <p:nvSpPr>
          <p:cNvPr id="139287" name="AutoShape 23"/>
          <p:cNvSpPr>
            <a:spLocks noChangeArrowheads="1"/>
          </p:cNvSpPr>
          <p:nvPr/>
        </p:nvSpPr>
        <p:spPr bwMode="auto">
          <a:xfrm>
            <a:off x="3678238" y="1223963"/>
            <a:ext cx="1195387" cy="719137"/>
          </a:xfrm>
          <a:prstGeom prst="flowChartDocument">
            <a:avLst/>
          </a:prstGeom>
          <a:solidFill>
            <a:srgbClr val="003366"/>
          </a:solidFill>
          <a:ln w="9525">
            <a:solidFill>
              <a:srgbClr val="FFFF99"/>
            </a:solidFill>
            <a:miter lim="800000"/>
            <a:headEnd/>
            <a:tailEnd/>
          </a:ln>
          <a:effectLst>
            <a:prstShdw prst="shdw17" dist="17961" dir="2700000">
              <a:schemeClr val="bg2"/>
            </a:prstShdw>
          </a:effectLst>
        </p:spPr>
        <p:txBody>
          <a:bodyPr wrap="none" anchor="ctr"/>
          <a:lstStyle/>
          <a:p>
            <a:pPr algn="ctr" eaLnBrk="0" hangingPunct="0"/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RKPD</a:t>
            </a:r>
          </a:p>
        </p:txBody>
      </p:sp>
      <p:sp>
        <p:nvSpPr>
          <p:cNvPr id="139288" name="Line 24"/>
          <p:cNvSpPr>
            <a:spLocks noChangeShapeType="1"/>
          </p:cNvSpPr>
          <p:nvPr/>
        </p:nvSpPr>
        <p:spPr bwMode="auto">
          <a:xfrm>
            <a:off x="885825" y="2206625"/>
            <a:ext cx="1216025" cy="3175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289" name="Line 25"/>
          <p:cNvSpPr>
            <a:spLocks noChangeShapeType="1"/>
          </p:cNvSpPr>
          <p:nvPr/>
        </p:nvSpPr>
        <p:spPr bwMode="auto">
          <a:xfrm>
            <a:off x="1465263" y="2063750"/>
            <a:ext cx="2779712" cy="0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290" name="Line 26"/>
          <p:cNvSpPr>
            <a:spLocks noChangeShapeType="1"/>
          </p:cNvSpPr>
          <p:nvPr/>
        </p:nvSpPr>
        <p:spPr bwMode="auto">
          <a:xfrm>
            <a:off x="1476375" y="2051050"/>
            <a:ext cx="0" cy="142875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291" name="AutoShape 27"/>
          <p:cNvSpPr>
            <a:spLocks noChangeArrowheads="1"/>
          </p:cNvSpPr>
          <p:nvPr/>
        </p:nvSpPr>
        <p:spPr bwMode="auto">
          <a:xfrm>
            <a:off x="3676650" y="4775200"/>
            <a:ext cx="1195388" cy="766763"/>
          </a:xfrm>
          <a:prstGeom prst="flowChartMultidocument">
            <a:avLst/>
          </a:prstGeom>
          <a:solidFill>
            <a:schemeClr val="tx1"/>
          </a:solidFill>
          <a:ln w="9525">
            <a:solidFill>
              <a:srgbClr val="800000"/>
            </a:solidFill>
            <a:miter lim="800000"/>
            <a:headEnd/>
            <a:tailEnd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0" hangingPunct="0"/>
            <a:r>
              <a:rPr lang="en-US" sz="1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lbertus" pitchFamily="34" charset="0"/>
              </a:rPr>
              <a:t>RKA SKPD</a:t>
            </a:r>
          </a:p>
        </p:txBody>
      </p:sp>
      <p:cxnSp>
        <p:nvCxnSpPr>
          <p:cNvPr id="139292" name="AutoShape 28"/>
          <p:cNvCxnSpPr>
            <a:cxnSpLocks noChangeShapeType="1"/>
            <a:stCxn id="139281" idx="2"/>
            <a:endCxn id="139291" idx="0"/>
          </p:cNvCxnSpPr>
          <p:nvPr/>
        </p:nvCxnSpPr>
        <p:spPr bwMode="auto">
          <a:xfrm>
            <a:off x="4273550" y="4395788"/>
            <a:ext cx="1588" cy="379412"/>
          </a:xfrm>
          <a:prstGeom prst="straightConnector1">
            <a:avLst/>
          </a:prstGeom>
          <a:noFill/>
          <a:ln w="28575" cap="sq">
            <a:solidFill>
              <a:srgbClr val="FF9900"/>
            </a:solidFill>
            <a:round/>
            <a:headEnd type="none" w="sm" len="sm"/>
            <a:tailEnd type="triangle" w="med" len="med"/>
          </a:ln>
          <a:effectLst/>
        </p:spPr>
      </p:cxnSp>
      <p:sp>
        <p:nvSpPr>
          <p:cNvPr id="139293" name="Text Box 29"/>
          <p:cNvSpPr txBox="1">
            <a:spLocks noChangeArrowheads="1"/>
          </p:cNvSpPr>
          <p:nvPr/>
        </p:nvSpPr>
        <p:spPr bwMode="auto">
          <a:xfrm>
            <a:off x="0" y="5638800"/>
            <a:ext cx="6823075" cy="11922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1200150" indent="-1200150">
              <a:spcBef>
                <a:spcPct val="50000"/>
              </a:spcBef>
            </a:pPr>
            <a:r>
              <a:rPr lang="en-US" sz="16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RKA SKPD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 : </a:t>
            </a:r>
            <a:r>
              <a:rPr lang="en-US" sz="1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Rencana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Kerja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dan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Anggaran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Satuan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Kerja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Perangkat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 Daerah</a:t>
            </a:r>
          </a:p>
          <a:p>
            <a:pPr marL="1200150" indent="-1200150">
              <a:spcBef>
                <a:spcPct val="50000"/>
              </a:spcBef>
            </a:pPr>
            <a:r>
              <a:rPr lang="en-US" sz="16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DPA SKPD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 : </a:t>
            </a:r>
            <a:r>
              <a:rPr lang="en-US" sz="1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Dokumen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Pelaksanaan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Anggaran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Satuan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Kerja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Perangkat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lbertus" pitchFamily="34" charset="0"/>
              </a:rPr>
              <a:t> Daerah</a:t>
            </a:r>
          </a:p>
        </p:txBody>
      </p:sp>
      <p:sp>
        <p:nvSpPr>
          <p:cNvPr id="139294" name="Rectangle 30"/>
          <p:cNvSpPr>
            <a:spLocks noChangeArrowheads="1"/>
          </p:cNvSpPr>
          <p:nvPr/>
        </p:nvSpPr>
        <p:spPr bwMode="auto">
          <a:xfrm>
            <a:off x="1295400" y="228600"/>
            <a:ext cx="6858000" cy="5794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3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 Extra Bold" pitchFamily="18" charset="0"/>
              </a:rPr>
              <a:t>SISTEM  PENGANGGARAN</a:t>
            </a:r>
            <a:endParaRPr lang="en-US" sz="30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9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9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9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9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39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39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9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9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39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39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39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39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39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39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39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39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39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39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39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39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39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39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39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39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39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39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39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39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39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6" grpId="0" animBg="1"/>
      <p:bldP spid="139267" grpId="0" animBg="1"/>
      <p:bldP spid="139268" grpId="0" animBg="1"/>
      <p:bldP spid="139269" grpId="0" animBg="1"/>
      <p:bldP spid="139278" grpId="0" animBg="1"/>
      <p:bldP spid="139279" grpId="0" animBg="1"/>
      <p:bldP spid="139280" grpId="0" animBg="1"/>
      <p:bldP spid="139281" grpId="0" animBg="1"/>
      <p:bldP spid="139282" grpId="0" animBg="1"/>
      <p:bldP spid="139283" grpId="0" animBg="1"/>
      <p:bldP spid="139284" grpId="0" animBg="1"/>
      <p:bldP spid="139285" grpId="0" animBg="1"/>
      <p:bldP spid="139286" grpId="0" animBg="1"/>
      <p:bldP spid="139287" grpId="0" animBg="1"/>
      <p:bldP spid="139288" grpId="0" animBg="1"/>
      <p:bldP spid="139289" grpId="0" animBg="1"/>
      <p:bldP spid="139290" grpId="0" animBg="1"/>
      <p:bldP spid="139291" grpId="0" animBg="1"/>
      <p:bldP spid="139293" grpId="0"/>
      <p:bldP spid="139294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8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5A2B0-1003-466E-9BE9-90E49E60EEEF}" type="slidenum">
              <a:rPr lang="en-US"/>
              <a:pPr/>
              <a:t>8</a:t>
            </a:fld>
            <a:endParaRPr lang="en-US"/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71450"/>
            <a:ext cx="9144000" cy="5334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3886200" algn="l"/>
              </a:tabLst>
            </a:pPr>
            <a:r>
              <a:rPr lang="en-US" sz="2800" b="1">
                <a:solidFill>
                  <a:srgbClr val="CC3300"/>
                </a:solidFill>
                <a:latin typeface="SerpentineDBol" pitchFamily="34" charset="0"/>
              </a:rPr>
              <a:t/>
            </a:r>
            <a:br>
              <a:rPr lang="en-US" sz="2800" b="1">
                <a:solidFill>
                  <a:srgbClr val="CC3300"/>
                </a:solidFill>
                <a:latin typeface="SerpentineDBol" pitchFamily="34" charset="0"/>
              </a:rPr>
            </a:br>
            <a:endParaRPr lang="en-US" sz="2400">
              <a:solidFill>
                <a:srgbClr val="FFFFFF"/>
              </a:solidFill>
              <a:latin typeface="Albertus Extra Bold" pitchFamily="34" charset="0"/>
            </a:endParaRPr>
          </a:p>
        </p:txBody>
      </p:sp>
      <p:graphicFrame>
        <p:nvGraphicFramePr>
          <p:cNvPr id="141399" name="Group 87"/>
          <p:cNvGraphicFramePr>
            <a:graphicFrameLocks noGrp="1"/>
          </p:cNvGraphicFramePr>
          <p:nvPr>
            <p:ph type="tbl" idx="1"/>
          </p:nvPr>
        </p:nvGraphicFramePr>
        <p:xfrm>
          <a:off x="381000" y="990600"/>
          <a:ext cx="8458200" cy="5628958"/>
        </p:xfrm>
        <a:graphic>
          <a:graphicData uri="http://schemas.openxmlformats.org/drawingml/2006/table">
            <a:tbl>
              <a:tblPr/>
              <a:tblGrid>
                <a:gridCol w="447675"/>
                <a:gridCol w="5980113"/>
                <a:gridCol w="2030412"/>
              </a:tblGrid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NO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JENIS KEGIATAN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WAKTU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Pelaksanaan Musrenbangda Tahunan dalam Rangka Penyusunan RKPD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s/d Maret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Penyusunan Kebijakan Umum APBD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Periode Maret s.d Medio Juni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Penyampaian Kebijakan Umum APBD kpd DPRD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Medio  Juni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Pembahasan Kebijakan Umum APBD, PPAS dgn DPRD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Periode Medio Juni s.d Minggu I Oktober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Penyusunan RKA SKPD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Pembahasan RKA SKPD dgn DPRD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>
                          <a:tab pos="68072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Penyampaian dan Evaluasi RKA SKPD oleh  Tim Anggaran Eksekutif Daerah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sv-S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Penyusunan  Raperda APBD &amp; Raper KDH ttg Penjabaran APBD &amp; Dok. Pendukung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Penyebarluasan Raperda ttg APBD kpd masyarakat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i-F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Pengajuan Raperda tentang APBD kpd DPRD disertai Penjelasan &amp; Dok. Pendukung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Minggu I Oktober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Pembahasan Raperda APBD &amp; persetujuan bersama DPRD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Mg I – IV  November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Penyusunan Raper KDH ttg Penjabaran APBD dan Rancangan DPA SKPD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Penyampaian Raperda APBD &amp; Raper KDH ttg Penjabaran APBD u/ dievaluasi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(3 hari)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Evaluasi Raperda APBD dan Raper KDH tentang Penjabaran APBD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(15 hari)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Penyempurnaan hasil evaluasi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(7 hari)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Pengesahan Raperda APBD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Minggu IV Desember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B30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B305B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141398" name="Rectangle 86"/>
          <p:cNvSpPr>
            <a:spLocks noChangeArrowheads="1"/>
          </p:cNvSpPr>
          <p:nvPr/>
        </p:nvSpPr>
        <p:spPr bwMode="auto">
          <a:xfrm>
            <a:off x="1143000" y="228600"/>
            <a:ext cx="7086600" cy="5794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3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 Extra Bold" pitchFamily="18" charset="0"/>
              </a:rPr>
              <a:t>JADWAL  PENGANGGARAN</a:t>
            </a:r>
            <a:endParaRPr lang="en-US" sz="30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1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1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1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1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41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4" grpId="0" autoUpdateAnimBg="0"/>
      <p:bldP spid="141398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Created : Muhammad Junaidi, SH</a:t>
            </a:r>
            <a:endParaRPr lang="en-US"/>
          </a:p>
        </p:txBody>
      </p:sp>
      <p:sp>
        <p:nvSpPr>
          <p:cNvPr id="2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E076-5CA0-4FC2-B38D-D032497A1913}" type="slidenum">
              <a:rPr lang="en-US"/>
              <a:pPr/>
              <a:t>9</a:t>
            </a:fld>
            <a:endParaRPr lang="en-US"/>
          </a:p>
        </p:txBody>
      </p:sp>
      <p:sp>
        <p:nvSpPr>
          <p:cNvPr id="143362" name="Text Box 2"/>
          <p:cNvSpPr txBox="1">
            <a:spLocks noChangeArrowheads="1"/>
          </p:cNvSpPr>
          <p:nvPr/>
        </p:nvSpPr>
        <p:spPr bwMode="auto">
          <a:xfrm>
            <a:off x="5575300" y="2352675"/>
            <a:ext cx="2590800" cy="384721"/>
          </a:xfrm>
          <a:prstGeom prst="rect">
            <a:avLst/>
          </a:prstGeom>
          <a:solidFill>
            <a:srgbClr val="FF9900"/>
          </a:solidFill>
          <a:ln w="38100" cmpd="dbl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900" dirty="0">
                <a:latin typeface="Arial Black" pitchFamily="34" charset="0"/>
              </a:rPr>
              <a:t>DEFISIT</a:t>
            </a:r>
          </a:p>
        </p:txBody>
      </p:sp>
      <p:sp>
        <p:nvSpPr>
          <p:cNvPr id="143363" name="Text Box 3"/>
          <p:cNvSpPr txBox="1">
            <a:spLocks noChangeArrowheads="1"/>
          </p:cNvSpPr>
          <p:nvPr/>
        </p:nvSpPr>
        <p:spPr bwMode="auto">
          <a:xfrm>
            <a:off x="4908550" y="4560888"/>
            <a:ext cx="3930650" cy="1882775"/>
          </a:xfrm>
          <a:prstGeom prst="rect">
            <a:avLst/>
          </a:prstGeom>
          <a:solidFill>
            <a:schemeClr val="tx2">
              <a:lumMod val="90000"/>
            </a:schemeClr>
          </a:solidFill>
          <a:ln w="76200" cmpd="tri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90500" indent="-190500">
              <a:lnSpc>
                <a:spcPct val="85000"/>
              </a:lnSpc>
              <a:buClr>
                <a:srgbClr val="00FF00"/>
              </a:buClr>
              <a:buSzPct val="115000"/>
            </a:pPr>
            <a:r>
              <a:rPr lang="en-US" b="1" dirty="0" err="1">
                <a:solidFill>
                  <a:srgbClr val="0033CC"/>
                </a:solidFill>
                <a:latin typeface="Tahoma" pitchFamily="34" charset="0"/>
              </a:rPr>
              <a:t>Dibiayai</a:t>
            </a:r>
            <a:r>
              <a:rPr lang="en-US" b="1" dirty="0">
                <a:solidFill>
                  <a:srgbClr val="0033CC"/>
                </a:solidFill>
                <a:latin typeface="Tahoma" pitchFamily="34" charset="0"/>
              </a:rPr>
              <a:t> al. </a:t>
            </a:r>
            <a:r>
              <a:rPr lang="en-US" b="1" dirty="0" err="1">
                <a:solidFill>
                  <a:srgbClr val="0033CC"/>
                </a:solidFill>
                <a:latin typeface="Tahoma" pitchFamily="34" charset="0"/>
              </a:rPr>
              <a:t>dr</a:t>
            </a:r>
            <a:r>
              <a:rPr lang="en-US" b="1" dirty="0">
                <a:solidFill>
                  <a:srgbClr val="0033CC"/>
                </a:solidFill>
                <a:latin typeface="Tahoma" pitchFamily="34" charset="0"/>
              </a:rPr>
              <a:t>  :</a:t>
            </a:r>
          </a:p>
          <a:p>
            <a:pPr marL="190500" indent="-190500">
              <a:lnSpc>
                <a:spcPct val="85000"/>
              </a:lnSpc>
              <a:buClr>
                <a:srgbClr val="00FF00"/>
              </a:buClr>
              <a:buSzPct val="115000"/>
            </a:pPr>
            <a:endParaRPr lang="en-US" b="1" dirty="0">
              <a:solidFill>
                <a:srgbClr val="0033CC"/>
              </a:solidFill>
              <a:latin typeface="Tahoma" pitchFamily="34" charset="0"/>
            </a:endParaRPr>
          </a:p>
          <a:p>
            <a:pPr marL="190500" indent="-190500" algn="just">
              <a:lnSpc>
                <a:spcPct val="85000"/>
              </a:lnSpc>
              <a:buClr>
                <a:schemeClr val="tx1"/>
              </a:buClr>
              <a:buSzPct val="115000"/>
              <a:buFontTx/>
              <a:buChar char="•"/>
            </a:pPr>
            <a:r>
              <a:rPr lang="en-US" sz="1600" b="1" dirty="0" err="1">
                <a:solidFill>
                  <a:srgbClr val="0033CC"/>
                </a:solidFill>
                <a:latin typeface="Tahoma" pitchFamily="34" charset="0"/>
              </a:rPr>
              <a:t>Sisa</a:t>
            </a:r>
            <a:r>
              <a:rPr lang="en-US" sz="1600" b="1" dirty="0">
                <a:solidFill>
                  <a:srgbClr val="0033CC"/>
                </a:solidFill>
                <a:latin typeface="Tahoma" pitchFamily="34" charset="0"/>
              </a:rPr>
              <a:t> </a:t>
            </a:r>
            <a:r>
              <a:rPr lang="en-US" sz="1600" b="1" dirty="0" err="1">
                <a:solidFill>
                  <a:srgbClr val="0033CC"/>
                </a:solidFill>
                <a:latin typeface="Tahoma" pitchFamily="34" charset="0"/>
              </a:rPr>
              <a:t>Lebih</a:t>
            </a:r>
            <a:r>
              <a:rPr lang="en-US" sz="1600" b="1" dirty="0">
                <a:solidFill>
                  <a:srgbClr val="0033CC"/>
                </a:solidFill>
                <a:latin typeface="Tahoma" pitchFamily="34" charset="0"/>
              </a:rPr>
              <a:t> </a:t>
            </a:r>
            <a:r>
              <a:rPr lang="en-US" sz="1600" b="1" dirty="0" err="1">
                <a:solidFill>
                  <a:srgbClr val="0033CC"/>
                </a:solidFill>
                <a:latin typeface="Tahoma" pitchFamily="34" charset="0"/>
              </a:rPr>
              <a:t>Perhit</a:t>
            </a:r>
            <a:r>
              <a:rPr lang="en-US" sz="1600" b="1" dirty="0">
                <a:solidFill>
                  <a:srgbClr val="0033CC"/>
                </a:solidFill>
                <a:latin typeface="Tahoma" pitchFamily="34" charset="0"/>
              </a:rPr>
              <a:t> </a:t>
            </a:r>
            <a:r>
              <a:rPr lang="en-US" sz="1600" b="1" dirty="0" err="1">
                <a:solidFill>
                  <a:srgbClr val="0033CC"/>
                </a:solidFill>
                <a:latin typeface="Tahoma" pitchFamily="34" charset="0"/>
              </a:rPr>
              <a:t>Angg</a:t>
            </a:r>
            <a:r>
              <a:rPr lang="en-US" sz="1600" b="1" dirty="0">
                <a:solidFill>
                  <a:srgbClr val="0033CC"/>
                </a:solidFill>
                <a:latin typeface="Tahoma" pitchFamily="34" charset="0"/>
              </a:rPr>
              <a:t> </a:t>
            </a:r>
            <a:r>
              <a:rPr lang="en-US" sz="1600" b="1" dirty="0" err="1">
                <a:solidFill>
                  <a:srgbClr val="0033CC"/>
                </a:solidFill>
                <a:latin typeface="Tahoma" pitchFamily="34" charset="0"/>
              </a:rPr>
              <a:t>Thn</a:t>
            </a:r>
            <a:r>
              <a:rPr lang="en-US" sz="1600" b="1" dirty="0">
                <a:solidFill>
                  <a:srgbClr val="0033CC"/>
                </a:solidFill>
                <a:latin typeface="Tahoma" pitchFamily="34" charset="0"/>
              </a:rPr>
              <a:t> </a:t>
            </a:r>
            <a:r>
              <a:rPr lang="en-US" sz="1600" b="1" dirty="0" err="1">
                <a:solidFill>
                  <a:srgbClr val="0033CC"/>
                </a:solidFill>
                <a:latin typeface="Tahoma" pitchFamily="34" charset="0"/>
              </a:rPr>
              <a:t>Lalu</a:t>
            </a:r>
            <a:endParaRPr lang="en-US" sz="1600" b="1" dirty="0">
              <a:solidFill>
                <a:srgbClr val="0033CC"/>
              </a:solidFill>
              <a:latin typeface="Tahoma" pitchFamily="34" charset="0"/>
            </a:endParaRPr>
          </a:p>
          <a:p>
            <a:pPr marL="190500" indent="-190500" algn="just">
              <a:lnSpc>
                <a:spcPct val="85000"/>
              </a:lnSpc>
              <a:buClr>
                <a:schemeClr val="tx1"/>
              </a:buClr>
              <a:buSzPct val="115000"/>
              <a:buFontTx/>
              <a:buChar char="•"/>
            </a:pPr>
            <a:r>
              <a:rPr lang="en-US" sz="1600" b="1" dirty="0" err="1">
                <a:solidFill>
                  <a:srgbClr val="0033CC"/>
                </a:solidFill>
                <a:latin typeface="Tahoma" pitchFamily="34" charset="0"/>
              </a:rPr>
              <a:t>Pinjaman</a:t>
            </a:r>
            <a:r>
              <a:rPr lang="en-US" sz="1600" b="1" dirty="0">
                <a:solidFill>
                  <a:srgbClr val="0033CC"/>
                </a:solidFill>
                <a:latin typeface="Tahoma" pitchFamily="34" charset="0"/>
              </a:rPr>
              <a:t> Daerah</a:t>
            </a:r>
            <a:r>
              <a:rPr lang="id-ID" sz="1600" b="1" dirty="0">
                <a:solidFill>
                  <a:srgbClr val="0033CC"/>
                </a:solidFill>
                <a:latin typeface="Tahoma" pitchFamily="34" charset="0"/>
              </a:rPr>
              <a:t> Dan </a:t>
            </a:r>
            <a:r>
              <a:rPr lang="en-US" sz="1600" b="1" dirty="0" err="1">
                <a:solidFill>
                  <a:srgbClr val="0033CC"/>
                </a:solidFill>
                <a:latin typeface="Tahoma" pitchFamily="34" charset="0"/>
              </a:rPr>
              <a:t>Penjualan</a:t>
            </a:r>
            <a:r>
              <a:rPr lang="en-US" sz="1600" b="1" dirty="0">
                <a:solidFill>
                  <a:srgbClr val="0033CC"/>
                </a:solidFill>
                <a:latin typeface="Tahoma" pitchFamily="34" charset="0"/>
              </a:rPr>
              <a:t> </a:t>
            </a:r>
            <a:r>
              <a:rPr lang="en-US" sz="1600" b="1" dirty="0" err="1">
                <a:solidFill>
                  <a:srgbClr val="0033CC"/>
                </a:solidFill>
                <a:latin typeface="Tahoma" pitchFamily="34" charset="0"/>
              </a:rPr>
              <a:t>Obligasi</a:t>
            </a:r>
            <a:r>
              <a:rPr lang="en-US" sz="1600" b="1" dirty="0">
                <a:solidFill>
                  <a:srgbClr val="0033CC"/>
                </a:solidFill>
                <a:latin typeface="Tahoma" pitchFamily="34" charset="0"/>
              </a:rPr>
              <a:t> Daerah</a:t>
            </a:r>
          </a:p>
          <a:p>
            <a:pPr marL="190500" indent="-190500" algn="just">
              <a:lnSpc>
                <a:spcPct val="85000"/>
              </a:lnSpc>
              <a:buClr>
                <a:schemeClr val="tx1"/>
              </a:buClr>
              <a:buSzPct val="115000"/>
              <a:buFontTx/>
              <a:buChar char="•"/>
            </a:pPr>
            <a:r>
              <a:rPr lang="en-US" sz="1600" b="1" dirty="0" err="1">
                <a:solidFill>
                  <a:srgbClr val="0033CC"/>
                </a:solidFill>
                <a:latin typeface="Tahoma" pitchFamily="34" charset="0"/>
              </a:rPr>
              <a:t>Hasil</a:t>
            </a:r>
            <a:r>
              <a:rPr lang="en-US" sz="1600" b="1" dirty="0">
                <a:solidFill>
                  <a:srgbClr val="0033CC"/>
                </a:solidFill>
                <a:latin typeface="Tahoma" pitchFamily="34" charset="0"/>
              </a:rPr>
              <a:t> </a:t>
            </a:r>
            <a:r>
              <a:rPr lang="en-US" sz="1600" b="1" dirty="0" err="1">
                <a:solidFill>
                  <a:srgbClr val="0033CC"/>
                </a:solidFill>
                <a:latin typeface="Tahoma" pitchFamily="34" charset="0"/>
              </a:rPr>
              <a:t>Penjualan</a:t>
            </a:r>
            <a:r>
              <a:rPr lang="en-US" sz="1600" b="1" dirty="0">
                <a:solidFill>
                  <a:srgbClr val="0033CC"/>
                </a:solidFill>
                <a:latin typeface="Tahoma" pitchFamily="34" charset="0"/>
              </a:rPr>
              <a:t> </a:t>
            </a:r>
            <a:r>
              <a:rPr lang="en-US" sz="1600" b="1" dirty="0" err="1">
                <a:solidFill>
                  <a:srgbClr val="0033CC"/>
                </a:solidFill>
                <a:latin typeface="Tahoma" pitchFamily="34" charset="0"/>
              </a:rPr>
              <a:t>Barang</a:t>
            </a:r>
            <a:r>
              <a:rPr lang="en-US" sz="1600" b="1" dirty="0">
                <a:solidFill>
                  <a:srgbClr val="0033CC"/>
                </a:solidFill>
                <a:latin typeface="Tahoma" pitchFamily="34" charset="0"/>
              </a:rPr>
              <a:t> </a:t>
            </a:r>
            <a:r>
              <a:rPr lang="en-US" sz="1600" b="1" dirty="0" err="1">
                <a:solidFill>
                  <a:srgbClr val="0033CC"/>
                </a:solidFill>
                <a:latin typeface="Tahoma" pitchFamily="34" charset="0"/>
              </a:rPr>
              <a:t>Milik</a:t>
            </a:r>
            <a:r>
              <a:rPr lang="en-US" sz="1600" b="1" dirty="0">
                <a:solidFill>
                  <a:srgbClr val="0033CC"/>
                </a:solidFill>
                <a:latin typeface="Tahoma" pitchFamily="34" charset="0"/>
              </a:rPr>
              <a:t>  Daerah yang </a:t>
            </a:r>
            <a:r>
              <a:rPr lang="en-US" sz="1600" b="1" dirty="0" err="1">
                <a:solidFill>
                  <a:srgbClr val="0033CC"/>
                </a:solidFill>
                <a:latin typeface="Tahoma" pitchFamily="34" charset="0"/>
              </a:rPr>
              <a:t>Dipisahkan</a:t>
            </a:r>
            <a:endParaRPr lang="en-US" sz="1600" b="1" dirty="0">
              <a:solidFill>
                <a:srgbClr val="0033CC"/>
              </a:solidFill>
              <a:latin typeface="Tahoma" pitchFamily="34" charset="0"/>
            </a:endParaRPr>
          </a:p>
          <a:p>
            <a:pPr marL="190500" indent="-190500" algn="just">
              <a:lnSpc>
                <a:spcPct val="85000"/>
              </a:lnSpc>
              <a:buClr>
                <a:schemeClr val="tx1"/>
              </a:buClr>
              <a:buSzPct val="115000"/>
              <a:buFontTx/>
              <a:buChar char="•"/>
            </a:pPr>
            <a:r>
              <a:rPr lang="en-US" sz="1600" b="1" dirty="0">
                <a:solidFill>
                  <a:srgbClr val="0033CC"/>
                </a:solidFill>
                <a:latin typeface="Tahoma" pitchFamily="34" charset="0"/>
              </a:rPr>
              <a:t>Transfer </a:t>
            </a:r>
            <a:r>
              <a:rPr lang="en-US" sz="1600" b="1" dirty="0" err="1">
                <a:solidFill>
                  <a:srgbClr val="0033CC"/>
                </a:solidFill>
                <a:latin typeface="Tahoma" pitchFamily="34" charset="0"/>
              </a:rPr>
              <a:t>dari</a:t>
            </a:r>
            <a:r>
              <a:rPr lang="en-US" sz="1600" b="1" dirty="0">
                <a:solidFill>
                  <a:srgbClr val="0033CC"/>
                </a:solidFill>
                <a:latin typeface="Tahoma" pitchFamily="34" charset="0"/>
              </a:rPr>
              <a:t> Dana </a:t>
            </a:r>
            <a:r>
              <a:rPr lang="en-US" sz="1600" b="1" dirty="0" err="1">
                <a:solidFill>
                  <a:srgbClr val="0033CC"/>
                </a:solidFill>
                <a:latin typeface="Tahoma" pitchFamily="34" charset="0"/>
              </a:rPr>
              <a:t>Cadangan</a:t>
            </a:r>
            <a:endParaRPr lang="en-US" sz="1600" b="1" dirty="0">
              <a:solidFill>
                <a:srgbClr val="0033CC"/>
              </a:solidFill>
              <a:latin typeface="Tahoma" pitchFamily="34" charset="0"/>
            </a:endParaRPr>
          </a:p>
        </p:txBody>
      </p:sp>
      <p:sp>
        <p:nvSpPr>
          <p:cNvPr id="143364" name="Text Box 4"/>
          <p:cNvSpPr txBox="1">
            <a:spLocks noChangeArrowheads="1"/>
          </p:cNvSpPr>
          <p:nvPr/>
        </p:nvSpPr>
        <p:spPr bwMode="auto">
          <a:xfrm>
            <a:off x="930275" y="2352675"/>
            <a:ext cx="2581275" cy="384721"/>
          </a:xfrm>
          <a:prstGeom prst="rect">
            <a:avLst/>
          </a:prstGeom>
          <a:solidFill>
            <a:schemeClr val="accent2"/>
          </a:solidFill>
          <a:ln w="38100" cmpd="dbl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900" dirty="0">
                <a:solidFill>
                  <a:schemeClr val="bg2"/>
                </a:solidFill>
                <a:latin typeface="Arial Black" pitchFamily="34" charset="0"/>
              </a:rPr>
              <a:t>SURPLUS</a:t>
            </a:r>
          </a:p>
        </p:txBody>
      </p:sp>
      <p:sp>
        <p:nvSpPr>
          <p:cNvPr id="143365" name="Text Box 5"/>
          <p:cNvSpPr txBox="1">
            <a:spLocks noChangeArrowheads="1"/>
          </p:cNvSpPr>
          <p:nvPr/>
        </p:nvSpPr>
        <p:spPr bwMode="auto">
          <a:xfrm>
            <a:off x="990600" y="990600"/>
            <a:ext cx="2819400" cy="514350"/>
          </a:xfrm>
          <a:prstGeom prst="rect">
            <a:avLst/>
          </a:prstGeom>
          <a:solidFill>
            <a:srgbClr val="3333CC"/>
          </a:solidFill>
          <a:ln w="57150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10000"/>
              </a:spcBef>
            </a:pPr>
            <a:r>
              <a:rPr lang="en-US" sz="2400" u="sng">
                <a:latin typeface="Arial Black" pitchFamily="34" charset="0"/>
              </a:rPr>
              <a:t>PENDAPATAN</a:t>
            </a:r>
            <a:r>
              <a:rPr lang="en-US" sz="2400">
                <a:latin typeface="Arial Black" pitchFamily="34" charset="0"/>
              </a:rPr>
              <a:t> </a:t>
            </a:r>
          </a:p>
        </p:txBody>
      </p:sp>
      <p:sp>
        <p:nvSpPr>
          <p:cNvPr id="143366" name="AutoShape 6"/>
          <p:cNvSpPr>
            <a:spLocks noChangeArrowheads="1"/>
          </p:cNvSpPr>
          <p:nvPr/>
        </p:nvSpPr>
        <p:spPr bwMode="auto">
          <a:xfrm>
            <a:off x="1868488" y="2803525"/>
            <a:ext cx="658812" cy="3270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67" name="Line 7"/>
          <p:cNvSpPr>
            <a:spLocks noChangeShapeType="1"/>
          </p:cNvSpPr>
          <p:nvPr/>
        </p:nvSpPr>
        <p:spPr bwMode="auto">
          <a:xfrm>
            <a:off x="2209800" y="1905000"/>
            <a:ext cx="46482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68" name="Line 8"/>
          <p:cNvSpPr>
            <a:spLocks noChangeShapeType="1"/>
          </p:cNvSpPr>
          <p:nvPr/>
        </p:nvSpPr>
        <p:spPr bwMode="auto">
          <a:xfrm>
            <a:off x="4487863" y="1524000"/>
            <a:ext cx="0" cy="3810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69" name="Line 9"/>
          <p:cNvSpPr>
            <a:spLocks noChangeShapeType="1"/>
          </p:cNvSpPr>
          <p:nvPr/>
        </p:nvSpPr>
        <p:spPr bwMode="auto">
          <a:xfrm>
            <a:off x="2224088" y="1911350"/>
            <a:ext cx="0" cy="37465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70" name="Text Box 10"/>
          <p:cNvSpPr txBox="1">
            <a:spLocks noChangeArrowheads="1"/>
          </p:cNvSpPr>
          <p:nvPr/>
        </p:nvSpPr>
        <p:spPr bwMode="auto">
          <a:xfrm>
            <a:off x="152400" y="4572000"/>
            <a:ext cx="4219575" cy="1928813"/>
          </a:xfrm>
          <a:prstGeom prst="rect">
            <a:avLst/>
          </a:prstGeom>
          <a:solidFill>
            <a:schemeClr val="accent2"/>
          </a:solidFill>
          <a:ln w="76200" cmpd="tri">
            <a:solidFill>
              <a:srgbClr val="FFFF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90500" indent="-190500">
              <a:lnSpc>
                <a:spcPct val="85000"/>
              </a:lnSpc>
              <a:buClr>
                <a:schemeClr val="bg1"/>
              </a:buClr>
              <a:buSzPct val="115000"/>
            </a:pPr>
            <a:r>
              <a:rPr lang="en-US" dirty="0" err="1">
                <a:solidFill>
                  <a:schemeClr val="bg2"/>
                </a:solidFill>
                <a:latin typeface="Tahoma" pitchFamily="34" charset="0"/>
              </a:rPr>
              <a:t>Dimanfaatkan</a:t>
            </a:r>
            <a:r>
              <a:rPr lang="en-US" dirty="0">
                <a:solidFill>
                  <a:schemeClr val="bg2"/>
                </a:solidFill>
                <a:latin typeface="Tahoma" pitchFamily="34" charset="0"/>
              </a:rPr>
              <a:t>  :</a:t>
            </a:r>
          </a:p>
          <a:p>
            <a:pPr marL="190500" indent="-190500">
              <a:lnSpc>
                <a:spcPct val="85000"/>
              </a:lnSpc>
              <a:buClr>
                <a:schemeClr val="bg1"/>
              </a:buClr>
              <a:buSzPct val="115000"/>
            </a:pPr>
            <a:endParaRPr lang="en-US" dirty="0">
              <a:solidFill>
                <a:schemeClr val="bg2"/>
              </a:solidFill>
              <a:latin typeface="Tahoma" pitchFamily="34" charset="0"/>
            </a:endParaRPr>
          </a:p>
          <a:p>
            <a:pPr marL="190500" indent="-190500">
              <a:lnSpc>
                <a:spcPct val="85000"/>
              </a:lnSpc>
              <a:buClr>
                <a:schemeClr val="bg1"/>
              </a:buClr>
              <a:buSzPct val="115000"/>
              <a:buFontTx/>
              <a:buChar char="•"/>
            </a:pPr>
            <a:r>
              <a:rPr lang="en-US" sz="2000" dirty="0" err="1">
                <a:solidFill>
                  <a:schemeClr val="bg2"/>
                </a:solidFill>
                <a:latin typeface="Tahoma" pitchFamily="34" charset="0"/>
              </a:rPr>
              <a:t>Tranfer</a:t>
            </a:r>
            <a:r>
              <a:rPr lang="en-US" sz="2000" dirty="0">
                <a:solidFill>
                  <a:schemeClr val="bg2"/>
                </a:solidFill>
                <a:latin typeface="Tahoma" pitchFamily="34" charset="0"/>
              </a:rPr>
              <a:t> </a:t>
            </a:r>
            <a:r>
              <a:rPr lang="en-US" sz="2000" dirty="0" err="1">
                <a:solidFill>
                  <a:schemeClr val="bg2"/>
                </a:solidFill>
                <a:latin typeface="Tahoma" pitchFamily="34" charset="0"/>
              </a:rPr>
              <a:t>ke</a:t>
            </a:r>
            <a:r>
              <a:rPr lang="en-US" sz="2000" dirty="0">
                <a:solidFill>
                  <a:schemeClr val="bg2"/>
                </a:solidFill>
                <a:latin typeface="Tahoma" pitchFamily="34" charset="0"/>
              </a:rPr>
              <a:t> Dana </a:t>
            </a:r>
            <a:r>
              <a:rPr lang="en-US" sz="2000" dirty="0" err="1">
                <a:solidFill>
                  <a:schemeClr val="bg2"/>
                </a:solidFill>
                <a:latin typeface="Tahoma" pitchFamily="34" charset="0"/>
              </a:rPr>
              <a:t>Cadangan</a:t>
            </a:r>
            <a:endParaRPr lang="en-US" sz="2000" dirty="0">
              <a:solidFill>
                <a:schemeClr val="bg2"/>
              </a:solidFill>
              <a:latin typeface="Tahoma" pitchFamily="34" charset="0"/>
            </a:endParaRPr>
          </a:p>
          <a:p>
            <a:pPr marL="190500" indent="-190500">
              <a:lnSpc>
                <a:spcPct val="85000"/>
              </a:lnSpc>
              <a:buClr>
                <a:schemeClr val="bg1"/>
              </a:buClr>
              <a:buSzPct val="115000"/>
              <a:buFontTx/>
              <a:buChar char="•"/>
            </a:pPr>
            <a:r>
              <a:rPr lang="en-US" sz="2000" dirty="0" err="1">
                <a:solidFill>
                  <a:schemeClr val="bg2"/>
                </a:solidFill>
                <a:latin typeface="Tahoma" pitchFamily="34" charset="0"/>
              </a:rPr>
              <a:t>Pembayaran</a:t>
            </a:r>
            <a:r>
              <a:rPr lang="en-US" sz="2000" dirty="0">
                <a:solidFill>
                  <a:schemeClr val="bg2"/>
                </a:solidFill>
                <a:latin typeface="Tahoma" pitchFamily="34" charset="0"/>
              </a:rPr>
              <a:t> </a:t>
            </a:r>
            <a:r>
              <a:rPr lang="en-US" sz="2000" dirty="0" err="1">
                <a:solidFill>
                  <a:schemeClr val="bg2"/>
                </a:solidFill>
                <a:latin typeface="Tahoma" pitchFamily="34" charset="0"/>
              </a:rPr>
              <a:t>Pokok</a:t>
            </a:r>
            <a:r>
              <a:rPr lang="en-US" sz="2000" dirty="0">
                <a:solidFill>
                  <a:schemeClr val="bg2"/>
                </a:solidFill>
                <a:latin typeface="Tahoma" pitchFamily="34" charset="0"/>
              </a:rPr>
              <a:t> </a:t>
            </a:r>
            <a:r>
              <a:rPr lang="en-US" sz="2000" dirty="0" err="1">
                <a:solidFill>
                  <a:schemeClr val="bg2"/>
                </a:solidFill>
                <a:latin typeface="Tahoma" pitchFamily="34" charset="0"/>
              </a:rPr>
              <a:t>Hutang</a:t>
            </a:r>
            <a:endParaRPr lang="en-US" sz="2000" dirty="0">
              <a:solidFill>
                <a:schemeClr val="bg2"/>
              </a:solidFill>
              <a:latin typeface="Tahoma" pitchFamily="34" charset="0"/>
            </a:endParaRPr>
          </a:p>
          <a:p>
            <a:pPr marL="190500" indent="-190500">
              <a:lnSpc>
                <a:spcPct val="85000"/>
              </a:lnSpc>
              <a:buClr>
                <a:schemeClr val="bg1"/>
              </a:buClr>
              <a:buSzPct val="115000"/>
              <a:buFontTx/>
              <a:buChar char="•"/>
            </a:pPr>
            <a:r>
              <a:rPr lang="en-US" sz="2000" dirty="0" err="1">
                <a:solidFill>
                  <a:schemeClr val="bg2"/>
                </a:solidFill>
                <a:latin typeface="Tahoma" pitchFamily="34" charset="0"/>
              </a:rPr>
              <a:t>Penyertaan</a:t>
            </a:r>
            <a:r>
              <a:rPr lang="en-US" sz="2000" dirty="0">
                <a:solidFill>
                  <a:schemeClr val="bg2"/>
                </a:solidFill>
                <a:latin typeface="Tahoma" pitchFamily="34" charset="0"/>
              </a:rPr>
              <a:t> Modal (</a:t>
            </a:r>
            <a:r>
              <a:rPr lang="en-US" sz="2000" dirty="0" err="1">
                <a:solidFill>
                  <a:schemeClr val="bg2"/>
                </a:solidFill>
                <a:latin typeface="Tahoma" pitchFamily="34" charset="0"/>
              </a:rPr>
              <a:t>investasi</a:t>
            </a:r>
            <a:r>
              <a:rPr lang="en-US" sz="2000" dirty="0">
                <a:solidFill>
                  <a:schemeClr val="bg2"/>
                </a:solidFill>
                <a:latin typeface="Tahoma" pitchFamily="34" charset="0"/>
              </a:rPr>
              <a:t>)</a:t>
            </a:r>
          </a:p>
          <a:p>
            <a:pPr marL="190500" indent="-190500">
              <a:lnSpc>
                <a:spcPct val="85000"/>
              </a:lnSpc>
              <a:buClr>
                <a:schemeClr val="bg1"/>
              </a:buClr>
              <a:buSzPct val="115000"/>
              <a:buFontTx/>
              <a:buChar char="•"/>
            </a:pPr>
            <a:r>
              <a:rPr lang="en-US" sz="2000" dirty="0" err="1">
                <a:solidFill>
                  <a:schemeClr val="bg2"/>
                </a:solidFill>
                <a:latin typeface="Tahoma" pitchFamily="34" charset="0"/>
              </a:rPr>
              <a:t>Sisa</a:t>
            </a:r>
            <a:r>
              <a:rPr lang="en-US" sz="2000" dirty="0">
                <a:solidFill>
                  <a:schemeClr val="bg2"/>
                </a:solidFill>
                <a:latin typeface="Tahoma" pitchFamily="34" charset="0"/>
              </a:rPr>
              <a:t> </a:t>
            </a:r>
            <a:r>
              <a:rPr lang="en-US" sz="2000" dirty="0" err="1">
                <a:solidFill>
                  <a:schemeClr val="bg2"/>
                </a:solidFill>
                <a:latin typeface="Tahoma" pitchFamily="34" charset="0"/>
              </a:rPr>
              <a:t>Perhitungan</a:t>
            </a:r>
            <a:r>
              <a:rPr lang="en-US" sz="2000" dirty="0">
                <a:solidFill>
                  <a:schemeClr val="bg2"/>
                </a:solidFill>
                <a:latin typeface="Tahoma" pitchFamily="34" charset="0"/>
              </a:rPr>
              <a:t> TH </a:t>
            </a:r>
            <a:r>
              <a:rPr lang="en-US" sz="2000" dirty="0" err="1">
                <a:solidFill>
                  <a:schemeClr val="bg2"/>
                </a:solidFill>
                <a:latin typeface="Tahoma" pitchFamily="34" charset="0"/>
              </a:rPr>
              <a:t>Berkenaan</a:t>
            </a:r>
            <a:endParaRPr lang="en-US" sz="2000" dirty="0">
              <a:solidFill>
                <a:schemeClr val="bg2"/>
              </a:solidFill>
              <a:latin typeface="Tahoma" pitchFamily="34" charset="0"/>
            </a:endParaRPr>
          </a:p>
          <a:p>
            <a:pPr marL="190500" indent="-190500">
              <a:lnSpc>
                <a:spcPct val="85000"/>
              </a:lnSpc>
              <a:buClr>
                <a:schemeClr val="bg1"/>
              </a:buClr>
              <a:buSzPct val="115000"/>
            </a:pPr>
            <a:endParaRPr lang="en-US" sz="20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143371" name="AutoShape 11"/>
          <p:cNvSpPr>
            <a:spLocks noChangeArrowheads="1"/>
          </p:cNvSpPr>
          <p:nvPr/>
        </p:nvSpPr>
        <p:spPr bwMode="auto">
          <a:xfrm>
            <a:off x="6542088" y="2816225"/>
            <a:ext cx="658812" cy="3270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72" name="Line 12"/>
          <p:cNvSpPr>
            <a:spLocks noChangeShapeType="1"/>
          </p:cNvSpPr>
          <p:nvPr/>
        </p:nvSpPr>
        <p:spPr bwMode="auto">
          <a:xfrm>
            <a:off x="6835775" y="1905000"/>
            <a:ext cx="0" cy="37465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73" name="Text Box 13"/>
          <p:cNvSpPr txBox="1">
            <a:spLocks noChangeArrowheads="1"/>
          </p:cNvSpPr>
          <p:nvPr/>
        </p:nvSpPr>
        <p:spPr bwMode="auto">
          <a:xfrm>
            <a:off x="5105400" y="990600"/>
            <a:ext cx="2781300" cy="514350"/>
          </a:xfrm>
          <a:prstGeom prst="rect">
            <a:avLst/>
          </a:prstGeom>
          <a:solidFill>
            <a:srgbClr val="990099"/>
          </a:solidFill>
          <a:ln w="57150" cmpd="thinThick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10000"/>
              </a:spcBef>
            </a:pPr>
            <a:r>
              <a:rPr lang="en-US" sz="2400">
                <a:latin typeface="Arial Black" pitchFamily="34" charset="0"/>
              </a:rPr>
              <a:t>BELANJA</a:t>
            </a:r>
            <a:endParaRPr lang="en-US" sz="1600">
              <a:latin typeface="Arial Black" pitchFamily="34" charset="0"/>
            </a:endParaRPr>
          </a:p>
        </p:txBody>
      </p:sp>
      <p:sp>
        <p:nvSpPr>
          <p:cNvPr id="143374" name="Line 14"/>
          <p:cNvSpPr>
            <a:spLocks noChangeShapeType="1"/>
          </p:cNvSpPr>
          <p:nvPr/>
        </p:nvSpPr>
        <p:spPr bwMode="auto">
          <a:xfrm>
            <a:off x="4267200" y="1295400"/>
            <a:ext cx="457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75" name="Text Box 15"/>
          <p:cNvSpPr txBox="1">
            <a:spLocks noChangeArrowheads="1"/>
          </p:cNvSpPr>
          <p:nvPr/>
        </p:nvSpPr>
        <p:spPr bwMode="auto">
          <a:xfrm>
            <a:off x="1600200" y="3200400"/>
            <a:ext cx="5746750" cy="4667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10000"/>
              </a:spcBef>
            </a:pPr>
            <a:r>
              <a:rPr lang="en-US" sz="2400" u="sng" dirty="0">
                <a:solidFill>
                  <a:schemeClr val="bg2"/>
                </a:solidFill>
                <a:latin typeface="Arial Black" pitchFamily="34" charset="0"/>
              </a:rPr>
              <a:t>P E M B I A Y A </a:t>
            </a:r>
            <a:r>
              <a:rPr lang="en-US" sz="2400" u="sng" dirty="0" err="1">
                <a:solidFill>
                  <a:schemeClr val="bg2"/>
                </a:solidFill>
                <a:latin typeface="Arial Black" pitchFamily="34" charset="0"/>
              </a:rPr>
              <a:t>A</a:t>
            </a:r>
            <a:r>
              <a:rPr lang="en-US" sz="2400" u="sng" dirty="0">
                <a:solidFill>
                  <a:schemeClr val="bg2"/>
                </a:solidFill>
                <a:latin typeface="Arial Black" pitchFamily="34" charset="0"/>
              </a:rPr>
              <a:t> N</a:t>
            </a:r>
            <a:r>
              <a:rPr lang="en-US" sz="2400" u="sng" dirty="0">
                <a:latin typeface="Arial Black" pitchFamily="34" charset="0"/>
              </a:rPr>
              <a:t> </a:t>
            </a:r>
          </a:p>
        </p:txBody>
      </p:sp>
      <p:sp>
        <p:nvSpPr>
          <p:cNvPr id="143376" name="Line 16"/>
          <p:cNvSpPr>
            <a:spLocks noChangeShapeType="1"/>
          </p:cNvSpPr>
          <p:nvPr/>
        </p:nvSpPr>
        <p:spPr bwMode="auto">
          <a:xfrm>
            <a:off x="2286000" y="4114800"/>
            <a:ext cx="46482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77" name="Line 17"/>
          <p:cNvSpPr>
            <a:spLocks noChangeShapeType="1"/>
          </p:cNvSpPr>
          <p:nvPr/>
        </p:nvSpPr>
        <p:spPr bwMode="auto">
          <a:xfrm>
            <a:off x="4564063" y="3733800"/>
            <a:ext cx="0" cy="3810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78" name="Line 18"/>
          <p:cNvSpPr>
            <a:spLocks noChangeShapeType="1"/>
          </p:cNvSpPr>
          <p:nvPr/>
        </p:nvSpPr>
        <p:spPr bwMode="auto">
          <a:xfrm>
            <a:off x="2300288" y="4121150"/>
            <a:ext cx="0" cy="37465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79" name="Line 19"/>
          <p:cNvSpPr>
            <a:spLocks noChangeShapeType="1"/>
          </p:cNvSpPr>
          <p:nvPr/>
        </p:nvSpPr>
        <p:spPr bwMode="auto">
          <a:xfrm>
            <a:off x="6911975" y="4114800"/>
            <a:ext cx="0" cy="37465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80" name="Rectangle 20"/>
          <p:cNvSpPr>
            <a:spLocks noChangeArrowheads="1"/>
          </p:cNvSpPr>
          <p:nvPr/>
        </p:nvSpPr>
        <p:spPr bwMode="auto">
          <a:xfrm>
            <a:off x="1371600" y="228600"/>
            <a:ext cx="6781800" cy="5794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2700" b="1">
                <a:solidFill>
                  <a:srgbClr val="01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Extra Bold" pitchFamily="18" charset="0"/>
              </a:rPr>
              <a:t>K O M P O N E N   A P B D</a:t>
            </a:r>
            <a:endParaRPr lang="en-US" sz="2700">
              <a:solidFill>
                <a:srgbClr val="01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Rockwell Extra Bold" pitchFamily="18" charset="0"/>
            </a:endParaRP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4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3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3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3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3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43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3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3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3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43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43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3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4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43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43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2" grpId="0" animBg="1"/>
      <p:bldP spid="143363" grpId="0" animBg="1"/>
      <p:bldP spid="143364" grpId="0" animBg="1"/>
      <p:bldP spid="143365" grpId="0" animBg="1"/>
      <p:bldP spid="143366" grpId="0" animBg="1"/>
      <p:bldP spid="143367" grpId="0" animBg="1"/>
      <p:bldP spid="143368" grpId="0" animBg="1"/>
      <p:bldP spid="143369" grpId="0" animBg="1"/>
      <p:bldP spid="143370" grpId="0" animBg="1"/>
      <p:bldP spid="143371" grpId="0" animBg="1"/>
      <p:bldP spid="143372" grpId="0" animBg="1"/>
      <p:bldP spid="143373" grpId="0" animBg="1"/>
      <p:bldP spid="143374" grpId="0" animBg="1"/>
      <p:bldP spid="143375" grpId="0" animBg="1"/>
      <p:bldP spid="143376" grpId="0" animBg="1"/>
      <p:bldP spid="143377" grpId="0" animBg="1"/>
      <p:bldP spid="143378" grpId="0" animBg="1"/>
      <p:bldP spid="143379" grpId="0" animBg="1"/>
      <p:bldP spid="143380" grpId="0" animBg="1" autoUpdateAnimBg="0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1494</TotalTime>
  <Words>1653</Words>
  <Application>Microsoft PowerPoint</Application>
  <PresentationFormat>On-screen Show (4:3)</PresentationFormat>
  <Paragraphs>578</Paragraphs>
  <Slides>29</Slides>
  <Notes>29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Mountain Top</vt:lpstr>
      <vt:lpstr>Clip</vt:lpstr>
      <vt:lpstr>Oleh : DR. NASIR AZIZ, SE, MBA Kabid Perencanaan Pembangunan I (Ekonomi)  BAPPEDA Provinsi Naggroe Aceh Darussalam</vt:lpstr>
      <vt:lpstr>Slide 2</vt:lpstr>
      <vt:lpstr>FUNGSI PEMERINTAHAN DAERAH</vt:lpstr>
      <vt:lpstr>SISTEM MANAJEMEN KEUANGAN</vt:lpstr>
      <vt:lpstr>Slide 5</vt:lpstr>
      <vt:lpstr>PERDA</vt:lpstr>
      <vt:lpstr>Slide 7</vt:lpstr>
      <vt:lpstr> 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PERUBAHAN APBD</vt:lpstr>
      <vt:lpstr>Slide 24</vt:lpstr>
      <vt:lpstr>PERUBAHAN ANGGARAN SKPD</vt:lpstr>
      <vt:lpstr>Slide 26</vt:lpstr>
      <vt:lpstr>Slide 27</vt:lpstr>
      <vt:lpstr>Slide 28</vt:lpstr>
      <vt:lpstr>Slide 29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Pengelolaan Keuangan Daerah</dc:title>
  <dc:subject>Keuangan</dc:subject>
  <dc:creator>Muhammad Junaidi</dc:creator>
  <cp:lastModifiedBy>BU FITRI</cp:lastModifiedBy>
  <cp:revision>210</cp:revision>
  <dcterms:created xsi:type="dcterms:W3CDTF">2004-12-20T05:58:57Z</dcterms:created>
  <dcterms:modified xsi:type="dcterms:W3CDTF">2018-02-20T05:10:04Z</dcterms:modified>
</cp:coreProperties>
</file>