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x-fontdata" Extension="fntdata"/>
  <Default ContentType="image/gif" Extension="gif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144000"/>
  <p:notesSz cx="6858000" cy="9144000"/>
  <p:embeddedFontLst>
    <p:embeddedFont>
      <p:font typeface="Arial Narrow"/>
      <p:regular r:id="rId9"/>
      <p:bold r:id="rId10"/>
      <p:italic r:id="rId11"/>
      <p:boldItalic r:id="rId12"/>
    </p:embeddedFont>
    <p:embeddedFont>
      <p:font typeface="Arial Black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4" roundtripDataSignature="AMtx7mh5BsWwMWr++nSSpLwWihgQVQUQ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ialNarrow-italic.fntdata"/><Relationship Id="rId10" Type="http://schemas.openxmlformats.org/officeDocument/2006/relationships/font" Target="fonts/ArialNarrow-bold.fntdata"/><Relationship Id="rId13" Type="http://schemas.openxmlformats.org/officeDocument/2006/relationships/font" Target="fonts/ArialBlack-regular.fntdata"/><Relationship Id="rId12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Narrow-regular.fntdata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None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 rot="5400000">
            <a:off x="4680744" y="2120107"/>
            <a:ext cx="5897563" cy="2114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 rot="5400000">
            <a:off x="375444" y="81756"/>
            <a:ext cx="5897563" cy="619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4 Content" type="fourObj">
  <p:cSld name="FOUR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3" type="body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8" name="Google Shape;68;p16"/>
          <p:cNvSpPr txBox="1"/>
          <p:nvPr>
            <p:ph idx="4" type="body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23" name="Google Shape;23;p6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6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–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•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–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6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–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•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–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»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1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  <a:defRPr b="1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–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None/>
              <a:defRPr b="1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  <a:defRPr b="1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  <a:defRPr b="1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8" name="Google Shape;38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–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Char char="»"/>
              <a:defRPr b="0" i="0" sz="1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Char char="–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–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 Narrow"/>
              <a:buChar char="»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 Narrow"/>
              <a:buNone/>
              <a:defRPr b="0" i="0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 Narrow"/>
              <a:buNone/>
              <a:defRPr b="0" i="0" sz="1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 Narrow"/>
              <a:buNone/>
              <a:defRPr b="0" i="0" sz="1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 Narrow"/>
              <a:buNone/>
              <a:defRPr b="0" i="0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 Narrow"/>
              <a:buNone/>
              <a:defRPr b="0" i="0" sz="1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Narrow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zoom dir="out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228600" y="228600"/>
            <a:ext cx="487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Elephnt1" id="12" name="Google Shape;12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089650"/>
            <a:ext cx="762000" cy="62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/>
          <p:nvPr/>
        </p:nvSpPr>
        <p:spPr>
          <a:xfrm>
            <a:off x="762000" y="6324600"/>
            <a:ext cx="381000" cy="304800"/>
          </a:xfrm>
          <a:prstGeom prst="ellipse">
            <a:avLst/>
          </a:prstGeom>
          <a:gradFill>
            <a:gsLst>
              <a:gs pos="0">
                <a:srgbClr val="FFFF00"/>
              </a:gs>
              <a:gs pos="100000">
                <a:srgbClr val="FFCC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C</a:t>
            </a:r>
            <a:endParaRPr/>
          </a:p>
        </p:txBody>
      </p:sp>
      <p:sp>
        <p:nvSpPr>
          <p:cNvPr id="14" name="Google Shape;14;p4"/>
          <p:cNvSpPr/>
          <p:nvPr/>
        </p:nvSpPr>
        <p:spPr>
          <a:xfrm>
            <a:off x="914400" y="6477000"/>
            <a:ext cx="381000" cy="304800"/>
          </a:xfrm>
          <a:prstGeom prst="ellipse">
            <a:avLst/>
          </a:prstGeom>
          <a:gradFill>
            <a:gsLst>
              <a:gs pos="0">
                <a:srgbClr val="FFFF00"/>
              </a:gs>
              <a:gs pos="100000">
                <a:srgbClr val="FFCC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I</a:t>
            </a:r>
            <a:endParaRPr/>
          </a:p>
        </p:txBody>
      </p:sp>
      <p:sp>
        <p:nvSpPr>
          <p:cNvPr id="15" name="Google Shape;15;p4"/>
          <p:cNvSpPr/>
          <p:nvPr/>
        </p:nvSpPr>
        <p:spPr>
          <a:xfrm>
            <a:off x="1066800" y="6324600"/>
            <a:ext cx="381000" cy="304800"/>
          </a:xfrm>
          <a:prstGeom prst="ellipse">
            <a:avLst/>
          </a:prstGeom>
          <a:gradFill>
            <a:gsLst>
              <a:gs pos="0">
                <a:srgbClr val="FFFF00"/>
              </a:gs>
              <a:gs pos="100000">
                <a:srgbClr val="FFCC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S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zoom dir="out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"/>
          <p:cNvGrpSpPr/>
          <p:nvPr/>
        </p:nvGrpSpPr>
        <p:grpSpPr>
          <a:xfrm>
            <a:off x="979489" y="396875"/>
            <a:ext cx="7947025" cy="5848350"/>
            <a:chOff x="521" y="154"/>
            <a:chExt cx="5006" cy="3684"/>
          </a:xfrm>
        </p:grpSpPr>
        <p:sp>
          <p:nvSpPr>
            <p:cNvPr id="75" name="Google Shape;75;p1"/>
            <p:cNvSpPr/>
            <p:nvPr/>
          </p:nvSpPr>
          <p:spPr>
            <a:xfrm>
              <a:off x="1020" y="2069"/>
              <a:ext cx="3922" cy="1089"/>
            </a:xfrm>
            <a:prstGeom prst="rect">
              <a:avLst/>
            </a:prstGeom>
          </p:spPr>
        </p:sp>
        <p:sp>
          <p:nvSpPr>
            <p:cNvPr id="76" name="Google Shape;76;p1"/>
            <p:cNvSpPr/>
            <p:nvPr/>
          </p:nvSpPr>
          <p:spPr>
            <a:xfrm>
              <a:off x="521" y="154"/>
              <a:ext cx="5006" cy="3684"/>
            </a:xfrm>
            <a:custGeom>
              <a:rect b="b" l="l" r="r" t="t"/>
              <a:pathLst>
                <a:path extrusionOk="0" h="3684" w="5006">
                  <a:moveTo>
                    <a:pt x="228" y="2736"/>
                  </a:moveTo>
                  <a:cubicBezTo>
                    <a:pt x="206" y="2803"/>
                    <a:pt x="149" y="2804"/>
                    <a:pt x="108" y="2856"/>
                  </a:cubicBezTo>
                  <a:cubicBezTo>
                    <a:pt x="40" y="2944"/>
                    <a:pt x="33" y="2984"/>
                    <a:pt x="0" y="3084"/>
                  </a:cubicBezTo>
                  <a:cubicBezTo>
                    <a:pt x="4" y="3192"/>
                    <a:pt x="5" y="3300"/>
                    <a:pt x="12" y="3408"/>
                  </a:cubicBezTo>
                  <a:cubicBezTo>
                    <a:pt x="16" y="3463"/>
                    <a:pt x="66" y="3471"/>
                    <a:pt x="96" y="3516"/>
                  </a:cubicBezTo>
                  <a:cubicBezTo>
                    <a:pt x="140" y="3583"/>
                    <a:pt x="95" y="3530"/>
                    <a:pt x="156" y="3564"/>
                  </a:cubicBezTo>
                  <a:cubicBezTo>
                    <a:pt x="224" y="3602"/>
                    <a:pt x="280" y="3659"/>
                    <a:pt x="360" y="3672"/>
                  </a:cubicBezTo>
                  <a:cubicBezTo>
                    <a:pt x="411" y="3681"/>
                    <a:pt x="464" y="3680"/>
                    <a:pt x="516" y="3684"/>
                  </a:cubicBezTo>
                  <a:cubicBezTo>
                    <a:pt x="672" y="3680"/>
                    <a:pt x="828" y="3683"/>
                    <a:pt x="984" y="3672"/>
                  </a:cubicBezTo>
                  <a:cubicBezTo>
                    <a:pt x="1029" y="3669"/>
                    <a:pt x="1063" y="3631"/>
                    <a:pt x="1104" y="3612"/>
                  </a:cubicBezTo>
                  <a:cubicBezTo>
                    <a:pt x="1171" y="3581"/>
                    <a:pt x="1398" y="3477"/>
                    <a:pt x="1488" y="3420"/>
                  </a:cubicBezTo>
                  <a:cubicBezTo>
                    <a:pt x="1534" y="3391"/>
                    <a:pt x="1574" y="3352"/>
                    <a:pt x="1620" y="3324"/>
                  </a:cubicBezTo>
                  <a:cubicBezTo>
                    <a:pt x="1666" y="3296"/>
                    <a:pt x="1718" y="3280"/>
                    <a:pt x="1764" y="3252"/>
                  </a:cubicBezTo>
                  <a:cubicBezTo>
                    <a:pt x="1865" y="3190"/>
                    <a:pt x="1934" y="3120"/>
                    <a:pt x="2028" y="3048"/>
                  </a:cubicBezTo>
                  <a:cubicBezTo>
                    <a:pt x="2370" y="2788"/>
                    <a:pt x="2551" y="2657"/>
                    <a:pt x="2844" y="2364"/>
                  </a:cubicBezTo>
                  <a:cubicBezTo>
                    <a:pt x="2911" y="2297"/>
                    <a:pt x="3113" y="2098"/>
                    <a:pt x="3168" y="2028"/>
                  </a:cubicBezTo>
                  <a:cubicBezTo>
                    <a:pt x="3692" y="1354"/>
                    <a:pt x="3161" y="2015"/>
                    <a:pt x="3648" y="1464"/>
                  </a:cubicBezTo>
                  <a:cubicBezTo>
                    <a:pt x="3727" y="1375"/>
                    <a:pt x="3795" y="1275"/>
                    <a:pt x="3876" y="1188"/>
                  </a:cubicBezTo>
                  <a:cubicBezTo>
                    <a:pt x="4253" y="783"/>
                    <a:pt x="4458" y="602"/>
                    <a:pt x="4776" y="204"/>
                  </a:cubicBezTo>
                  <a:cubicBezTo>
                    <a:pt x="4825" y="142"/>
                    <a:pt x="4897" y="87"/>
                    <a:pt x="4956" y="36"/>
                  </a:cubicBezTo>
                  <a:cubicBezTo>
                    <a:pt x="4969" y="25"/>
                    <a:pt x="4975" y="0"/>
                    <a:pt x="4992" y="0"/>
                  </a:cubicBezTo>
                  <a:cubicBezTo>
                    <a:pt x="5006" y="0"/>
                    <a:pt x="4977" y="25"/>
                    <a:pt x="4968" y="36"/>
                  </a:cubicBezTo>
                  <a:cubicBezTo>
                    <a:pt x="4930" y="80"/>
                    <a:pt x="4890" y="118"/>
                    <a:pt x="4848" y="156"/>
                  </a:cubicBezTo>
                  <a:cubicBezTo>
                    <a:pt x="4776" y="222"/>
                    <a:pt x="4698" y="339"/>
                    <a:pt x="4608" y="384"/>
                  </a:cubicBezTo>
                  <a:cubicBezTo>
                    <a:pt x="4550" y="472"/>
                    <a:pt x="4627" y="368"/>
                    <a:pt x="4536" y="444"/>
                  </a:cubicBezTo>
                  <a:cubicBezTo>
                    <a:pt x="4525" y="453"/>
                    <a:pt x="4522" y="470"/>
                    <a:pt x="4512" y="480"/>
                  </a:cubicBezTo>
                  <a:cubicBezTo>
                    <a:pt x="4502" y="490"/>
                    <a:pt x="4487" y="495"/>
                    <a:pt x="4476" y="504"/>
                  </a:cubicBezTo>
                  <a:cubicBezTo>
                    <a:pt x="4426" y="546"/>
                    <a:pt x="4383" y="603"/>
                    <a:pt x="4320" y="624"/>
                  </a:cubicBezTo>
                  <a:cubicBezTo>
                    <a:pt x="4271" y="698"/>
                    <a:pt x="4152" y="776"/>
                    <a:pt x="4068" y="804"/>
                  </a:cubicBezTo>
                  <a:cubicBezTo>
                    <a:pt x="3986" y="869"/>
                    <a:pt x="3889" y="931"/>
                    <a:pt x="3792" y="972"/>
                  </a:cubicBezTo>
                  <a:cubicBezTo>
                    <a:pt x="3638" y="1038"/>
                    <a:pt x="3775" y="951"/>
                    <a:pt x="3636" y="1032"/>
                  </a:cubicBezTo>
                  <a:cubicBezTo>
                    <a:pt x="3345" y="1202"/>
                    <a:pt x="3026" y="1358"/>
                    <a:pt x="2688" y="1392"/>
                  </a:cubicBezTo>
                  <a:cubicBezTo>
                    <a:pt x="2664" y="1400"/>
                    <a:pt x="2641" y="1410"/>
                    <a:pt x="2616" y="1416"/>
                  </a:cubicBezTo>
                  <a:cubicBezTo>
                    <a:pt x="2576" y="1426"/>
                    <a:pt x="2496" y="1440"/>
                    <a:pt x="2496" y="1440"/>
                  </a:cubicBezTo>
                  <a:cubicBezTo>
                    <a:pt x="2426" y="1475"/>
                    <a:pt x="2358" y="1478"/>
                    <a:pt x="2280" y="1488"/>
                  </a:cubicBezTo>
                  <a:cubicBezTo>
                    <a:pt x="2191" y="1518"/>
                    <a:pt x="2113" y="1517"/>
                    <a:pt x="2016" y="1524"/>
                  </a:cubicBezTo>
                  <a:cubicBezTo>
                    <a:pt x="1894" y="1565"/>
                    <a:pt x="1748" y="1568"/>
                    <a:pt x="1620" y="1596"/>
                  </a:cubicBezTo>
                  <a:cubicBezTo>
                    <a:pt x="1539" y="1614"/>
                    <a:pt x="1471" y="1660"/>
                    <a:pt x="1392" y="1680"/>
                  </a:cubicBezTo>
                  <a:cubicBezTo>
                    <a:pt x="1367" y="1756"/>
                    <a:pt x="1255" y="1774"/>
                    <a:pt x="1212" y="1860"/>
                  </a:cubicBezTo>
                  <a:cubicBezTo>
                    <a:pt x="1171" y="1943"/>
                    <a:pt x="1167" y="2046"/>
                    <a:pt x="1152" y="2136"/>
                  </a:cubicBezTo>
                  <a:cubicBezTo>
                    <a:pt x="1143" y="2189"/>
                    <a:pt x="1149" y="2250"/>
                    <a:pt x="1116" y="2292"/>
                  </a:cubicBezTo>
                  <a:cubicBezTo>
                    <a:pt x="1092" y="2321"/>
                    <a:pt x="1053" y="2321"/>
                    <a:pt x="1020" y="2328"/>
                  </a:cubicBezTo>
                  <a:cubicBezTo>
                    <a:pt x="930" y="2315"/>
                    <a:pt x="857" y="2313"/>
                    <a:pt x="780" y="2364"/>
                  </a:cubicBezTo>
                  <a:cubicBezTo>
                    <a:pt x="773" y="2408"/>
                    <a:pt x="781" y="2459"/>
                    <a:pt x="756" y="2496"/>
                  </a:cubicBezTo>
                  <a:cubicBezTo>
                    <a:pt x="749" y="2507"/>
                    <a:pt x="732" y="2506"/>
                    <a:pt x="720" y="2508"/>
                  </a:cubicBezTo>
                  <a:cubicBezTo>
                    <a:pt x="684" y="2514"/>
                    <a:pt x="648" y="2516"/>
                    <a:pt x="612" y="2520"/>
                  </a:cubicBezTo>
                  <a:cubicBezTo>
                    <a:pt x="566" y="2509"/>
                    <a:pt x="551" y="2492"/>
                    <a:pt x="516" y="2544"/>
                  </a:cubicBezTo>
                  <a:cubicBezTo>
                    <a:pt x="502" y="2565"/>
                    <a:pt x="492" y="2616"/>
                    <a:pt x="492" y="2616"/>
                  </a:cubicBezTo>
                  <a:cubicBezTo>
                    <a:pt x="425" y="2606"/>
                    <a:pt x="368" y="2605"/>
                    <a:pt x="312" y="2568"/>
                  </a:cubicBezTo>
                  <a:cubicBezTo>
                    <a:pt x="308" y="2550"/>
                    <a:pt x="294" y="2483"/>
                    <a:pt x="276" y="2472"/>
                  </a:cubicBezTo>
                  <a:cubicBezTo>
                    <a:pt x="265" y="2465"/>
                    <a:pt x="252" y="2480"/>
                    <a:pt x="240" y="2484"/>
                  </a:cubicBezTo>
                  <a:cubicBezTo>
                    <a:pt x="224" y="2496"/>
                    <a:pt x="209" y="2510"/>
                    <a:pt x="192" y="2520"/>
                  </a:cubicBezTo>
                  <a:cubicBezTo>
                    <a:pt x="181" y="2526"/>
                    <a:pt x="159" y="2520"/>
                    <a:pt x="156" y="2532"/>
                  </a:cubicBezTo>
                  <a:cubicBezTo>
                    <a:pt x="144" y="2579"/>
                    <a:pt x="183" y="2657"/>
                    <a:pt x="204" y="2700"/>
                  </a:cubicBezTo>
                  <a:cubicBezTo>
                    <a:pt x="210" y="2713"/>
                    <a:pt x="222" y="2723"/>
                    <a:pt x="228" y="2736"/>
                  </a:cubicBezTo>
                  <a:cubicBezTo>
                    <a:pt x="234" y="2747"/>
                    <a:pt x="240" y="2772"/>
                    <a:pt x="240" y="2772"/>
                  </a:cubicBezTo>
                  <a:cubicBezTo>
                    <a:pt x="240" y="2772"/>
                    <a:pt x="232" y="2748"/>
                    <a:pt x="228" y="2736"/>
                  </a:cubicBezTo>
                  <a:close/>
                </a:path>
              </a:pathLst>
            </a:custGeom>
            <a:solidFill>
              <a:srgbClr val="6600C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"/>
          <p:cNvSpPr/>
          <p:nvPr/>
        </p:nvSpPr>
        <p:spPr>
          <a:xfrm rot="-1139962">
            <a:off x="1076126" y="1123455"/>
            <a:ext cx="7110412" cy="124712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Arial"/>
              </a:rPr>
              <a:t>Ukuran Dispersi</a:t>
            </a:r>
          </a:p>
        </p:txBody>
      </p:sp>
      <p:sp>
        <p:nvSpPr>
          <p:cNvPr id="78" name="Google Shape;78;p1"/>
          <p:cNvSpPr/>
          <p:nvPr/>
        </p:nvSpPr>
        <p:spPr>
          <a:xfrm>
            <a:off x="3657600" y="3048000"/>
            <a:ext cx="3962400" cy="2895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1313" lvl="0" marL="341313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RANGE</a:t>
            </a:r>
            <a:endParaRPr/>
          </a:p>
          <a:p>
            <a:pPr indent="-341313" lvl="0" marL="341313" marR="0" rtl="0" algn="ctr">
              <a:lnSpc>
                <a:spcPct val="98000"/>
              </a:lnSpc>
              <a:spcBef>
                <a:spcPts val="63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DEVIASI RATA-RATA</a:t>
            </a:r>
            <a:endParaRPr/>
          </a:p>
          <a:p>
            <a:pPr indent="-341313" lvl="0" marL="341313" marR="0" rtl="0" algn="ctr">
              <a:lnSpc>
                <a:spcPct val="97000"/>
              </a:lnSpc>
              <a:spcBef>
                <a:spcPts val="63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DEVIASI STANDART</a:t>
            </a:r>
            <a:endParaRPr/>
          </a:p>
          <a:p>
            <a:pPr indent="-341313" lvl="0" marL="341313" marR="0" rtl="0" algn="ctr">
              <a:lnSpc>
                <a:spcPct val="97000"/>
              </a:lnSpc>
              <a:spcBef>
                <a:spcPts val="63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VARIANCE</a:t>
            </a:r>
            <a:endParaRPr/>
          </a:p>
          <a:p>
            <a:pPr indent="-341313" lvl="0" marL="341313" marR="0" rtl="0" algn="ctr">
              <a:lnSpc>
                <a:spcPct val="97000"/>
              </a:lnSpc>
              <a:spcBef>
                <a:spcPts val="63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KOEFISIEN VARIASI</a:t>
            </a:r>
            <a:endParaRPr/>
          </a:p>
          <a:p>
            <a:pPr indent="-341313" lvl="0" marL="341313" marR="0" rtl="0" algn="ctr">
              <a:lnSpc>
                <a:spcPct val="97000"/>
              </a:lnSpc>
              <a:spcBef>
                <a:spcPts val="638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indent="-341313" lvl="0" marL="341313" marR="0" rtl="0" algn="ctr">
              <a:lnSpc>
                <a:spcPct val="97000"/>
              </a:lnSpc>
              <a:spcBef>
                <a:spcPts val="63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haroni"/>
              <a:buNone/>
            </a:pPr>
            <a:r>
              <a:rPr lang="en-US" sz="1800">
                <a:solidFill>
                  <a:srgbClr val="000000"/>
                </a:solidFill>
                <a:latin typeface="Aharoni"/>
                <a:ea typeface="Aharoni"/>
                <a:cs typeface="Aharoni"/>
                <a:sym typeface="Aharoni"/>
              </a:rPr>
              <a:t>BERLAKU UNTUK DATA TUNGGAL &amp; DATA GANDA/BERGOLONG</a:t>
            </a:r>
            <a:endParaRPr sz="1800">
              <a:solidFill>
                <a:srgbClr val="000000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</p:spTree>
  </p:cSld>
  <p:clrMapOvr>
    <a:masterClrMapping/>
  </p:clrMapOvr>
  <p:transition>
    <p:zoom dir="out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>
            <p:ph type="title"/>
          </p:nvPr>
        </p:nvSpPr>
        <p:spPr>
          <a:xfrm>
            <a:off x="228600" y="228600"/>
            <a:ext cx="8686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</a:rPr>
              <a:t>UNTUK JUMLAH SAMPEL KECIL/MENGGUNAKAN SAMPEL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DATA TUNGGAL                       DATA GANDA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85" name="Google Shape;85;p2"/>
          <p:cNvSpPr txBox="1"/>
          <p:nvPr>
            <p:ph idx="1" type="body"/>
          </p:nvPr>
        </p:nvSpPr>
        <p:spPr>
          <a:xfrm>
            <a:off x="381000" y="914400"/>
            <a:ext cx="8534400" cy="5943600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rgbClr val="212167"/>
              </a:buClr>
              <a:buSzPts val="2400"/>
              <a:buFont typeface="Arial"/>
              <a:buAutoNum type="alphaUcPeriod"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RANGE = Nb-Nk                  A. </a:t>
            </a:r>
            <a:r>
              <a:rPr b="1" lang="en-US" sz="2800">
                <a:solidFill>
                  <a:srgbClr val="212167"/>
                </a:solidFill>
              </a:rPr>
              <a:t>RANGE = Nb-Nk </a:t>
            </a:r>
            <a:endParaRPr b="1" sz="2800">
              <a:solidFill>
                <a:srgbClr val="21216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Clr>
                <a:srgbClr val="212167"/>
              </a:buClr>
              <a:buSzPts val="2400"/>
              <a:buFont typeface="Arial"/>
              <a:buAutoNum type="alphaUcPeriod"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DEVIASI RATA-RATA         B.  DEVIASI RATA-RATA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DR= ∑   xi –x                           DR= ∑fi    Tti - x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</a:rPr>
              <a:t> </a:t>
            </a:r>
            <a:r>
              <a:rPr b="1" lang="en-US">
                <a:solidFill>
                  <a:srgbClr val="212167"/>
                </a:solidFill>
              </a:rPr>
              <a:t>                     </a:t>
            </a:r>
            <a:r>
              <a:rPr b="1" lang="en-US" sz="2800">
                <a:solidFill>
                  <a:srgbClr val="212167"/>
                </a:solidFill>
              </a:rPr>
              <a:t>n</a:t>
            </a:r>
            <a:r>
              <a:rPr b="1" lang="en-US">
                <a:solidFill>
                  <a:srgbClr val="212167"/>
                </a:solidFill>
              </a:rPr>
              <a:t>                                          </a:t>
            </a:r>
            <a:r>
              <a:rPr b="1" lang="en-US" sz="2400">
                <a:solidFill>
                  <a:srgbClr val="212167"/>
                </a:solidFill>
              </a:rPr>
              <a:t>∑ </a:t>
            </a:r>
            <a:r>
              <a:rPr b="1" lang="en-US" sz="2800">
                <a:solidFill>
                  <a:srgbClr val="212167"/>
                </a:solidFill>
              </a:rPr>
              <a:t>fi</a:t>
            </a:r>
            <a:r>
              <a:rPr b="1" lang="en-US">
                <a:solidFill>
                  <a:srgbClr val="212167"/>
                </a:solidFill>
              </a:rPr>
              <a:t>  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Clr>
                <a:srgbClr val="212167"/>
              </a:buClr>
              <a:buSzPts val="2400"/>
              <a:buFont typeface="Arial"/>
              <a:buAutoNum type="alphaUcPeriod" startAt="3"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DEVIASI STANDAR             C. DEVIASI STANDAR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DS = √ ∑ (x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– x ) </a:t>
            </a:r>
            <a:r>
              <a:rPr b="1" lang="en-US" sz="1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           </a:t>
            </a: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DS 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=  √   ∑ fi (Tti-X) </a:t>
            </a:r>
            <a:r>
              <a:rPr b="1" lang="en-US" sz="1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          n-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n-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Clr>
                <a:srgbClr val="212167"/>
              </a:buClr>
              <a:buSzPts val="2400"/>
              <a:buFont typeface="Arial"/>
              <a:buAutoNum type="alphaUcPeriod" startAt="4"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KOEFISIEN VARIASI                S=DS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V = DS                                      ∑F = N = n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X                                           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Rumus ini untuk n &lt; 100</a:t>
            </a:r>
            <a:endParaRPr/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</a:t>
            </a: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(sampel kecil )</a:t>
            </a:r>
            <a:endParaRPr/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D. KOEFISIEN VARIASI </a:t>
            </a:r>
            <a:endParaRPr/>
          </a:p>
          <a:p>
            <a:pPr indent="-457200" lvl="0" marL="457200" rtl="0" algn="r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12167"/>
                </a:solidFill>
                <a:latin typeface="Arial"/>
                <a:ea typeface="Arial"/>
                <a:cs typeface="Arial"/>
                <a:sym typeface="Arial"/>
              </a:rPr>
              <a:t>(Rumusnya sama dg rumus pada data tunggal) </a:t>
            </a:r>
            <a:endParaRPr/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21216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21216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1216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7" name="Google Shape;87;p2"/>
          <p:cNvCxnSpPr/>
          <p:nvPr/>
        </p:nvCxnSpPr>
        <p:spPr>
          <a:xfrm rot="5400000">
            <a:off x="1791494" y="2094706"/>
            <a:ext cx="3810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" name="Google Shape;88;p2"/>
          <p:cNvCxnSpPr/>
          <p:nvPr/>
        </p:nvCxnSpPr>
        <p:spPr>
          <a:xfrm>
            <a:off x="2667000" y="1905000"/>
            <a:ext cx="1524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9" name="Google Shape;89;p2"/>
          <p:cNvCxnSpPr/>
          <p:nvPr/>
        </p:nvCxnSpPr>
        <p:spPr>
          <a:xfrm rot="5400000">
            <a:off x="2858294" y="2094706"/>
            <a:ext cx="380206" cy="79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0" name="Google Shape;90;p2"/>
          <p:cNvCxnSpPr/>
          <p:nvPr/>
        </p:nvCxnSpPr>
        <p:spPr>
          <a:xfrm>
            <a:off x="1905000" y="2362200"/>
            <a:ext cx="12192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1" name="Google Shape;91;p2"/>
          <p:cNvCxnSpPr/>
          <p:nvPr/>
        </p:nvCxnSpPr>
        <p:spPr>
          <a:xfrm rot="10800000">
            <a:off x="2971800" y="3352800"/>
            <a:ext cx="2286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" name="Google Shape;92;p2"/>
          <p:cNvCxnSpPr/>
          <p:nvPr/>
        </p:nvCxnSpPr>
        <p:spPr>
          <a:xfrm>
            <a:off x="1524000" y="4953000"/>
            <a:ext cx="6858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3" name="Google Shape;93;p2"/>
          <p:cNvCxnSpPr/>
          <p:nvPr/>
        </p:nvCxnSpPr>
        <p:spPr>
          <a:xfrm>
            <a:off x="1600200" y="5029200"/>
            <a:ext cx="3048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4" name="Google Shape;94;p2"/>
          <p:cNvCxnSpPr/>
          <p:nvPr/>
        </p:nvCxnSpPr>
        <p:spPr>
          <a:xfrm rot="5400000">
            <a:off x="1829594" y="3428206"/>
            <a:ext cx="50292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5" name="Google Shape;95;p2"/>
          <p:cNvCxnSpPr/>
          <p:nvPr/>
        </p:nvCxnSpPr>
        <p:spPr>
          <a:xfrm rot="5400000">
            <a:off x="6287294" y="2018506"/>
            <a:ext cx="380206" cy="79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6" name="Google Shape;96;p2"/>
          <p:cNvCxnSpPr/>
          <p:nvPr/>
        </p:nvCxnSpPr>
        <p:spPr>
          <a:xfrm>
            <a:off x="7162800" y="1905000"/>
            <a:ext cx="1524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2"/>
          <p:cNvCxnSpPr/>
          <p:nvPr/>
        </p:nvCxnSpPr>
        <p:spPr>
          <a:xfrm rot="5400000">
            <a:off x="7277894" y="2018506"/>
            <a:ext cx="380206" cy="79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2"/>
          <p:cNvCxnSpPr/>
          <p:nvPr/>
        </p:nvCxnSpPr>
        <p:spPr>
          <a:xfrm>
            <a:off x="5943600" y="2286000"/>
            <a:ext cx="17526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9" name="Google Shape;99;p2"/>
          <p:cNvCxnSpPr/>
          <p:nvPr/>
        </p:nvCxnSpPr>
        <p:spPr>
          <a:xfrm>
            <a:off x="6248400" y="3733800"/>
            <a:ext cx="15240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0" name="Google Shape;100;p2"/>
          <p:cNvCxnSpPr/>
          <p:nvPr/>
        </p:nvCxnSpPr>
        <p:spPr>
          <a:xfrm>
            <a:off x="7239000" y="3352800"/>
            <a:ext cx="1524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1" name="Google Shape;101;p2"/>
          <p:cNvCxnSpPr/>
          <p:nvPr/>
        </p:nvCxnSpPr>
        <p:spPr>
          <a:xfrm>
            <a:off x="6172200" y="3276600"/>
            <a:ext cx="16002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2" name="Google Shape;102;p2"/>
          <p:cNvCxnSpPr/>
          <p:nvPr/>
        </p:nvCxnSpPr>
        <p:spPr>
          <a:xfrm>
            <a:off x="1905000" y="3276600"/>
            <a:ext cx="16002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3" name="Google Shape;103;p2"/>
          <p:cNvCxnSpPr/>
          <p:nvPr/>
        </p:nvCxnSpPr>
        <p:spPr>
          <a:xfrm>
            <a:off x="2057400" y="3733800"/>
            <a:ext cx="14478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4" name="Google Shape;104;p2"/>
          <p:cNvCxnSpPr/>
          <p:nvPr/>
        </p:nvCxnSpPr>
        <p:spPr>
          <a:xfrm flipH="1" rot="-5400000">
            <a:off x="3619500" y="4762500"/>
            <a:ext cx="1828800" cy="990600"/>
          </a:xfrm>
          <a:prstGeom prst="curvedConnector3">
            <a:avLst>
              <a:gd fmla="val 50000" name="adj1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ransition>
    <p:zoom dir="out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70C0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228600" y="228600"/>
            <a:ext cx="8382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UNTUK JUMLAH SAMPEL BESAR</a:t>
            </a:r>
            <a:br>
              <a:rPr lang="en-US">
                <a:solidFill>
                  <a:schemeClr val="lt1"/>
                </a:solidFill>
              </a:rPr>
            </a:br>
            <a:r>
              <a:rPr lang="en-US">
                <a:solidFill>
                  <a:schemeClr val="lt1"/>
                </a:solidFill>
              </a:rPr>
              <a:t>/MENGGUNAKAN POPULASI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609600" y="1524000"/>
            <a:ext cx="8077200" cy="2590799"/>
          </a:xfrm>
          <a:prstGeom prst="rect">
            <a:avLst/>
          </a:prstGeom>
          <a:solidFill>
            <a:srgbClr val="D0D0E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DATA TUNGGAL                DATA GANDA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DS= √ ∑  (x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 – x )</a:t>
            </a: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                             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DS= √ ∑ f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 (Tt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-x )</a:t>
            </a: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                  n                                              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Rumus  populasi hanya untuk DS saja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                        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>
            <p:ph idx="12" type="sldNum"/>
          </p:nvPr>
        </p:nvSpPr>
        <p:spPr>
          <a:xfrm>
            <a:off x="5029200" y="6324600"/>
            <a:ext cx="4572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2" name="Google Shape;112;p3"/>
          <p:cNvCxnSpPr/>
          <p:nvPr/>
        </p:nvCxnSpPr>
        <p:spPr>
          <a:xfrm rot="5400000">
            <a:off x="3544094" y="2399506"/>
            <a:ext cx="1599406" cy="79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3" name="Google Shape;113;p3"/>
          <p:cNvCxnSpPr/>
          <p:nvPr/>
        </p:nvCxnSpPr>
        <p:spPr>
          <a:xfrm>
            <a:off x="1600200" y="2209800"/>
            <a:ext cx="1752600" cy="1588"/>
          </a:xfrm>
          <a:prstGeom prst="straightConnector1">
            <a:avLst/>
          </a:prstGeom>
          <a:noFill/>
          <a:ln cap="flat" cmpd="sng" w="9525">
            <a:solidFill>
              <a:schemeClr val="dk1">
                <a:alpha val="89803"/>
              </a:scheme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4" name="Google Shape;114;p3"/>
          <p:cNvCxnSpPr/>
          <p:nvPr/>
        </p:nvCxnSpPr>
        <p:spPr>
          <a:xfrm>
            <a:off x="2819400" y="2286000"/>
            <a:ext cx="2286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3"/>
          <p:cNvCxnSpPr/>
          <p:nvPr/>
        </p:nvCxnSpPr>
        <p:spPr>
          <a:xfrm>
            <a:off x="1676400" y="2743200"/>
            <a:ext cx="16002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3"/>
          <p:cNvCxnSpPr/>
          <p:nvPr/>
        </p:nvCxnSpPr>
        <p:spPr>
          <a:xfrm>
            <a:off x="5867400" y="2209800"/>
            <a:ext cx="17526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7" name="Google Shape;117;p3"/>
          <p:cNvCxnSpPr/>
          <p:nvPr/>
        </p:nvCxnSpPr>
        <p:spPr>
          <a:xfrm>
            <a:off x="7239000" y="2286000"/>
            <a:ext cx="2286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3"/>
          <p:cNvCxnSpPr/>
          <p:nvPr/>
        </p:nvCxnSpPr>
        <p:spPr>
          <a:xfrm>
            <a:off x="5867400" y="2743200"/>
            <a:ext cx="1828800" cy="158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119" name="Google Shape;119;p3"/>
          <p:cNvGraphicFramePr/>
          <p:nvPr/>
        </p:nvGraphicFramePr>
        <p:xfrm>
          <a:off x="2971800" y="3962400"/>
          <a:ext cx="3429000" cy="1981200"/>
        </p:xfrm>
        <a:graphic>
          <a:graphicData uri="http://schemas.openxmlformats.org/presentationml/2006/ole">
            <mc:AlternateContent>
              <mc:Choice Requires="v">
                <p:oleObj r:id="rId4" imgH="1981200" imgW="3429000" progId="" spid="_x0000_s1">
                  <p:embed/>
                </p:oleObj>
              </mc:Choice>
              <mc:Fallback>
                <p:oleObj r:id="rId5" imgH="1981200" imgW="3429000" progId="">
                  <p:embed/>
                  <p:pic>
                    <p:nvPicPr>
                      <p:cNvPr id="119" name="Google Shape;119;p3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2971800" y="3962400"/>
                        <a:ext cx="3429000" cy="19812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2007-09-02T01:47:06Z</dcterms:created>
  <dc:creator>CI Sutrisno</dc:creator>
</cp:coreProperties>
</file>