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 id="263" r:id="rId6"/>
    <p:sldId id="260" r:id="rId7"/>
    <p:sldId id="265" r:id="rId8"/>
    <p:sldId id="266" r:id="rId9"/>
    <p:sldId id="267" r:id="rId10"/>
    <p:sldId id="268" r:id="rId11"/>
    <p:sldId id="271" r:id="rId12"/>
    <p:sldId id="272" r:id="rId13"/>
    <p:sldId id="269" r:id="rId14"/>
    <p:sldId id="270" r:id="rId15"/>
    <p:sldId id="261" r:id="rId16"/>
    <p:sldId id="273" r:id="rId17"/>
    <p:sldId id="274" r:id="rId18"/>
    <p:sldId id="262" r:id="rId19"/>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24" autoAdjust="0"/>
  </p:normalViewPr>
  <p:slideViewPr>
    <p:cSldViewPr>
      <p:cViewPr varScale="1">
        <p:scale>
          <a:sx n="65" d="100"/>
          <a:sy n="65" d="100"/>
        </p:scale>
        <p:origin x="-145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42CE8F66-F4B6-4607-A951-B89E3D27F957}" type="datetimeFigureOut">
              <a:rPr lang="id-ID" smtClean="0"/>
              <a:pPr/>
              <a:t>18/05/2019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59560A0-895C-411B-8EA6-311C6BC342AE}"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2CE8F66-F4B6-4607-A951-B89E3D27F957}" type="datetimeFigureOut">
              <a:rPr lang="id-ID" smtClean="0"/>
              <a:pPr/>
              <a:t>18/05/2019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59560A0-895C-411B-8EA6-311C6BC342AE}"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2CE8F66-F4B6-4607-A951-B89E3D27F957}" type="datetimeFigureOut">
              <a:rPr lang="id-ID" smtClean="0"/>
              <a:pPr/>
              <a:t>18/05/2019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59560A0-895C-411B-8EA6-311C6BC342AE}"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2CE8F66-F4B6-4607-A951-B89E3D27F957}" type="datetimeFigureOut">
              <a:rPr lang="id-ID" smtClean="0"/>
              <a:pPr/>
              <a:t>18/05/2019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59560A0-895C-411B-8EA6-311C6BC342AE}"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CE8F66-F4B6-4607-A951-B89E3D27F957}" type="datetimeFigureOut">
              <a:rPr lang="id-ID" smtClean="0"/>
              <a:pPr/>
              <a:t>18/05/2019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59560A0-895C-411B-8EA6-311C6BC342AE}"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42CE8F66-F4B6-4607-A951-B89E3D27F957}" type="datetimeFigureOut">
              <a:rPr lang="id-ID" smtClean="0"/>
              <a:pPr/>
              <a:t>18/05/2019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59560A0-895C-411B-8EA6-311C6BC342AE}"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42CE8F66-F4B6-4607-A951-B89E3D27F957}" type="datetimeFigureOut">
              <a:rPr lang="id-ID" smtClean="0"/>
              <a:pPr/>
              <a:t>18/05/2019</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959560A0-895C-411B-8EA6-311C6BC342AE}"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42CE8F66-F4B6-4607-A951-B89E3D27F957}" type="datetimeFigureOut">
              <a:rPr lang="id-ID" smtClean="0"/>
              <a:pPr/>
              <a:t>18/05/2019</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959560A0-895C-411B-8EA6-311C6BC342AE}"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CE8F66-F4B6-4607-A951-B89E3D27F957}" type="datetimeFigureOut">
              <a:rPr lang="id-ID" smtClean="0"/>
              <a:pPr/>
              <a:t>18/05/2019</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959560A0-895C-411B-8EA6-311C6BC342AE}"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CE8F66-F4B6-4607-A951-B89E3D27F957}" type="datetimeFigureOut">
              <a:rPr lang="id-ID" smtClean="0"/>
              <a:pPr/>
              <a:t>18/05/2019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59560A0-895C-411B-8EA6-311C6BC342AE}"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CE8F66-F4B6-4607-A951-B89E3D27F957}" type="datetimeFigureOut">
              <a:rPr lang="id-ID" smtClean="0"/>
              <a:pPr/>
              <a:t>18/05/2019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59560A0-895C-411B-8EA6-311C6BC342AE}"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CE8F66-F4B6-4607-A951-B89E3D27F957}" type="datetimeFigureOut">
              <a:rPr lang="id-ID" smtClean="0"/>
              <a:pPr/>
              <a:t>18/05/2019</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9560A0-895C-411B-8EA6-311C6BC342AE}"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smtClean="0"/>
              <a:t>Analisis Politik Orde Baru</a:t>
            </a:r>
            <a:endParaRPr lang="id-ID" dirty="0"/>
          </a:p>
        </p:txBody>
      </p:sp>
      <p:sp>
        <p:nvSpPr>
          <p:cNvPr id="3" name="Subtitle 2"/>
          <p:cNvSpPr>
            <a:spLocks noGrp="1"/>
          </p:cNvSpPr>
          <p:nvPr>
            <p:ph type="subTitle" idx="1"/>
          </p:nvPr>
        </p:nvSpPr>
        <p:spPr/>
        <p:txBody>
          <a:bodyPr/>
          <a:lstStyle/>
          <a:p>
            <a:r>
              <a:rPr lang="id-ID" smtClean="0"/>
              <a:t>Jaka Triwidaryanta</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Kekuasaan lokal</a:t>
            </a:r>
            <a:endParaRPr lang="id-ID" dirty="0"/>
          </a:p>
        </p:txBody>
      </p:sp>
      <p:sp>
        <p:nvSpPr>
          <p:cNvPr id="3" name="Content Placeholder 2"/>
          <p:cNvSpPr>
            <a:spLocks noGrp="1"/>
          </p:cNvSpPr>
          <p:nvPr>
            <p:ph idx="1"/>
          </p:nvPr>
        </p:nvSpPr>
        <p:spPr>
          <a:xfrm>
            <a:off x="428596" y="1214422"/>
            <a:ext cx="8258204" cy="4911741"/>
          </a:xfrm>
        </p:spPr>
        <p:txBody>
          <a:bodyPr>
            <a:normAutofit fontScale="40000" lnSpcReduction="20000"/>
          </a:bodyPr>
          <a:lstStyle/>
          <a:p>
            <a:pPr marL="514350" indent="-514350">
              <a:buAutoNum type="arabicPeriod"/>
            </a:pPr>
            <a:r>
              <a:rPr lang="id-ID" sz="7400" dirty="0" smtClean="0"/>
              <a:t>Kepala Daerah meskipun dipilih oleh DPRD tetapi lebih mencerminkan wakil pusat di wilayahnya. Kepala Daerah adalah pembina politik di daerah dan penguasa tunggal di daerah</a:t>
            </a:r>
          </a:p>
          <a:p>
            <a:pPr marL="514350" indent="-514350">
              <a:buAutoNum type="arabicPeriod"/>
            </a:pPr>
            <a:r>
              <a:rPr lang="id-ID" sz="7400" dirty="0" smtClean="0"/>
              <a:t>Struktur pemerintahan daerah terdiri dari kepala daerah dan DPRD. Dengan sistem setengah kamar maka keputusan politik selalu mulus dalam proses  penetapannya</a:t>
            </a:r>
          </a:p>
          <a:p>
            <a:pPr marL="514350" indent="-514350">
              <a:buAutoNum type="arabicPeriod"/>
            </a:pPr>
            <a:r>
              <a:rPr lang="id-ID" sz="7400" dirty="0" smtClean="0"/>
              <a:t>Desentralisasi bersifat bertingkat, sehingga level terbawah  merupakan sisa kewenangan dari pemerintah di  atasnya. Isi dan luas otonomi ditentukan oleh pusat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Pembangunan dan ekonomi</a:t>
            </a:r>
            <a:br>
              <a:rPr lang="id-ID" dirty="0" smtClean="0"/>
            </a:br>
            <a:r>
              <a:rPr lang="id-ID" dirty="0" smtClean="0"/>
              <a:t> </a:t>
            </a:r>
            <a:endParaRPr lang="id-ID" dirty="0"/>
          </a:p>
        </p:txBody>
      </p:sp>
      <p:sp>
        <p:nvSpPr>
          <p:cNvPr id="3" name="Content Placeholder 2"/>
          <p:cNvSpPr>
            <a:spLocks noGrp="1"/>
          </p:cNvSpPr>
          <p:nvPr>
            <p:ph idx="1"/>
          </p:nvPr>
        </p:nvSpPr>
        <p:spPr>
          <a:xfrm>
            <a:off x="357158" y="1214422"/>
            <a:ext cx="8329642" cy="4911741"/>
          </a:xfrm>
        </p:spPr>
        <p:txBody>
          <a:bodyPr>
            <a:normAutofit fontScale="85000" lnSpcReduction="20000"/>
          </a:bodyPr>
          <a:lstStyle/>
          <a:p>
            <a:pPr marL="514350" indent="-514350">
              <a:buAutoNum type="arabicPeriod"/>
            </a:pPr>
            <a:r>
              <a:rPr lang="id-ID" sz="3400" dirty="0" smtClean="0"/>
              <a:t>Sentralisasi pembangunan baik dari sisi kewenangan dan pengawasan oleh instansi vertikal di daerah seperti BPK,BPKP</a:t>
            </a:r>
          </a:p>
          <a:p>
            <a:pPr marL="514350" indent="-514350">
              <a:buAutoNum type="arabicPeriod"/>
            </a:pPr>
            <a:r>
              <a:rPr lang="id-ID" sz="3400" dirty="0" smtClean="0"/>
              <a:t>Mekanisme program pembangunan dan penganggaran diatur secara ketat dan sistematis dari pusat melalui paket pembangunan yang dibagikan pusat setiap awal tahun anggaran pada bulan April.</a:t>
            </a:r>
          </a:p>
          <a:p>
            <a:pPr marL="514350" indent="-514350">
              <a:buAutoNum type="arabicPeriod"/>
            </a:pPr>
            <a:r>
              <a:rPr lang="id-ID" sz="3400" dirty="0" smtClean="0"/>
              <a:t>Adanya cetak biru( blue print) dari pembangunan yang ditetapkan pemerintah pusat yang berorientasi pada pertumbuhan, sehingga  kesenjangan antar daerah dan antar kelompok masyarakat</a:t>
            </a:r>
          </a:p>
          <a:p>
            <a:pPr>
              <a:buNone/>
            </a:pPr>
            <a:endParaRPr lang="id-ID"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Pembangunan dan ekonomi</a:t>
            </a:r>
            <a:endParaRPr lang="id-ID" dirty="0"/>
          </a:p>
        </p:txBody>
      </p:sp>
      <p:sp>
        <p:nvSpPr>
          <p:cNvPr id="3" name="Content Placeholder 2"/>
          <p:cNvSpPr>
            <a:spLocks noGrp="1"/>
          </p:cNvSpPr>
          <p:nvPr>
            <p:ph idx="1"/>
          </p:nvPr>
        </p:nvSpPr>
        <p:spPr/>
        <p:txBody>
          <a:bodyPr>
            <a:normAutofit fontScale="77500" lnSpcReduction="20000"/>
          </a:bodyPr>
          <a:lstStyle/>
          <a:p>
            <a:pPr marL="514350" indent="-514350">
              <a:buAutoNum type="arabicPeriod"/>
            </a:pPr>
            <a:r>
              <a:rPr lang="id-ID" dirty="0" smtClean="0"/>
              <a:t>Pemerintah pusat memiliki kewenangan penuh terhadap pertambangan , hutan. Sistem bagi hasil merugikan daerah </a:t>
            </a:r>
          </a:p>
          <a:p>
            <a:pPr marL="514350" indent="-514350">
              <a:buAutoNum type="arabicPeriod"/>
            </a:pPr>
            <a:r>
              <a:rPr lang="id-ID" dirty="0" smtClean="0"/>
              <a:t> Pelaksanaan pembangunan dilakukan organisasi teknis yang dibentuk pemerintah sesuai dengan jenis program. Misal bidang pertanian dibentuk  Petugas penyuluh Pertanian yang dikawal  ketat oleh militer agar program tersebut berhasil</a:t>
            </a:r>
          </a:p>
          <a:p>
            <a:pPr marL="514350" indent="-514350">
              <a:buAutoNum type="arabicPeriod"/>
            </a:pPr>
            <a:r>
              <a:rPr lang="id-ID" dirty="0" smtClean="0"/>
              <a:t>Tumbuh KKN (KOLUSI KORUPSI NEPOTISME ), para pengusaha menempul pada struktur kekuasaan. Klas menengah tak mandiri tetapi menggunakan pengaruh elit politik untuk meraih kepentingannya. Para pejabat memperjual belikan jabatan demi kepentingan pribadi dan kelompoknya</a:t>
            </a:r>
          </a:p>
          <a:p>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Kekuasaan lokal</a:t>
            </a:r>
            <a:endParaRPr lang="id-ID" dirty="0"/>
          </a:p>
        </p:txBody>
      </p:sp>
      <p:sp>
        <p:nvSpPr>
          <p:cNvPr id="3" name="Content Placeholder 2"/>
          <p:cNvSpPr>
            <a:spLocks noGrp="1"/>
          </p:cNvSpPr>
          <p:nvPr>
            <p:ph idx="1"/>
          </p:nvPr>
        </p:nvSpPr>
        <p:spPr/>
        <p:txBody>
          <a:bodyPr>
            <a:normAutofit lnSpcReduction="10000"/>
          </a:bodyPr>
          <a:lstStyle/>
          <a:p>
            <a:pPr marL="514350" indent="-514350">
              <a:buAutoNum type="arabicPeriod"/>
            </a:pPr>
            <a:r>
              <a:rPr lang="id-ID" dirty="0" smtClean="0"/>
              <a:t>Prinsip Otonomi nyata bertanggungjawab adalah otonomi pura pura, karena secara praktek terjadi sentralisme kekuasaan</a:t>
            </a:r>
          </a:p>
          <a:p>
            <a:pPr marL="514350" indent="-514350">
              <a:buAutoNum type="arabicPeriod"/>
            </a:pPr>
            <a:r>
              <a:rPr lang="id-ID" dirty="0" smtClean="0"/>
              <a:t> Kepala daerah adalah pembina politik di daerah didukung oleh muspida yang terdiri dari  unsur kejaksaan , pengadilan ,kepolisian dan tentara</a:t>
            </a:r>
          </a:p>
          <a:p>
            <a:pPr marL="514350" indent="-514350">
              <a:buAutoNum type="arabicPeriod"/>
            </a:pPr>
            <a:r>
              <a:rPr lang="id-ID" dirty="0" smtClean="0"/>
              <a:t>Di desa , kepala desa pembina politik yang dibantu babinsa </a:t>
            </a:r>
          </a:p>
          <a:p>
            <a:endParaRPr lang="id-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Depolitisasi desa</a:t>
            </a:r>
            <a:endParaRPr lang="id-ID" dirty="0"/>
          </a:p>
        </p:txBody>
      </p:sp>
      <p:sp>
        <p:nvSpPr>
          <p:cNvPr id="3" name="Content Placeholder 2"/>
          <p:cNvSpPr>
            <a:spLocks noGrp="1"/>
          </p:cNvSpPr>
          <p:nvPr>
            <p:ph idx="1"/>
          </p:nvPr>
        </p:nvSpPr>
        <p:spPr/>
        <p:txBody>
          <a:bodyPr>
            <a:normAutofit fontScale="85000" lnSpcReduction="20000"/>
          </a:bodyPr>
          <a:lstStyle/>
          <a:p>
            <a:pPr>
              <a:buNone/>
            </a:pPr>
            <a:r>
              <a:rPr lang="id-ID" dirty="0" smtClean="0"/>
              <a:t>1. Penyeragaman nama dan struktur organisasi desa di seluruh Indonesia. Hilangnya keragaman pemerintahan terendah yang memiliki kekayaan dan kearifan lokal.</a:t>
            </a:r>
          </a:p>
          <a:p>
            <a:pPr>
              <a:buNone/>
            </a:pPr>
            <a:r>
              <a:rPr lang="id-ID" dirty="0" smtClean="0"/>
              <a:t>2. Adanya rangkap jabatan kepala desa dan isteri kepala desa dalam organisasi desa</a:t>
            </a:r>
          </a:p>
          <a:p>
            <a:pPr>
              <a:buNone/>
            </a:pPr>
            <a:r>
              <a:rPr lang="id-ID" dirty="0" smtClean="0"/>
              <a:t>3. Desa diawasi dan bina oleh camat selaku penguasa tunggal di wilayah kecamatan</a:t>
            </a:r>
          </a:p>
          <a:p>
            <a:pPr>
              <a:buNone/>
            </a:pPr>
            <a:r>
              <a:rPr lang="id-ID" dirty="0" smtClean="0"/>
              <a:t>4. Diterapkan politik massa mengambang yaitu warga tak berhubungan politik dalam kehidupan sehari-hari. Warga desa berhubungan politik ketika ada Pemilu dan pemilihan kepala desa. Massa dan elit politik terputus dan tersambung ketika momen politik terjadi  di desa</a:t>
            </a:r>
            <a:endParaRPr lang="id-ID"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Problem</a:t>
            </a:r>
            <a:endParaRPr lang="id-ID" dirty="0"/>
          </a:p>
        </p:txBody>
      </p:sp>
      <p:sp>
        <p:nvSpPr>
          <p:cNvPr id="3" name="Content Placeholder 2"/>
          <p:cNvSpPr>
            <a:spLocks noGrp="1"/>
          </p:cNvSpPr>
          <p:nvPr>
            <p:ph idx="1"/>
          </p:nvPr>
        </p:nvSpPr>
        <p:spPr>
          <a:xfrm>
            <a:off x="357158" y="1071546"/>
            <a:ext cx="8329642" cy="5054617"/>
          </a:xfrm>
        </p:spPr>
        <p:txBody>
          <a:bodyPr>
            <a:normAutofit fontScale="92500" lnSpcReduction="20000"/>
          </a:bodyPr>
          <a:lstStyle/>
          <a:p>
            <a:pPr>
              <a:buNone/>
            </a:pPr>
            <a:r>
              <a:rPr lang="id-ID" dirty="0" smtClean="0"/>
              <a:t> Ada pameo:</a:t>
            </a:r>
          </a:p>
          <a:p>
            <a:r>
              <a:rPr lang="id-ID" dirty="0" smtClean="0"/>
              <a:t>Kita jembatan tergantung pada dua tubir jurang,tinggi dan curam. Dari jembatan dapat melihat menerawang cakrawala, menyaksikan gunung, dan mega putih jembatan memberikan janji akan harapan tentang kemungkinan besar</a:t>
            </a:r>
          </a:p>
          <a:p>
            <a:r>
              <a:rPr lang="id-ID" dirty="0" smtClean="0"/>
              <a:t>Tapi kedua tubing tempat jembatan itu bertumpu pada fondasi yang rapuh, dan sudah mulai luruh  </a:t>
            </a:r>
          </a:p>
          <a:p>
            <a:pPr>
              <a:buNone/>
            </a:pPr>
            <a:r>
              <a:rPr lang="id-ID" dirty="0" smtClean="0"/>
              <a:t>Problem utama Orde Baru adalah</a:t>
            </a:r>
          </a:p>
          <a:p>
            <a:pPr>
              <a:buNone/>
            </a:pPr>
            <a:r>
              <a:rPr lang="id-ID" dirty="0" smtClean="0"/>
              <a:t>1.Menata kekuatan  politik kaum sipil</a:t>
            </a:r>
          </a:p>
          <a:p>
            <a:pPr>
              <a:buNone/>
            </a:pPr>
            <a:r>
              <a:rPr lang="id-ID" dirty="0" smtClean="0"/>
              <a:t>2. Bagaimana mengurangi kesenjangan sosial yang semakin melebar</a:t>
            </a:r>
          </a:p>
          <a:p>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Orde Baru runtuh</a:t>
            </a:r>
            <a:endParaRPr lang="id-ID" dirty="0"/>
          </a:p>
        </p:txBody>
      </p:sp>
      <p:sp>
        <p:nvSpPr>
          <p:cNvPr id="3" name="Content Placeholder 2"/>
          <p:cNvSpPr>
            <a:spLocks noGrp="1"/>
          </p:cNvSpPr>
          <p:nvPr>
            <p:ph idx="1"/>
          </p:nvPr>
        </p:nvSpPr>
        <p:spPr>
          <a:xfrm>
            <a:off x="357158" y="1214422"/>
            <a:ext cx="8329642" cy="4911741"/>
          </a:xfrm>
        </p:spPr>
        <p:txBody>
          <a:bodyPr>
            <a:noAutofit/>
          </a:bodyPr>
          <a:lstStyle/>
          <a:p>
            <a:pPr marL="514350" indent="-514350">
              <a:buAutoNum type="arabicPeriod"/>
            </a:pPr>
            <a:r>
              <a:rPr lang="id-ID" sz="2400" dirty="0" smtClean="0"/>
              <a:t>Fondasi kekuasaan Orde Baru rapuh, karena pembangunan  ekonomi yang befokus pada pertumbuhan tidak bertumpu kemandirian , tetapi dana pinjaman luar negeri</a:t>
            </a:r>
          </a:p>
          <a:p>
            <a:pPr marL="514350" indent="-514350">
              <a:buAutoNum type="arabicPeriod"/>
            </a:pPr>
            <a:r>
              <a:rPr lang="id-ID" sz="2400" dirty="0" smtClean="0"/>
              <a:t>Rejim patrimonial( rejim dengan lembaga modern tetapi dikelola dengan praktik otoriatarian yang menempatkan Soeharto sebagai pusat pada kekuasaan, telah menjadikan elit Orde baru saling curiga dan bergantung pada Soeharto. Pembantu dalam kekuasaan Orde  Baru tidak terampil negosiasi dengan pihak oposisi</a:t>
            </a:r>
          </a:p>
          <a:p>
            <a:pPr marL="514350" indent="-514350">
              <a:buAutoNum type="arabicPeriod"/>
            </a:pPr>
            <a:r>
              <a:rPr lang="id-ID" sz="2400" dirty="0" smtClean="0"/>
              <a:t>Gerakan sosial di Korea Selatan  dan Amerika latin mendorong  kelompok oposisi yang semula berserak menyatu dan menjadi kekuatan untuk meruntuhkan Soeharto. </a:t>
            </a:r>
            <a:endParaRPr lang="id-ID"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Orde Baru Runtuh</a:t>
            </a:r>
            <a:endParaRPr lang="id-ID" dirty="0"/>
          </a:p>
        </p:txBody>
      </p:sp>
      <p:sp>
        <p:nvSpPr>
          <p:cNvPr id="3" name="Content Placeholder 2"/>
          <p:cNvSpPr>
            <a:spLocks noGrp="1"/>
          </p:cNvSpPr>
          <p:nvPr>
            <p:ph idx="1"/>
          </p:nvPr>
        </p:nvSpPr>
        <p:spPr/>
        <p:txBody>
          <a:bodyPr/>
          <a:lstStyle/>
          <a:p>
            <a:pPr marL="514350" indent="-514350">
              <a:buNone/>
            </a:pPr>
            <a:r>
              <a:rPr lang="id-ID" dirty="0" smtClean="0"/>
              <a:t>     pun kekuatan coersif ( kekerasan) yang dilakukan rejim Orde Baru terhadap kekuatan sipil tak  efektif membendung dasyatnya arus demokratisasi( Reformasi Politik)</a:t>
            </a:r>
          </a:p>
          <a:p>
            <a:pPr marL="514350" indent="-514350">
              <a:buNone/>
            </a:pPr>
            <a:r>
              <a:rPr lang="id-ID" dirty="0" smtClean="0"/>
              <a:t>4.   </a:t>
            </a:r>
            <a:r>
              <a:rPr lang="id-ID" smtClean="0"/>
              <a:t>Soeharto pada hari Kamis 21 Mei 1998 menyatakan berhenti dari jabatan Presiden, sekaligus penguasa Orde Baru</a:t>
            </a:r>
            <a:endParaRPr lang="id-ID"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Daftar Pustaka</a:t>
            </a:r>
            <a:endParaRPr lang="id-ID" dirty="0"/>
          </a:p>
        </p:txBody>
      </p:sp>
      <p:sp>
        <p:nvSpPr>
          <p:cNvPr id="3" name="Content Placeholder 2"/>
          <p:cNvSpPr>
            <a:spLocks noGrp="1"/>
          </p:cNvSpPr>
          <p:nvPr>
            <p:ph idx="1"/>
          </p:nvPr>
        </p:nvSpPr>
        <p:spPr/>
        <p:txBody>
          <a:bodyPr>
            <a:normAutofit fontScale="85000" lnSpcReduction="10000"/>
          </a:bodyPr>
          <a:lstStyle/>
          <a:p>
            <a:r>
              <a:rPr lang="id-ID" dirty="0" smtClean="0"/>
              <a:t>Mochtar Pabottinggi(1996),Menelaah kembali format politik Orde Baru ,  LIPI, PT Gramedia Pustaka Utama ,Jakarta</a:t>
            </a:r>
          </a:p>
          <a:p>
            <a:r>
              <a:rPr lang="id-ID" dirty="0" smtClean="0"/>
              <a:t>Alfian(1978)Pemikiran  dan perubahan politik Indonesia, YIIS, PT Gramedia, Jakarta</a:t>
            </a:r>
          </a:p>
          <a:p>
            <a:r>
              <a:rPr lang="id-ID" dirty="0" smtClean="0"/>
              <a:t>Corneis Lay (2006)Involusi politik Essei Transisi Indonesia,, PLOD, JIPP FISIPOL UGM, Yogyakarta</a:t>
            </a:r>
          </a:p>
          <a:p>
            <a:r>
              <a:rPr lang="id-ID" dirty="0" smtClean="0"/>
              <a:t>Sujamto(1990)Otonomui daerah yang nyata dan bertanggung jawab, PT Ghalia Indonesia,</a:t>
            </a:r>
          </a:p>
          <a:p>
            <a:r>
              <a:rPr lang="id-ID" dirty="0" smtClean="0"/>
              <a:t>Sutoro Eko( 2003)Transisi Demokrasi Indonesia, Runtuhnya rezim Orde Baru, APMD Press, Yogyakarta</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Asal muasal Kekuasaan Orde Baru</a:t>
            </a:r>
            <a:endParaRPr lang="id-ID" dirty="0"/>
          </a:p>
        </p:txBody>
      </p:sp>
      <p:sp>
        <p:nvSpPr>
          <p:cNvPr id="3" name="Content Placeholder 2"/>
          <p:cNvSpPr>
            <a:spLocks noGrp="1"/>
          </p:cNvSpPr>
          <p:nvPr>
            <p:ph idx="1"/>
          </p:nvPr>
        </p:nvSpPr>
        <p:spPr/>
        <p:txBody>
          <a:bodyPr>
            <a:normAutofit fontScale="77500" lnSpcReduction="20000"/>
          </a:bodyPr>
          <a:lstStyle/>
          <a:p>
            <a:r>
              <a:rPr lang="id-ID" dirty="0" smtClean="0"/>
              <a:t> Seminar Sesko AD Bandung bahwa kegagalan kekuatan sipil dalam mengelola kekuasaan harus disertai dengan kekuatan politik baru penopang Orde Baru  yaitu golongan fungsional  seperti kino dalam sekretariat bersama Golongan Karya(SEKBER GOLKAR). Muncullah antara lain MKGR, Kosgoro. Soksi</a:t>
            </a:r>
          </a:p>
          <a:p>
            <a:r>
              <a:rPr lang="id-ID" dirty="0" smtClean="0"/>
              <a:t> Slogan Orde Baru  ingin menjalankan Pancasila dan UUD 1945 secara murni dan konsekuen</a:t>
            </a:r>
          </a:p>
          <a:p>
            <a:r>
              <a:rPr lang="id-ID" dirty="0" smtClean="0"/>
              <a:t>Menata politik untuk menopang pembangunisasi, sehingga dibutuhkan depolitisasi. Menurut Ali Murtopo, bahwa depolitisasi secara struktural dan regulasi untuk memeberi jalan mulus bagi praktek kekuasaan Orde Baru</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FORMAT POLITIK ORDE BARU</a:t>
            </a:r>
            <a:endParaRPr lang="id-ID" dirty="0"/>
          </a:p>
        </p:txBody>
      </p:sp>
      <p:sp>
        <p:nvSpPr>
          <p:cNvPr id="3" name="Content Placeholder 2"/>
          <p:cNvSpPr>
            <a:spLocks noGrp="1"/>
          </p:cNvSpPr>
          <p:nvPr>
            <p:ph idx="1"/>
          </p:nvPr>
        </p:nvSpPr>
        <p:spPr/>
        <p:txBody>
          <a:bodyPr/>
          <a:lstStyle/>
          <a:p>
            <a:pPr marL="514350" indent="-514350">
              <a:buFont typeface="+mj-lt"/>
              <a:buAutoNum type="arabicPeriod"/>
            </a:pPr>
            <a:r>
              <a:rPr lang="id-ID" dirty="0" smtClean="0"/>
              <a:t>Dwi Fungsi ABRI</a:t>
            </a:r>
          </a:p>
          <a:p>
            <a:pPr marL="514350" indent="-514350">
              <a:buFont typeface="+mj-lt"/>
              <a:buAutoNum type="arabicPeriod"/>
            </a:pPr>
            <a:r>
              <a:rPr lang="id-ID" dirty="0" smtClean="0"/>
              <a:t>Pengutamaan Golongan Karya</a:t>
            </a:r>
          </a:p>
          <a:p>
            <a:pPr marL="514350" indent="-514350">
              <a:buFont typeface="+mj-lt"/>
              <a:buAutoNum type="arabicPeriod"/>
            </a:pPr>
            <a:r>
              <a:rPr lang="id-ID" dirty="0" smtClean="0"/>
              <a:t>Magnifikasi kekuasaan di tangan eksekutif</a:t>
            </a:r>
          </a:p>
          <a:p>
            <a:pPr marL="514350" indent="-514350">
              <a:buFont typeface="+mj-lt"/>
              <a:buAutoNum type="arabicPeriod"/>
            </a:pPr>
            <a:r>
              <a:rPr lang="id-ID" dirty="0" smtClean="0"/>
              <a:t>Diteruskannya sistem pengangkatan dalam lembaga pewakilan</a:t>
            </a:r>
          </a:p>
          <a:p>
            <a:pPr marL="514350" indent="-514350">
              <a:buFont typeface="+mj-lt"/>
              <a:buAutoNum type="arabicPeriod"/>
            </a:pPr>
            <a:r>
              <a:rPr lang="id-ID" dirty="0" smtClean="0"/>
              <a:t>Kebijakan depolitisasi khususnya masyarakat pedesaan</a:t>
            </a:r>
          </a:p>
          <a:p>
            <a:pPr marL="514350" indent="-514350">
              <a:buFont typeface="+mj-lt"/>
              <a:buAutoNum type="arabicPeriod"/>
            </a:pPr>
            <a:r>
              <a:rPr lang="id-ID" dirty="0" smtClean="0"/>
              <a:t>Kontrol arbitrer atas kehidupan pers</a:t>
            </a: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Perwujudan Politik Orde Baru</a:t>
            </a:r>
            <a:endParaRPr lang="id-ID" dirty="0"/>
          </a:p>
        </p:txBody>
      </p:sp>
      <p:sp>
        <p:nvSpPr>
          <p:cNvPr id="3" name="Content Placeholder 2"/>
          <p:cNvSpPr>
            <a:spLocks noGrp="1"/>
          </p:cNvSpPr>
          <p:nvPr>
            <p:ph idx="1"/>
          </p:nvPr>
        </p:nvSpPr>
        <p:spPr/>
        <p:txBody>
          <a:bodyPr>
            <a:normAutofit fontScale="92500" lnSpcReduction="10000"/>
          </a:bodyPr>
          <a:lstStyle/>
          <a:p>
            <a:pPr>
              <a:buNone/>
            </a:pPr>
            <a:r>
              <a:rPr lang="id-ID" dirty="0" smtClean="0"/>
              <a:t>Orde Baru dibangun  atas  dasar</a:t>
            </a:r>
          </a:p>
          <a:p>
            <a:pPr>
              <a:buNone/>
            </a:pPr>
            <a:r>
              <a:rPr lang="id-ID" dirty="0" smtClean="0"/>
              <a:t>    Developmentalism: pembangunisasi yaitu mengejar pertumbuhan ekonomi yang ditopang oleh stabilitas politik yang mantap</a:t>
            </a:r>
          </a:p>
          <a:p>
            <a:pPr>
              <a:buNone/>
            </a:pPr>
            <a:r>
              <a:rPr lang="id-ID" dirty="0" smtClean="0"/>
              <a:t>Pilar politik Orde Baru</a:t>
            </a:r>
          </a:p>
          <a:p>
            <a:pPr>
              <a:buNone/>
            </a:pPr>
            <a:r>
              <a:rPr lang="id-ID" dirty="0" smtClean="0"/>
              <a:t>A. TRILOGI PEMBANGUNAN</a:t>
            </a:r>
          </a:p>
          <a:p>
            <a:pPr marL="514350" indent="-514350">
              <a:buAutoNum type="arabicPeriod"/>
            </a:pPr>
            <a:r>
              <a:rPr lang="id-ID" dirty="0" smtClean="0"/>
              <a:t>Stabilitas nasional yang mantap</a:t>
            </a:r>
          </a:p>
          <a:p>
            <a:pPr marL="514350" indent="-514350">
              <a:buAutoNum type="arabicPeriod"/>
            </a:pPr>
            <a:r>
              <a:rPr lang="id-ID" dirty="0" smtClean="0"/>
              <a:t>Pertumbuhan ekonomi yang tinggi</a:t>
            </a:r>
          </a:p>
          <a:p>
            <a:pPr marL="514350" indent="-514350">
              <a:buAutoNum type="arabicPeriod"/>
            </a:pPr>
            <a:r>
              <a:rPr lang="id-ID" dirty="0" smtClean="0"/>
              <a:t>Pemertaan pembangunan dengan hasil hasilnya</a:t>
            </a:r>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B.Delapan Jalur Pemerataan</a:t>
            </a:r>
            <a:endParaRPr lang="id-ID" dirty="0"/>
          </a:p>
        </p:txBody>
      </p:sp>
      <p:sp>
        <p:nvSpPr>
          <p:cNvPr id="3" name="Content Placeholder 2"/>
          <p:cNvSpPr>
            <a:spLocks noGrp="1"/>
          </p:cNvSpPr>
          <p:nvPr>
            <p:ph idx="1"/>
          </p:nvPr>
        </p:nvSpPr>
        <p:spPr/>
        <p:txBody>
          <a:bodyPr>
            <a:normAutofit fontScale="92500" lnSpcReduction="20000"/>
          </a:bodyPr>
          <a:lstStyle/>
          <a:p>
            <a:pPr>
              <a:buNone/>
            </a:pPr>
            <a:r>
              <a:rPr lang="id-ID" dirty="0" smtClean="0"/>
              <a:t>1Pemertaan kebutuhan pokok baik sandang pangan dan papan</a:t>
            </a:r>
          </a:p>
          <a:p>
            <a:pPr>
              <a:buNone/>
            </a:pPr>
            <a:r>
              <a:rPr lang="id-ID" dirty="0" smtClean="0"/>
              <a:t>2Pemerataan pembagian pendapatan</a:t>
            </a:r>
          </a:p>
          <a:p>
            <a:pPr>
              <a:buNone/>
            </a:pPr>
            <a:r>
              <a:rPr lang="id-ID" dirty="0" smtClean="0"/>
              <a:t>3Pemerataan kesempatan kerja</a:t>
            </a:r>
          </a:p>
          <a:p>
            <a:pPr>
              <a:buNone/>
            </a:pPr>
            <a:r>
              <a:rPr lang="id-ID" dirty="0" smtClean="0"/>
              <a:t>4Pemerataan memperoleh kesehatan</a:t>
            </a:r>
          </a:p>
          <a:p>
            <a:pPr>
              <a:buNone/>
            </a:pPr>
            <a:r>
              <a:rPr lang="id-ID" dirty="0" smtClean="0"/>
              <a:t>5Pemerataan dalam berpartisipsi dalam suatu pembangunan</a:t>
            </a:r>
          </a:p>
          <a:p>
            <a:pPr>
              <a:buNone/>
            </a:pPr>
            <a:r>
              <a:rPr lang="id-ID" dirty="0" smtClean="0"/>
              <a:t>6Pemerataan kesempatan berpendapat</a:t>
            </a:r>
          </a:p>
          <a:p>
            <a:pPr>
              <a:buNone/>
            </a:pPr>
            <a:r>
              <a:rPr lang="id-ID" dirty="0" smtClean="0"/>
              <a:t>7Pemerataan memperoleh pemerataan pendidikan</a:t>
            </a:r>
          </a:p>
          <a:p>
            <a:pPr>
              <a:buNone/>
            </a:pPr>
            <a:r>
              <a:rPr lang="id-ID" dirty="0" smtClean="0"/>
              <a:t>8 Pemerataan kesempatan berusaha</a:t>
            </a:r>
          </a:p>
          <a:p>
            <a:pPr>
              <a:buNone/>
            </a:pPr>
            <a:endParaRPr lang="id-ID" dirty="0" smtClean="0"/>
          </a:p>
          <a:p>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Skema  Kekuasaan Orde Baru</a:t>
            </a:r>
            <a:endParaRPr lang="id-ID" dirty="0"/>
          </a:p>
        </p:txBody>
      </p:sp>
      <p:sp>
        <p:nvSpPr>
          <p:cNvPr id="3" name="Content Placeholder 2"/>
          <p:cNvSpPr>
            <a:spLocks noGrp="1"/>
          </p:cNvSpPr>
          <p:nvPr>
            <p:ph idx="1"/>
          </p:nvPr>
        </p:nvSpPr>
        <p:spPr>
          <a:xfrm>
            <a:off x="357158" y="1142984"/>
            <a:ext cx="8329642" cy="4983179"/>
          </a:xfrm>
        </p:spPr>
        <p:txBody>
          <a:bodyPr>
            <a:normAutofit fontScale="85000" lnSpcReduction="20000"/>
          </a:bodyPr>
          <a:lstStyle/>
          <a:p>
            <a:pPr>
              <a:buNone/>
            </a:pPr>
            <a:r>
              <a:rPr lang="id-ID" dirty="0" smtClean="0"/>
              <a:t>   Politik dilakukan dengan model  carrot=Wortel</a:t>
            </a:r>
          </a:p>
          <a:p>
            <a:pPr>
              <a:buNone/>
            </a:pPr>
            <a:r>
              <a:rPr lang="id-ID" dirty="0"/>
              <a:t> </a:t>
            </a:r>
            <a:r>
              <a:rPr lang="id-ID" dirty="0" smtClean="0"/>
              <a:t>Enak, indah</a:t>
            </a:r>
          </a:p>
          <a:p>
            <a:pPr>
              <a:buNone/>
            </a:pPr>
            <a:r>
              <a:rPr lang="id-ID" dirty="0"/>
              <a:t> </a:t>
            </a:r>
            <a:r>
              <a:rPr lang="id-ID" dirty="0" smtClean="0"/>
              <a:t>Perlakuan politik rejim Orde Baru dalam bentuk hadiah , kemudahan bagi setiap orang yang  tunduk, akomodatif dengan penguasa Orde Baru</a:t>
            </a:r>
          </a:p>
          <a:p>
            <a:pPr>
              <a:buNone/>
            </a:pPr>
            <a:r>
              <a:rPr lang="id-ID" dirty="0" smtClean="0"/>
              <a:t>Disamping itu politik dilakukan dengan model stick: tongkat pemukul</a:t>
            </a:r>
          </a:p>
          <a:p>
            <a:pPr>
              <a:buNone/>
            </a:pPr>
            <a:r>
              <a:rPr lang="id-ID" dirty="0" smtClean="0"/>
              <a:t>Siapa pun yang tak akomodatif,tunduk pada negara rejim Orde Baru akan mendapat kesulitan, tekanan secara fisik dan mental bahkan hak sipil dan ekonomi bisa dihilangkan seperti hutang di bank</a:t>
            </a:r>
          </a:p>
          <a:p>
            <a:pPr>
              <a:buNone/>
            </a:pPr>
            <a:r>
              <a:rPr lang="id-ID" dirty="0" smtClean="0"/>
              <a:t>Zero sum game ; siapa pun berhadapan dengan negara karena sikapnya yang kritis akan kehilangan  segalanya</a:t>
            </a:r>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Struktur Kekuasaan</a:t>
            </a:r>
            <a:endParaRPr lang="id-ID" dirty="0"/>
          </a:p>
        </p:txBody>
      </p:sp>
      <p:sp>
        <p:nvSpPr>
          <p:cNvPr id="3" name="Content Placeholder 2"/>
          <p:cNvSpPr>
            <a:spLocks noGrp="1"/>
          </p:cNvSpPr>
          <p:nvPr>
            <p:ph idx="1"/>
          </p:nvPr>
        </p:nvSpPr>
        <p:spPr/>
        <p:txBody>
          <a:bodyPr>
            <a:normAutofit fontScale="70000" lnSpcReduction="20000"/>
          </a:bodyPr>
          <a:lstStyle/>
          <a:p>
            <a:pPr marL="514350" indent="-514350">
              <a:buAutoNum type="arabicPeriod"/>
            </a:pPr>
            <a:r>
              <a:rPr lang="id-ID" dirty="0" smtClean="0"/>
              <a:t>Parararelisme antara struktur  militer dan sipil dari pusat hingga daerah untuk menjaga stabilitas politik dengan coersif yaitu </a:t>
            </a:r>
          </a:p>
          <a:p>
            <a:pPr marL="514350" indent="-514350">
              <a:buNone/>
            </a:pPr>
            <a:r>
              <a:rPr lang="id-ID" dirty="0" smtClean="0"/>
              <a:t>      Kepala desa			- Banbinsa</a:t>
            </a:r>
          </a:p>
          <a:p>
            <a:pPr marL="514350" indent="-514350">
              <a:buNone/>
            </a:pPr>
            <a:r>
              <a:rPr lang="id-ID" dirty="0" smtClean="0"/>
              <a:t>      Camat          			- Danramil</a:t>
            </a:r>
          </a:p>
          <a:p>
            <a:pPr marL="514350" indent="-514350">
              <a:buNone/>
            </a:pPr>
            <a:r>
              <a:rPr lang="id-ID" dirty="0" smtClean="0"/>
              <a:t>      Bupati/walikotamadya	- Dandim</a:t>
            </a:r>
          </a:p>
          <a:p>
            <a:pPr marL="514350" indent="-514350">
              <a:buNone/>
            </a:pPr>
            <a:r>
              <a:rPr lang="id-ID" dirty="0" smtClean="0"/>
              <a:t>      Gubernur			- Kodam</a:t>
            </a:r>
          </a:p>
          <a:p>
            <a:pPr marL="514350" indent="-514350">
              <a:buNone/>
            </a:pPr>
            <a:r>
              <a:rPr lang="id-ID" dirty="0" smtClean="0"/>
              <a:t>	Panglima ABRI		- Mendagri</a:t>
            </a:r>
          </a:p>
          <a:p>
            <a:pPr marL="514350" indent="-514350">
              <a:buAutoNum type="arabicPeriod" startAt="2"/>
            </a:pPr>
            <a:r>
              <a:rPr lang="id-ID" dirty="0" smtClean="0"/>
              <a:t>Struktur kekuasaan legislatif diberlakukan sistem setengah kamar yang terdiri Golkar , Fraksi ABRI sebagai kekuatan dominan. Di sisi lain PDI dan PPP jumlah kursi tak sebanding dengan Golkar dan Fraksi ABRI. Segala keputusan DPRD sudah dibicarakan dahulu secara informal antara Golkar dan fraksi ABRI. Sidang DPRD/DPR hanya  mengesahkan keputusan sesuai tata tertib  DPRD/DPR</a:t>
            </a:r>
          </a:p>
          <a:p>
            <a:pPr marL="514350" indent="-514350">
              <a:buAutoNum type="arabicPeriod" startAt="2"/>
            </a:pPr>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Media Massa</a:t>
            </a:r>
            <a:endParaRPr lang="id-ID" dirty="0"/>
          </a:p>
        </p:txBody>
      </p:sp>
      <p:sp>
        <p:nvSpPr>
          <p:cNvPr id="3" name="Content Placeholder 2"/>
          <p:cNvSpPr>
            <a:spLocks noGrp="1"/>
          </p:cNvSpPr>
          <p:nvPr>
            <p:ph idx="1"/>
          </p:nvPr>
        </p:nvSpPr>
        <p:spPr/>
        <p:txBody>
          <a:bodyPr>
            <a:normAutofit lnSpcReduction="10000"/>
          </a:bodyPr>
          <a:lstStyle/>
          <a:p>
            <a:pPr marL="514350" indent="-514350">
              <a:buAutoNum type="arabicPeriod"/>
            </a:pPr>
            <a:r>
              <a:rPr lang="id-ID" dirty="0" smtClean="0"/>
              <a:t>Diberlakukannya  pembatalan SIUPP terhadap Koran dan majalah yang kritis terhadap pemerintah. Departemen penerangan memilki kewenangan untuk membatalkan SIUPP</a:t>
            </a:r>
          </a:p>
          <a:p>
            <a:pPr marL="514350" indent="-514350">
              <a:buAutoNum type="arabicPeriod"/>
            </a:pPr>
            <a:r>
              <a:rPr lang="id-ID" dirty="0" smtClean="0"/>
              <a:t>ABRI secara represif mengawasi media massa dengan masuk ke dapur redaksi terhadap pemberitaan yang kritis terhadap isu yang sensitif</a:t>
            </a:r>
            <a:endParaRPr lang="id-ID"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Organisasi  Massa dan Partai Politik</a:t>
            </a:r>
            <a:endParaRPr lang="id-ID" dirty="0"/>
          </a:p>
        </p:txBody>
      </p:sp>
      <p:sp>
        <p:nvSpPr>
          <p:cNvPr id="3" name="Content Placeholder 2"/>
          <p:cNvSpPr>
            <a:spLocks noGrp="1"/>
          </p:cNvSpPr>
          <p:nvPr>
            <p:ph idx="1"/>
          </p:nvPr>
        </p:nvSpPr>
        <p:spPr/>
        <p:txBody>
          <a:bodyPr>
            <a:normAutofit fontScale="92500" lnSpcReduction="20000"/>
          </a:bodyPr>
          <a:lstStyle/>
          <a:p>
            <a:pPr>
              <a:buNone/>
            </a:pPr>
            <a:r>
              <a:rPr lang="id-ID" dirty="0" smtClean="0"/>
              <a:t>Diberlakukan depolitisasi dalam bentuk</a:t>
            </a:r>
          </a:p>
          <a:p>
            <a:pPr marL="514350" indent="-514350">
              <a:buAutoNum type="arabicPeriod"/>
            </a:pPr>
            <a:r>
              <a:rPr lang="id-ID" dirty="0" smtClean="0"/>
              <a:t>Jumlah partai politik dibatasi hanya dua buah yaitu PPP( fusi dari partai partai Islam seperti partai NU,Perti ) dan PDI( partai partai non Islam dan partai lain seperti MUrba, IPKI, Parkindo, Partai Katholik)</a:t>
            </a:r>
          </a:p>
          <a:p>
            <a:pPr marL="514350" indent="-514350">
              <a:buAutoNum type="arabicPeriod"/>
            </a:pPr>
            <a:r>
              <a:rPr lang="id-ID" dirty="0" smtClean="0"/>
              <a:t>Dibentuk organisasi Korporatis dari pusat hingga desa. Organisasi di Pusat misal Korpri, di desa Karangtaruna, PKK</a:t>
            </a:r>
          </a:p>
          <a:p>
            <a:pPr marL="514350" indent="-514350">
              <a:buAutoNum type="arabicPeriod"/>
            </a:pPr>
            <a:r>
              <a:rPr lang="id-ID" dirty="0" smtClean="0"/>
              <a:t>Diberlakukannya azas tunggal Pancasila bagi partai politik dan organisasi massa</a:t>
            </a:r>
          </a:p>
          <a:p>
            <a:pPr marL="514350" indent="-514350">
              <a:buNone/>
            </a:pPr>
            <a:endParaRPr lang="id-ID"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399</TotalTime>
  <Words>1092</Words>
  <Application>Microsoft Office PowerPoint</Application>
  <PresentationFormat>On-screen Show (4:3)</PresentationFormat>
  <Paragraphs>94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Analisis Politik Orde Baru</vt:lpstr>
      <vt:lpstr>Asal muasal Kekuasaan Orde Baru</vt:lpstr>
      <vt:lpstr>FORMAT POLITIK ORDE BARU</vt:lpstr>
      <vt:lpstr>Perwujudan Politik Orde Baru</vt:lpstr>
      <vt:lpstr>B.Delapan Jalur Pemerataan</vt:lpstr>
      <vt:lpstr>Skema  Kekuasaan Orde Baru</vt:lpstr>
      <vt:lpstr>Struktur Kekuasaan</vt:lpstr>
      <vt:lpstr>Media Massa</vt:lpstr>
      <vt:lpstr>Organisasi  Massa dan Partai Politik</vt:lpstr>
      <vt:lpstr>Kekuasaan lokal</vt:lpstr>
      <vt:lpstr>Pembangunan dan ekonomi  </vt:lpstr>
      <vt:lpstr>Pembangunan dan ekonomi</vt:lpstr>
      <vt:lpstr>Kekuasaan lokal</vt:lpstr>
      <vt:lpstr>Depolitisasi desa</vt:lpstr>
      <vt:lpstr>Problem</vt:lpstr>
      <vt:lpstr>Orde Baru runtuh</vt:lpstr>
      <vt:lpstr>Orde Baru Runtuh</vt:lpstr>
      <vt:lpstr>Daftar Pustaka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Analisis Politik Orde Baru</dc:title>
  <dc:creator>Jaka</dc:creator>
  <cp:lastModifiedBy>Jaka</cp:lastModifiedBy>
  <cp:revision>4</cp:revision>
  <dcterms:created xsi:type="dcterms:W3CDTF">2019-05-17T06:32:42Z</dcterms:created>
  <dcterms:modified xsi:type="dcterms:W3CDTF">2019-05-17T22:26:11Z</dcterms:modified>
</cp:coreProperties>
</file>