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87" r:id="rId3"/>
    <p:sldId id="294" r:id="rId4"/>
    <p:sldId id="289" r:id="rId5"/>
    <p:sldId id="295" r:id="rId6"/>
    <p:sldId id="298" r:id="rId7"/>
    <p:sldId id="301" r:id="rId8"/>
    <p:sldId id="304" r:id="rId9"/>
    <p:sldId id="305" r:id="rId10"/>
    <p:sldId id="296" r:id="rId11"/>
    <p:sldId id="28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672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3984" userDrawn="1">
          <p15:clr>
            <a:srgbClr val="A4A3A4"/>
          </p15:clr>
        </p15:guide>
        <p15:guide id="5" pos="192" userDrawn="1">
          <p15:clr>
            <a:srgbClr val="A4A3A4"/>
          </p15:clr>
        </p15:guide>
        <p15:guide id="6" orient="horz" pos="2328" userDrawn="1">
          <p15:clr>
            <a:srgbClr val="A4A3A4"/>
          </p15:clr>
        </p15:guide>
        <p15:guide id="7" pos="2064" userDrawn="1">
          <p15:clr>
            <a:srgbClr val="A4A3A4"/>
          </p15:clr>
        </p15:guide>
        <p15:guide id="8" pos="5616" userDrawn="1">
          <p15:clr>
            <a:srgbClr val="A4A3A4"/>
          </p15:clr>
        </p15:guide>
        <p15:guide id="9" pos="748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risnawanugroho" initials="t" lastIdx="1" clrIdx="0">
    <p:extLst>
      <p:ext uri="{19B8F6BF-5375-455C-9EA6-DF929625EA0E}">
        <p15:presenceInfo xmlns="" xmlns:p15="http://schemas.microsoft.com/office/powerpoint/2012/main" userId="trisnawanugroh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A6A6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88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-618" y="108"/>
      </p:cViewPr>
      <p:guideLst>
        <p:guide orient="horz" pos="672"/>
        <p:guide orient="horz" pos="3984"/>
        <p:guide orient="horz" pos="2328"/>
        <p:guide pos="3840"/>
        <p:guide pos="192"/>
        <p:guide pos="2064"/>
        <p:guide pos="5616"/>
        <p:guide pos="748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6563F3-AB10-4899-8644-4507D54D5D47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7055D0-994D-4797-A0AF-7B702DF8D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903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13383-EE07-4969-9B07-761D27C57D14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2C54-87D3-4C96-99E4-6E65A620F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044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13383-EE07-4969-9B07-761D27C57D14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2C54-87D3-4C96-99E4-6E65A620F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836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13383-EE07-4969-9B07-761D27C57D14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2C54-87D3-4C96-99E4-6E65A620F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778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13383-EE07-4969-9B07-761D27C57D14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2C54-87D3-4C96-99E4-6E65A620F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353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13383-EE07-4969-9B07-761D27C57D14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2C54-87D3-4C96-99E4-6E65A620F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012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13383-EE07-4969-9B07-761D27C57D14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2C54-87D3-4C96-99E4-6E65A620F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959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13383-EE07-4969-9B07-761D27C57D14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2C54-87D3-4C96-99E4-6E65A620F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391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13383-EE07-4969-9B07-761D27C57D14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2C54-87D3-4C96-99E4-6E65A620F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126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13383-EE07-4969-9B07-761D27C57D14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2C54-87D3-4C96-99E4-6E65A620F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938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13383-EE07-4969-9B07-761D27C57D14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2C54-87D3-4C96-99E4-6E65A620F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29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13383-EE07-4969-9B07-761D27C57D14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2C54-87D3-4C96-99E4-6E65A620F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404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113383-EE07-4969-9B07-761D27C57D14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422C54-87D3-4C96-99E4-6E65A620F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082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53DA171F-8E71-4C7D-AA3C-9B82FC0A26C3}"/>
              </a:ext>
            </a:extLst>
          </p:cNvPr>
          <p:cNvSpPr/>
          <p:nvPr/>
        </p:nvSpPr>
        <p:spPr>
          <a:xfrm>
            <a:off x="2171700" y="2085975"/>
            <a:ext cx="7848600" cy="2686050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E5B3A291-259C-4A87-8974-0A911348FA65}"/>
              </a:ext>
            </a:extLst>
          </p:cNvPr>
          <p:cNvSpPr txBox="1"/>
          <p:nvPr/>
        </p:nvSpPr>
        <p:spPr>
          <a:xfrm>
            <a:off x="2463800" y="2690342"/>
            <a:ext cx="7264400" cy="147732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id-ID" sz="4800" b="1" dirty="0" smtClean="0">
                <a:solidFill>
                  <a:schemeClr val="bg1"/>
                </a:solidFill>
                <a:latin typeface="+mj-lt"/>
              </a:rPr>
              <a:t>Sustainable Urban Livelihood</a:t>
            </a:r>
            <a:endParaRPr lang="id-ID" sz="4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B62BB313-3F6A-463E-BADB-82A6927AEFD4}"/>
              </a:ext>
            </a:extLst>
          </p:cNvPr>
          <p:cNvSpPr txBox="1"/>
          <p:nvPr/>
        </p:nvSpPr>
        <p:spPr>
          <a:xfrm>
            <a:off x="4175760" y="4629823"/>
            <a:ext cx="3840480" cy="615553"/>
          </a:xfrm>
          <a:prstGeom prst="rect">
            <a:avLst/>
          </a:prstGeom>
          <a:solidFill>
            <a:schemeClr val="accent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id-ID" sz="2000" b="1" dirty="0" smtClean="0">
                <a:solidFill>
                  <a:schemeClr val="bg1"/>
                </a:solidFill>
                <a:latin typeface="+mj-lt"/>
              </a:rPr>
              <a:t>Fatih Gama Abisono, SIP, MA</a:t>
            </a:r>
          </a:p>
          <a:p>
            <a:pPr algn="ctr"/>
            <a:r>
              <a:rPr lang="id-ID" sz="2000" b="1" dirty="0" smtClean="0">
                <a:solidFill>
                  <a:schemeClr val="bg1"/>
                </a:solidFill>
                <a:latin typeface="+mj-lt"/>
              </a:rPr>
              <a:t>STPMD “APMD” Yogyakarta</a:t>
            </a:r>
            <a:endParaRPr lang="id-ID" sz="20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C52361F4-9ACF-4972-A006-50DA6887106F}"/>
              </a:ext>
            </a:extLst>
          </p:cNvPr>
          <p:cNvSpPr/>
          <p:nvPr/>
        </p:nvSpPr>
        <p:spPr>
          <a:xfrm>
            <a:off x="3886200" y="1771650"/>
            <a:ext cx="4457700" cy="6037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200" b="1" dirty="0" smtClean="0"/>
              <a:t>Urban Governance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97519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DF1648D1-040D-4D2A-9B04-88DBD91A8573}"/>
              </a:ext>
            </a:extLst>
          </p:cNvPr>
          <p:cNvSpPr/>
          <p:nvPr/>
        </p:nvSpPr>
        <p:spPr>
          <a:xfrm>
            <a:off x="464434" y="1066800"/>
            <a:ext cx="2743200" cy="5257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F25853CB-B8B0-493A-B265-AA7795626625}"/>
              </a:ext>
            </a:extLst>
          </p:cNvPr>
          <p:cNvSpPr txBox="1"/>
          <p:nvPr/>
        </p:nvSpPr>
        <p:spPr>
          <a:xfrm>
            <a:off x="381000" y="296858"/>
            <a:ext cx="11430000" cy="615553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id-ID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CRITICAL </a:t>
            </a:r>
            <a:r>
              <a:rPr lang="id-ID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POINT: LOCAL NAIF (SCOONES, 1998)</a:t>
            </a:r>
            <a:endParaRPr lang="en-US" sz="40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5F940AB4-727D-477B-96AC-45E6CF3E8291}"/>
              </a:ext>
            </a:extLst>
          </p:cNvPr>
          <p:cNvSpPr/>
          <p:nvPr/>
        </p:nvSpPr>
        <p:spPr>
          <a:xfrm>
            <a:off x="381000" y="225739"/>
            <a:ext cx="1841500" cy="457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9">
            <a:extLst>
              <a:ext uri="{FF2B5EF4-FFF2-40B4-BE49-F238E27FC236}">
                <a16:creationId xmlns="" xmlns:a16="http://schemas.microsoft.com/office/drawing/2014/main" id="{55A67E2F-A8C6-44F7-985F-772C14236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1A2B2-876B-45BF-993B-6CDB1B8BF9AB}" type="datetime1">
              <a:rPr lang="en-US" smtClean="0"/>
              <a:t>2/25/2019</a:t>
            </a:fld>
            <a:endParaRPr lang="en-US"/>
          </a:p>
        </p:txBody>
      </p:sp>
      <p:sp>
        <p:nvSpPr>
          <p:cNvPr id="5" name="Slide Number Placeholder 10">
            <a:extLst>
              <a:ext uri="{FF2B5EF4-FFF2-40B4-BE49-F238E27FC236}">
                <a16:creationId xmlns="" xmlns:a16="http://schemas.microsoft.com/office/drawing/2014/main" id="{572138F8-2B19-4BA5-9F96-38D8EA0D3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C762C-AFEC-41AB-87FC-30D41D938410}" type="slidenum">
              <a:rPr lang="en-US" smtClean="0"/>
              <a:t>10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A89803D5-F8A0-4564-8975-9AFD1BFCE714}"/>
              </a:ext>
            </a:extLst>
          </p:cNvPr>
          <p:cNvSpPr/>
          <p:nvPr/>
        </p:nvSpPr>
        <p:spPr>
          <a:xfrm>
            <a:off x="3285688" y="1066800"/>
            <a:ext cx="2743200" cy="525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5F2ADED8-B5EA-4214-A380-9770A119AA58}"/>
              </a:ext>
            </a:extLst>
          </p:cNvPr>
          <p:cNvSpPr/>
          <p:nvPr/>
        </p:nvSpPr>
        <p:spPr>
          <a:xfrm>
            <a:off x="6163112" y="1066800"/>
            <a:ext cx="2743200" cy="5257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EBF4E5C2-CB0C-41AD-A655-EED0CCF026CA}"/>
              </a:ext>
            </a:extLst>
          </p:cNvPr>
          <p:cNvSpPr/>
          <p:nvPr/>
        </p:nvSpPr>
        <p:spPr>
          <a:xfrm>
            <a:off x="9040536" y="1066800"/>
            <a:ext cx="2743200" cy="525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SL juga gagal memahami transformasi ekonomi dan perubahan agraria karena keterbatasan lokalitasnya</a:t>
            </a:r>
            <a:endParaRPr lang="en-US" dirty="0"/>
          </a:p>
        </p:txBody>
      </p:sp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CBE56D35-78C8-4EAD-8F3D-B6F6CDD358DF}"/>
              </a:ext>
            </a:extLst>
          </p:cNvPr>
          <p:cNvGrpSpPr/>
          <p:nvPr/>
        </p:nvGrpSpPr>
        <p:grpSpPr>
          <a:xfrm>
            <a:off x="9872115" y="5003958"/>
            <a:ext cx="1080042" cy="1084800"/>
            <a:chOff x="9161463" y="3248025"/>
            <a:chExt cx="360362" cy="361950"/>
          </a:xfrm>
          <a:solidFill>
            <a:schemeClr val="bg1"/>
          </a:solidFill>
        </p:grpSpPr>
        <p:sp>
          <p:nvSpPr>
            <p:cNvPr id="16" name="Freeform 35">
              <a:extLst>
                <a:ext uri="{FF2B5EF4-FFF2-40B4-BE49-F238E27FC236}">
                  <a16:creationId xmlns="" xmlns:a16="http://schemas.microsoft.com/office/drawing/2014/main" id="{80B82FE5-FB07-4B60-A51F-0BDC132A0638}"/>
                </a:ext>
              </a:extLst>
            </p:cNvPr>
            <p:cNvSpPr>
              <a:spLocks/>
            </p:cNvSpPr>
            <p:nvPr/>
          </p:nvSpPr>
          <p:spPr bwMode="auto">
            <a:xfrm>
              <a:off x="9296400" y="3248025"/>
              <a:ext cx="15875" cy="30163"/>
            </a:xfrm>
            <a:custGeom>
              <a:avLst/>
              <a:gdLst>
                <a:gd name="T0" fmla="*/ 2 w 4"/>
                <a:gd name="T1" fmla="*/ 8 h 8"/>
                <a:gd name="T2" fmla="*/ 4 w 4"/>
                <a:gd name="T3" fmla="*/ 6 h 8"/>
                <a:gd name="T4" fmla="*/ 4 w 4"/>
                <a:gd name="T5" fmla="*/ 2 h 8"/>
                <a:gd name="T6" fmla="*/ 2 w 4"/>
                <a:gd name="T7" fmla="*/ 0 h 8"/>
                <a:gd name="T8" fmla="*/ 0 w 4"/>
                <a:gd name="T9" fmla="*/ 2 h 8"/>
                <a:gd name="T10" fmla="*/ 0 w 4"/>
                <a:gd name="T11" fmla="*/ 6 h 8"/>
                <a:gd name="T12" fmla="*/ 2 w 4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" h="8">
                  <a:moveTo>
                    <a:pt x="2" y="8"/>
                  </a:moveTo>
                  <a:cubicBezTo>
                    <a:pt x="3" y="8"/>
                    <a:pt x="4" y="7"/>
                    <a:pt x="4" y="6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4" y="1"/>
                    <a:pt x="3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7"/>
                    <a:pt x="1" y="8"/>
                    <a:pt x="2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7" name="Freeform 36">
              <a:extLst>
                <a:ext uri="{FF2B5EF4-FFF2-40B4-BE49-F238E27FC236}">
                  <a16:creationId xmlns="" xmlns:a16="http://schemas.microsoft.com/office/drawing/2014/main" id="{1AC8C56F-91B5-4D72-B310-61894101FF1D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1625" y="3278188"/>
              <a:ext cx="30163" cy="30163"/>
            </a:xfrm>
            <a:custGeom>
              <a:avLst/>
              <a:gdLst>
                <a:gd name="T0" fmla="*/ 5 w 8"/>
                <a:gd name="T1" fmla="*/ 7 h 8"/>
                <a:gd name="T2" fmla="*/ 6 w 8"/>
                <a:gd name="T3" fmla="*/ 8 h 8"/>
                <a:gd name="T4" fmla="*/ 7 w 8"/>
                <a:gd name="T5" fmla="*/ 7 h 8"/>
                <a:gd name="T6" fmla="*/ 7 w 8"/>
                <a:gd name="T7" fmla="*/ 4 h 8"/>
                <a:gd name="T8" fmla="*/ 3 w 8"/>
                <a:gd name="T9" fmla="*/ 0 h 8"/>
                <a:gd name="T10" fmla="*/ 1 w 8"/>
                <a:gd name="T11" fmla="*/ 0 h 8"/>
                <a:gd name="T12" fmla="*/ 1 w 8"/>
                <a:gd name="T13" fmla="*/ 3 h 8"/>
                <a:gd name="T14" fmla="*/ 5 w 8"/>
                <a:gd name="T15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" h="8">
                  <a:moveTo>
                    <a:pt x="5" y="7"/>
                  </a:moveTo>
                  <a:cubicBezTo>
                    <a:pt x="5" y="8"/>
                    <a:pt x="5" y="8"/>
                    <a:pt x="6" y="8"/>
                  </a:cubicBezTo>
                  <a:cubicBezTo>
                    <a:pt x="7" y="8"/>
                    <a:pt x="7" y="8"/>
                    <a:pt x="7" y="7"/>
                  </a:cubicBezTo>
                  <a:cubicBezTo>
                    <a:pt x="8" y="7"/>
                    <a:pt x="8" y="5"/>
                    <a:pt x="7" y="4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1" y="0"/>
                    <a:pt x="1" y="0"/>
                  </a:cubicBezTo>
                  <a:cubicBezTo>
                    <a:pt x="0" y="1"/>
                    <a:pt x="0" y="3"/>
                    <a:pt x="1" y="3"/>
                  </a:cubicBezTo>
                  <a:lnTo>
                    <a:pt x="5" y="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8" name="Freeform 37">
              <a:extLst>
                <a:ext uri="{FF2B5EF4-FFF2-40B4-BE49-F238E27FC236}">
                  <a16:creationId xmlns="" xmlns:a16="http://schemas.microsoft.com/office/drawing/2014/main" id="{DC86577B-7C92-4B36-B3D4-6814A51DA41D}"/>
                </a:ext>
              </a:extLst>
            </p:cNvPr>
            <p:cNvSpPr>
              <a:spLocks/>
            </p:cNvSpPr>
            <p:nvPr/>
          </p:nvSpPr>
          <p:spPr bwMode="auto">
            <a:xfrm>
              <a:off x="9386888" y="3278188"/>
              <a:ext cx="30163" cy="30163"/>
            </a:xfrm>
            <a:custGeom>
              <a:avLst/>
              <a:gdLst>
                <a:gd name="T0" fmla="*/ 2 w 8"/>
                <a:gd name="T1" fmla="*/ 8 h 8"/>
                <a:gd name="T2" fmla="*/ 3 w 8"/>
                <a:gd name="T3" fmla="*/ 7 h 8"/>
                <a:gd name="T4" fmla="*/ 7 w 8"/>
                <a:gd name="T5" fmla="*/ 3 h 8"/>
                <a:gd name="T6" fmla="*/ 7 w 8"/>
                <a:gd name="T7" fmla="*/ 0 h 8"/>
                <a:gd name="T8" fmla="*/ 5 w 8"/>
                <a:gd name="T9" fmla="*/ 0 h 8"/>
                <a:gd name="T10" fmla="*/ 1 w 8"/>
                <a:gd name="T11" fmla="*/ 4 h 8"/>
                <a:gd name="T12" fmla="*/ 1 w 8"/>
                <a:gd name="T13" fmla="*/ 7 h 8"/>
                <a:gd name="T14" fmla="*/ 2 w 8"/>
                <a:gd name="T1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" h="8">
                  <a:moveTo>
                    <a:pt x="2" y="8"/>
                  </a:moveTo>
                  <a:cubicBezTo>
                    <a:pt x="3" y="8"/>
                    <a:pt x="3" y="8"/>
                    <a:pt x="3" y="7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8" y="3"/>
                    <a:pt x="8" y="1"/>
                    <a:pt x="7" y="0"/>
                  </a:cubicBezTo>
                  <a:cubicBezTo>
                    <a:pt x="7" y="0"/>
                    <a:pt x="5" y="0"/>
                    <a:pt x="5" y="0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5"/>
                    <a:pt x="0" y="7"/>
                    <a:pt x="1" y="7"/>
                  </a:cubicBezTo>
                  <a:cubicBezTo>
                    <a:pt x="1" y="8"/>
                    <a:pt x="1" y="8"/>
                    <a:pt x="2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9" name="Freeform 38">
              <a:extLst>
                <a:ext uri="{FF2B5EF4-FFF2-40B4-BE49-F238E27FC236}">
                  <a16:creationId xmlns="" xmlns:a16="http://schemas.microsoft.com/office/drawing/2014/main" id="{DD0511A0-A8BD-4757-963E-FCB205D27C99}"/>
                </a:ext>
              </a:extLst>
            </p:cNvPr>
            <p:cNvSpPr>
              <a:spLocks/>
            </p:cNvSpPr>
            <p:nvPr/>
          </p:nvSpPr>
          <p:spPr bwMode="auto">
            <a:xfrm>
              <a:off x="9161463" y="3384550"/>
              <a:ext cx="30163" cy="14288"/>
            </a:xfrm>
            <a:custGeom>
              <a:avLst/>
              <a:gdLst>
                <a:gd name="T0" fmla="*/ 6 w 8"/>
                <a:gd name="T1" fmla="*/ 0 h 4"/>
                <a:gd name="T2" fmla="*/ 2 w 8"/>
                <a:gd name="T3" fmla="*/ 0 h 4"/>
                <a:gd name="T4" fmla="*/ 0 w 8"/>
                <a:gd name="T5" fmla="*/ 2 h 4"/>
                <a:gd name="T6" fmla="*/ 2 w 8"/>
                <a:gd name="T7" fmla="*/ 4 h 4"/>
                <a:gd name="T8" fmla="*/ 6 w 8"/>
                <a:gd name="T9" fmla="*/ 4 h 4"/>
                <a:gd name="T10" fmla="*/ 8 w 8"/>
                <a:gd name="T11" fmla="*/ 2 h 4"/>
                <a:gd name="T12" fmla="*/ 6 w 8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4">
                  <a:moveTo>
                    <a:pt x="6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7" y="4"/>
                    <a:pt x="8" y="3"/>
                    <a:pt x="8" y="2"/>
                  </a:cubicBezTo>
                  <a:cubicBezTo>
                    <a:pt x="8" y="1"/>
                    <a:pt x="7" y="0"/>
                    <a:pt x="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20" name="Freeform 39">
              <a:extLst>
                <a:ext uri="{FF2B5EF4-FFF2-40B4-BE49-F238E27FC236}">
                  <a16:creationId xmlns="" xmlns:a16="http://schemas.microsoft.com/office/drawing/2014/main" id="{6D72F546-EFAE-444D-A1B7-460EEF1BD4D6}"/>
                </a:ext>
              </a:extLst>
            </p:cNvPr>
            <p:cNvSpPr>
              <a:spLocks/>
            </p:cNvSpPr>
            <p:nvPr/>
          </p:nvSpPr>
          <p:spPr bwMode="auto">
            <a:xfrm>
              <a:off x="9205913" y="3294063"/>
              <a:ext cx="192088" cy="146050"/>
            </a:xfrm>
            <a:custGeom>
              <a:avLst/>
              <a:gdLst>
                <a:gd name="T0" fmla="*/ 4 w 51"/>
                <a:gd name="T1" fmla="*/ 39 h 39"/>
                <a:gd name="T2" fmla="*/ 13 w 51"/>
                <a:gd name="T3" fmla="*/ 23 h 39"/>
                <a:gd name="T4" fmla="*/ 18 w 51"/>
                <a:gd name="T5" fmla="*/ 20 h 39"/>
                <a:gd name="T6" fmla="*/ 51 w 51"/>
                <a:gd name="T7" fmla="*/ 20 h 39"/>
                <a:gd name="T8" fmla="*/ 26 w 51"/>
                <a:gd name="T9" fmla="*/ 0 h 39"/>
                <a:gd name="T10" fmla="*/ 0 w 51"/>
                <a:gd name="T11" fmla="*/ 26 h 39"/>
                <a:gd name="T12" fmla="*/ 4 w 51"/>
                <a:gd name="T13" fmla="*/ 3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1" h="39">
                  <a:moveTo>
                    <a:pt x="4" y="39"/>
                  </a:moveTo>
                  <a:cubicBezTo>
                    <a:pt x="13" y="23"/>
                    <a:pt x="13" y="23"/>
                    <a:pt x="13" y="23"/>
                  </a:cubicBezTo>
                  <a:cubicBezTo>
                    <a:pt x="14" y="21"/>
                    <a:pt x="16" y="20"/>
                    <a:pt x="18" y="20"/>
                  </a:cubicBezTo>
                  <a:cubicBezTo>
                    <a:pt x="51" y="20"/>
                    <a:pt x="51" y="20"/>
                    <a:pt x="51" y="20"/>
                  </a:cubicBezTo>
                  <a:cubicBezTo>
                    <a:pt x="49" y="9"/>
                    <a:pt x="38" y="0"/>
                    <a:pt x="26" y="0"/>
                  </a:cubicBezTo>
                  <a:cubicBezTo>
                    <a:pt x="12" y="0"/>
                    <a:pt x="0" y="12"/>
                    <a:pt x="0" y="26"/>
                  </a:cubicBezTo>
                  <a:cubicBezTo>
                    <a:pt x="0" y="31"/>
                    <a:pt x="1" y="35"/>
                    <a:pt x="4" y="3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21" name="Freeform 40">
              <a:extLst>
                <a:ext uri="{FF2B5EF4-FFF2-40B4-BE49-F238E27FC236}">
                  <a16:creationId xmlns="" xmlns:a16="http://schemas.microsoft.com/office/drawing/2014/main" id="{33B92597-D18D-4FCA-9C7E-E5231DE72989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6563" y="3549650"/>
              <a:ext cx="60325" cy="60325"/>
            </a:xfrm>
            <a:custGeom>
              <a:avLst/>
              <a:gdLst>
                <a:gd name="T0" fmla="*/ 14 w 16"/>
                <a:gd name="T1" fmla="*/ 0 h 16"/>
                <a:gd name="T2" fmla="*/ 2 w 16"/>
                <a:gd name="T3" fmla="*/ 0 h 16"/>
                <a:gd name="T4" fmla="*/ 0 w 16"/>
                <a:gd name="T5" fmla="*/ 2 h 16"/>
                <a:gd name="T6" fmla="*/ 0 w 16"/>
                <a:gd name="T7" fmla="*/ 14 h 16"/>
                <a:gd name="T8" fmla="*/ 2 w 16"/>
                <a:gd name="T9" fmla="*/ 16 h 16"/>
                <a:gd name="T10" fmla="*/ 14 w 16"/>
                <a:gd name="T11" fmla="*/ 16 h 16"/>
                <a:gd name="T12" fmla="*/ 16 w 16"/>
                <a:gd name="T13" fmla="*/ 14 h 16"/>
                <a:gd name="T14" fmla="*/ 16 w 16"/>
                <a:gd name="T15" fmla="*/ 2 h 16"/>
                <a:gd name="T16" fmla="*/ 14 w 16"/>
                <a:gd name="T17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14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15"/>
                    <a:pt x="1" y="16"/>
                    <a:pt x="2" y="16"/>
                  </a:cubicBezTo>
                  <a:cubicBezTo>
                    <a:pt x="14" y="16"/>
                    <a:pt x="14" y="16"/>
                    <a:pt x="14" y="16"/>
                  </a:cubicBezTo>
                  <a:cubicBezTo>
                    <a:pt x="15" y="16"/>
                    <a:pt x="16" y="15"/>
                    <a:pt x="16" y="14"/>
                  </a:cubicBezTo>
                  <a:cubicBezTo>
                    <a:pt x="16" y="2"/>
                    <a:pt x="16" y="2"/>
                    <a:pt x="16" y="2"/>
                  </a:cubicBezTo>
                  <a:cubicBezTo>
                    <a:pt x="16" y="1"/>
                    <a:pt x="15" y="0"/>
                    <a:pt x="1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22" name="Freeform 41">
              <a:extLst>
                <a:ext uri="{FF2B5EF4-FFF2-40B4-BE49-F238E27FC236}">
                  <a16:creationId xmlns="" xmlns:a16="http://schemas.microsoft.com/office/drawing/2014/main" id="{7C4E24AC-C6B6-4725-BD67-E2D664087D8A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6563" y="3384550"/>
              <a:ext cx="60325" cy="44450"/>
            </a:xfrm>
            <a:custGeom>
              <a:avLst/>
              <a:gdLst>
                <a:gd name="T0" fmla="*/ 5 w 38"/>
                <a:gd name="T1" fmla="*/ 0 h 28"/>
                <a:gd name="T2" fmla="*/ 0 w 38"/>
                <a:gd name="T3" fmla="*/ 28 h 28"/>
                <a:gd name="T4" fmla="*/ 38 w 38"/>
                <a:gd name="T5" fmla="*/ 28 h 28"/>
                <a:gd name="T6" fmla="*/ 31 w 38"/>
                <a:gd name="T7" fmla="*/ 0 h 28"/>
                <a:gd name="T8" fmla="*/ 5 w 38"/>
                <a:gd name="T9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8">
                  <a:moveTo>
                    <a:pt x="5" y="0"/>
                  </a:moveTo>
                  <a:lnTo>
                    <a:pt x="0" y="28"/>
                  </a:lnTo>
                  <a:lnTo>
                    <a:pt x="38" y="28"/>
                  </a:lnTo>
                  <a:lnTo>
                    <a:pt x="31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23" name="Freeform 42">
              <a:extLst>
                <a:ext uri="{FF2B5EF4-FFF2-40B4-BE49-F238E27FC236}">
                  <a16:creationId xmlns="" xmlns:a16="http://schemas.microsoft.com/office/drawing/2014/main" id="{8432E98D-F23F-4C5E-92A9-764467141331}"/>
                </a:ext>
              </a:extLst>
            </p:cNvPr>
            <p:cNvSpPr>
              <a:spLocks/>
            </p:cNvSpPr>
            <p:nvPr/>
          </p:nvSpPr>
          <p:spPr bwMode="auto">
            <a:xfrm>
              <a:off x="9405938" y="3444875"/>
              <a:ext cx="85725" cy="30163"/>
            </a:xfrm>
            <a:custGeom>
              <a:avLst/>
              <a:gdLst>
                <a:gd name="T0" fmla="*/ 45 w 54"/>
                <a:gd name="T1" fmla="*/ 0 h 19"/>
                <a:gd name="T2" fmla="*/ 0 w 54"/>
                <a:gd name="T3" fmla="*/ 0 h 19"/>
                <a:gd name="T4" fmla="*/ 4 w 54"/>
                <a:gd name="T5" fmla="*/ 19 h 19"/>
                <a:gd name="T6" fmla="*/ 54 w 54"/>
                <a:gd name="T7" fmla="*/ 19 h 19"/>
                <a:gd name="T8" fmla="*/ 45 w 54"/>
                <a:gd name="T9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19">
                  <a:moveTo>
                    <a:pt x="45" y="0"/>
                  </a:moveTo>
                  <a:lnTo>
                    <a:pt x="0" y="0"/>
                  </a:lnTo>
                  <a:lnTo>
                    <a:pt x="4" y="19"/>
                  </a:lnTo>
                  <a:lnTo>
                    <a:pt x="54" y="19"/>
                  </a:lnTo>
                  <a:lnTo>
                    <a:pt x="4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24" name="Freeform 43">
              <a:extLst>
                <a:ext uri="{FF2B5EF4-FFF2-40B4-BE49-F238E27FC236}">
                  <a16:creationId xmlns="" xmlns:a16="http://schemas.microsoft.com/office/drawing/2014/main" id="{B02B8BF2-79D5-4383-94F7-DA6B3DF2FB1B}"/>
                </a:ext>
              </a:extLst>
            </p:cNvPr>
            <p:cNvSpPr>
              <a:spLocks/>
            </p:cNvSpPr>
            <p:nvPr/>
          </p:nvSpPr>
          <p:spPr bwMode="auto">
            <a:xfrm>
              <a:off x="9315450" y="3444875"/>
              <a:ext cx="82550" cy="30163"/>
            </a:xfrm>
            <a:custGeom>
              <a:avLst/>
              <a:gdLst>
                <a:gd name="T0" fmla="*/ 47 w 52"/>
                <a:gd name="T1" fmla="*/ 0 h 19"/>
                <a:gd name="T2" fmla="*/ 5 w 52"/>
                <a:gd name="T3" fmla="*/ 0 h 19"/>
                <a:gd name="T4" fmla="*/ 0 w 52"/>
                <a:gd name="T5" fmla="*/ 19 h 19"/>
                <a:gd name="T6" fmla="*/ 52 w 52"/>
                <a:gd name="T7" fmla="*/ 19 h 19"/>
                <a:gd name="T8" fmla="*/ 47 w 52"/>
                <a:gd name="T9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" h="19">
                  <a:moveTo>
                    <a:pt x="47" y="0"/>
                  </a:moveTo>
                  <a:lnTo>
                    <a:pt x="5" y="0"/>
                  </a:lnTo>
                  <a:lnTo>
                    <a:pt x="0" y="19"/>
                  </a:lnTo>
                  <a:lnTo>
                    <a:pt x="52" y="19"/>
                  </a:lnTo>
                  <a:lnTo>
                    <a:pt x="4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25" name="Freeform 44">
              <a:extLst>
                <a:ext uri="{FF2B5EF4-FFF2-40B4-BE49-F238E27FC236}">
                  <a16:creationId xmlns="" xmlns:a16="http://schemas.microsoft.com/office/drawing/2014/main" id="{DF1CC4C0-AAE0-4619-BAA0-C9BB72644704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4338" y="3489325"/>
              <a:ext cx="104775" cy="44450"/>
            </a:xfrm>
            <a:custGeom>
              <a:avLst/>
              <a:gdLst>
                <a:gd name="T0" fmla="*/ 5 w 66"/>
                <a:gd name="T1" fmla="*/ 0 h 28"/>
                <a:gd name="T2" fmla="*/ 0 w 66"/>
                <a:gd name="T3" fmla="*/ 28 h 28"/>
                <a:gd name="T4" fmla="*/ 66 w 66"/>
                <a:gd name="T5" fmla="*/ 28 h 28"/>
                <a:gd name="T6" fmla="*/ 61 w 66"/>
                <a:gd name="T7" fmla="*/ 0 h 28"/>
                <a:gd name="T8" fmla="*/ 5 w 66"/>
                <a:gd name="T9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6" h="28">
                  <a:moveTo>
                    <a:pt x="5" y="0"/>
                  </a:moveTo>
                  <a:lnTo>
                    <a:pt x="0" y="28"/>
                  </a:lnTo>
                  <a:lnTo>
                    <a:pt x="66" y="28"/>
                  </a:lnTo>
                  <a:lnTo>
                    <a:pt x="61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26" name="Freeform 45">
              <a:extLst>
                <a:ext uri="{FF2B5EF4-FFF2-40B4-BE49-F238E27FC236}">
                  <a16:creationId xmlns="" xmlns:a16="http://schemas.microsoft.com/office/drawing/2014/main" id="{D567DAEB-EE7A-4381-8D3A-8CCD446455A7}"/>
                </a:ext>
              </a:extLst>
            </p:cNvPr>
            <p:cNvSpPr>
              <a:spLocks/>
            </p:cNvSpPr>
            <p:nvPr/>
          </p:nvSpPr>
          <p:spPr bwMode="auto">
            <a:xfrm>
              <a:off x="9221788" y="3444875"/>
              <a:ext cx="85725" cy="30163"/>
            </a:xfrm>
            <a:custGeom>
              <a:avLst/>
              <a:gdLst>
                <a:gd name="T0" fmla="*/ 9 w 54"/>
                <a:gd name="T1" fmla="*/ 0 h 19"/>
                <a:gd name="T2" fmla="*/ 0 w 54"/>
                <a:gd name="T3" fmla="*/ 19 h 19"/>
                <a:gd name="T4" fmla="*/ 49 w 54"/>
                <a:gd name="T5" fmla="*/ 19 h 19"/>
                <a:gd name="T6" fmla="*/ 54 w 54"/>
                <a:gd name="T7" fmla="*/ 0 h 19"/>
                <a:gd name="T8" fmla="*/ 9 w 54"/>
                <a:gd name="T9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19">
                  <a:moveTo>
                    <a:pt x="9" y="0"/>
                  </a:moveTo>
                  <a:lnTo>
                    <a:pt x="0" y="19"/>
                  </a:lnTo>
                  <a:lnTo>
                    <a:pt x="49" y="19"/>
                  </a:lnTo>
                  <a:lnTo>
                    <a:pt x="54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27" name="Freeform 46">
              <a:extLst>
                <a:ext uri="{FF2B5EF4-FFF2-40B4-BE49-F238E27FC236}">
                  <a16:creationId xmlns="" xmlns:a16="http://schemas.microsoft.com/office/drawing/2014/main" id="{7CB4A5DF-BCA8-4294-AB89-563F796CAE0F}"/>
                </a:ext>
              </a:extLst>
            </p:cNvPr>
            <p:cNvSpPr>
              <a:spLocks/>
            </p:cNvSpPr>
            <p:nvPr/>
          </p:nvSpPr>
          <p:spPr bwMode="auto">
            <a:xfrm>
              <a:off x="9417050" y="3489325"/>
              <a:ext cx="104775" cy="44450"/>
            </a:xfrm>
            <a:custGeom>
              <a:avLst/>
              <a:gdLst>
                <a:gd name="T0" fmla="*/ 28 w 28"/>
                <a:gd name="T1" fmla="*/ 9 h 12"/>
                <a:gd name="T2" fmla="*/ 23 w 28"/>
                <a:gd name="T3" fmla="*/ 0 h 12"/>
                <a:gd name="T4" fmla="*/ 0 w 28"/>
                <a:gd name="T5" fmla="*/ 0 h 12"/>
                <a:gd name="T6" fmla="*/ 3 w 28"/>
                <a:gd name="T7" fmla="*/ 12 h 12"/>
                <a:gd name="T8" fmla="*/ 26 w 28"/>
                <a:gd name="T9" fmla="*/ 12 h 12"/>
                <a:gd name="T10" fmla="*/ 26 w 28"/>
                <a:gd name="T11" fmla="*/ 12 h 12"/>
                <a:gd name="T12" fmla="*/ 28 w 28"/>
                <a:gd name="T13" fmla="*/ 10 h 12"/>
                <a:gd name="T14" fmla="*/ 28 w 28"/>
                <a:gd name="T15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" h="12">
                  <a:moveTo>
                    <a:pt x="28" y="9"/>
                  </a:moveTo>
                  <a:cubicBezTo>
                    <a:pt x="23" y="0"/>
                    <a:pt x="23" y="0"/>
                    <a:pt x="2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" y="12"/>
                    <a:pt x="3" y="12"/>
                    <a:pt x="3" y="12"/>
                  </a:cubicBezTo>
                  <a:cubicBezTo>
                    <a:pt x="26" y="12"/>
                    <a:pt x="26" y="12"/>
                    <a:pt x="26" y="12"/>
                  </a:cubicBezTo>
                  <a:cubicBezTo>
                    <a:pt x="26" y="12"/>
                    <a:pt x="26" y="12"/>
                    <a:pt x="26" y="12"/>
                  </a:cubicBezTo>
                  <a:cubicBezTo>
                    <a:pt x="27" y="12"/>
                    <a:pt x="28" y="11"/>
                    <a:pt x="28" y="10"/>
                  </a:cubicBezTo>
                  <a:cubicBezTo>
                    <a:pt x="28" y="9"/>
                    <a:pt x="28" y="9"/>
                    <a:pt x="28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28" name="Freeform 47">
              <a:extLst>
                <a:ext uri="{FF2B5EF4-FFF2-40B4-BE49-F238E27FC236}">
                  <a16:creationId xmlns="" xmlns:a16="http://schemas.microsoft.com/office/drawing/2014/main" id="{5D8E2990-A546-4AD8-B696-7B9BF423E011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1625" y="3489325"/>
              <a:ext cx="104775" cy="44450"/>
            </a:xfrm>
            <a:custGeom>
              <a:avLst/>
              <a:gdLst>
                <a:gd name="T0" fmla="*/ 0 w 28"/>
                <a:gd name="T1" fmla="*/ 9 h 12"/>
                <a:gd name="T2" fmla="*/ 0 w 28"/>
                <a:gd name="T3" fmla="*/ 11 h 12"/>
                <a:gd name="T4" fmla="*/ 2 w 28"/>
                <a:gd name="T5" fmla="*/ 12 h 12"/>
                <a:gd name="T6" fmla="*/ 25 w 28"/>
                <a:gd name="T7" fmla="*/ 12 h 12"/>
                <a:gd name="T8" fmla="*/ 28 w 28"/>
                <a:gd name="T9" fmla="*/ 0 h 12"/>
                <a:gd name="T10" fmla="*/ 5 w 28"/>
                <a:gd name="T11" fmla="*/ 0 h 12"/>
                <a:gd name="T12" fmla="*/ 0 w 28"/>
                <a:gd name="T13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" h="12">
                  <a:moveTo>
                    <a:pt x="0" y="9"/>
                  </a:moveTo>
                  <a:cubicBezTo>
                    <a:pt x="0" y="10"/>
                    <a:pt x="0" y="10"/>
                    <a:pt x="0" y="11"/>
                  </a:cubicBezTo>
                  <a:cubicBezTo>
                    <a:pt x="1" y="12"/>
                    <a:pt x="1" y="12"/>
                    <a:pt x="2" y="12"/>
                  </a:cubicBezTo>
                  <a:cubicBezTo>
                    <a:pt x="25" y="12"/>
                    <a:pt x="25" y="12"/>
                    <a:pt x="25" y="12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5" y="0"/>
                    <a:pt x="5" y="0"/>
                    <a:pt x="5" y="0"/>
                  </a:cubicBezTo>
                  <a:lnTo>
                    <a:pt x="0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29" name="Freeform 48">
              <a:extLst>
                <a:ext uri="{FF2B5EF4-FFF2-40B4-BE49-F238E27FC236}">
                  <a16:creationId xmlns="" xmlns:a16="http://schemas.microsoft.com/office/drawing/2014/main" id="{CEFB5068-8836-4960-958E-53686241346D}"/>
                </a:ext>
              </a:extLst>
            </p:cNvPr>
            <p:cNvSpPr>
              <a:spLocks/>
            </p:cNvSpPr>
            <p:nvPr/>
          </p:nvSpPr>
          <p:spPr bwMode="auto">
            <a:xfrm>
              <a:off x="9394825" y="3384550"/>
              <a:ext cx="74613" cy="44450"/>
            </a:xfrm>
            <a:custGeom>
              <a:avLst/>
              <a:gdLst>
                <a:gd name="T0" fmla="*/ 2 w 20"/>
                <a:gd name="T1" fmla="*/ 12 h 12"/>
                <a:gd name="T2" fmla="*/ 20 w 20"/>
                <a:gd name="T3" fmla="*/ 12 h 12"/>
                <a:gd name="T4" fmla="*/ 14 w 20"/>
                <a:gd name="T5" fmla="*/ 1 h 12"/>
                <a:gd name="T6" fmla="*/ 12 w 20"/>
                <a:gd name="T7" fmla="*/ 0 h 12"/>
                <a:gd name="T8" fmla="*/ 0 w 20"/>
                <a:gd name="T9" fmla="*/ 0 h 12"/>
                <a:gd name="T10" fmla="*/ 2 w 20"/>
                <a:gd name="T11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" h="12">
                  <a:moveTo>
                    <a:pt x="2" y="12"/>
                  </a:moveTo>
                  <a:cubicBezTo>
                    <a:pt x="20" y="12"/>
                    <a:pt x="20" y="12"/>
                    <a:pt x="20" y="12"/>
                  </a:cubicBezTo>
                  <a:cubicBezTo>
                    <a:pt x="14" y="1"/>
                    <a:pt x="14" y="1"/>
                    <a:pt x="14" y="1"/>
                  </a:cubicBezTo>
                  <a:cubicBezTo>
                    <a:pt x="13" y="0"/>
                    <a:pt x="13" y="0"/>
                    <a:pt x="12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2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30" name="Freeform 49">
              <a:extLst>
                <a:ext uri="{FF2B5EF4-FFF2-40B4-BE49-F238E27FC236}">
                  <a16:creationId xmlns="" xmlns:a16="http://schemas.microsoft.com/office/drawing/2014/main" id="{1A895A73-ED29-40A7-9C24-EB3E41D22F98}"/>
                </a:ext>
              </a:extLst>
            </p:cNvPr>
            <p:cNvSpPr>
              <a:spLocks/>
            </p:cNvSpPr>
            <p:nvPr/>
          </p:nvSpPr>
          <p:spPr bwMode="auto">
            <a:xfrm>
              <a:off x="9244013" y="3384550"/>
              <a:ext cx="74613" cy="44450"/>
            </a:xfrm>
            <a:custGeom>
              <a:avLst/>
              <a:gdLst>
                <a:gd name="T0" fmla="*/ 6 w 20"/>
                <a:gd name="T1" fmla="*/ 1 h 12"/>
                <a:gd name="T2" fmla="*/ 0 w 20"/>
                <a:gd name="T3" fmla="*/ 12 h 12"/>
                <a:gd name="T4" fmla="*/ 18 w 20"/>
                <a:gd name="T5" fmla="*/ 12 h 12"/>
                <a:gd name="T6" fmla="*/ 20 w 20"/>
                <a:gd name="T7" fmla="*/ 0 h 12"/>
                <a:gd name="T8" fmla="*/ 8 w 20"/>
                <a:gd name="T9" fmla="*/ 0 h 12"/>
                <a:gd name="T10" fmla="*/ 6 w 20"/>
                <a:gd name="T11" fmla="*/ 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" h="12">
                  <a:moveTo>
                    <a:pt x="6" y="1"/>
                  </a:moveTo>
                  <a:cubicBezTo>
                    <a:pt x="0" y="12"/>
                    <a:pt x="0" y="12"/>
                    <a:pt x="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7" y="0"/>
                    <a:pt x="7" y="0"/>
                    <a:pt x="6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6819A38E-D7A2-4ECF-AA1F-348387918267}"/>
              </a:ext>
            </a:extLst>
          </p:cNvPr>
          <p:cNvGrpSpPr/>
          <p:nvPr/>
        </p:nvGrpSpPr>
        <p:grpSpPr>
          <a:xfrm>
            <a:off x="6992311" y="5068714"/>
            <a:ext cx="1084802" cy="1084802"/>
            <a:chOff x="3390900" y="3970338"/>
            <a:chExt cx="361950" cy="361950"/>
          </a:xfrm>
          <a:solidFill>
            <a:schemeClr val="bg1"/>
          </a:solidFill>
        </p:grpSpPr>
        <p:sp>
          <p:nvSpPr>
            <p:cNvPr id="32" name="Freeform 50">
              <a:extLst>
                <a:ext uri="{FF2B5EF4-FFF2-40B4-BE49-F238E27FC236}">
                  <a16:creationId xmlns="" xmlns:a16="http://schemas.microsoft.com/office/drawing/2014/main" id="{10630448-14DB-42C0-9E4C-FDED560C338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6325" y="4137025"/>
              <a:ext cx="123825" cy="104775"/>
            </a:xfrm>
            <a:custGeom>
              <a:avLst/>
              <a:gdLst>
                <a:gd name="T0" fmla="*/ 31 w 33"/>
                <a:gd name="T1" fmla="*/ 14 h 28"/>
                <a:gd name="T2" fmla="*/ 0 w 33"/>
                <a:gd name="T3" fmla="*/ 0 h 28"/>
                <a:gd name="T4" fmla="*/ 0 w 33"/>
                <a:gd name="T5" fmla="*/ 22 h 28"/>
                <a:gd name="T6" fmla="*/ 15 w 33"/>
                <a:gd name="T7" fmla="*/ 28 h 28"/>
                <a:gd name="T8" fmla="*/ 16 w 33"/>
                <a:gd name="T9" fmla="*/ 28 h 28"/>
                <a:gd name="T10" fmla="*/ 32 w 33"/>
                <a:gd name="T11" fmla="*/ 20 h 28"/>
                <a:gd name="T12" fmla="*/ 33 w 33"/>
                <a:gd name="T13" fmla="*/ 18 h 28"/>
                <a:gd name="T14" fmla="*/ 31 w 33"/>
                <a:gd name="T15" fmla="*/ 14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28">
                  <a:moveTo>
                    <a:pt x="31" y="14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5"/>
                    <a:pt x="9" y="28"/>
                    <a:pt x="15" y="28"/>
                  </a:cubicBezTo>
                  <a:cubicBezTo>
                    <a:pt x="15" y="28"/>
                    <a:pt x="15" y="28"/>
                    <a:pt x="16" y="28"/>
                  </a:cubicBezTo>
                  <a:cubicBezTo>
                    <a:pt x="21" y="28"/>
                    <a:pt x="27" y="25"/>
                    <a:pt x="32" y="20"/>
                  </a:cubicBezTo>
                  <a:cubicBezTo>
                    <a:pt x="32" y="20"/>
                    <a:pt x="33" y="19"/>
                    <a:pt x="33" y="18"/>
                  </a:cubicBezTo>
                  <a:cubicBezTo>
                    <a:pt x="33" y="16"/>
                    <a:pt x="32" y="15"/>
                    <a:pt x="31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33" name="Freeform 51">
              <a:extLst>
                <a:ext uri="{FF2B5EF4-FFF2-40B4-BE49-F238E27FC236}">
                  <a16:creationId xmlns="" xmlns:a16="http://schemas.microsoft.com/office/drawing/2014/main" id="{44CA1C1A-5EE2-443A-9B66-1C7004F3F8A5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1713" y="3970338"/>
              <a:ext cx="90488" cy="139700"/>
            </a:xfrm>
            <a:custGeom>
              <a:avLst/>
              <a:gdLst>
                <a:gd name="T0" fmla="*/ 8 w 24"/>
                <a:gd name="T1" fmla="*/ 30 h 37"/>
                <a:gd name="T2" fmla="*/ 19 w 24"/>
                <a:gd name="T3" fmla="*/ 37 h 37"/>
                <a:gd name="T4" fmla="*/ 21 w 24"/>
                <a:gd name="T5" fmla="*/ 14 h 37"/>
                <a:gd name="T6" fmla="*/ 6 w 24"/>
                <a:gd name="T7" fmla="*/ 1 h 37"/>
                <a:gd name="T8" fmla="*/ 3 w 24"/>
                <a:gd name="T9" fmla="*/ 1 h 37"/>
                <a:gd name="T10" fmla="*/ 0 w 24"/>
                <a:gd name="T11" fmla="*/ 4 h 37"/>
                <a:gd name="T12" fmla="*/ 0 w 24"/>
                <a:gd name="T13" fmla="*/ 33 h 37"/>
                <a:gd name="T14" fmla="*/ 8 w 24"/>
                <a:gd name="T15" fmla="*/ 3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37">
                  <a:moveTo>
                    <a:pt x="8" y="30"/>
                  </a:moveTo>
                  <a:cubicBezTo>
                    <a:pt x="13" y="30"/>
                    <a:pt x="17" y="33"/>
                    <a:pt x="19" y="37"/>
                  </a:cubicBezTo>
                  <a:cubicBezTo>
                    <a:pt x="21" y="31"/>
                    <a:pt x="24" y="22"/>
                    <a:pt x="21" y="14"/>
                  </a:cubicBezTo>
                  <a:cubicBezTo>
                    <a:pt x="18" y="8"/>
                    <a:pt x="14" y="3"/>
                    <a:pt x="6" y="1"/>
                  </a:cubicBezTo>
                  <a:cubicBezTo>
                    <a:pt x="5" y="0"/>
                    <a:pt x="4" y="0"/>
                    <a:pt x="3" y="1"/>
                  </a:cubicBezTo>
                  <a:cubicBezTo>
                    <a:pt x="2" y="1"/>
                    <a:pt x="0" y="2"/>
                    <a:pt x="0" y="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2" y="31"/>
                    <a:pt x="5" y="30"/>
                    <a:pt x="8" y="3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34" name="Freeform 52">
              <a:extLst>
                <a:ext uri="{FF2B5EF4-FFF2-40B4-BE49-F238E27FC236}">
                  <a16:creationId xmlns="" xmlns:a16="http://schemas.microsoft.com/office/drawing/2014/main" id="{9C79BF72-4342-4AD5-AF9D-28C1FBEE8508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8838" y="4117975"/>
              <a:ext cx="128588" cy="109538"/>
            </a:xfrm>
            <a:custGeom>
              <a:avLst/>
              <a:gdLst>
                <a:gd name="T0" fmla="*/ 34 w 34"/>
                <a:gd name="T1" fmla="*/ 3 h 29"/>
                <a:gd name="T2" fmla="*/ 34 w 34"/>
                <a:gd name="T3" fmla="*/ 2 h 29"/>
                <a:gd name="T4" fmla="*/ 8 w 34"/>
                <a:gd name="T5" fmla="*/ 6 h 29"/>
                <a:gd name="T6" fmla="*/ 0 w 34"/>
                <a:gd name="T7" fmla="*/ 25 h 29"/>
                <a:gd name="T8" fmla="*/ 1 w 34"/>
                <a:gd name="T9" fmla="*/ 28 h 29"/>
                <a:gd name="T10" fmla="*/ 4 w 34"/>
                <a:gd name="T11" fmla="*/ 29 h 29"/>
                <a:gd name="T12" fmla="*/ 5 w 34"/>
                <a:gd name="T13" fmla="*/ 29 h 29"/>
                <a:gd name="T14" fmla="*/ 34 w 34"/>
                <a:gd name="T15" fmla="*/ 18 h 29"/>
                <a:gd name="T16" fmla="*/ 34 w 34"/>
                <a:gd name="T17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" h="29">
                  <a:moveTo>
                    <a:pt x="34" y="3"/>
                  </a:moveTo>
                  <a:cubicBezTo>
                    <a:pt x="34" y="3"/>
                    <a:pt x="34" y="2"/>
                    <a:pt x="34" y="2"/>
                  </a:cubicBezTo>
                  <a:cubicBezTo>
                    <a:pt x="25" y="0"/>
                    <a:pt x="15" y="1"/>
                    <a:pt x="8" y="6"/>
                  </a:cubicBezTo>
                  <a:cubicBezTo>
                    <a:pt x="3" y="10"/>
                    <a:pt x="0" y="17"/>
                    <a:pt x="0" y="25"/>
                  </a:cubicBezTo>
                  <a:cubicBezTo>
                    <a:pt x="0" y="26"/>
                    <a:pt x="0" y="27"/>
                    <a:pt x="1" y="28"/>
                  </a:cubicBezTo>
                  <a:cubicBezTo>
                    <a:pt x="2" y="29"/>
                    <a:pt x="3" y="29"/>
                    <a:pt x="4" y="29"/>
                  </a:cubicBezTo>
                  <a:cubicBezTo>
                    <a:pt x="4" y="29"/>
                    <a:pt x="5" y="29"/>
                    <a:pt x="5" y="29"/>
                  </a:cubicBezTo>
                  <a:cubicBezTo>
                    <a:pt x="34" y="18"/>
                    <a:pt x="34" y="18"/>
                    <a:pt x="34" y="18"/>
                  </a:cubicBezTo>
                  <a:lnTo>
                    <a:pt x="34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35" name="Freeform 53">
              <a:extLst>
                <a:ext uri="{FF2B5EF4-FFF2-40B4-BE49-F238E27FC236}">
                  <a16:creationId xmlns="" xmlns:a16="http://schemas.microsoft.com/office/drawing/2014/main" id="{7155B264-8651-4BEB-81BD-94755EAC1D8D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0900" y="4098925"/>
              <a:ext cx="361950" cy="233363"/>
            </a:xfrm>
            <a:custGeom>
              <a:avLst/>
              <a:gdLst>
                <a:gd name="T0" fmla="*/ 94 w 96"/>
                <a:gd name="T1" fmla="*/ 58 h 62"/>
                <a:gd name="T2" fmla="*/ 56 w 96"/>
                <a:gd name="T3" fmla="*/ 58 h 62"/>
                <a:gd name="T4" fmla="*/ 56 w 96"/>
                <a:gd name="T5" fmla="*/ 8 h 62"/>
                <a:gd name="T6" fmla="*/ 48 w 96"/>
                <a:gd name="T7" fmla="*/ 0 h 62"/>
                <a:gd name="T8" fmla="*/ 40 w 96"/>
                <a:gd name="T9" fmla="*/ 8 h 62"/>
                <a:gd name="T10" fmla="*/ 40 w 96"/>
                <a:gd name="T11" fmla="*/ 58 h 62"/>
                <a:gd name="T12" fmla="*/ 2 w 96"/>
                <a:gd name="T13" fmla="*/ 58 h 62"/>
                <a:gd name="T14" fmla="*/ 0 w 96"/>
                <a:gd name="T15" fmla="*/ 60 h 62"/>
                <a:gd name="T16" fmla="*/ 2 w 96"/>
                <a:gd name="T17" fmla="*/ 62 h 62"/>
                <a:gd name="T18" fmla="*/ 94 w 96"/>
                <a:gd name="T19" fmla="*/ 62 h 62"/>
                <a:gd name="T20" fmla="*/ 96 w 96"/>
                <a:gd name="T21" fmla="*/ 60 h 62"/>
                <a:gd name="T22" fmla="*/ 94 w 96"/>
                <a:gd name="T23" fmla="*/ 58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6" h="62">
                  <a:moveTo>
                    <a:pt x="94" y="58"/>
                  </a:moveTo>
                  <a:cubicBezTo>
                    <a:pt x="56" y="58"/>
                    <a:pt x="56" y="58"/>
                    <a:pt x="56" y="58"/>
                  </a:cubicBezTo>
                  <a:cubicBezTo>
                    <a:pt x="56" y="8"/>
                    <a:pt x="56" y="8"/>
                    <a:pt x="56" y="8"/>
                  </a:cubicBezTo>
                  <a:cubicBezTo>
                    <a:pt x="56" y="4"/>
                    <a:pt x="52" y="0"/>
                    <a:pt x="48" y="0"/>
                  </a:cubicBezTo>
                  <a:cubicBezTo>
                    <a:pt x="44" y="0"/>
                    <a:pt x="40" y="4"/>
                    <a:pt x="40" y="8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2" y="58"/>
                    <a:pt x="2" y="58"/>
                    <a:pt x="2" y="58"/>
                  </a:cubicBezTo>
                  <a:cubicBezTo>
                    <a:pt x="1" y="58"/>
                    <a:pt x="0" y="59"/>
                    <a:pt x="0" y="60"/>
                  </a:cubicBezTo>
                  <a:cubicBezTo>
                    <a:pt x="0" y="61"/>
                    <a:pt x="1" y="62"/>
                    <a:pt x="2" y="62"/>
                  </a:cubicBezTo>
                  <a:cubicBezTo>
                    <a:pt x="94" y="62"/>
                    <a:pt x="94" y="62"/>
                    <a:pt x="94" y="62"/>
                  </a:cubicBezTo>
                  <a:cubicBezTo>
                    <a:pt x="95" y="62"/>
                    <a:pt x="96" y="61"/>
                    <a:pt x="96" y="60"/>
                  </a:cubicBezTo>
                  <a:cubicBezTo>
                    <a:pt x="96" y="59"/>
                    <a:pt x="95" y="58"/>
                    <a:pt x="94" y="5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="" xmlns:a16="http://schemas.microsoft.com/office/drawing/2014/main" id="{20379AB9-8427-4248-945A-819E49186ECA}"/>
              </a:ext>
            </a:extLst>
          </p:cNvPr>
          <p:cNvGrpSpPr/>
          <p:nvPr/>
        </p:nvGrpSpPr>
        <p:grpSpPr>
          <a:xfrm>
            <a:off x="1301750" y="4996636"/>
            <a:ext cx="813602" cy="1084798"/>
            <a:chOff x="2714625" y="3970338"/>
            <a:chExt cx="271463" cy="361950"/>
          </a:xfrm>
          <a:solidFill>
            <a:schemeClr val="bg1"/>
          </a:solidFill>
        </p:grpSpPr>
        <p:sp>
          <p:nvSpPr>
            <p:cNvPr id="37" name="Freeform 61">
              <a:extLst>
                <a:ext uri="{FF2B5EF4-FFF2-40B4-BE49-F238E27FC236}">
                  <a16:creationId xmlns="" xmlns:a16="http://schemas.microsoft.com/office/drawing/2014/main" id="{0C2402D1-714E-4194-A7F5-63A7B252035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4625" y="3970338"/>
              <a:ext cx="180975" cy="331788"/>
            </a:xfrm>
            <a:custGeom>
              <a:avLst/>
              <a:gdLst>
                <a:gd name="T0" fmla="*/ 14 w 48"/>
                <a:gd name="T1" fmla="*/ 84 h 88"/>
                <a:gd name="T2" fmla="*/ 4 w 48"/>
                <a:gd name="T3" fmla="*/ 74 h 88"/>
                <a:gd name="T4" fmla="*/ 4 w 48"/>
                <a:gd name="T5" fmla="*/ 22 h 88"/>
                <a:gd name="T6" fmla="*/ 14 w 48"/>
                <a:gd name="T7" fmla="*/ 12 h 88"/>
                <a:gd name="T8" fmla="*/ 41 w 48"/>
                <a:gd name="T9" fmla="*/ 12 h 88"/>
                <a:gd name="T10" fmla="*/ 37 w 48"/>
                <a:gd name="T11" fmla="*/ 17 h 88"/>
                <a:gd name="T12" fmla="*/ 37 w 48"/>
                <a:gd name="T13" fmla="*/ 19 h 88"/>
                <a:gd name="T14" fmla="*/ 38 w 48"/>
                <a:gd name="T15" fmla="*/ 20 h 88"/>
                <a:gd name="T16" fmla="*/ 39 w 48"/>
                <a:gd name="T17" fmla="*/ 19 h 88"/>
                <a:gd name="T18" fmla="*/ 47 w 48"/>
                <a:gd name="T19" fmla="*/ 11 h 88"/>
                <a:gd name="T20" fmla="*/ 47 w 48"/>
                <a:gd name="T21" fmla="*/ 9 h 88"/>
                <a:gd name="T22" fmla="*/ 39 w 48"/>
                <a:gd name="T23" fmla="*/ 1 h 88"/>
                <a:gd name="T24" fmla="*/ 37 w 48"/>
                <a:gd name="T25" fmla="*/ 1 h 88"/>
                <a:gd name="T26" fmla="*/ 37 w 48"/>
                <a:gd name="T27" fmla="*/ 3 h 88"/>
                <a:gd name="T28" fmla="*/ 41 w 48"/>
                <a:gd name="T29" fmla="*/ 8 h 88"/>
                <a:gd name="T30" fmla="*/ 14 w 48"/>
                <a:gd name="T31" fmla="*/ 8 h 88"/>
                <a:gd name="T32" fmla="*/ 0 w 48"/>
                <a:gd name="T33" fmla="*/ 22 h 88"/>
                <a:gd name="T34" fmla="*/ 0 w 48"/>
                <a:gd name="T35" fmla="*/ 74 h 88"/>
                <a:gd name="T36" fmla="*/ 14 w 48"/>
                <a:gd name="T37" fmla="*/ 88 h 88"/>
                <a:gd name="T38" fmla="*/ 16 w 48"/>
                <a:gd name="T39" fmla="*/ 86 h 88"/>
                <a:gd name="T40" fmla="*/ 14 w 48"/>
                <a:gd name="T41" fmla="*/ 84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8" h="88">
                  <a:moveTo>
                    <a:pt x="14" y="84"/>
                  </a:moveTo>
                  <a:cubicBezTo>
                    <a:pt x="8" y="84"/>
                    <a:pt x="4" y="80"/>
                    <a:pt x="4" y="74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4" y="17"/>
                    <a:pt x="8" y="12"/>
                    <a:pt x="14" y="12"/>
                  </a:cubicBezTo>
                  <a:cubicBezTo>
                    <a:pt x="41" y="12"/>
                    <a:pt x="41" y="12"/>
                    <a:pt x="41" y="12"/>
                  </a:cubicBezTo>
                  <a:cubicBezTo>
                    <a:pt x="37" y="17"/>
                    <a:pt x="37" y="17"/>
                    <a:pt x="37" y="17"/>
                  </a:cubicBezTo>
                  <a:cubicBezTo>
                    <a:pt x="36" y="17"/>
                    <a:pt x="36" y="19"/>
                    <a:pt x="37" y="19"/>
                  </a:cubicBezTo>
                  <a:cubicBezTo>
                    <a:pt x="37" y="20"/>
                    <a:pt x="37" y="20"/>
                    <a:pt x="38" y="20"/>
                  </a:cubicBezTo>
                  <a:cubicBezTo>
                    <a:pt x="39" y="20"/>
                    <a:pt x="39" y="20"/>
                    <a:pt x="39" y="19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8" y="11"/>
                    <a:pt x="48" y="9"/>
                    <a:pt x="47" y="9"/>
                  </a:cubicBezTo>
                  <a:cubicBezTo>
                    <a:pt x="39" y="1"/>
                    <a:pt x="39" y="1"/>
                    <a:pt x="39" y="1"/>
                  </a:cubicBezTo>
                  <a:cubicBezTo>
                    <a:pt x="39" y="0"/>
                    <a:pt x="37" y="0"/>
                    <a:pt x="37" y="1"/>
                  </a:cubicBezTo>
                  <a:cubicBezTo>
                    <a:pt x="36" y="1"/>
                    <a:pt x="36" y="3"/>
                    <a:pt x="37" y="3"/>
                  </a:cubicBezTo>
                  <a:cubicBezTo>
                    <a:pt x="41" y="8"/>
                    <a:pt x="41" y="8"/>
                    <a:pt x="41" y="8"/>
                  </a:cubicBezTo>
                  <a:cubicBezTo>
                    <a:pt x="14" y="8"/>
                    <a:pt x="14" y="8"/>
                    <a:pt x="14" y="8"/>
                  </a:cubicBezTo>
                  <a:cubicBezTo>
                    <a:pt x="6" y="8"/>
                    <a:pt x="0" y="14"/>
                    <a:pt x="0" y="22"/>
                  </a:cubicBezTo>
                  <a:cubicBezTo>
                    <a:pt x="0" y="74"/>
                    <a:pt x="0" y="74"/>
                    <a:pt x="0" y="74"/>
                  </a:cubicBezTo>
                  <a:cubicBezTo>
                    <a:pt x="0" y="82"/>
                    <a:pt x="6" y="88"/>
                    <a:pt x="14" y="88"/>
                  </a:cubicBezTo>
                  <a:cubicBezTo>
                    <a:pt x="15" y="88"/>
                    <a:pt x="16" y="87"/>
                    <a:pt x="16" y="86"/>
                  </a:cubicBezTo>
                  <a:cubicBezTo>
                    <a:pt x="16" y="85"/>
                    <a:pt x="15" y="84"/>
                    <a:pt x="14" y="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38" name="Freeform 62">
              <a:extLst>
                <a:ext uri="{FF2B5EF4-FFF2-40B4-BE49-F238E27FC236}">
                  <a16:creationId xmlns="" xmlns:a16="http://schemas.microsoft.com/office/drawing/2014/main" id="{32AC30C6-964C-46E8-BA93-59FADA1DE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5113" y="4000500"/>
              <a:ext cx="180975" cy="331788"/>
            </a:xfrm>
            <a:custGeom>
              <a:avLst/>
              <a:gdLst>
                <a:gd name="T0" fmla="*/ 34 w 48"/>
                <a:gd name="T1" fmla="*/ 0 h 88"/>
                <a:gd name="T2" fmla="*/ 32 w 48"/>
                <a:gd name="T3" fmla="*/ 2 h 88"/>
                <a:gd name="T4" fmla="*/ 34 w 48"/>
                <a:gd name="T5" fmla="*/ 4 h 88"/>
                <a:gd name="T6" fmla="*/ 44 w 48"/>
                <a:gd name="T7" fmla="*/ 14 h 88"/>
                <a:gd name="T8" fmla="*/ 44 w 48"/>
                <a:gd name="T9" fmla="*/ 66 h 88"/>
                <a:gd name="T10" fmla="*/ 34 w 48"/>
                <a:gd name="T11" fmla="*/ 76 h 88"/>
                <a:gd name="T12" fmla="*/ 7 w 48"/>
                <a:gd name="T13" fmla="*/ 76 h 88"/>
                <a:gd name="T14" fmla="*/ 11 w 48"/>
                <a:gd name="T15" fmla="*/ 71 h 88"/>
                <a:gd name="T16" fmla="*/ 11 w 48"/>
                <a:gd name="T17" fmla="*/ 69 h 88"/>
                <a:gd name="T18" fmla="*/ 9 w 48"/>
                <a:gd name="T19" fmla="*/ 69 h 88"/>
                <a:gd name="T20" fmla="*/ 1 w 48"/>
                <a:gd name="T21" fmla="*/ 77 h 88"/>
                <a:gd name="T22" fmla="*/ 1 w 48"/>
                <a:gd name="T23" fmla="*/ 79 h 88"/>
                <a:gd name="T24" fmla="*/ 9 w 48"/>
                <a:gd name="T25" fmla="*/ 87 h 88"/>
                <a:gd name="T26" fmla="*/ 10 w 48"/>
                <a:gd name="T27" fmla="*/ 88 h 88"/>
                <a:gd name="T28" fmla="*/ 11 w 48"/>
                <a:gd name="T29" fmla="*/ 87 h 88"/>
                <a:gd name="T30" fmla="*/ 11 w 48"/>
                <a:gd name="T31" fmla="*/ 85 h 88"/>
                <a:gd name="T32" fmla="*/ 7 w 48"/>
                <a:gd name="T33" fmla="*/ 80 h 88"/>
                <a:gd name="T34" fmla="*/ 34 w 48"/>
                <a:gd name="T35" fmla="*/ 80 h 88"/>
                <a:gd name="T36" fmla="*/ 48 w 48"/>
                <a:gd name="T37" fmla="*/ 66 h 88"/>
                <a:gd name="T38" fmla="*/ 48 w 48"/>
                <a:gd name="T39" fmla="*/ 14 h 88"/>
                <a:gd name="T40" fmla="*/ 34 w 48"/>
                <a:gd name="T4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8" h="88">
                  <a:moveTo>
                    <a:pt x="34" y="0"/>
                  </a:moveTo>
                  <a:cubicBezTo>
                    <a:pt x="33" y="0"/>
                    <a:pt x="32" y="1"/>
                    <a:pt x="32" y="2"/>
                  </a:cubicBezTo>
                  <a:cubicBezTo>
                    <a:pt x="32" y="3"/>
                    <a:pt x="33" y="4"/>
                    <a:pt x="34" y="4"/>
                  </a:cubicBezTo>
                  <a:cubicBezTo>
                    <a:pt x="40" y="4"/>
                    <a:pt x="44" y="9"/>
                    <a:pt x="44" y="14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4" y="72"/>
                    <a:pt x="40" y="76"/>
                    <a:pt x="34" y="76"/>
                  </a:cubicBezTo>
                  <a:cubicBezTo>
                    <a:pt x="7" y="76"/>
                    <a:pt x="7" y="76"/>
                    <a:pt x="7" y="76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69"/>
                    <a:pt x="11" y="69"/>
                  </a:cubicBezTo>
                  <a:cubicBezTo>
                    <a:pt x="11" y="68"/>
                    <a:pt x="9" y="68"/>
                    <a:pt x="9" y="69"/>
                  </a:cubicBezTo>
                  <a:cubicBezTo>
                    <a:pt x="1" y="77"/>
                    <a:pt x="1" y="77"/>
                    <a:pt x="1" y="77"/>
                  </a:cubicBezTo>
                  <a:cubicBezTo>
                    <a:pt x="0" y="77"/>
                    <a:pt x="0" y="79"/>
                    <a:pt x="1" y="79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9" y="88"/>
                    <a:pt x="9" y="88"/>
                    <a:pt x="10" y="88"/>
                  </a:cubicBezTo>
                  <a:cubicBezTo>
                    <a:pt x="11" y="88"/>
                    <a:pt x="11" y="88"/>
                    <a:pt x="11" y="87"/>
                  </a:cubicBezTo>
                  <a:cubicBezTo>
                    <a:pt x="12" y="87"/>
                    <a:pt x="12" y="85"/>
                    <a:pt x="11" y="85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34" y="80"/>
                    <a:pt x="34" y="80"/>
                    <a:pt x="34" y="80"/>
                  </a:cubicBezTo>
                  <a:cubicBezTo>
                    <a:pt x="42" y="80"/>
                    <a:pt x="48" y="74"/>
                    <a:pt x="48" y="66"/>
                  </a:cubicBezTo>
                  <a:cubicBezTo>
                    <a:pt x="48" y="14"/>
                    <a:pt x="48" y="14"/>
                    <a:pt x="48" y="14"/>
                  </a:cubicBezTo>
                  <a:cubicBezTo>
                    <a:pt x="48" y="6"/>
                    <a:pt x="42" y="0"/>
                    <a:pt x="3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39" name="Freeform 63">
              <a:extLst>
                <a:ext uri="{FF2B5EF4-FFF2-40B4-BE49-F238E27FC236}">
                  <a16:creationId xmlns="" xmlns:a16="http://schemas.microsoft.com/office/drawing/2014/main" id="{6E551342-384B-4311-8980-0B8D7126A46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790825" y="4060825"/>
              <a:ext cx="120650" cy="180975"/>
            </a:xfrm>
            <a:custGeom>
              <a:avLst/>
              <a:gdLst>
                <a:gd name="T0" fmla="*/ 32 w 32"/>
                <a:gd name="T1" fmla="*/ 46 h 48"/>
                <a:gd name="T2" fmla="*/ 32 w 32"/>
                <a:gd name="T3" fmla="*/ 10 h 48"/>
                <a:gd name="T4" fmla="*/ 30 w 32"/>
                <a:gd name="T5" fmla="*/ 8 h 48"/>
                <a:gd name="T6" fmla="*/ 24 w 32"/>
                <a:gd name="T7" fmla="*/ 8 h 48"/>
                <a:gd name="T8" fmla="*/ 24 w 32"/>
                <a:gd name="T9" fmla="*/ 2 h 48"/>
                <a:gd name="T10" fmla="*/ 22 w 32"/>
                <a:gd name="T11" fmla="*/ 0 h 48"/>
                <a:gd name="T12" fmla="*/ 10 w 32"/>
                <a:gd name="T13" fmla="*/ 0 h 48"/>
                <a:gd name="T14" fmla="*/ 8 w 32"/>
                <a:gd name="T15" fmla="*/ 2 h 48"/>
                <a:gd name="T16" fmla="*/ 8 w 32"/>
                <a:gd name="T17" fmla="*/ 8 h 48"/>
                <a:gd name="T18" fmla="*/ 2 w 32"/>
                <a:gd name="T19" fmla="*/ 8 h 48"/>
                <a:gd name="T20" fmla="*/ 0 w 32"/>
                <a:gd name="T21" fmla="*/ 10 h 48"/>
                <a:gd name="T22" fmla="*/ 0 w 32"/>
                <a:gd name="T23" fmla="*/ 46 h 48"/>
                <a:gd name="T24" fmla="*/ 2 w 32"/>
                <a:gd name="T25" fmla="*/ 48 h 48"/>
                <a:gd name="T26" fmla="*/ 30 w 32"/>
                <a:gd name="T27" fmla="*/ 48 h 48"/>
                <a:gd name="T28" fmla="*/ 32 w 32"/>
                <a:gd name="T29" fmla="*/ 46 h 48"/>
                <a:gd name="T30" fmla="*/ 23 w 32"/>
                <a:gd name="T31" fmla="*/ 27 h 48"/>
                <a:gd name="T32" fmla="*/ 13 w 32"/>
                <a:gd name="T33" fmla="*/ 38 h 48"/>
                <a:gd name="T34" fmla="*/ 12 w 32"/>
                <a:gd name="T35" fmla="*/ 38 h 48"/>
                <a:gd name="T36" fmla="*/ 11 w 32"/>
                <a:gd name="T37" fmla="*/ 38 h 48"/>
                <a:gd name="T38" fmla="*/ 11 w 32"/>
                <a:gd name="T39" fmla="*/ 35 h 48"/>
                <a:gd name="T40" fmla="*/ 17 w 32"/>
                <a:gd name="T41" fmla="*/ 28 h 48"/>
                <a:gd name="T42" fmla="*/ 10 w 32"/>
                <a:gd name="T43" fmla="*/ 28 h 48"/>
                <a:gd name="T44" fmla="*/ 8 w 32"/>
                <a:gd name="T45" fmla="*/ 27 h 48"/>
                <a:gd name="T46" fmla="*/ 9 w 32"/>
                <a:gd name="T47" fmla="*/ 25 h 48"/>
                <a:gd name="T48" fmla="*/ 19 w 32"/>
                <a:gd name="T49" fmla="*/ 15 h 48"/>
                <a:gd name="T50" fmla="*/ 21 w 32"/>
                <a:gd name="T51" fmla="*/ 15 h 48"/>
                <a:gd name="T52" fmla="*/ 21 w 32"/>
                <a:gd name="T53" fmla="*/ 18 h 48"/>
                <a:gd name="T54" fmla="*/ 15 w 32"/>
                <a:gd name="T55" fmla="*/ 24 h 48"/>
                <a:gd name="T56" fmla="*/ 22 w 32"/>
                <a:gd name="T57" fmla="*/ 24 h 48"/>
                <a:gd name="T58" fmla="*/ 24 w 32"/>
                <a:gd name="T59" fmla="*/ 25 h 48"/>
                <a:gd name="T60" fmla="*/ 23 w 32"/>
                <a:gd name="T61" fmla="*/ 2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32" h="48">
                  <a:moveTo>
                    <a:pt x="32" y="46"/>
                  </a:moveTo>
                  <a:cubicBezTo>
                    <a:pt x="32" y="10"/>
                    <a:pt x="32" y="10"/>
                    <a:pt x="32" y="10"/>
                  </a:cubicBezTo>
                  <a:cubicBezTo>
                    <a:pt x="32" y="9"/>
                    <a:pt x="31" y="8"/>
                    <a:pt x="30" y="8"/>
                  </a:cubicBezTo>
                  <a:cubicBezTo>
                    <a:pt x="24" y="8"/>
                    <a:pt x="24" y="8"/>
                    <a:pt x="24" y="8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4" y="1"/>
                    <a:pt x="23" y="0"/>
                    <a:pt x="22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9" y="0"/>
                    <a:pt x="8" y="1"/>
                    <a:pt x="8" y="2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1" y="8"/>
                    <a:pt x="0" y="9"/>
                    <a:pt x="0" y="10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7"/>
                    <a:pt x="1" y="48"/>
                    <a:pt x="2" y="48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1" y="48"/>
                    <a:pt x="32" y="47"/>
                    <a:pt x="32" y="46"/>
                  </a:cubicBezTo>
                  <a:close/>
                  <a:moveTo>
                    <a:pt x="23" y="27"/>
                  </a:moveTo>
                  <a:cubicBezTo>
                    <a:pt x="13" y="38"/>
                    <a:pt x="13" y="38"/>
                    <a:pt x="13" y="38"/>
                  </a:cubicBezTo>
                  <a:cubicBezTo>
                    <a:pt x="13" y="38"/>
                    <a:pt x="13" y="38"/>
                    <a:pt x="12" y="38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0" y="37"/>
                    <a:pt x="10" y="36"/>
                    <a:pt x="11" y="35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0" y="28"/>
                    <a:pt x="10" y="28"/>
                    <a:pt x="10" y="28"/>
                  </a:cubicBezTo>
                  <a:cubicBezTo>
                    <a:pt x="9" y="28"/>
                    <a:pt x="8" y="28"/>
                    <a:pt x="8" y="27"/>
                  </a:cubicBezTo>
                  <a:cubicBezTo>
                    <a:pt x="8" y="26"/>
                    <a:pt x="8" y="25"/>
                    <a:pt x="9" y="25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9" y="14"/>
                    <a:pt x="21" y="14"/>
                    <a:pt x="21" y="15"/>
                  </a:cubicBezTo>
                  <a:cubicBezTo>
                    <a:pt x="22" y="16"/>
                    <a:pt x="22" y="17"/>
                    <a:pt x="21" y="18"/>
                  </a:cubicBezTo>
                  <a:cubicBezTo>
                    <a:pt x="15" y="24"/>
                    <a:pt x="15" y="24"/>
                    <a:pt x="15" y="24"/>
                  </a:cubicBezTo>
                  <a:cubicBezTo>
                    <a:pt x="22" y="24"/>
                    <a:pt x="22" y="24"/>
                    <a:pt x="22" y="24"/>
                  </a:cubicBezTo>
                  <a:cubicBezTo>
                    <a:pt x="23" y="24"/>
                    <a:pt x="24" y="25"/>
                    <a:pt x="24" y="25"/>
                  </a:cubicBezTo>
                  <a:cubicBezTo>
                    <a:pt x="24" y="26"/>
                    <a:pt x="24" y="27"/>
                    <a:pt x="23" y="2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="" xmlns:a16="http://schemas.microsoft.com/office/drawing/2014/main" id="{CFBDBD96-A690-4C3B-A2F8-5F88880AFF26}"/>
              </a:ext>
            </a:extLst>
          </p:cNvPr>
          <p:cNvSpPr txBox="1"/>
          <p:nvPr/>
        </p:nvSpPr>
        <p:spPr>
          <a:xfrm>
            <a:off x="761357" y="2373476"/>
            <a:ext cx="2037015" cy="246221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>
              <a:buClr>
                <a:schemeClr val="accent1"/>
              </a:buClr>
            </a:pPr>
            <a:r>
              <a:rPr lang="id-ID" sz="2000" dirty="0" smtClean="0">
                <a:solidFill>
                  <a:schemeClr val="bg1"/>
                </a:solidFill>
              </a:rPr>
              <a:t>SL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id-ID" sz="2000" dirty="0">
                <a:solidFill>
                  <a:schemeClr val="bg1"/>
                </a:solidFill>
              </a:rPr>
              <a:t>t</a:t>
            </a:r>
            <a:r>
              <a:rPr lang="id-ID" sz="2000" dirty="0" smtClean="0">
                <a:solidFill>
                  <a:schemeClr val="bg1"/>
                </a:solidFill>
              </a:rPr>
              <a:t>erjebak dalam lokalisme, sehingga gagal menariknya dalam isu dan agenda kebijakan makro serta kurang sensitif terhadap relasi kekuasaan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="" xmlns:a16="http://schemas.microsoft.com/office/drawing/2014/main" id="{2819CF9E-E140-4819-A4E6-A12A3BF81AE6}"/>
              </a:ext>
            </a:extLst>
          </p:cNvPr>
          <p:cNvSpPr txBox="1"/>
          <p:nvPr/>
        </p:nvSpPr>
        <p:spPr>
          <a:xfrm>
            <a:off x="761357" y="1482459"/>
            <a:ext cx="2037015" cy="83099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buClr>
                <a:schemeClr val="accent1"/>
              </a:buClr>
            </a:pPr>
            <a:r>
              <a:rPr lang="id-ID" b="1" dirty="0" smtClean="0">
                <a:solidFill>
                  <a:schemeClr val="bg1"/>
                </a:solidFill>
                <a:latin typeface="+mj-lt"/>
              </a:rPr>
              <a:t>Politic &amp; Governance</a:t>
            </a:r>
            <a:endParaRPr lang="en-US" b="1" dirty="0" smtClean="0">
              <a:solidFill>
                <a:schemeClr val="bg1"/>
              </a:solidFill>
              <a:latin typeface="+mj-lt"/>
            </a:endParaRPr>
          </a:p>
          <a:p>
            <a:pPr algn="ctr">
              <a:buClr>
                <a:schemeClr val="accent1"/>
              </a:buClr>
            </a:pPr>
            <a:r>
              <a:rPr lang="en-US" b="1" dirty="0" smtClean="0">
                <a:solidFill>
                  <a:schemeClr val="bg1"/>
                </a:solidFill>
                <a:latin typeface="+mj-lt"/>
              </a:rPr>
              <a:t>01</a:t>
            </a:r>
            <a:endParaRPr lang="en-US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="" xmlns:a16="http://schemas.microsoft.com/office/drawing/2014/main" id="{0EF2121D-232D-479A-8A80-B5A17D4C832E}"/>
              </a:ext>
            </a:extLst>
          </p:cNvPr>
          <p:cNvSpPr txBox="1"/>
          <p:nvPr/>
        </p:nvSpPr>
        <p:spPr>
          <a:xfrm>
            <a:off x="3638781" y="2527365"/>
            <a:ext cx="2037015" cy="2154436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>
              <a:buClr>
                <a:schemeClr val="accent1"/>
              </a:buClr>
            </a:pPr>
            <a:r>
              <a:rPr lang="id-ID" sz="2000" dirty="0" smtClean="0">
                <a:solidFill>
                  <a:schemeClr val="bg1"/>
                </a:solidFill>
              </a:rPr>
              <a:t>Jebakan lokalisme juga membuat SL</a:t>
            </a:r>
            <a:r>
              <a:rPr lang="id-ID" sz="2000" dirty="0">
                <a:solidFill>
                  <a:schemeClr val="bg1"/>
                </a:solidFill>
              </a:rPr>
              <a:t> </a:t>
            </a:r>
            <a:r>
              <a:rPr lang="id-ID" sz="2000" dirty="0" smtClean="0">
                <a:solidFill>
                  <a:schemeClr val="bg1"/>
                </a:solidFill>
              </a:rPr>
              <a:t>tidak mampu memahami gerak perubahan globalisasi ekonomi yang mondial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="" xmlns:a16="http://schemas.microsoft.com/office/drawing/2014/main" id="{EC7547A3-A330-47D6-A44F-7E850DDAE5E8}"/>
              </a:ext>
            </a:extLst>
          </p:cNvPr>
          <p:cNvSpPr txBox="1"/>
          <p:nvPr/>
        </p:nvSpPr>
        <p:spPr>
          <a:xfrm>
            <a:off x="3638781" y="1482459"/>
            <a:ext cx="2037015" cy="83099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buClr>
                <a:schemeClr val="accent1"/>
              </a:buClr>
            </a:pPr>
            <a:r>
              <a:rPr lang="id-ID" b="1" dirty="0" smtClean="0">
                <a:solidFill>
                  <a:schemeClr val="bg1"/>
                </a:solidFill>
                <a:latin typeface="+mj-lt"/>
              </a:rPr>
              <a:t>Economics Globalization </a:t>
            </a:r>
          </a:p>
          <a:p>
            <a:pPr algn="ctr">
              <a:buClr>
                <a:schemeClr val="accent1"/>
              </a:buClr>
            </a:pPr>
            <a:r>
              <a:rPr lang="en-US" b="1" dirty="0" smtClean="0">
                <a:solidFill>
                  <a:schemeClr val="bg1"/>
                </a:solidFill>
                <a:latin typeface="+mj-lt"/>
              </a:rPr>
              <a:t>02</a:t>
            </a:r>
            <a:endParaRPr lang="en-US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="" xmlns:a16="http://schemas.microsoft.com/office/drawing/2014/main" id="{DBAE027C-EF32-4667-AD6C-645215B5237D}"/>
              </a:ext>
            </a:extLst>
          </p:cNvPr>
          <p:cNvSpPr txBox="1"/>
          <p:nvPr/>
        </p:nvSpPr>
        <p:spPr>
          <a:xfrm>
            <a:off x="6530857" y="2439769"/>
            <a:ext cx="2037015" cy="246221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>
              <a:buClr>
                <a:schemeClr val="accent1"/>
              </a:buClr>
            </a:pPr>
            <a:r>
              <a:rPr lang="id-ID" sz="2000" dirty="0" smtClean="0">
                <a:solidFill>
                  <a:schemeClr val="bg1"/>
                </a:solidFill>
              </a:rPr>
              <a:t>Lokalisme  menempatkan SL tidak dapat menangkap dan menghubungkanya dengan perubahan lingkungan berkelanjutan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B37BF774-65C6-4DA9-AB33-16C55406FE6A}"/>
              </a:ext>
            </a:extLst>
          </p:cNvPr>
          <p:cNvSpPr txBox="1"/>
          <p:nvPr/>
        </p:nvSpPr>
        <p:spPr>
          <a:xfrm>
            <a:off x="6516205" y="1482459"/>
            <a:ext cx="2037015" cy="83099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buClr>
                <a:schemeClr val="accent1"/>
              </a:buClr>
            </a:pPr>
            <a:r>
              <a:rPr lang="id-ID" b="1" dirty="0" smtClean="0">
                <a:solidFill>
                  <a:schemeClr val="bg1"/>
                </a:solidFill>
                <a:latin typeface="+mj-lt"/>
              </a:rPr>
              <a:t>Sustainable Environment </a:t>
            </a:r>
          </a:p>
          <a:p>
            <a:pPr algn="ctr">
              <a:buClr>
                <a:schemeClr val="accent1"/>
              </a:buClr>
            </a:pPr>
            <a:r>
              <a:rPr lang="en-US" b="1" dirty="0" smtClean="0">
                <a:solidFill>
                  <a:schemeClr val="bg1"/>
                </a:solidFill>
                <a:latin typeface="+mj-lt"/>
              </a:rPr>
              <a:t>03</a:t>
            </a:r>
            <a:endParaRPr lang="en-US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="" xmlns:a16="http://schemas.microsoft.com/office/drawing/2014/main" id="{4D22D1B2-B41B-4EEE-85AE-E04608410221}"/>
              </a:ext>
            </a:extLst>
          </p:cNvPr>
          <p:cNvSpPr txBox="1"/>
          <p:nvPr/>
        </p:nvSpPr>
        <p:spPr>
          <a:xfrm>
            <a:off x="9393629" y="1482459"/>
            <a:ext cx="2037015" cy="1384995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buClr>
                <a:schemeClr val="accent1"/>
              </a:buClr>
            </a:pPr>
            <a:r>
              <a:rPr lang="en-US" b="1" dirty="0" smtClean="0">
                <a:solidFill>
                  <a:schemeClr val="bg1"/>
                </a:solidFill>
                <a:latin typeface="+mj-lt"/>
              </a:rPr>
              <a:t>E</a:t>
            </a:r>
            <a:r>
              <a:rPr lang="id-ID" b="1" dirty="0" smtClean="0">
                <a:solidFill>
                  <a:schemeClr val="bg1"/>
                </a:solidFill>
                <a:latin typeface="+mj-lt"/>
              </a:rPr>
              <a:t>conomic Transformation and Agrarian Change</a:t>
            </a:r>
            <a:endParaRPr lang="en-US" b="1" dirty="0">
              <a:solidFill>
                <a:schemeClr val="bg1"/>
              </a:solidFill>
              <a:latin typeface="+mj-lt"/>
            </a:endParaRPr>
          </a:p>
          <a:p>
            <a:pPr algn="ctr">
              <a:buClr>
                <a:schemeClr val="accent1"/>
              </a:buClr>
            </a:pPr>
            <a:r>
              <a:rPr lang="en-US" b="1" dirty="0">
                <a:solidFill>
                  <a:schemeClr val="bg1"/>
                </a:solidFill>
                <a:latin typeface="+mj-lt"/>
              </a:rPr>
              <a:t>04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="" xmlns:a16="http://schemas.microsoft.com/office/drawing/2014/main" id="{F7460FB9-5E29-4CED-8D9B-843564EF375B}"/>
              </a:ext>
            </a:extLst>
          </p:cNvPr>
          <p:cNvGrpSpPr/>
          <p:nvPr/>
        </p:nvGrpSpPr>
        <p:grpSpPr>
          <a:xfrm>
            <a:off x="4073333" y="5041834"/>
            <a:ext cx="1080046" cy="1084800"/>
            <a:chOff x="2670175" y="1803400"/>
            <a:chExt cx="360363" cy="361950"/>
          </a:xfrm>
          <a:solidFill>
            <a:schemeClr val="bg1"/>
          </a:solidFill>
        </p:grpSpPr>
        <p:sp>
          <p:nvSpPr>
            <p:cNvPr id="49" name="Freeform 23">
              <a:extLst>
                <a:ext uri="{FF2B5EF4-FFF2-40B4-BE49-F238E27FC236}">
                  <a16:creationId xmlns="" xmlns:a16="http://schemas.microsoft.com/office/drawing/2014/main" id="{7CCE23C1-15AB-417F-958D-4FB43296A1E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752725" y="1803400"/>
              <a:ext cx="255588" cy="249238"/>
            </a:xfrm>
            <a:custGeom>
              <a:avLst/>
              <a:gdLst>
                <a:gd name="T0" fmla="*/ 27 w 68"/>
                <a:gd name="T1" fmla="*/ 64 h 66"/>
                <a:gd name="T2" fmla="*/ 38 w 68"/>
                <a:gd name="T3" fmla="*/ 64 h 66"/>
                <a:gd name="T4" fmla="*/ 44 w 68"/>
                <a:gd name="T5" fmla="*/ 66 h 66"/>
                <a:gd name="T6" fmla="*/ 68 w 68"/>
                <a:gd name="T7" fmla="*/ 34 h 66"/>
                <a:gd name="T8" fmla="*/ 34 w 68"/>
                <a:gd name="T9" fmla="*/ 0 h 66"/>
                <a:gd name="T10" fmla="*/ 0 w 68"/>
                <a:gd name="T11" fmla="*/ 34 h 66"/>
                <a:gd name="T12" fmla="*/ 8 w 68"/>
                <a:gd name="T13" fmla="*/ 56 h 66"/>
                <a:gd name="T14" fmla="*/ 27 w 68"/>
                <a:gd name="T15" fmla="*/ 64 h 66"/>
                <a:gd name="T16" fmla="*/ 20 w 68"/>
                <a:gd name="T17" fmla="*/ 21 h 66"/>
                <a:gd name="T18" fmla="*/ 27 w 68"/>
                <a:gd name="T19" fmla="*/ 22 h 66"/>
                <a:gd name="T20" fmla="*/ 38 w 68"/>
                <a:gd name="T21" fmla="*/ 22 h 66"/>
                <a:gd name="T22" fmla="*/ 37 w 68"/>
                <a:gd name="T23" fmla="*/ 14 h 66"/>
                <a:gd name="T24" fmla="*/ 31 w 68"/>
                <a:gd name="T25" fmla="*/ 11 h 66"/>
                <a:gd name="T26" fmla="*/ 44 w 68"/>
                <a:gd name="T27" fmla="*/ 3 h 66"/>
                <a:gd name="T28" fmla="*/ 51 w 68"/>
                <a:gd name="T29" fmla="*/ 7 h 66"/>
                <a:gd name="T30" fmla="*/ 58 w 68"/>
                <a:gd name="T31" fmla="*/ 13 h 66"/>
                <a:gd name="T32" fmla="*/ 51 w 68"/>
                <a:gd name="T33" fmla="*/ 23 h 66"/>
                <a:gd name="T34" fmla="*/ 41 w 68"/>
                <a:gd name="T35" fmla="*/ 26 h 66"/>
                <a:gd name="T36" fmla="*/ 44 w 68"/>
                <a:gd name="T37" fmla="*/ 32 h 66"/>
                <a:gd name="T38" fmla="*/ 48 w 68"/>
                <a:gd name="T39" fmla="*/ 32 h 66"/>
                <a:gd name="T40" fmla="*/ 42 w 68"/>
                <a:gd name="T41" fmla="*/ 43 h 66"/>
                <a:gd name="T42" fmla="*/ 44 w 68"/>
                <a:gd name="T43" fmla="*/ 47 h 66"/>
                <a:gd name="T44" fmla="*/ 40 w 68"/>
                <a:gd name="T45" fmla="*/ 50 h 66"/>
                <a:gd name="T46" fmla="*/ 31 w 68"/>
                <a:gd name="T47" fmla="*/ 57 h 66"/>
                <a:gd name="T48" fmla="*/ 27 w 68"/>
                <a:gd name="T49" fmla="*/ 50 h 66"/>
                <a:gd name="T50" fmla="*/ 28 w 68"/>
                <a:gd name="T51" fmla="*/ 46 h 66"/>
                <a:gd name="T52" fmla="*/ 26 w 68"/>
                <a:gd name="T53" fmla="*/ 41 h 66"/>
                <a:gd name="T54" fmla="*/ 17 w 68"/>
                <a:gd name="T55" fmla="*/ 37 h 66"/>
                <a:gd name="T56" fmla="*/ 13 w 68"/>
                <a:gd name="T57" fmla="*/ 32 h 66"/>
                <a:gd name="T58" fmla="*/ 20 w 68"/>
                <a:gd name="T59" fmla="*/ 21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68" h="66">
                  <a:moveTo>
                    <a:pt x="27" y="64"/>
                  </a:moveTo>
                  <a:cubicBezTo>
                    <a:pt x="38" y="64"/>
                    <a:pt x="38" y="64"/>
                    <a:pt x="38" y="64"/>
                  </a:cubicBezTo>
                  <a:cubicBezTo>
                    <a:pt x="41" y="64"/>
                    <a:pt x="43" y="65"/>
                    <a:pt x="44" y="66"/>
                  </a:cubicBezTo>
                  <a:cubicBezTo>
                    <a:pt x="58" y="62"/>
                    <a:pt x="68" y="49"/>
                    <a:pt x="68" y="34"/>
                  </a:cubicBezTo>
                  <a:cubicBezTo>
                    <a:pt x="68" y="15"/>
                    <a:pt x="53" y="0"/>
                    <a:pt x="34" y="0"/>
                  </a:cubicBezTo>
                  <a:cubicBezTo>
                    <a:pt x="15" y="0"/>
                    <a:pt x="0" y="15"/>
                    <a:pt x="0" y="34"/>
                  </a:cubicBezTo>
                  <a:cubicBezTo>
                    <a:pt x="0" y="42"/>
                    <a:pt x="3" y="50"/>
                    <a:pt x="8" y="56"/>
                  </a:cubicBezTo>
                  <a:cubicBezTo>
                    <a:pt x="17" y="56"/>
                    <a:pt x="24" y="61"/>
                    <a:pt x="27" y="64"/>
                  </a:cubicBezTo>
                  <a:close/>
                  <a:moveTo>
                    <a:pt x="20" y="21"/>
                  </a:moveTo>
                  <a:cubicBezTo>
                    <a:pt x="27" y="19"/>
                    <a:pt x="27" y="22"/>
                    <a:pt x="27" y="22"/>
                  </a:cubicBezTo>
                  <a:cubicBezTo>
                    <a:pt x="30" y="25"/>
                    <a:pt x="35" y="22"/>
                    <a:pt x="38" y="22"/>
                  </a:cubicBezTo>
                  <a:cubicBezTo>
                    <a:pt x="38" y="22"/>
                    <a:pt x="40" y="12"/>
                    <a:pt x="37" y="14"/>
                  </a:cubicBezTo>
                  <a:cubicBezTo>
                    <a:pt x="34" y="15"/>
                    <a:pt x="32" y="14"/>
                    <a:pt x="31" y="11"/>
                  </a:cubicBezTo>
                  <a:cubicBezTo>
                    <a:pt x="31" y="7"/>
                    <a:pt x="44" y="3"/>
                    <a:pt x="44" y="3"/>
                  </a:cubicBezTo>
                  <a:cubicBezTo>
                    <a:pt x="44" y="3"/>
                    <a:pt x="48" y="4"/>
                    <a:pt x="51" y="7"/>
                  </a:cubicBezTo>
                  <a:cubicBezTo>
                    <a:pt x="54" y="9"/>
                    <a:pt x="58" y="13"/>
                    <a:pt x="58" y="13"/>
                  </a:cubicBezTo>
                  <a:cubicBezTo>
                    <a:pt x="58" y="13"/>
                    <a:pt x="56" y="21"/>
                    <a:pt x="51" y="23"/>
                  </a:cubicBezTo>
                  <a:cubicBezTo>
                    <a:pt x="45" y="22"/>
                    <a:pt x="40" y="26"/>
                    <a:pt x="41" y="26"/>
                  </a:cubicBezTo>
                  <a:cubicBezTo>
                    <a:pt x="42" y="26"/>
                    <a:pt x="44" y="32"/>
                    <a:pt x="44" y="32"/>
                  </a:cubicBezTo>
                  <a:cubicBezTo>
                    <a:pt x="45" y="33"/>
                    <a:pt x="48" y="32"/>
                    <a:pt x="48" y="32"/>
                  </a:cubicBezTo>
                  <a:cubicBezTo>
                    <a:pt x="51" y="35"/>
                    <a:pt x="42" y="41"/>
                    <a:pt x="42" y="43"/>
                  </a:cubicBezTo>
                  <a:cubicBezTo>
                    <a:pt x="42" y="44"/>
                    <a:pt x="46" y="45"/>
                    <a:pt x="44" y="47"/>
                  </a:cubicBezTo>
                  <a:cubicBezTo>
                    <a:pt x="42" y="49"/>
                    <a:pt x="40" y="50"/>
                    <a:pt x="40" y="50"/>
                  </a:cubicBezTo>
                  <a:cubicBezTo>
                    <a:pt x="40" y="57"/>
                    <a:pt x="33" y="57"/>
                    <a:pt x="31" y="57"/>
                  </a:cubicBezTo>
                  <a:cubicBezTo>
                    <a:pt x="30" y="57"/>
                    <a:pt x="27" y="51"/>
                    <a:pt x="27" y="50"/>
                  </a:cubicBezTo>
                  <a:cubicBezTo>
                    <a:pt x="27" y="48"/>
                    <a:pt x="28" y="47"/>
                    <a:pt x="28" y="46"/>
                  </a:cubicBezTo>
                  <a:cubicBezTo>
                    <a:pt x="28" y="44"/>
                    <a:pt x="26" y="41"/>
                    <a:pt x="26" y="41"/>
                  </a:cubicBezTo>
                  <a:cubicBezTo>
                    <a:pt x="26" y="36"/>
                    <a:pt x="21" y="37"/>
                    <a:pt x="17" y="37"/>
                  </a:cubicBezTo>
                  <a:cubicBezTo>
                    <a:pt x="13" y="37"/>
                    <a:pt x="13" y="32"/>
                    <a:pt x="13" y="32"/>
                  </a:cubicBezTo>
                  <a:cubicBezTo>
                    <a:pt x="13" y="32"/>
                    <a:pt x="13" y="22"/>
                    <a:pt x="20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0" name="Freeform 24">
              <a:extLst>
                <a:ext uri="{FF2B5EF4-FFF2-40B4-BE49-F238E27FC236}">
                  <a16:creationId xmlns="" xmlns:a16="http://schemas.microsoft.com/office/drawing/2014/main" id="{BF0B9AD8-8AA9-41BB-9B04-0A76961D724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0175" y="2014538"/>
              <a:ext cx="68263" cy="134938"/>
            </a:xfrm>
            <a:custGeom>
              <a:avLst/>
              <a:gdLst>
                <a:gd name="T0" fmla="*/ 16 w 18"/>
                <a:gd name="T1" fmla="*/ 0 h 36"/>
                <a:gd name="T2" fmla="*/ 2 w 18"/>
                <a:gd name="T3" fmla="*/ 0 h 36"/>
                <a:gd name="T4" fmla="*/ 0 w 18"/>
                <a:gd name="T5" fmla="*/ 2 h 36"/>
                <a:gd name="T6" fmla="*/ 0 w 18"/>
                <a:gd name="T7" fmla="*/ 34 h 36"/>
                <a:gd name="T8" fmla="*/ 2 w 18"/>
                <a:gd name="T9" fmla="*/ 36 h 36"/>
                <a:gd name="T10" fmla="*/ 16 w 18"/>
                <a:gd name="T11" fmla="*/ 36 h 36"/>
                <a:gd name="T12" fmla="*/ 18 w 18"/>
                <a:gd name="T13" fmla="*/ 34 h 36"/>
                <a:gd name="T14" fmla="*/ 18 w 18"/>
                <a:gd name="T15" fmla="*/ 2 h 36"/>
                <a:gd name="T16" fmla="*/ 16 w 18"/>
                <a:gd name="T17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" h="36">
                  <a:moveTo>
                    <a:pt x="16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0" y="35"/>
                    <a:pt x="1" y="36"/>
                    <a:pt x="2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7" y="36"/>
                    <a:pt x="18" y="35"/>
                    <a:pt x="18" y="34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1"/>
                    <a:pt x="17" y="0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1" name="Freeform 25">
              <a:extLst>
                <a:ext uri="{FF2B5EF4-FFF2-40B4-BE49-F238E27FC236}">
                  <a16:creationId xmlns="" xmlns:a16="http://schemas.microsoft.com/office/drawing/2014/main" id="{6EEEE65B-0CCF-4B02-AD8D-9B40D8E9458A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4788" y="2028825"/>
              <a:ext cx="285750" cy="136525"/>
            </a:xfrm>
            <a:custGeom>
              <a:avLst/>
              <a:gdLst>
                <a:gd name="T0" fmla="*/ 75 w 76"/>
                <a:gd name="T1" fmla="*/ 13 h 36"/>
                <a:gd name="T2" fmla="*/ 61 w 76"/>
                <a:gd name="T3" fmla="*/ 8 h 36"/>
                <a:gd name="T4" fmla="*/ 49 w 76"/>
                <a:gd name="T5" fmla="*/ 12 h 36"/>
                <a:gd name="T6" fmla="*/ 49 w 76"/>
                <a:gd name="T7" fmla="*/ 14 h 36"/>
                <a:gd name="T8" fmla="*/ 47 w 76"/>
                <a:gd name="T9" fmla="*/ 21 h 36"/>
                <a:gd name="T10" fmla="*/ 40 w 76"/>
                <a:gd name="T11" fmla="*/ 24 h 36"/>
                <a:gd name="T12" fmla="*/ 18 w 76"/>
                <a:gd name="T13" fmla="*/ 24 h 36"/>
                <a:gd name="T14" fmla="*/ 16 w 76"/>
                <a:gd name="T15" fmla="*/ 22 h 36"/>
                <a:gd name="T16" fmla="*/ 18 w 76"/>
                <a:gd name="T17" fmla="*/ 20 h 36"/>
                <a:gd name="T18" fmla="*/ 40 w 76"/>
                <a:gd name="T19" fmla="*/ 20 h 36"/>
                <a:gd name="T20" fmla="*/ 44 w 76"/>
                <a:gd name="T21" fmla="*/ 18 h 36"/>
                <a:gd name="T22" fmla="*/ 45 w 76"/>
                <a:gd name="T23" fmla="*/ 14 h 36"/>
                <a:gd name="T24" fmla="*/ 40 w 76"/>
                <a:gd name="T25" fmla="*/ 8 h 36"/>
                <a:gd name="T26" fmla="*/ 28 w 76"/>
                <a:gd name="T27" fmla="*/ 8 h 36"/>
                <a:gd name="T28" fmla="*/ 27 w 76"/>
                <a:gd name="T29" fmla="*/ 7 h 36"/>
                <a:gd name="T30" fmla="*/ 10 w 76"/>
                <a:gd name="T31" fmla="*/ 0 h 36"/>
                <a:gd name="T32" fmla="*/ 2 w 76"/>
                <a:gd name="T33" fmla="*/ 0 h 36"/>
                <a:gd name="T34" fmla="*/ 0 w 76"/>
                <a:gd name="T35" fmla="*/ 2 h 36"/>
                <a:gd name="T36" fmla="*/ 0 w 76"/>
                <a:gd name="T37" fmla="*/ 24 h 36"/>
                <a:gd name="T38" fmla="*/ 1 w 76"/>
                <a:gd name="T39" fmla="*/ 26 h 36"/>
                <a:gd name="T40" fmla="*/ 17 w 76"/>
                <a:gd name="T41" fmla="*/ 31 h 36"/>
                <a:gd name="T42" fmla="*/ 33 w 76"/>
                <a:gd name="T43" fmla="*/ 36 h 36"/>
                <a:gd name="T44" fmla="*/ 51 w 76"/>
                <a:gd name="T45" fmla="*/ 29 h 36"/>
                <a:gd name="T46" fmla="*/ 75 w 76"/>
                <a:gd name="T47" fmla="*/ 16 h 36"/>
                <a:gd name="T48" fmla="*/ 76 w 76"/>
                <a:gd name="T49" fmla="*/ 14 h 36"/>
                <a:gd name="T50" fmla="*/ 75 w 76"/>
                <a:gd name="T51" fmla="*/ 1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6" h="36">
                  <a:moveTo>
                    <a:pt x="75" y="13"/>
                  </a:moveTo>
                  <a:cubicBezTo>
                    <a:pt x="71" y="8"/>
                    <a:pt x="67" y="7"/>
                    <a:pt x="61" y="8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49" y="13"/>
                    <a:pt x="49" y="13"/>
                    <a:pt x="49" y="14"/>
                  </a:cubicBezTo>
                  <a:cubicBezTo>
                    <a:pt x="49" y="17"/>
                    <a:pt x="49" y="19"/>
                    <a:pt x="47" y="21"/>
                  </a:cubicBezTo>
                  <a:cubicBezTo>
                    <a:pt x="45" y="23"/>
                    <a:pt x="43" y="24"/>
                    <a:pt x="40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6" y="23"/>
                    <a:pt x="16" y="22"/>
                  </a:cubicBezTo>
                  <a:cubicBezTo>
                    <a:pt x="16" y="21"/>
                    <a:pt x="17" y="20"/>
                    <a:pt x="18" y="20"/>
                  </a:cubicBezTo>
                  <a:cubicBezTo>
                    <a:pt x="40" y="20"/>
                    <a:pt x="40" y="20"/>
                    <a:pt x="40" y="20"/>
                  </a:cubicBezTo>
                  <a:cubicBezTo>
                    <a:pt x="42" y="20"/>
                    <a:pt x="43" y="19"/>
                    <a:pt x="44" y="18"/>
                  </a:cubicBezTo>
                  <a:cubicBezTo>
                    <a:pt x="45" y="17"/>
                    <a:pt x="45" y="16"/>
                    <a:pt x="45" y="14"/>
                  </a:cubicBezTo>
                  <a:cubicBezTo>
                    <a:pt x="45" y="12"/>
                    <a:pt x="44" y="8"/>
                    <a:pt x="40" y="8"/>
                  </a:cubicBezTo>
                  <a:cubicBezTo>
                    <a:pt x="28" y="8"/>
                    <a:pt x="28" y="8"/>
                    <a:pt x="28" y="8"/>
                  </a:cubicBezTo>
                  <a:cubicBezTo>
                    <a:pt x="27" y="8"/>
                    <a:pt x="27" y="8"/>
                    <a:pt x="27" y="7"/>
                  </a:cubicBezTo>
                  <a:cubicBezTo>
                    <a:pt x="24" y="5"/>
                    <a:pt x="18" y="0"/>
                    <a:pt x="10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5"/>
                    <a:pt x="1" y="26"/>
                    <a:pt x="1" y="26"/>
                  </a:cubicBezTo>
                  <a:cubicBezTo>
                    <a:pt x="8" y="28"/>
                    <a:pt x="13" y="30"/>
                    <a:pt x="17" y="31"/>
                  </a:cubicBezTo>
                  <a:cubicBezTo>
                    <a:pt x="25" y="34"/>
                    <a:pt x="29" y="36"/>
                    <a:pt x="33" y="36"/>
                  </a:cubicBezTo>
                  <a:cubicBezTo>
                    <a:pt x="38" y="36"/>
                    <a:pt x="42" y="34"/>
                    <a:pt x="51" y="29"/>
                  </a:cubicBezTo>
                  <a:cubicBezTo>
                    <a:pt x="57" y="25"/>
                    <a:pt x="64" y="21"/>
                    <a:pt x="75" y="16"/>
                  </a:cubicBezTo>
                  <a:cubicBezTo>
                    <a:pt x="75" y="16"/>
                    <a:pt x="76" y="15"/>
                    <a:pt x="76" y="14"/>
                  </a:cubicBezTo>
                  <a:cubicBezTo>
                    <a:pt x="76" y="14"/>
                    <a:pt x="76" y="13"/>
                    <a:pt x="75" y="1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</p:spTree>
    <p:extLst>
      <p:ext uri="{BB962C8B-B14F-4D97-AF65-F5344CB8AC3E}">
        <p14:creationId xmlns:p14="http://schemas.microsoft.com/office/powerpoint/2010/main" val="14520312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BF30E2D-1E9A-4D05-8D4F-80FD9AD454CB}"/>
              </a:ext>
            </a:extLst>
          </p:cNvPr>
          <p:cNvSpPr txBox="1"/>
          <p:nvPr/>
        </p:nvSpPr>
        <p:spPr>
          <a:xfrm>
            <a:off x="2463800" y="2690341"/>
            <a:ext cx="7264400" cy="147732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9600" b="1" dirty="0">
                <a:solidFill>
                  <a:schemeClr val="bg1"/>
                </a:solidFill>
                <a:latin typeface="+mj-lt"/>
              </a:rPr>
              <a:t>THANK YOU</a:t>
            </a:r>
            <a:endParaRPr lang="id-ID" sz="96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EB7B0E8A-0F4B-434A-A270-49A898D1D138}"/>
              </a:ext>
            </a:extLst>
          </p:cNvPr>
          <p:cNvSpPr/>
          <p:nvPr/>
        </p:nvSpPr>
        <p:spPr>
          <a:xfrm>
            <a:off x="11083822" y="2085975"/>
            <a:ext cx="1367913" cy="2686050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905E573C-6DD6-4CCE-BB4B-3DA7B36BB4CE}"/>
              </a:ext>
            </a:extLst>
          </p:cNvPr>
          <p:cNvSpPr/>
          <p:nvPr/>
        </p:nvSpPr>
        <p:spPr>
          <a:xfrm>
            <a:off x="-259735" y="2085975"/>
            <a:ext cx="1367913" cy="2686050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132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F25853CB-B8B0-493A-B265-AA7795626625}"/>
              </a:ext>
            </a:extLst>
          </p:cNvPr>
          <p:cNvSpPr txBox="1"/>
          <p:nvPr/>
        </p:nvSpPr>
        <p:spPr>
          <a:xfrm>
            <a:off x="381000" y="296858"/>
            <a:ext cx="11430000" cy="677108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id-ID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What is Sustainable Livelihood?</a:t>
            </a:r>
            <a:endParaRPr lang="en-US" sz="44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5F940AB4-727D-477B-96AC-45E6CF3E8291}"/>
              </a:ext>
            </a:extLst>
          </p:cNvPr>
          <p:cNvSpPr/>
          <p:nvPr/>
        </p:nvSpPr>
        <p:spPr>
          <a:xfrm>
            <a:off x="381000" y="225739"/>
            <a:ext cx="1841500" cy="457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9">
            <a:extLst>
              <a:ext uri="{FF2B5EF4-FFF2-40B4-BE49-F238E27FC236}">
                <a16:creationId xmlns="" xmlns:a16="http://schemas.microsoft.com/office/drawing/2014/main" id="{55A67E2F-A8C6-44F7-985F-772C14236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1A2B2-876B-45BF-993B-6CDB1B8BF9AB}" type="datetime1">
              <a:rPr lang="en-US" smtClean="0"/>
              <a:t>2/25/2019</a:t>
            </a:fld>
            <a:endParaRPr lang="en-US"/>
          </a:p>
        </p:txBody>
      </p:sp>
      <p:sp>
        <p:nvSpPr>
          <p:cNvPr id="5" name="Slide Number Placeholder 10">
            <a:extLst>
              <a:ext uri="{FF2B5EF4-FFF2-40B4-BE49-F238E27FC236}">
                <a16:creationId xmlns="" xmlns:a16="http://schemas.microsoft.com/office/drawing/2014/main" id="{572138F8-2B19-4BA5-9F96-38D8EA0D3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C762C-AFEC-41AB-87FC-30D41D938410}" type="slidenum">
              <a:rPr lang="en-US" smtClean="0"/>
              <a:t>2</a:t>
            </a:fld>
            <a:endParaRPr lang="en-US"/>
          </a:p>
        </p:txBody>
      </p:sp>
      <p:sp>
        <p:nvSpPr>
          <p:cNvPr id="7" name="Teardrop 6">
            <a:extLst>
              <a:ext uri="{FF2B5EF4-FFF2-40B4-BE49-F238E27FC236}">
                <a16:creationId xmlns="" xmlns:a16="http://schemas.microsoft.com/office/drawing/2014/main" id="{4320F56F-E2F5-4A46-8C53-31FCA7C42219}"/>
              </a:ext>
            </a:extLst>
          </p:cNvPr>
          <p:cNvSpPr/>
          <p:nvPr/>
        </p:nvSpPr>
        <p:spPr>
          <a:xfrm rot="8100000">
            <a:off x="1233313" y="1206926"/>
            <a:ext cx="1291905" cy="1291905"/>
          </a:xfrm>
          <a:prstGeom prst="teardrop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ardrop 41">
            <a:extLst>
              <a:ext uri="{FF2B5EF4-FFF2-40B4-BE49-F238E27FC236}">
                <a16:creationId xmlns="" xmlns:a16="http://schemas.microsoft.com/office/drawing/2014/main" id="{02151B23-FA46-45FF-9954-D1C8183EC9E5}"/>
              </a:ext>
            </a:extLst>
          </p:cNvPr>
          <p:cNvSpPr/>
          <p:nvPr/>
        </p:nvSpPr>
        <p:spPr>
          <a:xfrm rot="8100000">
            <a:off x="1233313" y="2923081"/>
            <a:ext cx="1291905" cy="1291905"/>
          </a:xfrm>
          <a:prstGeom prst="teardrop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ardrop 42">
            <a:extLst>
              <a:ext uri="{FF2B5EF4-FFF2-40B4-BE49-F238E27FC236}">
                <a16:creationId xmlns="" xmlns:a16="http://schemas.microsoft.com/office/drawing/2014/main" id="{DA99CBB8-2EAB-46F4-8A66-3C683E242092}"/>
              </a:ext>
            </a:extLst>
          </p:cNvPr>
          <p:cNvSpPr/>
          <p:nvPr/>
        </p:nvSpPr>
        <p:spPr>
          <a:xfrm rot="8100000">
            <a:off x="1233313" y="4639237"/>
            <a:ext cx="1291905" cy="1291905"/>
          </a:xfrm>
          <a:prstGeom prst="teardrop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="" xmlns:a16="http://schemas.microsoft.com/office/drawing/2014/main" id="{3D61465A-F64F-4A2D-95FF-87232AE4F5B2}"/>
              </a:ext>
            </a:extLst>
          </p:cNvPr>
          <p:cNvSpPr/>
          <p:nvPr/>
        </p:nvSpPr>
        <p:spPr>
          <a:xfrm>
            <a:off x="1321397" y="1295011"/>
            <a:ext cx="1115735" cy="111573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>
            <a:extLst>
              <a:ext uri="{FF2B5EF4-FFF2-40B4-BE49-F238E27FC236}">
                <a16:creationId xmlns="" xmlns:a16="http://schemas.microsoft.com/office/drawing/2014/main" id="{18061DE9-3FFB-4F4D-975F-D7C304253763}"/>
              </a:ext>
            </a:extLst>
          </p:cNvPr>
          <p:cNvSpPr/>
          <p:nvPr/>
        </p:nvSpPr>
        <p:spPr>
          <a:xfrm>
            <a:off x="1321397" y="3011165"/>
            <a:ext cx="1115735" cy="111573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>
            <a:extLst>
              <a:ext uri="{FF2B5EF4-FFF2-40B4-BE49-F238E27FC236}">
                <a16:creationId xmlns="" xmlns:a16="http://schemas.microsoft.com/office/drawing/2014/main" id="{1CF9AAD4-4C45-4330-A423-6ADC67E63B20}"/>
              </a:ext>
            </a:extLst>
          </p:cNvPr>
          <p:cNvSpPr/>
          <p:nvPr/>
        </p:nvSpPr>
        <p:spPr>
          <a:xfrm>
            <a:off x="1321397" y="4727321"/>
            <a:ext cx="1115735" cy="111573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8" name="Group 47">
            <a:extLst>
              <a:ext uri="{FF2B5EF4-FFF2-40B4-BE49-F238E27FC236}">
                <a16:creationId xmlns="" xmlns:a16="http://schemas.microsoft.com/office/drawing/2014/main" id="{183E1A2A-2084-47C8-8D71-7197E3D08785}"/>
              </a:ext>
            </a:extLst>
          </p:cNvPr>
          <p:cNvGrpSpPr/>
          <p:nvPr/>
        </p:nvGrpSpPr>
        <p:grpSpPr>
          <a:xfrm>
            <a:off x="1697495" y="5106594"/>
            <a:ext cx="363538" cy="357188"/>
            <a:chOff x="9161463" y="3975100"/>
            <a:chExt cx="363538" cy="357188"/>
          </a:xfrm>
          <a:solidFill>
            <a:schemeClr val="accent1">
              <a:lumMod val="75000"/>
            </a:schemeClr>
          </a:solidFill>
        </p:grpSpPr>
        <p:sp>
          <p:nvSpPr>
            <p:cNvPr id="49" name="Freeform 7">
              <a:extLst>
                <a:ext uri="{FF2B5EF4-FFF2-40B4-BE49-F238E27FC236}">
                  <a16:creationId xmlns="" xmlns:a16="http://schemas.microsoft.com/office/drawing/2014/main" id="{88D7B45D-6F3A-48EC-81E3-19471F4AE613}"/>
                </a:ext>
              </a:extLst>
            </p:cNvPr>
            <p:cNvSpPr>
              <a:spLocks/>
            </p:cNvSpPr>
            <p:nvPr/>
          </p:nvSpPr>
          <p:spPr bwMode="auto">
            <a:xfrm>
              <a:off x="9213850" y="4203700"/>
              <a:ext cx="127000" cy="98425"/>
            </a:xfrm>
            <a:custGeom>
              <a:avLst/>
              <a:gdLst>
                <a:gd name="T0" fmla="*/ 32 w 34"/>
                <a:gd name="T1" fmla="*/ 0 h 26"/>
                <a:gd name="T2" fmla="*/ 17 w 34"/>
                <a:gd name="T3" fmla="*/ 0 h 26"/>
                <a:gd name="T4" fmla="*/ 0 w 34"/>
                <a:gd name="T5" fmla="*/ 19 h 26"/>
                <a:gd name="T6" fmla="*/ 1 w 34"/>
                <a:gd name="T7" fmla="*/ 20 h 26"/>
                <a:gd name="T8" fmla="*/ 2 w 34"/>
                <a:gd name="T9" fmla="*/ 21 h 26"/>
                <a:gd name="T10" fmla="*/ 10 w 34"/>
                <a:gd name="T11" fmla="*/ 26 h 26"/>
                <a:gd name="T12" fmla="*/ 32 w 34"/>
                <a:gd name="T13" fmla="*/ 26 h 26"/>
                <a:gd name="T14" fmla="*/ 34 w 34"/>
                <a:gd name="T15" fmla="*/ 24 h 26"/>
                <a:gd name="T16" fmla="*/ 34 w 34"/>
                <a:gd name="T17" fmla="*/ 2 h 26"/>
                <a:gd name="T18" fmla="*/ 32 w 34"/>
                <a:gd name="T19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4" h="26">
                  <a:moveTo>
                    <a:pt x="32" y="0"/>
                  </a:moveTo>
                  <a:cubicBezTo>
                    <a:pt x="17" y="0"/>
                    <a:pt x="17" y="0"/>
                    <a:pt x="17" y="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1" y="19"/>
                    <a:pt x="1" y="19"/>
                    <a:pt x="1" y="20"/>
                  </a:cubicBezTo>
                  <a:cubicBezTo>
                    <a:pt x="1" y="20"/>
                    <a:pt x="1" y="21"/>
                    <a:pt x="2" y="21"/>
                  </a:cubicBezTo>
                  <a:cubicBezTo>
                    <a:pt x="3" y="23"/>
                    <a:pt x="7" y="26"/>
                    <a:pt x="10" y="26"/>
                  </a:cubicBezTo>
                  <a:cubicBezTo>
                    <a:pt x="32" y="26"/>
                    <a:pt x="32" y="26"/>
                    <a:pt x="32" y="26"/>
                  </a:cubicBezTo>
                  <a:cubicBezTo>
                    <a:pt x="33" y="26"/>
                    <a:pt x="34" y="25"/>
                    <a:pt x="34" y="24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2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0" name="Freeform 8">
              <a:extLst>
                <a:ext uri="{FF2B5EF4-FFF2-40B4-BE49-F238E27FC236}">
                  <a16:creationId xmlns="" xmlns:a16="http://schemas.microsoft.com/office/drawing/2014/main" id="{BF3F0C87-1C1D-403F-89B9-8E50F093D25F}"/>
                </a:ext>
              </a:extLst>
            </p:cNvPr>
            <p:cNvSpPr>
              <a:spLocks/>
            </p:cNvSpPr>
            <p:nvPr/>
          </p:nvSpPr>
          <p:spPr bwMode="auto">
            <a:xfrm>
              <a:off x="9161463" y="4113213"/>
              <a:ext cx="142875" cy="147638"/>
            </a:xfrm>
            <a:custGeom>
              <a:avLst/>
              <a:gdLst>
                <a:gd name="T0" fmla="*/ 29 w 38"/>
                <a:gd name="T1" fmla="*/ 20 h 39"/>
                <a:gd name="T2" fmla="*/ 36 w 38"/>
                <a:gd name="T3" fmla="*/ 20 h 39"/>
                <a:gd name="T4" fmla="*/ 38 w 38"/>
                <a:gd name="T5" fmla="*/ 19 h 39"/>
                <a:gd name="T6" fmla="*/ 38 w 38"/>
                <a:gd name="T7" fmla="*/ 17 h 39"/>
                <a:gd name="T8" fmla="*/ 26 w 38"/>
                <a:gd name="T9" fmla="*/ 1 h 39"/>
                <a:gd name="T10" fmla="*/ 24 w 38"/>
                <a:gd name="T11" fmla="*/ 0 h 39"/>
                <a:gd name="T12" fmla="*/ 2 w 38"/>
                <a:gd name="T13" fmla="*/ 0 h 39"/>
                <a:gd name="T14" fmla="*/ 0 w 38"/>
                <a:gd name="T15" fmla="*/ 1 h 39"/>
                <a:gd name="T16" fmla="*/ 1 w 38"/>
                <a:gd name="T17" fmla="*/ 4 h 39"/>
                <a:gd name="T18" fmla="*/ 5 w 38"/>
                <a:gd name="T19" fmla="*/ 6 h 39"/>
                <a:gd name="T20" fmla="*/ 2 w 38"/>
                <a:gd name="T21" fmla="*/ 14 h 39"/>
                <a:gd name="T22" fmla="*/ 12 w 38"/>
                <a:gd name="T23" fmla="*/ 39 h 39"/>
                <a:gd name="T24" fmla="*/ 29 w 38"/>
                <a:gd name="T25" fmla="*/ 2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8" h="39">
                  <a:moveTo>
                    <a:pt x="29" y="20"/>
                  </a:moveTo>
                  <a:cubicBezTo>
                    <a:pt x="36" y="20"/>
                    <a:pt x="36" y="20"/>
                    <a:pt x="36" y="20"/>
                  </a:cubicBezTo>
                  <a:cubicBezTo>
                    <a:pt x="37" y="20"/>
                    <a:pt x="37" y="20"/>
                    <a:pt x="38" y="19"/>
                  </a:cubicBezTo>
                  <a:cubicBezTo>
                    <a:pt x="38" y="18"/>
                    <a:pt x="38" y="17"/>
                    <a:pt x="38" y="17"/>
                  </a:cubicBezTo>
                  <a:cubicBezTo>
                    <a:pt x="26" y="1"/>
                    <a:pt x="26" y="1"/>
                    <a:pt x="26" y="1"/>
                  </a:cubicBezTo>
                  <a:cubicBezTo>
                    <a:pt x="25" y="0"/>
                    <a:pt x="25" y="0"/>
                    <a:pt x="24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1"/>
                  </a:cubicBezTo>
                  <a:cubicBezTo>
                    <a:pt x="0" y="2"/>
                    <a:pt x="0" y="3"/>
                    <a:pt x="1" y="4"/>
                  </a:cubicBezTo>
                  <a:cubicBezTo>
                    <a:pt x="5" y="6"/>
                    <a:pt x="5" y="6"/>
                    <a:pt x="5" y="6"/>
                  </a:cubicBezTo>
                  <a:cubicBezTo>
                    <a:pt x="3" y="8"/>
                    <a:pt x="2" y="10"/>
                    <a:pt x="2" y="14"/>
                  </a:cubicBezTo>
                  <a:cubicBezTo>
                    <a:pt x="2" y="18"/>
                    <a:pt x="7" y="30"/>
                    <a:pt x="12" y="39"/>
                  </a:cubicBezTo>
                  <a:cubicBezTo>
                    <a:pt x="12" y="39"/>
                    <a:pt x="28" y="21"/>
                    <a:pt x="29" y="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1" name="Freeform 9">
              <a:extLst>
                <a:ext uri="{FF2B5EF4-FFF2-40B4-BE49-F238E27FC236}">
                  <a16:creationId xmlns="" xmlns:a16="http://schemas.microsoft.com/office/drawing/2014/main" id="{47938B1E-A1CB-4BC3-9CD5-755B654650D2}"/>
                </a:ext>
              </a:extLst>
            </p:cNvPr>
            <p:cNvSpPr>
              <a:spLocks/>
            </p:cNvSpPr>
            <p:nvPr/>
          </p:nvSpPr>
          <p:spPr bwMode="auto">
            <a:xfrm>
              <a:off x="9390063" y="4076700"/>
              <a:ext cx="134938" cy="112713"/>
            </a:xfrm>
            <a:custGeom>
              <a:avLst/>
              <a:gdLst>
                <a:gd name="T0" fmla="*/ 34 w 36"/>
                <a:gd name="T1" fmla="*/ 20 h 30"/>
                <a:gd name="T2" fmla="*/ 21 w 36"/>
                <a:gd name="T3" fmla="*/ 2 h 30"/>
                <a:gd name="T4" fmla="*/ 19 w 36"/>
                <a:gd name="T5" fmla="*/ 1 h 30"/>
                <a:gd name="T6" fmla="*/ 1 w 36"/>
                <a:gd name="T7" fmla="*/ 13 h 30"/>
                <a:gd name="T8" fmla="*/ 0 w 36"/>
                <a:gd name="T9" fmla="*/ 14 h 30"/>
                <a:gd name="T10" fmla="*/ 1 w 36"/>
                <a:gd name="T11" fmla="*/ 16 h 30"/>
                <a:gd name="T12" fmla="*/ 10 w 36"/>
                <a:gd name="T13" fmla="*/ 28 h 30"/>
                <a:gd name="T14" fmla="*/ 34 w 36"/>
                <a:gd name="T15" fmla="*/ 30 h 30"/>
                <a:gd name="T16" fmla="*/ 35 w 36"/>
                <a:gd name="T17" fmla="*/ 28 h 30"/>
                <a:gd name="T18" fmla="*/ 34 w 36"/>
                <a:gd name="T19" fmla="*/ 2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6" h="30">
                  <a:moveTo>
                    <a:pt x="34" y="20"/>
                  </a:moveTo>
                  <a:cubicBezTo>
                    <a:pt x="21" y="2"/>
                    <a:pt x="21" y="2"/>
                    <a:pt x="21" y="2"/>
                  </a:cubicBezTo>
                  <a:cubicBezTo>
                    <a:pt x="21" y="1"/>
                    <a:pt x="20" y="0"/>
                    <a:pt x="19" y="1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4"/>
                    <a:pt x="0" y="14"/>
                  </a:cubicBezTo>
                  <a:cubicBezTo>
                    <a:pt x="0" y="15"/>
                    <a:pt x="1" y="15"/>
                    <a:pt x="1" y="16"/>
                  </a:cubicBezTo>
                  <a:cubicBezTo>
                    <a:pt x="10" y="28"/>
                    <a:pt x="10" y="28"/>
                    <a:pt x="10" y="28"/>
                  </a:cubicBezTo>
                  <a:cubicBezTo>
                    <a:pt x="34" y="30"/>
                    <a:pt x="34" y="30"/>
                    <a:pt x="34" y="30"/>
                  </a:cubicBezTo>
                  <a:cubicBezTo>
                    <a:pt x="34" y="29"/>
                    <a:pt x="35" y="28"/>
                    <a:pt x="35" y="28"/>
                  </a:cubicBezTo>
                  <a:cubicBezTo>
                    <a:pt x="36" y="26"/>
                    <a:pt x="36" y="22"/>
                    <a:pt x="34" y="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2" name="Freeform 10">
              <a:extLst>
                <a:ext uri="{FF2B5EF4-FFF2-40B4-BE49-F238E27FC236}">
                  <a16:creationId xmlns="" xmlns:a16="http://schemas.microsoft.com/office/drawing/2014/main" id="{331F1683-9EDD-460F-BC43-87AA07AABB58}"/>
                </a:ext>
              </a:extLst>
            </p:cNvPr>
            <p:cNvSpPr>
              <a:spLocks/>
            </p:cNvSpPr>
            <p:nvPr/>
          </p:nvSpPr>
          <p:spPr bwMode="auto">
            <a:xfrm>
              <a:off x="9356725" y="4173538"/>
              <a:ext cx="153988" cy="158750"/>
            </a:xfrm>
            <a:custGeom>
              <a:avLst/>
              <a:gdLst>
                <a:gd name="T0" fmla="*/ 16 w 41"/>
                <a:gd name="T1" fmla="*/ 6 h 42"/>
                <a:gd name="T2" fmla="*/ 16 w 41"/>
                <a:gd name="T3" fmla="*/ 2 h 42"/>
                <a:gd name="T4" fmla="*/ 15 w 41"/>
                <a:gd name="T5" fmla="*/ 0 h 42"/>
                <a:gd name="T6" fmla="*/ 12 w 41"/>
                <a:gd name="T7" fmla="*/ 1 h 42"/>
                <a:gd name="T8" fmla="*/ 0 w 41"/>
                <a:gd name="T9" fmla="*/ 19 h 42"/>
                <a:gd name="T10" fmla="*/ 0 w 41"/>
                <a:gd name="T11" fmla="*/ 21 h 42"/>
                <a:gd name="T12" fmla="*/ 12 w 41"/>
                <a:gd name="T13" fmla="*/ 41 h 42"/>
                <a:gd name="T14" fmla="*/ 13 w 41"/>
                <a:gd name="T15" fmla="*/ 42 h 42"/>
                <a:gd name="T16" fmla="*/ 15 w 41"/>
                <a:gd name="T17" fmla="*/ 40 h 42"/>
                <a:gd name="T18" fmla="*/ 16 w 41"/>
                <a:gd name="T19" fmla="*/ 34 h 42"/>
                <a:gd name="T20" fmla="*/ 19 w 41"/>
                <a:gd name="T21" fmla="*/ 34 h 42"/>
                <a:gd name="T22" fmla="*/ 19 w 41"/>
                <a:gd name="T23" fmla="*/ 34 h 42"/>
                <a:gd name="T24" fmla="*/ 24 w 41"/>
                <a:gd name="T25" fmla="*/ 32 h 42"/>
                <a:gd name="T26" fmla="*/ 41 w 41"/>
                <a:gd name="T27" fmla="*/ 8 h 42"/>
                <a:gd name="T28" fmla="*/ 16 w 41"/>
                <a:gd name="T29" fmla="*/ 6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1" h="42">
                  <a:moveTo>
                    <a:pt x="16" y="6"/>
                  </a:moveTo>
                  <a:cubicBezTo>
                    <a:pt x="16" y="2"/>
                    <a:pt x="16" y="2"/>
                    <a:pt x="16" y="2"/>
                  </a:cubicBezTo>
                  <a:cubicBezTo>
                    <a:pt x="16" y="1"/>
                    <a:pt x="15" y="0"/>
                    <a:pt x="15" y="0"/>
                  </a:cubicBezTo>
                  <a:cubicBezTo>
                    <a:pt x="14" y="0"/>
                    <a:pt x="13" y="0"/>
                    <a:pt x="12" y="1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20"/>
                    <a:pt x="0" y="20"/>
                    <a:pt x="0" y="2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42"/>
                    <a:pt x="13" y="42"/>
                    <a:pt x="13" y="42"/>
                  </a:cubicBezTo>
                  <a:cubicBezTo>
                    <a:pt x="14" y="42"/>
                    <a:pt x="15" y="41"/>
                    <a:pt x="15" y="40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8" y="34"/>
                    <a:pt x="19" y="34"/>
                  </a:cubicBezTo>
                  <a:cubicBezTo>
                    <a:pt x="19" y="34"/>
                    <a:pt x="19" y="34"/>
                    <a:pt x="19" y="34"/>
                  </a:cubicBezTo>
                  <a:cubicBezTo>
                    <a:pt x="21" y="34"/>
                    <a:pt x="22" y="33"/>
                    <a:pt x="24" y="32"/>
                  </a:cubicBezTo>
                  <a:cubicBezTo>
                    <a:pt x="27" y="30"/>
                    <a:pt x="32" y="22"/>
                    <a:pt x="41" y="8"/>
                  </a:cubicBezTo>
                  <a:cubicBezTo>
                    <a:pt x="41" y="8"/>
                    <a:pt x="16" y="6"/>
                    <a:pt x="16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3" name="Freeform 11">
              <a:extLst>
                <a:ext uri="{FF2B5EF4-FFF2-40B4-BE49-F238E27FC236}">
                  <a16:creationId xmlns="" xmlns:a16="http://schemas.microsoft.com/office/drawing/2014/main" id="{1FF4300C-BE0C-40C8-B3B3-E9CEED2142EA}"/>
                </a:ext>
              </a:extLst>
            </p:cNvPr>
            <p:cNvSpPr>
              <a:spLocks/>
            </p:cNvSpPr>
            <p:nvPr/>
          </p:nvSpPr>
          <p:spPr bwMode="auto">
            <a:xfrm>
              <a:off x="9217025" y="3975100"/>
              <a:ext cx="109538" cy="138113"/>
            </a:xfrm>
            <a:custGeom>
              <a:avLst/>
              <a:gdLst>
                <a:gd name="T0" fmla="*/ 1 w 29"/>
                <a:gd name="T1" fmla="*/ 27 h 37"/>
                <a:gd name="T2" fmla="*/ 20 w 29"/>
                <a:gd name="T3" fmla="*/ 36 h 37"/>
                <a:gd name="T4" fmla="*/ 21 w 29"/>
                <a:gd name="T5" fmla="*/ 37 h 37"/>
                <a:gd name="T6" fmla="*/ 23 w 29"/>
                <a:gd name="T7" fmla="*/ 35 h 37"/>
                <a:gd name="T8" fmla="*/ 29 w 29"/>
                <a:gd name="T9" fmla="*/ 22 h 37"/>
                <a:gd name="T10" fmla="*/ 19 w 29"/>
                <a:gd name="T11" fmla="*/ 0 h 37"/>
                <a:gd name="T12" fmla="*/ 18 w 29"/>
                <a:gd name="T13" fmla="*/ 0 h 37"/>
                <a:gd name="T14" fmla="*/ 17 w 29"/>
                <a:gd name="T15" fmla="*/ 0 h 37"/>
                <a:gd name="T16" fmla="*/ 17 w 29"/>
                <a:gd name="T17" fmla="*/ 0 h 37"/>
                <a:gd name="T18" fmla="*/ 10 w 29"/>
                <a:gd name="T19" fmla="*/ 4 h 37"/>
                <a:gd name="T20" fmla="*/ 0 w 29"/>
                <a:gd name="T21" fmla="*/ 25 h 37"/>
                <a:gd name="T22" fmla="*/ 0 w 29"/>
                <a:gd name="T23" fmla="*/ 26 h 37"/>
                <a:gd name="T24" fmla="*/ 1 w 29"/>
                <a:gd name="T25" fmla="*/ 2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" h="37">
                  <a:moveTo>
                    <a:pt x="1" y="27"/>
                  </a:moveTo>
                  <a:cubicBezTo>
                    <a:pt x="20" y="36"/>
                    <a:pt x="20" y="36"/>
                    <a:pt x="20" y="36"/>
                  </a:cubicBezTo>
                  <a:cubicBezTo>
                    <a:pt x="21" y="36"/>
                    <a:pt x="21" y="37"/>
                    <a:pt x="21" y="37"/>
                  </a:cubicBezTo>
                  <a:cubicBezTo>
                    <a:pt x="22" y="37"/>
                    <a:pt x="23" y="36"/>
                    <a:pt x="23" y="35"/>
                  </a:cubicBezTo>
                  <a:cubicBezTo>
                    <a:pt x="29" y="22"/>
                    <a:pt x="29" y="22"/>
                    <a:pt x="29" y="22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4" y="0"/>
                    <a:pt x="11" y="2"/>
                    <a:pt x="10" y="4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5"/>
                    <a:pt x="0" y="26"/>
                    <a:pt x="0" y="26"/>
                  </a:cubicBezTo>
                  <a:cubicBezTo>
                    <a:pt x="0" y="27"/>
                    <a:pt x="1" y="27"/>
                    <a:pt x="1" y="2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4" name="Freeform 12">
              <a:extLst>
                <a:ext uri="{FF2B5EF4-FFF2-40B4-BE49-F238E27FC236}">
                  <a16:creationId xmlns="" xmlns:a16="http://schemas.microsoft.com/office/drawing/2014/main" id="{6DF43576-FC26-4893-8E05-15B533F9E236}"/>
                </a:ext>
              </a:extLst>
            </p:cNvPr>
            <p:cNvSpPr>
              <a:spLocks/>
            </p:cNvSpPr>
            <p:nvPr/>
          </p:nvSpPr>
          <p:spPr bwMode="auto">
            <a:xfrm>
              <a:off x="9274175" y="3975100"/>
              <a:ext cx="195263" cy="109538"/>
            </a:xfrm>
            <a:custGeom>
              <a:avLst/>
              <a:gdLst>
                <a:gd name="T0" fmla="*/ 42 w 52"/>
                <a:gd name="T1" fmla="*/ 28 h 29"/>
                <a:gd name="T2" fmla="*/ 52 w 52"/>
                <a:gd name="T3" fmla="*/ 8 h 29"/>
                <a:gd name="T4" fmla="*/ 51 w 52"/>
                <a:gd name="T5" fmla="*/ 6 h 29"/>
                <a:gd name="T6" fmla="*/ 49 w 52"/>
                <a:gd name="T7" fmla="*/ 6 h 29"/>
                <a:gd name="T8" fmla="*/ 43 w 52"/>
                <a:gd name="T9" fmla="*/ 8 h 29"/>
                <a:gd name="T10" fmla="*/ 38 w 52"/>
                <a:gd name="T11" fmla="*/ 2 h 29"/>
                <a:gd name="T12" fmla="*/ 13 w 52"/>
                <a:gd name="T13" fmla="*/ 0 h 29"/>
                <a:gd name="T14" fmla="*/ 8 w 52"/>
                <a:gd name="T15" fmla="*/ 0 h 29"/>
                <a:gd name="T16" fmla="*/ 19 w 52"/>
                <a:gd name="T17" fmla="*/ 24 h 29"/>
                <a:gd name="T18" fmla="*/ 16 w 52"/>
                <a:gd name="T19" fmla="*/ 27 h 29"/>
                <a:gd name="T20" fmla="*/ 17 w 52"/>
                <a:gd name="T21" fmla="*/ 28 h 29"/>
                <a:gd name="T22" fmla="*/ 18 w 52"/>
                <a:gd name="T23" fmla="*/ 29 h 29"/>
                <a:gd name="T24" fmla="*/ 40 w 52"/>
                <a:gd name="T25" fmla="*/ 29 h 29"/>
                <a:gd name="T26" fmla="*/ 42 w 52"/>
                <a:gd name="T27" fmla="*/ 28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2" h="29">
                  <a:moveTo>
                    <a:pt x="42" y="28"/>
                  </a:moveTo>
                  <a:cubicBezTo>
                    <a:pt x="52" y="8"/>
                    <a:pt x="52" y="8"/>
                    <a:pt x="52" y="8"/>
                  </a:cubicBezTo>
                  <a:cubicBezTo>
                    <a:pt x="52" y="8"/>
                    <a:pt x="52" y="7"/>
                    <a:pt x="51" y="6"/>
                  </a:cubicBezTo>
                  <a:cubicBezTo>
                    <a:pt x="51" y="5"/>
                    <a:pt x="50" y="5"/>
                    <a:pt x="49" y="6"/>
                  </a:cubicBezTo>
                  <a:cubicBezTo>
                    <a:pt x="43" y="8"/>
                    <a:pt x="43" y="8"/>
                    <a:pt x="43" y="8"/>
                  </a:cubicBezTo>
                  <a:cubicBezTo>
                    <a:pt x="43" y="6"/>
                    <a:pt x="41" y="3"/>
                    <a:pt x="38" y="2"/>
                  </a:cubicBezTo>
                  <a:cubicBezTo>
                    <a:pt x="36" y="1"/>
                    <a:pt x="33" y="0"/>
                    <a:pt x="13" y="0"/>
                  </a:cubicBezTo>
                  <a:cubicBezTo>
                    <a:pt x="11" y="0"/>
                    <a:pt x="10" y="0"/>
                    <a:pt x="8" y="0"/>
                  </a:cubicBezTo>
                  <a:cubicBezTo>
                    <a:pt x="8" y="0"/>
                    <a:pt x="19" y="23"/>
                    <a:pt x="19" y="24"/>
                  </a:cubicBezTo>
                  <a:cubicBezTo>
                    <a:pt x="18" y="25"/>
                    <a:pt x="16" y="26"/>
                    <a:pt x="16" y="27"/>
                  </a:cubicBezTo>
                  <a:cubicBezTo>
                    <a:pt x="16" y="28"/>
                    <a:pt x="16" y="28"/>
                    <a:pt x="17" y="28"/>
                  </a:cubicBezTo>
                  <a:cubicBezTo>
                    <a:pt x="17" y="29"/>
                    <a:pt x="18" y="29"/>
                    <a:pt x="18" y="29"/>
                  </a:cubicBezTo>
                  <a:cubicBezTo>
                    <a:pt x="18" y="29"/>
                    <a:pt x="0" y="29"/>
                    <a:pt x="40" y="29"/>
                  </a:cubicBezTo>
                  <a:cubicBezTo>
                    <a:pt x="41" y="29"/>
                    <a:pt x="41" y="29"/>
                    <a:pt x="42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="" xmlns:a16="http://schemas.microsoft.com/office/drawing/2014/main" id="{84455004-B09B-4EE0-AB65-3FB04ABB0CEB}"/>
              </a:ext>
            </a:extLst>
          </p:cNvPr>
          <p:cNvGrpSpPr/>
          <p:nvPr/>
        </p:nvGrpSpPr>
        <p:grpSpPr>
          <a:xfrm>
            <a:off x="1699083" y="3390438"/>
            <a:ext cx="360363" cy="357188"/>
            <a:chOff x="8440738" y="3975100"/>
            <a:chExt cx="360363" cy="357188"/>
          </a:xfrm>
          <a:solidFill>
            <a:schemeClr val="accent1"/>
          </a:solidFill>
        </p:grpSpPr>
        <p:sp>
          <p:nvSpPr>
            <p:cNvPr id="56" name="Freeform 33">
              <a:extLst>
                <a:ext uri="{FF2B5EF4-FFF2-40B4-BE49-F238E27FC236}">
                  <a16:creationId xmlns="" xmlns:a16="http://schemas.microsoft.com/office/drawing/2014/main" id="{2DEBA328-D7FD-4485-A4A2-54183717EEA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78850" y="3975100"/>
              <a:ext cx="217488" cy="66675"/>
            </a:xfrm>
            <a:custGeom>
              <a:avLst/>
              <a:gdLst>
                <a:gd name="T0" fmla="*/ 57 w 58"/>
                <a:gd name="T1" fmla="*/ 2 h 18"/>
                <a:gd name="T2" fmla="*/ 55 w 58"/>
                <a:gd name="T3" fmla="*/ 2 h 18"/>
                <a:gd name="T4" fmla="*/ 44 w 58"/>
                <a:gd name="T5" fmla="*/ 6 h 18"/>
                <a:gd name="T6" fmla="*/ 32 w 58"/>
                <a:gd name="T7" fmla="*/ 3 h 18"/>
                <a:gd name="T8" fmla="*/ 18 w 58"/>
                <a:gd name="T9" fmla="*/ 0 h 18"/>
                <a:gd name="T10" fmla="*/ 0 w 58"/>
                <a:gd name="T11" fmla="*/ 10 h 18"/>
                <a:gd name="T12" fmla="*/ 1 w 58"/>
                <a:gd name="T13" fmla="*/ 12 h 18"/>
                <a:gd name="T14" fmla="*/ 3 w 58"/>
                <a:gd name="T15" fmla="*/ 13 h 18"/>
                <a:gd name="T16" fmla="*/ 21 w 58"/>
                <a:gd name="T17" fmla="*/ 14 h 18"/>
                <a:gd name="T18" fmla="*/ 36 w 58"/>
                <a:gd name="T19" fmla="*/ 18 h 18"/>
                <a:gd name="T20" fmla="*/ 58 w 58"/>
                <a:gd name="T21" fmla="*/ 4 h 18"/>
                <a:gd name="T22" fmla="*/ 57 w 58"/>
                <a:gd name="T23" fmla="*/ 2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8" h="18">
                  <a:moveTo>
                    <a:pt x="57" y="2"/>
                  </a:moveTo>
                  <a:cubicBezTo>
                    <a:pt x="57" y="1"/>
                    <a:pt x="55" y="1"/>
                    <a:pt x="55" y="2"/>
                  </a:cubicBezTo>
                  <a:cubicBezTo>
                    <a:pt x="51" y="4"/>
                    <a:pt x="48" y="6"/>
                    <a:pt x="44" y="6"/>
                  </a:cubicBezTo>
                  <a:cubicBezTo>
                    <a:pt x="40" y="6"/>
                    <a:pt x="36" y="4"/>
                    <a:pt x="32" y="3"/>
                  </a:cubicBezTo>
                  <a:cubicBezTo>
                    <a:pt x="27" y="1"/>
                    <a:pt x="23" y="0"/>
                    <a:pt x="18" y="0"/>
                  </a:cubicBezTo>
                  <a:cubicBezTo>
                    <a:pt x="11" y="0"/>
                    <a:pt x="5" y="3"/>
                    <a:pt x="0" y="10"/>
                  </a:cubicBezTo>
                  <a:cubicBezTo>
                    <a:pt x="0" y="11"/>
                    <a:pt x="0" y="12"/>
                    <a:pt x="1" y="12"/>
                  </a:cubicBezTo>
                  <a:cubicBezTo>
                    <a:pt x="1" y="13"/>
                    <a:pt x="2" y="13"/>
                    <a:pt x="3" y="13"/>
                  </a:cubicBezTo>
                  <a:cubicBezTo>
                    <a:pt x="8" y="10"/>
                    <a:pt x="14" y="12"/>
                    <a:pt x="21" y="14"/>
                  </a:cubicBezTo>
                  <a:cubicBezTo>
                    <a:pt x="25" y="16"/>
                    <a:pt x="30" y="18"/>
                    <a:pt x="36" y="18"/>
                  </a:cubicBezTo>
                  <a:cubicBezTo>
                    <a:pt x="43" y="18"/>
                    <a:pt x="51" y="14"/>
                    <a:pt x="58" y="4"/>
                  </a:cubicBezTo>
                  <a:cubicBezTo>
                    <a:pt x="58" y="3"/>
                    <a:pt x="58" y="2"/>
                    <a:pt x="57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9" name="Freeform 34">
              <a:extLst>
                <a:ext uri="{FF2B5EF4-FFF2-40B4-BE49-F238E27FC236}">
                  <a16:creationId xmlns="" xmlns:a16="http://schemas.microsoft.com/office/drawing/2014/main" id="{F48A506D-F3CC-4246-8E3D-40318B747BD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440738" y="4076700"/>
              <a:ext cx="360363" cy="255588"/>
            </a:xfrm>
            <a:custGeom>
              <a:avLst/>
              <a:gdLst>
                <a:gd name="T0" fmla="*/ 96 w 96"/>
                <a:gd name="T1" fmla="*/ 65 h 68"/>
                <a:gd name="T2" fmla="*/ 80 w 96"/>
                <a:gd name="T3" fmla="*/ 2 h 68"/>
                <a:gd name="T4" fmla="*/ 78 w 96"/>
                <a:gd name="T5" fmla="*/ 0 h 68"/>
                <a:gd name="T6" fmla="*/ 18 w 96"/>
                <a:gd name="T7" fmla="*/ 0 h 68"/>
                <a:gd name="T8" fmla="*/ 16 w 96"/>
                <a:gd name="T9" fmla="*/ 2 h 68"/>
                <a:gd name="T10" fmla="*/ 0 w 96"/>
                <a:gd name="T11" fmla="*/ 65 h 68"/>
                <a:gd name="T12" fmla="*/ 0 w 96"/>
                <a:gd name="T13" fmla="*/ 67 h 68"/>
                <a:gd name="T14" fmla="*/ 2 w 96"/>
                <a:gd name="T15" fmla="*/ 68 h 68"/>
                <a:gd name="T16" fmla="*/ 94 w 96"/>
                <a:gd name="T17" fmla="*/ 68 h 68"/>
                <a:gd name="T18" fmla="*/ 96 w 96"/>
                <a:gd name="T19" fmla="*/ 67 h 68"/>
                <a:gd name="T20" fmla="*/ 96 w 96"/>
                <a:gd name="T21" fmla="*/ 65 h 68"/>
                <a:gd name="T22" fmla="*/ 48 w 96"/>
                <a:gd name="T23" fmla="*/ 30 h 68"/>
                <a:gd name="T24" fmla="*/ 52 w 96"/>
                <a:gd name="T25" fmla="*/ 34 h 68"/>
                <a:gd name="T26" fmla="*/ 48 w 96"/>
                <a:gd name="T27" fmla="*/ 38 h 68"/>
                <a:gd name="T28" fmla="*/ 44 w 96"/>
                <a:gd name="T29" fmla="*/ 34 h 68"/>
                <a:gd name="T30" fmla="*/ 48 w 96"/>
                <a:gd name="T31" fmla="*/ 30 h 68"/>
                <a:gd name="T32" fmla="*/ 37 w 96"/>
                <a:gd name="T33" fmla="*/ 12 h 68"/>
                <a:gd name="T34" fmla="*/ 44 w 96"/>
                <a:gd name="T35" fmla="*/ 25 h 68"/>
                <a:gd name="T36" fmla="*/ 38 w 96"/>
                <a:gd name="T37" fmla="*/ 34 h 68"/>
                <a:gd name="T38" fmla="*/ 24 w 96"/>
                <a:gd name="T39" fmla="*/ 34 h 68"/>
                <a:gd name="T40" fmla="*/ 37 w 96"/>
                <a:gd name="T41" fmla="*/ 12 h 68"/>
                <a:gd name="T42" fmla="*/ 48 w 96"/>
                <a:gd name="T43" fmla="*/ 58 h 68"/>
                <a:gd name="T44" fmla="*/ 33 w 96"/>
                <a:gd name="T45" fmla="*/ 53 h 68"/>
                <a:gd name="T46" fmla="*/ 42 w 96"/>
                <a:gd name="T47" fmla="*/ 42 h 68"/>
                <a:gd name="T48" fmla="*/ 48 w 96"/>
                <a:gd name="T49" fmla="*/ 43 h 68"/>
                <a:gd name="T50" fmla="*/ 54 w 96"/>
                <a:gd name="T51" fmla="*/ 42 h 68"/>
                <a:gd name="T52" fmla="*/ 62 w 96"/>
                <a:gd name="T53" fmla="*/ 53 h 68"/>
                <a:gd name="T54" fmla="*/ 48 w 96"/>
                <a:gd name="T55" fmla="*/ 58 h 68"/>
                <a:gd name="T56" fmla="*/ 58 w 96"/>
                <a:gd name="T57" fmla="*/ 34 h 68"/>
                <a:gd name="T58" fmla="*/ 52 w 96"/>
                <a:gd name="T59" fmla="*/ 25 h 68"/>
                <a:gd name="T60" fmla="*/ 59 w 96"/>
                <a:gd name="T61" fmla="*/ 12 h 68"/>
                <a:gd name="T62" fmla="*/ 72 w 96"/>
                <a:gd name="T63" fmla="*/ 34 h 68"/>
                <a:gd name="T64" fmla="*/ 58 w 96"/>
                <a:gd name="T65" fmla="*/ 34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6" h="68">
                  <a:moveTo>
                    <a:pt x="96" y="65"/>
                  </a:moveTo>
                  <a:cubicBezTo>
                    <a:pt x="82" y="44"/>
                    <a:pt x="80" y="2"/>
                    <a:pt x="80" y="2"/>
                  </a:cubicBezTo>
                  <a:cubicBezTo>
                    <a:pt x="80" y="1"/>
                    <a:pt x="79" y="0"/>
                    <a:pt x="7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7" y="0"/>
                    <a:pt x="16" y="1"/>
                    <a:pt x="16" y="2"/>
                  </a:cubicBezTo>
                  <a:cubicBezTo>
                    <a:pt x="16" y="2"/>
                    <a:pt x="14" y="44"/>
                    <a:pt x="0" y="65"/>
                  </a:cubicBezTo>
                  <a:cubicBezTo>
                    <a:pt x="0" y="66"/>
                    <a:pt x="0" y="66"/>
                    <a:pt x="0" y="67"/>
                  </a:cubicBezTo>
                  <a:cubicBezTo>
                    <a:pt x="1" y="68"/>
                    <a:pt x="1" y="68"/>
                    <a:pt x="2" y="68"/>
                  </a:cubicBezTo>
                  <a:cubicBezTo>
                    <a:pt x="94" y="68"/>
                    <a:pt x="94" y="68"/>
                    <a:pt x="94" y="68"/>
                  </a:cubicBezTo>
                  <a:cubicBezTo>
                    <a:pt x="95" y="68"/>
                    <a:pt x="95" y="68"/>
                    <a:pt x="96" y="67"/>
                  </a:cubicBezTo>
                  <a:cubicBezTo>
                    <a:pt x="96" y="66"/>
                    <a:pt x="96" y="66"/>
                    <a:pt x="96" y="65"/>
                  </a:cubicBezTo>
                  <a:close/>
                  <a:moveTo>
                    <a:pt x="48" y="30"/>
                  </a:moveTo>
                  <a:cubicBezTo>
                    <a:pt x="50" y="30"/>
                    <a:pt x="52" y="32"/>
                    <a:pt x="52" y="34"/>
                  </a:cubicBezTo>
                  <a:cubicBezTo>
                    <a:pt x="52" y="36"/>
                    <a:pt x="50" y="38"/>
                    <a:pt x="48" y="38"/>
                  </a:cubicBezTo>
                  <a:cubicBezTo>
                    <a:pt x="46" y="38"/>
                    <a:pt x="44" y="36"/>
                    <a:pt x="44" y="34"/>
                  </a:cubicBezTo>
                  <a:cubicBezTo>
                    <a:pt x="44" y="32"/>
                    <a:pt x="46" y="30"/>
                    <a:pt x="48" y="30"/>
                  </a:cubicBezTo>
                  <a:close/>
                  <a:moveTo>
                    <a:pt x="37" y="12"/>
                  </a:moveTo>
                  <a:cubicBezTo>
                    <a:pt x="44" y="25"/>
                    <a:pt x="44" y="25"/>
                    <a:pt x="44" y="25"/>
                  </a:cubicBezTo>
                  <a:cubicBezTo>
                    <a:pt x="41" y="27"/>
                    <a:pt x="38" y="30"/>
                    <a:pt x="38" y="34"/>
                  </a:cubicBezTo>
                  <a:cubicBezTo>
                    <a:pt x="24" y="34"/>
                    <a:pt x="24" y="34"/>
                    <a:pt x="24" y="34"/>
                  </a:cubicBezTo>
                  <a:cubicBezTo>
                    <a:pt x="24" y="24"/>
                    <a:pt x="29" y="16"/>
                    <a:pt x="37" y="12"/>
                  </a:cubicBezTo>
                  <a:close/>
                  <a:moveTo>
                    <a:pt x="48" y="58"/>
                  </a:moveTo>
                  <a:cubicBezTo>
                    <a:pt x="43" y="58"/>
                    <a:pt x="38" y="56"/>
                    <a:pt x="33" y="53"/>
                  </a:cubicBezTo>
                  <a:cubicBezTo>
                    <a:pt x="42" y="42"/>
                    <a:pt x="42" y="42"/>
                    <a:pt x="42" y="42"/>
                  </a:cubicBezTo>
                  <a:cubicBezTo>
                    <a:pt x="44" y="43"/>
                    <a:pt x="46" y="43"/>
                    <a:pt x="48" y="43"/>
                  </a:cubicBezTo>
                  <a:cubicBezTo>
                    <a:pt x="50" y="43"/>
                    <a:pt x="52" y="43"/>
                    <a:pt x="54" y="42"/>
                  </a:cubicBezTo>
                  <a:cubicBezTo>
                    <a:pt x="62" y="53"/>
                    <a:pt x="62" y="53"/>
                    <a:pt x="62" y="53"/>
                  </a:cubicBezTo>
                  <a:cubicBezTo>
                    <a:pt x="58" y="56"/>
                    <a:pt x="53" y="58"/>
                    <a:pt x="48" y="58"/>
                  </a:cubicBezTo>
                  <a:close/>
                  <a:moveTo>
                    <a:pt x="58" y="34"/>
                  </a:moveTo>
                  <a:cubicBezTo>
                    <a:pt x="58" y="30"/>
                    <a:pt x="55" y="27"/>
                    <a:pt x="52" y="25"/>
                  </a:cubicBezTo>
                  <a:cubicBezTo>
                    <a:pt x="59" y="12"/>
                    <a:pt x="59" y="12"/>
                    <a:pt x="59" y="12"/>
                  </a:cubicBezTo>
                  <a:cubicBezTo>
                    <a:pt x="67" y="16"/>
                    <a:pt x="72" y="24"/>
                    <a:pt x="72" y="34"/>
                  </a:cubicBezTo>
                  <a:lnTo>
                    <a:pt x="58" y="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="" xmlns:a16="http://schemas.microsoft.com/office/drawing/2014/main" id="{4EF03226-69C2-4C8B-A519-E029FDE1695F}"/>
              </a:ext>
            </a:extLst>
          </p:cNvPr>
          <p:cNvGrpSpPr/>
          <p:nvPr/>
        </p:nvGrpSpPr>
        <p:grpSpPr>
          <a:xfrm>
            <a:off x="1699083" y="1671903"/>
            <a:ext cx="360363" cy="361950"/>
            <a:chOff x="7718425" y="3970338"/>
            <a:chExt cx="360363" cy="36195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61" name="Freeform 195">
              <a:extLst>
                <a:ext uri="{FF2B5EF4-FFF2-40B4-BE49-F238E27FC236}">
                  <a16:creationId xmlns="" xmlns:a16="http://schemas.microsoft.com/office/drawing/2014/main" id="{17F8E88B-4A2C-429F-81C0-14BC71FF0C9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718425" y="4046538"/>
              <a:ext cx="360363" cy="285750"/>
            </a:xfrm>
            <a:custGeom>
              <a:avLst/>
              <a:gdLst>
                <a:gd name="T0" fmla="*/ 93 w 96"/>
                <a:gd name="T1" fmla="*/ 24 h 76"/>
                <a:gd name="T2" fmla="*/ 72 w 96"/>
                <a:gd name="T3" fmla="*/ 25 h 76"/>
                <a:gd name="T4" fmla="*/ 69 w 96"/>
                <a:gd name="T5" fmla="*/ 24 h 76"/>
                <a:gd name="T6" fmla="*/ 48 w 96"/>
                <a:gd name="T7" fmla="*/ 25 h 76"/>
                <a:gd name="T8" fmla="*/ 45 w 96"/>
                <a:gd name="T9" fmla="*/ 24 h 76"/>
                <a:gd name="T10" fmla="*/ 19 w 96"/>
                <a:gd name="T11" fmla="*/ 2 h 76"/>
                <a:gd name="T12" fmla="*/ 8 w 96"/>
                <a:gd name="T13" fmla="*/ 0 h 76"/>
                <a:gd name="T14" fmla="*/ 0 w 96"/>
                <a:gd name="T15" fmla="*/ 43 h 76"/>
                <a:gd name="T16" fmla="*/ 2 w 96"/>
                <a:gd name="T17" fmla="*/ 76 h 76"/>
                <a:gd name="T18" fmla="*/ 96 w 96"/>
                <a:gd name="T19" fmla="*/ 74 h 76"/>
                <a:gd name="T20" fmla="*/ 95 w 96"/>
                <a:gd name="T21" fmla="*/ 24 h 76"/>
                <a:gd name="T22" fmla="*/ 30 w 96"/>
                <a:gd name="T23" fmla="*/ 64 h 76"/>
                <a:gd name="T24" fmla="*/ 30 w 96"/>
                <a:gd name="T25" fmla="*/ 60 h 76"/>
                <a:gd name="T26" fmla="*/ 38 w 96"/>
                <a:gd name="T27" fmla="*/ 62 h 76"/>
                <a:gd name="T28" fmla="*/ 36 w 96"/>
                <a:gd name="T29" fmla="*/ 56 h 76"/>
                <a:gd name="T30" fmla="*/ 28 w 96"/>
                <a:gd name="T31" fmla="*/ 54 h 76"/>
                <a:gd name="T32" fmla="*/ 36 w 96"/>
                <a:gd name="T33" fmla="*/ 52 h 76"/>
                <a:gd name="T34" fmla="*/ 36 w 96"/>
                <a:gd name="T35" fmla="*/ 56 h 76"/>
                <a:gd name="T36" fmla="*/ 54 w 96"/>
                <a:gd name="T37" fmla="*/ 64 h 76"/>
                <a:gd name="T38" fmla="*/ 54 w 96"/>
                <a:gd name="T39" fmla="*/ 60 h 76"/>
                <a:gd name="T40" fmla="*/ 62 w 96"/>
                <a:gd name="T41" fmla="*/ 62 h 76"/>
                <a:gd name="T42" fmla="*/ 60 w 96"/>
                <a:gd name="T43" fmla="*/ 56 h 76"/>
                <a:gd name="T44" fmla="*/ 52 w 96"/>
                <a:gd name="T45" fmla="*/ 54 h 76"/>
                <a:gd name="T46" fmla="*/ 60 w 96"/>
                <a:gd name="T47" fmla="*/ 52 h 76"/>
                <a:gd name="T48" fmla="*/ 60 w 96"/>
                <a:gd name="T49" fmla="*/ 56 h 76"/>
                <a:gd name="T50" fmla="*/ 78 w 96"/>
                <a:gd name="T51" fmla="*/ 64 h 76"/>
                <a:gd name="T52" fmla="*/ 78 w 96"/>
                <a:gd name="T53" fmla="*/ 60 h 76"/>
                <a:gd name="T54" fmla="*/ 86 w 96"/>
                <a:gd name="T55" fmla="*/ 62 h 76"/>
                <a:gd name="T56" fmla="*/ 84 w 96"/>
                <a:gd name="T57" fmla="*/ 56 h 76"/>
                <a:gd name="T58" fmla="*/ 76 w 96"/>
                <a:gd name="T59" fmla="*/ 54 h 76"/>
                <a:gd name="T60" fmla="*/ 84 w 96"/>
                <a:gd name="T61" fmla="*/ 52 h 76"/>
                <a:gd name="T62" fmla="*/ 84 w 96"/>
                <a:gd name="T63" fmla="*/ 56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96" h="76">
                  <a:moveTo>
                    <a:pt x="95" y="24"/>
                  </a:moveTo>
                  <a:cubicBezTo>
                    <a:pt x="94" y="23"/>
                    <a:pt x="94" y="23"/>
                    <a:pt x="93" y="24"/>
                  </a:cubicBezTo>
                  <a:cubicBezTo>
                    <a:pt x="72" y="36"/>
                    <a:pt x="72" y="36"/>
                    <a:pt x="72" y="36"/>
                  </a:cubicBezTo>
                  <a:cubicBezTo>
                    <a:pt x="72" y="25"/>
                    <a:pt x="72" y="25"/>
                    <a:pt x="72" y="25"/>
                  </a:cubicBezTo>
                  <a:cubicBezTo>
                    <a:pt x="72" y="25"/>
                    <a:pt x="72" y="24"/>
                    <a:pt x="71" y="24"/>
                  </a:cubicBezTo>
                  <a:cubicBezTo>
                    <a:pt x="70" y="23"/>
                    <a:pt x="70" y="23"/>
                    <a:pt x="69" y="24"/>
                  </a:cubicBezTo>
                  <a:cubicBezTo>
                    <a:pt x="48" y="36"/>
                    <a:pt x="48" y="36"/>
                    <a:pt x="48" y="36"/>
                  </a:cubicBezTo>
                  <a:cubicBezTo>
                    <a:pt x="48" y="25"/>
                    <a:pt x="48" y="25"/>
                    <a:pt x="48" y="25"/>
                  </a:cubicBezTo>
                  <a:cubicBezTo>
                    <a:pt x="48" y="25"/>
                    <a:pt x="48" y="24"/>
                    <a:pt x="47" y="24"/>
                  </a:cubicBezTo>
                  <a:cubicBezTo>
                    <a:pt x="46" y="23"/>
                    <a:pt x="46" y="23"/>
                    <a:pt x="45" y="24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9" y="1"/>
                    <a:pt x="18" y="0"/>
                    <a:pt x="17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7" y="0"/>
                    <a:pt x="6" y="1"/>
                    <a:pt x="6" y="2"/>
                  </a:cubicBezTo>
                  <a:cubicBezTo>
                    <a:pt x="0" y="43"/>
                    <a:pt x="0" y="43"/>
                    <a:pt x="0" y="43"/>
                  </a:cubicBezTo>
                  <a:cubicBezTo>
                    <a:pt x="0" y="74"/>
                    <a:pt x="0" y="74"/>
                    <a:pt x="0" y="74"/>
                  </a:cubicBezTo>
                  <a:cubicBezTo>
                    <a:pt x="0" y="75"/>
                    <a:pt x="1" y="76"/>
                    <a:pt x="2" y="76"/>
                  </a:cubicBezTo>
                  <a:cubicBezTo>
                    <a:pt x="94" y="76"/>
                    <a:pt x="94" y="76"/>
                    <a:pt x="94" y="76"/>
                  </a:cubicBezTo>
                  <a:cubicBezTo>
                    <a:pt x="95" y="76"/>
                    <a:pt x="96" y="75"/>
                    <a:pt x="96" y="74"/>
                  </a:cubicBezTo>
                  <a:cubicBezTo>
                    <a:pt x="96" y="25"/>
                    <a:pt x="96" y="25"/>
                    <a:pt x="96" y="25"/>
                  </a:cubicBezTo>
                  <a:cubicBezTo>
                    <a:pt x="96" y="25"/>
                    <a:pt x="96" y="24"/>
                    <a:pt x="95" y="24"/>
                  </a:cubicBezTo>
                  <a:close/>
                  <a:moveTo>
                    <a:pt x="36" y="64"/>
                  </a:moveTo>
                  <a:cubicBezTo>
                    <a:pt x="30" y="64"/>
                    <a:pt x="30" y="64"/>
                    <a:pt x="30" y="64"/>
                  </a:cubicBezTo>
                  <a:cubicBezTo>
                    <a:pt x="29" y="64"/>
                    <a:pt x="28" y="63"/>
                    <a:pt x="28" y="62"/>
                  </a:cubicBezTo>
                  <a:cubicBezTo>
                    <a:pt x="28" y="61"/>
                    <a:pt x="29" y="60"/>
                    <a:pt x="30" y="60"/>
                  </a:cubicBezTo>
                  <a:cubicBezTo>
                    <a:pt x="36" y="60"/>
                    <a:pt x="36" y="60"/>
                    <a:pt x="36" y="60"/>
                  </a:cubicBezTo>
                  <a:cubicBezTo>
                    <a:pt x="37" y="60"/>
                    <a:pt x="38" y="61"/>
                    <a:pt x="38" y="62"/>
                  </a:cubicBezTo>
                  <a:cubicBezTo>
                    <a:pt x="38" y="63"/>
                    <a:pt x="37" y="64"/>
                    <a:pt x="36" y="64"/>
                  </a:cubicBezTo>
                  <a:close/>
                  <a:moveTo>
                    <a:pt x="36" y="56"/>
                  </a:moveTo>
                  <a:cubicBezTo>
                    <a:pt x="30" y="56"/>
                    <a:pt x="30" y="56"/>
                    <a:pt x="30" y="56"/>
                  </a:cubicBezTo>
                  <a:cubicBezTo>
                    <a:pt x="29" y="56"/>
                    <a:pt x="28" y="55"/>
                    <a:pt x="28" y="54"/>
                  </a:cubicBezTo>
                  <a:cubicBezTo>
                    <a:pt x="28" y="53"/>
                    <a:pt x="29" y="52"/>
                    <a:pt x="30" y="52"/>
                  </a:cubicBezTo>
                  <a:cubicBezTo>
                    <a:pt x="36" y="52"/>
                    <a:pt x="36" y="52"/>
                    <a:pt x="36" y="52"/>
                  </a:cubicBezTo>
                  <a:cubicBezTo>
                    <a:pt x="37" y="52"/>
                    <a:pt x="38" y="53"/>
                    <a:pt x="38" y="54"/>
                  </a:cubicBezTo>
                  <a:cubicBezTo>
                    <a:pt x="38" y="55"/>
                    <a:pt x="37" y="56"/>
                    <a:pt x="36" y="56"/>
                  </a:cubicBezTo>
                  <a:close/>
                  <a:moveTo>
                    <a:pt x="60" y="64"/>
                  </a:moveTo>
                  <a:cubicBezTo>
                    <a:pt x="54" y="64"/>
                    <a:pt x="54" y="64"/>
                    <a:pt x="54" y="64"/>
                  </a:cubicBezTo>
                  <a:cubicBezTo>
                    <a:pt x="53" y="64"/>
                    <a:pt x="52" y="63"/>
                    <a:pt x="52" y="62"/>
                  </a:cubicBezTo>
                  <a:cubicBezTo>
                    <a:pt x="52" y="61"/>
                    <a:pt x="53" y="60"/>
                    <a:pt x="54" y="60"/>
                  </a:cubicBezTo>
                  <a:cubicBezTo>
                    <a:pt x="60" y="60"/>
                    <a:pt x="60" y="60"/>
                    <a:pt x="60" y="60"/>
                  </a:cubicBezTo>
                  <a:cubicBezTo>
                    <a:pt x="61" y="60"/>
                    <a:pt x="62" y="61"/>
                    <a:pt x="62" y="62"/>
                  </a:cubicBezTo>
                  <a:cubicBezTo>
                    <a:pt x="62" y="63"/>
                    <a:pt x="61" y="64"/>
                    <a:pt x="60" y="64"/>
                  </a:cubicBezTo>
                  <a:close/>
                  <a:moveTo>
                    <a:pt x="60" y="56"/>
                  </a:moveTo>
                  <a:cubicBezTo>
                    <a:pt x="54" y="56"/>
                    <a:pt x="54" y="56"/>
                    <a:pt x="54" y="56"/>
                  </a:cubicBezTo>
                  <a:cubicBezTo>
                    <a:pt x="53" y="56"/>
                    <a:pt x="52" y="55"/>
                    <a:pt x="52" y="54"/>
                  </a:cubicBezTo>
                  <a:cubicBezTo>
                    <a:pt x="52" y="53"/>
                    <a:pt x="53" y="52"/>
                    <a:pt x="54" y="52"/>
                  </a:cubicBezTo>
                  <a:cubicBezTo>
                    <a:pt x="60" y="52"/>
                    <a:pt x="60" y="52"/>
                    <a:pt x="60" y="52"/>
                  </a:cubicBezTo>
                  <a:cubicBezTo>
                    <a:pt x="61" y="52"/>
                    <a:pt x="62" y="53"/>
                    <a:pt x="62" y="54"/>
                  </a:cubicBezTo>
                  <a:cubicBezTo>
                    <a:pt x="62" y="55"/>
                    <a:pt x="61" y="56"/>
                    <a:pt x="60" y="56"/>
                  </a:cubicBezTo>
                  <a:close/>
                  <a:moveTo>
                    <a:pt x="84" y="64"/>
                  </a:moveTo>
                  <a:cubicBezTo>
                    <a:pt x="78" y="64"/>
                    <a:pt x="78" y="64"/>
                    <a:pt x="78" y="64"/>
                  </a:cubicBezTo>
                  <a:cubicBezTo>
                    <a:pt x="77" y="64"/>
                    <a:pt x="76" y="63"/>
                    <a:pt x="76" y="62"/>
                  </a:cubicBezTo>
                  <a:cubicBezTo>
                    <a:pt x="76" y="61"/>
                    <a:pt x="77" y="60"/>
                    <a:pt x="78" y="60"/>
                  </a:cubicBezTo>
                  <a:cubicBezTo>
                    <a:pt x="84" y="60"/>
                    <a:pt x="84" y="60"/>
                    <a:pt x="84" y="60"/>
                  </a:cubicBezTo>
                  <a:cubicBezTo>
                    <a:pt x="85" y="60"/>
                    <a:pt x="86" y="61"/>
                    <a:pt x="86" y="62"/>
                  </a:cubicBezTo>
                  <a:cubicBezTo>
                    <a:pt x="86" y="63"/>
                    <a:pt x="85" y="64"/>
                    <a:pt x="84" y="64"/>
                  </a:cubicBezTo>
                  <a:close/>
                  <a:moveTo>
                    <a:pt x="84" y="56"/>
                  </a:moveTo>
                  <a:cubicBezTo>
                    <a:pt x="78" y="56"/>
                    <a:pt x="78" y="56"/>
                    <a:pt x="78" y="56"/>
                  </a:cubicBezTo>
                  <a:cubicBezTo>
                    <a:pt x="77" y="56"/>
                    <a:pt x="76" y="55"/>
                    <a:pt x="76" y="54"/>
                  </a:cubicBezTo>
                  <a:cubicBezTo>
                    <a:pt x="76" y="53"/>
                    <a:pt x="77" y="52"/>
                    <a:pt x="78" y="52"/>
                  </a:cubicBezTo>
                  <a:cubicBezTo>
                    <a:pt x="84" y="52"/>
                    <a:pt x="84" y="52"/>
                    <a:pt x="84" y="52"/>
                  </a:cubicBezTo>
                  <a:cubicBezTo>
                    <a:pt x="85" y="52"/>
                    <a:pt x="86" y="53"/>
                    <a:pt x="86" y="54"/>
                  </a:cubicBezTo>
                  <a:cubicBezTo>
                    <a:pt x="86" y="55"/>
                    <a:pt x="85" y="56"/>
                    <a:pt x="84" y="5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2" name="Freeform 196">
              <a:extLst>
                <a:ext uri="{FF2B5EF4-FFF2-40B4-BE49-F238E27FC236}">
                  <a16:creationId xmlns="" xmlns:a16="http://schemas.microsoft.com/office/drawing/2014/main" id="{FAAF6428-8016-4F10-8FEB-C9E03AB7A4D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800975" y="3970338"/>
              <a:ext cx="252413" cy="139700"/>
            </a:xfrm>
            <a:custGeom>
              <a:avLst/>
              <a:gdLst>
                <a:gd name="T0" fmla="*/ 66 w 67"/>
                <a:gd name="T1" fmla="*/ 11 h 37"/>
                <a:gd name="T2" fmla="*/ 65 w 67"/>
                <a:gd name="T3" fmla="*/ 10 h 37"/>
                <a:gd name="T4" fmla="*/ 51 w 67"/>
                <a:gd name="T5" fmla="*/ 5 h 37"/>
                <a:gd name="T6" fmla="*/ 35 w 67"/>
                <a:gd name="T7" fmla="*/ 0 h 37"/>
                <a:gd name="T8" fmla="*/ 25 w 67"/>
                <a:gd name="T9" fmla="*/ 6 h 37"/>
                <a:gd name="T10" fmla="*/ 25 w 67"/>
                <a:gd name="T11" fmla="*/ 14 h 37"/>
                <a:gd name="T12" fmla="*/ 4 w 67"/>
                <a:gd name="T13" fmla="*/ 24 h 37"/>
                <a:gd name="T14" fmla="*/ 2 w 67"/>
                <a:gd name="T15" fmla="*/ 32 h 37"/>
                <a:gd name="T16" fmla="*/ 7 w 67"/>
                <a:gd name="T17" fmla="*/ 35 h 37"/>
                <a:gd name="T18" fmla="*/ 10 w 67"/>
                <a:gd name="T19" fmla="*/ 34 h 37"/>
                <a:gd name="T20" fmla="*/ 25 w 67"/>
                <a:gd name="T21" fmla="*/ 27 h 37"/>
                <a:gd name="T22" fmla="*/ 27 w 67"/>
                <a:gd name="T23" fmla="*/ 33 h 37"/>
                <a:gd name="T24" fmla="*/ 39 w 67"/>
                <a:gd name="T25" fmla="*/ 36 h 37"/>
                <a:gd name="T26" fmla="*/ 66 w 67"/>
                <a:gd name="T27" fmla="*/ 12 h 37"/>
                <a:gd name="T28" fmla="*/ 66 w 67"/>
                <a:gd name="T29" fmla="*/ 11 h 37"/>
                <a:gd name="T30" fmla="*/ 52 w 67"/>
                <a:gd name="T31" fmla="*/ 17 h 37"/>
                <a:gd name="T32" fmla="*/ 50 w 67"/>
                <a:gd name="T33" fmla="*/ 18 h 37"/>
                <a:gd name="T34" fmla="*/ 8 w 67"/>
                <a:gd name="T35" fmla="*/ 31 h 37"/>
                <a:gd name="T36" fmla="*/ 7 w 67"/>
                <a:gd name="T37" fmla="*/ 31 h 37"/>
                <a:gd name="T38" fmla="*/ 5 w 67"/>
                <a:gd name="T39" fmla="*/ 30 h 37"/>
                <a:gd name="T40" fmla="*/ 6 w 67"/>
                <a:gd name="T41" fmla="*/ 27 h 37"/>
                <a:gd name="T42" fmla="*/ 50 w 67"/>
                <a:gd name="T43" fmla="*/ 15 h 37"/>
                <a:gd name="T44" fmla="*/ 52 w 67"/>
                <a:gd name="T45" fmla="*/ 1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7" h="37">
                  <a:moveTo>
                    <a:pt x="66" y="11"/>
                  </a:moveTo>
                  <a:cubicBezTo>
                    <a:pt x="66" y="10"/>
                    <a:pt x="65" y="10"/>
                    <a:pt x="65" y="10"/>
                  </a:cubicBezTo>
                  <a:cubicBezTo>
                    <a:pt x="59" y="9"/>
                    <a:pt x="55" y="7"/>
                    <a:pt x="51" y="5"/>
                  </a:cubicBezTo>
                  <a:cubicBezTo>
                    <a:pt x="46" y="2"/>
                    <a:pt x="41" y="0"/>
                    <a:pt x="35" y="0"/>
                  </a:cubicBezTo>
                  <a:cubicBezTo>
                    <a:pt x="30" y="1"/>
                    <a:pt x="26" y="3"/>
                    <a:pt x="25" y="6"/>
                  </a:cubicBezTo>
                  <a:cubicBezTo>
                    <a:pt x="24" y="8"/>
                    <a:pt x="24" y="11"/>
                    <a:pt x="25" y="14"/>
                  </a:cubicBezTo>
                  <a:cubicBezTo>
                    <a:pt x="14" y="18"/>
                    <a:pt x="6" y="23"/>
                    <a:pt x="4" y="24"/>
                  </a:cubicBezTo>
                  <a:cubicBezTo>
                    <a:pt x="1" y="25"/>
                    <a:pt x="0" y="29"/>
                    <a:pt x="2" y="32"/>
                  </a:cubicBezTo>
                  <a:cubicBezTo>
                    <a:pt x="3" y="34"/>
                    <a:pt x="5" y="35"/>
                    <a:pt x="7" y="35"/>
                  </a:cubicBezTo>
                  <a:cubicBezTo>
                    <a:pt x="8" y="35"/>
                    <a:pt x="9" y="35"/>
                    <a:pt x="10" y="34"/>
                  </a:cubicBezTo>
                  <a:cubicBezTo>
                    <a:pt x="14" y="32"/>
                    <a:pt x="20" y="29"/>
                    <a:pt x="25" y="27"/>
                  </a:cubicBezTo>
                  <a:cubicBezTo>
                    <a:pt x="25" y="29"/>
                    <a:pt x="26" y="31"/>
                    <a:pt x="27" y="33"/>
                  </a:cubicBezTo>
                  <a:cubicBezTo>
                    <a:pt x="29" y="36"/>
                    <a:pt x="34" y="37"/>
                    <a:pt x="39" y="36"/>
                  </a:cubicBezTo>
                  <a:cubicBezTo>
                    <a:pt x="48" y="35"/>
                    <a:pt x="63" y="24"/>
                    <a:pt x="66" y="12"/>
                  </a:cubicBezTo>
                  <a:cubicBezTo>
                    <a:pt x="67" y="12"/>
                    <a:pt x="67" y="11"/>
                    <a:pt x="66" y="11"/>
                  </a:cubicBezTo>
                  <a:close/>
                  <a:moveTo>
                    <a:pt x="52" y="17"/>
                  </a:moveTo>
                  <a:cubicBezTo>
                    <a:pt x="52" y="18"/>
                    <a:pt x="51" y="19"/>
                    <a:pt x="50" y="18"/>
                  </a:cubicBezTo>
                  <a:cubicBezTo>
                    <a:pt x="35" y="15"/>
                    <a:pt x="8" y="30"/>
                    <a:pt x="8" y="31"/>
                  </a:cubicBezTo>
                  <a:cubicBezTo>
                    <a:pt x="8" y="31"/>
                    <a:pt x="7" y="31"/>
                    <a:pt x="7" y="31"/>
                  </a:cubicBezTo>
                  <a:cubicBezTo>
                    <a:pt x="6" y="31"/>
                    <a:pt x="6" y="30"/>
                    <a:pt x="5" y="30"/>
                  </a:cubicBezTo>
                  <a:cubicBezTo>
                    <a:pt x="5" y="29"/>
                    <a:pt x="5" y="28"/>
                    <a:pt x="6" y="27"/>
                  </a:cubicBezTo>
                  <a:cubicBezTo>
                    <a:pt x="7" y="26"/>
                    <a:pt x="35" y="11"/>
                    <a:pt x="50" y="15"/>
                  </a:cubicBezTo>
                  <a:cubicBezTo>
                    <a:pt x="52" y="15"/>
                    <a:pt x="52" y="16"/>
                    <a:pt x="52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sp>
        <p:nvSpPr>
          <p:cNvPr id="63" name="Freeform 44">
            <a:extLst>
              <a:ext uri="{FF2B5EF4-FFF2-40B4-BE49-F238E27FC236}">
                <a16:creationId xmlns="" xmlns:a16="http://schemas.microsoft.com/office/drawing/2014/main" id="{787E1AC1-FD2F-4B2C-82D3-F5E0B093F46B}"/>
              </a:ext>
            </a:extLst>
          </p:cNvPr>
          <p:cNvSpPr>
            <a:spLocks noEditPoints="1"/>
          </p:cNvSpPr>
          <p:nvPr/>
        </p:nvSpPr>
        <p:spPr bwMode="auto">
          <a:xfrm>
            <a:off x="2955528" y="1710946"/>
            <a:ext cx="283864" cy="283864"/>
          </a:xfrm>
          <a:custGeom>
            <a:avLst/>
            <a:gdLst>
              <a:gd name="T0" fmla="*/ 337 w 596"/>
              <a:gd name="T1" fmla="*/ 472 h 597"/>
              <a:gd name="T2" fmla="*/ 304 w 596"/>
              <a:gd name="T3" fmla="*/ 465 h 597"/>
              <a:gd name="T4" fmla="*/ 284 w 596"/>
              <a:gd name="T5" fmla="*/ 437 h 597"/>
              <a:gd name="T6" fmla="*/ 291 w 596"/>
              <a:gd name="T7" fmla="*/ 403 h 597"/>
              <a:gd name="T8" fmla="*/ 134 w 596"/>
              <a:gd name="T9" fmla="*/ 358 h 597"/>
              <a:gd name="T10" fmla="*/ 111 w 596"/>
              <a:gd name="T11" fmla="*/ 351 h 597"/>
              <a:gd name="T12" fmla="*/ 94 w 596"/>
              <a:gd name="T13" fmla="*/ 336 h 597"/>
              <a:gd name="T14" fmla="*/ 82 w 596"/>
              <a:gd name="T15" fmla="*/ 317 h 597"/>
              <a:gd name="T16" fmla="*/ 80 w 596"/>
              <a:gd name="T17" fmla="*/ 292 h 597"/>
              <a:gd name="T18" fmla="*/ 88 w 596"/>
              <a:gd name="T19" fmla="*/ 270 h 597"/>
              <a:gd name="T20" fmla="*/ 102 w 596"/>
              <a:gd name="T21" fmla="*/ 253 h 597"/>
              <a:gd name="T22" fmla="*/ 122 w 596"/>
              <a:gd name="T23" fmla="*/ 241 h 597"/>
              <a:gd name="T24" fmla="*/ 334 w 596"/>
              <a:gd name="T25" fmla="*/ 239 h 597"/>
              <a:gd name="T26" fmla="*/ 284 w 596"/>
              <a:gd name="T27" fmla="*/ 179 h 597"/>
              <a:gd name="T28" fmla="*/ 291 w 596"/>
              <a:gd name="T29" fmla="*/ 145 h 597"/>
              <a:gd name="T30" fmla="*/ 320 w 596"/>
              <a:gd name="T31" fmla="*/ 126 h 597"/>
              <a:gd name="T32" fmla="*/ 353 w 596"/>
              <a:gd name="T33" fmla="*/ 132 h 597"/>
              <a:gd name="T34" fmla="*/ 517 w 596"/>
              <a:gd name="T35" fmla="*/ 298 h 597"/>
              <a:gd name="T36" fmla="*/ 298 w 596"/>
              <a:gd name="T37" fmla="*/ 0 h 597"/>
              <a:gd name="T38" fmla="*/ 239 w 596"/>
              <a:gd name="T39" fmla="*/ 7 h 597"/>
              <a:gd name="T40" fmla="*/ 183 w 596"/>
              <a:gd name="T41" fmla="*/ 24 h 597"/>
              <a:gd name="T42" fmla="*/ 132 w 596"/>
              <a:gd name="T43" fmla="*/ 51 h 597"/>
              <a:gd name="T44" fmla="*/ 88 w 596"/>
              <a:gd name="T45" fmla="*/ 88 h 597"/>
              <a:gd name="T46" fmla="*/ 52 w 596"/>
              <a:gd name="T47" fmla="*/ 132 h 597"/>
              <a:gd name="T48" fmla="*/ 24 w 596"/>
              <a:gd name="T49" fmla="*/ 183 h 597"/>
              <a:gd name="T50" fmla="*/ 7 w 596"/>
              <a:gd name="T51" fmla="*/ 239 h 597"/>
              <a:gd name="T52" fmla="*/ 0 w 596"/>
              <a:gd name="T53" fmla="*/ 298 h 597"/>
              <a:gd name="T54" fmla="*/ 7 w 596"/>
              <a:gd name="T55" fmla="*/ 359 h 597"/>
              <a:gd name="T56" fmla="*/ 24 w 596"/>
              <a:gd name="T57" fmla="*/ 414 h 597"/>
              <a:gd name="T58" fmla="*/ 52 w 596"/>
              <a:gd name="T59" fmla="*/ 465 h 597"/>
              <a:gd name="T60" fmla="*/ 88 w 596"/>
              <a:gd name="T61" fmla="*/ 509 h 597"/>
              <a:gd name="T62" fmla="*/ 132 w 596"/>
              <a:gd name="T63" fmla="*/ 546 h 597"/>
              <a:gd name="T64" fmla="*/ 183 w 596"/>
              <a:gd name="T65" fmla="*/ 573 h 597"/>
              <a:gd name="T66" fmla="*/ 239 w 596"/>
              <a:gd name="T67" fmla="*/ 590 h 597"/>
              <a:gd name="T68" fmla="*/ 298 w 596"/>
              <a:gd name="T69" fmla="*/ 597 h 597"/>
              <a:gd name="T70" fmla="*/ 359 w 596"/>
              <a:gd name="T71" fmla="*/ 590 h 597"/>
              <a:gd name="T72" fmla="*/ 415 w 596"/>
              <a:gd name="T73" fmla="*/ 573 h 597"/>
              <a:gd name="T74" fmla="*/ 465 w 596"/>
              <a:gd name="T75" fmla="*/ 546 h 597"/>
              <a:gd name="T76" fmla="*/ 509 w 596"/>
              <a:gd name="T77" fmla="*/ 509 h 597"/>
              <a:gd name="T78" fmla="*/ 546 w 596"/>
              <a:gd name="T79" fmla="*/ 465 h 597"/>
              <a:gd name="T80" fmla="*/ 573 w 596"/>
              <a:gd name="T81" fmla="*/ 414 h 597"/>
              <a:gd name="T82" fmla="*/ 591 w 596"/>
              <a:gd name="T83" fmla="*/ 359 h 597"/>
              <a:gd name="T84" fmla="*/ 596 w 596"/>
              <a:gd name="T85" fmla="*/ 298 h 597"/>
              <a:gd name="T86" fmla="*/ 591 w 596"/>
              <a:gd name="T87" fmla="*/ 239 h 597"/>
              <a:gd name="T88" fmla="*/ 573 w 596"/>
              <a:gd name="T89" fmla="*/ 183 h 597"/>
              <a:gd name="T90" fmla="*/ 546 w 596"/>
              <a:gd name="T91" fmla="*/ 132 h 597"/>
              <a:gd name="T92" fmla="*/ 509 w 596"/>
              <a:gd name="T93" fmla="*/ 88 h 597"/>
              <a:gd name="T94" fmla="*/ 465 w 596"/>
              <a:gd name="T95" fmla="*/ 51 h 597"/>
              <a:gd name="T96" fmla="*/ 415 w 596"/>
              <a:gd name="T97" fmla="*/ 24 h 597"/>
              <a:gd name="T98" fmla="*/ 359 w 596"/>
              <a:gd name="T99" fmla="*/ 7 h 597"/>
              <a:gd name="T100" fmla="*/ 298 w 596"/>
              <a:gd name="T101" fmla="*/ 0 h 5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596" h="597">
                <a:moveTo>
                  <a:pt x="360" y="459"/>
                </a:moveTo>
                <a:lnTo>
                  <a:pt x="353" y="465"/>
                </a:lnTo>
                <a:lnTo>
                  <a:pt x="346" y="469"/>
                </a:lnTo>
                <a:lnTo>
                  <a:pt x="337" y="472"/>
                </a:lnTo>
                <a:lnTo>
                  <a:pt x="328" y="472"/>
                </a:lnTo>
                <a:lnTo>
                  <a:pt x="320" y="472"/>
                </a:lnTo>
                <a:lnTo>
                  <a:pt x="311" y="469"/>
                </a:lnTo>
                <a:lnTo>
                  <a:pt x="304" y="465"/>
                </a:lnTo>
                <a:lnTo>
                  <a:pt x="296" y="459"/>
                </a:lnTo>
                <a:lnTo>
                  <a:pt x="291" y="453"/>
                </a:lnTo>
                <a:lnTo>
                  <a:pt x="286" y="444"/>
                </a:lnTo>
                <a:lnTo>
                  <a:pt x="284" y="437"/>
                </a:lnTo>
                <a:lnTo>
                  <a:pt x="283" y="428"/>
                </a:lnTo>
                <a:lnTo>
                  <a:pt x="284" y="419"/>
                </a:lnTo>
                <a:lnTo>
                  <a:pt x="286" y="411"/>
                </a:lnTo>
                <a:lnTo>
                  <a:pt x="291" y="403"/>
                </a:lnTo>
                <a:lnTo>
                  <a:pt x="296" y="396"/>
                </a:lnTo>
                <a:lnTo>
                  <a:pt x="334" y="358"/>
                </a:lnTo>
                <a:lnTo>
                  <a:pt x="139" y="358"/>
                </a:lnTo>
                <a:lnTo>
                  <a:pt x="134" y="358"/>
                </a:lnTo>
                <a:lnTo>
                  <a:pt x="128" y="357"/>
                </a:lnTo>
                <a:lnTo>
                  <a:pt x="122" y="356"/>
                </a:lnTo>
                <a:lnTo>
                  <a:pt x="117" y="354"/>
                </a:lnTo>
                <a:lnTo>
                  <a:pt x="111" y="351"/>
                </a:lnTo>
                <a:lnTo>
                  <a:pt x="106" y="348"/>
                </a:lnTo>
                <a:lnTo>
                  <a:pt x="102" y="345"/>
                </a:lnTo>
                <a:lnTo>
                  <a:pt x="97" y="341"/>
                </a:lnTo>
                <a:lnTo>
                  <a:pt x="94" y="336"/>
                </a:lnTo>
                <a:lnTo>
                  <a:pt x="90" y="332"/>
                </a:lnTo>
                <a:lnTo>
                  <a:pt x="88" y="327"/>
                </a:lnTo>
                <a:lnTo>
                  <a:pt x="84" y="322"/>
                </a:lnTo>
                <a:lnTo>
                  <a:pt x="82" y="317"/>
                </a:lnTo>
                <a:lnTo>
                  <a:pt x="81" y="310"/>
                </a:lnTo>
                <a:lnTo>
                  <a:pt x="80" y="305"/>
                </a:lnTo>
                <a:lnTo>
                  <a:pt x="80" y="298"/>
                </a:lnTo>
                <a:lnTo>
                  <a:pt x="80" y="292"/>
                </a:lnTo>
                <a:lnTo>
                  <a:pt x="81" y="287"/>
                </a:lnTo>
                <a:lnTo>
                  <a:pt x="82" y="281"/>
                </a:lnTo>
                <a:lnTo>
                  <a:pt x="84" y="276"/>
                </a:lnTo>
                <a:lnTo>
                  <a:pt x="88" y="270"/>
                </a:lnTo>
                <a:lnTo>
                  <a:pt x="90" y="265"/>
                </a:lnTo>
                <a:lnTo>
                  <a:pt x="94" y="261"/>
                </a:lnTo>
                <a:lnTo>
                  <a:pt x="97" y="256"/>
                </a:lnTo>
                <a:lnTo>
                  <a:pt x="102" y="253"/>
                </a:lnTo>
                <a:lnTo>
                  <a:pt x="106" y="249"/>
                </a:lnTo>
                <a:lnTo>
                  <a:pt x="111" y="247"/>
                </a:lnTo>
                <a:lnTo>
                  <a:pt x="117" y="243"/>
                </a:lnTo>
                <a:lnTo>
                  <a:pt x="122" y="241"/>
                </a:lnTo>
                <a:lnTo>
                  <a:pt x="128" y="240"/>
                </a:lnTo>
                <a:lnTo>
                  <a:pt x="134" y="239"/>
                </a:lnTo>
                <a:lnTo>
                  <a:pt x="139" y="239"/>
                </a:lnTo>
                <a:lnTo>
                  <a:pt x="334" y="239"/>
                </a:lnTo>
                <a:lnTo>
                  <a:pt x="296" y="201"/>
                </a:lnTo>
                <a:lnTo>
                  <a:pt x="291" y="195"/>
                </a:lnTo>
                <a:lnTo>
                  <a:pt x="286" y="186"/>
                </a:lnTo>
                <a:lnTo>
                  <a:pt x="284" y="179"/>
                </a:lnTo>
                <a:lnTo>
                  <a:pt x="283" y="170"/>
                </a:lnTo>
                <a:lnTo>
                  <a:pt x="284" y="161"/>
                </a:lnTo>
                <a:lnTo>
                  <a:pt x="286" y="153"/>
                </a:lnTo>
                <a:lnTo>
                  <a:pt x="291" y="145"/>
                </a:lnTo>
                <a:lnTo>
                  <a:pt x="296" y="138"/>
                </a:lnTo>
                <a:lnTo>
                  <a:pt x="304" y="132"/>
                </a:lnTo>
                <a:lnTo>
                  <a:pt x="311" y="128"/>
                </a:lnTo>
                <a:lnTo>
                  <a:pt x="320" y="126"/>
                </a:lnTo>
                <a:lnTo>
                  <a:pt x="328" y="125"/>
                </a:lnTo>
                <a:lnTo>
                  <a:pt x="337" y="126"/>
                </a:lnTo>
                <a:lnTo>
                  <a:pt x="346" y="128"/>
                </a:lnTo>
                <a:lnTo>
                  <a:pt x="353" y="132"/>
                </a:lnTo>
                <a:lnTo>
                  <a:pt x="360" y="138"/>
                </a:lnTo>
                <a:lnTo>
                  <a:pt x="514" y="292"/>
                </a:lnTo>
                <a:lnTo>
                  <a:pt x="516" y="295"/>
                </a:lnTo>
                <a:lnTo>
                  <a:pt x="517" y="298"/>
                </a:lnTo>
                <a:lnTo>
                  <a:pt x="516" y="303"/>
                </a:lnTo>
                <a:lnTo>
                  <a:pt x="514" y="306"/>
                </a:lnTo>
                <a:lnTo>
                  <a:pt x="360" y="459"/>
                </a:lnTo>
                <a:close/>
                <a:moveTo>
                  <a:pt x="298" y="0"/>
                </a:moveTo>
                <a:lnTo>
                  <a:pt x="283" y="1"/>
                </a:lnTo>
                <a:lnTo>
                  <a:pt x="268" y="3"/>
                </a:lnTo>
                <a:lnTo>
                  <a:pt x="253" y="4"/>
                </a:lnTo>
                <a:lnTo>
                  <a:pt x="239" y="7"/>
                </a:lnTo>
                <a:lnTo>
                  <a:pt x="224" y="10"/>
                </a:lnTo>
                <a:lnTo>
                  <a:pt x="210" y="14"/>
                </a:lnTo>
                <a:lnTo>
                  <a:pt x="197" y="19"/>
                </a:lnTo>
                <a:lnTo>
                  <a:pt x="183" y="24"/>
                </a:lnTo>
                <a:lnTo>
                  <a:pt x="170" y="30"/>
                </a:lnTo>
                <a:lnTo>
                  <a:pt x="157" y="37"/>
                </a:lnTo>
                <a:lnTo>
                  <a:pt x="144" y="44"/>
                </a:lnTo>
                <a:lnTo>
                  <a:pt x="132" y="51"/>
                </a:lnTo>
                <a:lnTo>
                  <a:pt x="120" y="60"/>
                </a:lnTo>
                <a:lnTo>
                  <a:pt x="109" y="68"/>
                </a:lnTo>
                <a:lnTo>
                  <a:pt x="98" y="78"/>
                </a:lnTo>
                <a:lnTo>
                  <a:pt x="88" y="88"/>
                </a:lnTo>
                <a:lnTo>
                  <a:pt x="78" y="99"/>
                </a:lnTo>
                <a:lnTo>
                  <a:pt x="69" y="109"/>
                </a:lnTo>
                <a:lnTo>
                  <a:pt x="60" y="120"/>
                </a:lnTo>
                <a:lnTo>
                  <a:pt x="52" y="132"/>
                </a:lnTo>
                <a:lnTo>
                  <a:pt x="43" y="144"/>
                </a:lnTo>
                <a:lnTo>
                  <a:pt x="37" y="157"/>
                </a:lnTo>
                <a:lnTo>
                  <a:pt x="30" y="170"/>
                </a:lnTo>
                <a:lnTo>
                  <a:pt x="24" y="183"/>
                </a:lnTo>
                <a:lnTo>
                  <a:pt x="19" y="196"/>
                </a:lnTo>
                <a:lnTo>
                  <a:pt x="14" y="210"/>
                </a:lnTo>
                <a:lnTo>
                  <a:pt x="10" y="224"/>
                </a:lnTo>
                <a:lnTo>
                  <a:pt x="7" y="239"/>
                </a:lnTo>
                <a:lnTo>
                  <a:pt x="4" y="253"/>
                </a:lnTo>
                <a:lnTo>
                  <a:pt x="2" y="268"/>
                </a:lnTo>
                <a:lnTo>
                  <a:pt x="1" y="283"/>
                </a:lnTo>
                <a:lnTo>
                  <a:pt x="0" y="298"/>
                </a:lnTo>
                <a:lnTo>
                  <a:pt x="1" y="314"/>
                </a:lnTo>
                <a:lnTo>
                  <a:pt x="2" y="329"/>
                </a:lnTo>
                <a:lnTo>
                  <a:pt x="4" y="344"/>
                </a:lnTo>
                <a:lnTo>
                  <a:pt x="7" y="359"/>
                </a:lnTo>
                <a:lnTo>
                  <a:pt x="10" y="373"/>
                </a:lnTo>
                <a:lnTo>
                  <a:pt x="14" y="387"/>
                </a:lnTo>
                <a:lnTo>
                  <a:pt x="19" y="401"/>
                </a:lnTo>
                <a:lnTo>
                  <a:pt x="24" y="414"/>
                </a:lnTo>
                <a:lnTo>
                  <a:pt x="30" y="428"/>
                </a:lnTo>
                <a:lnTo>
                  <a:pt x="37" y="440"/>
                </a:lnTo>
                <a:lnTo>
                  <a:pt x="43" y="453"/>
                </a:lnTo>
                <a:lnTo>
                  <a:pt x="52" y="465"/>
                </a:lnTo>
                <a:lnTo>
                  <a:pt x="60" y="477"/>
                </a:lnTo>
                <a:lnTo>
                  <a:pt x="69" y="487"/>
                </a:lnTo>
                <a:lnTo>
                  <a:pt x="78" y="498"/>
                </a:lnTo>
                <a:lnTo>
                  <a:pt x="88" y="509"/>
                </a:lnTo>
                <a:lnTo>
                  <a:pt x="98" y="519"/>
                </a:lnTo>
                <a:lnTo>
                  <a:pt x="109" y="528"/>
                </a:lnTo>
                <a:lnTo>
                  <a:pt x="120" y="537"/>
                </a:lnTo>
                <a:lnTo>
                  <a:pt x="132" y="546"/>
                </a:lnTo>
                <a:lnTo>
                  <a:pt x="144" y="553"/>
                </a:lnTo>
                <a:lnTo>
                  <a:pt x="157" y="561"/>
                </a:lnTo>
                <a:lnTo>
                  <a:pt x="170" y="567"/>
                </a:lnTo>
                <a:lnTo>
                  <a:pt x="183" y="573"/>
                </a:lnTo>
                <a:lnTo>
                  <a:pt x="197" y="578"/>
                </a:lnTo>
                <a:lnTo>
                  <a:pt x="210" y="584"/>
                </a:lnTo>
                <a:lnTo>
                  <a:pt x="224" y="587"/>
                </a:lnTo>
                <a:lnTo>
                  <a:pt x="239" y="590"/>
                </a:lnTo>
                <a:lnTo>
                  <a:pt x="253" y="593"/>
                </a:lnTo>
                <a:lnTo>
                  <a:pt x="268" y="595"/>
                </a:lnTo>
                <a:lnTo>
                  <a:pt x="283" y="597"/>
                </a:lnTo>
                <a:lnTo>
                  <a:pt x="298" y="597"/>
                </a:lnTo>
                <a:lnTo>
                  <a:pt x="313" y="597"/>
                </a:lnTo>
                <a:lnTo>
                  <a:pt x="328" y="595"/>
                </a:lnTo>
                <a:lnTo>
                  <a:pt x="344" y="593"/>
                </a:lnTo>
                <a:lnTo>
                  <a:pt x="359" y="590"/>
                </a:lnTo>
                <a:lnTo>
                  <a:pt x="373" y="587"/>
                </a:lnTo>
                <a:lnTo>
                  <a:pt x="387" y="584"/>
                </a:lnTo>
                <a:lnTo>
                  <a:pt x="401" y="578"/>
                </a:lnTo>
                <a:lnTo>
                  <a:pt x="415" y="573"/>
                </a:lnTo>
                <a:lnTo>
                  <a:pt x="428" y="567"/>
                </a:lnTo>
                <a:lnTo>
                  <a:pt x="441" y="561"/>
                </a:lnTo>
                <a:lnTo>
                  <a:pt x="453" y="553"/>
                </a:lnTo>
                <a:lnTo>
                  <a:pt x="465" y="546"/>
                </a:lnTo>
                <a:lnTo>
                  <a:pt x="476" y="537"/>
                </a:lnTo>
                <a:lnTo>
                  <a:pt x="488" y="528"/>
                </a:lnTo>
                <a:lnTo>
                  <a:pt x="499" y="519"/>
                </a:lnTo>
                <a:lnTo>
                  <a:pt x="509" y="509"/>
                </a:lnTo>
                <a:lnTo>
                  <a:pt x="519" y="498"/>
                </a:lnTo>
                <a:lnTo>
                  <a:pt x="528" y="487"/>
                </a:lnTo>
                <a:lnTo>
                  <a:pt x="537" y="477"/>
                </a:lnTo>
                <a:lnTo>
                  <a:pt x="546" y="465"/>
                </a:lnTo>
                <a:lnTo>
                  <a:pt x="553" y="453"/>
                </a:lnTo>
                <a:lnTo>
                  <a:pt x="561" y="440"/>
                </a:lnTo>
                <a:lnTo>
                  <a:pt x="567" y="428"/>
                </a:lnTo>
                <a:lnTo>
                  <a:pt x="573" y="414"/>
                </a:lnTo>
                <a:lnTo>
                  <a:pt x="578" y="401"/>
                </a:lnTo>
                <a:lnTo>
                  <a:pt x="583" y="387"/>
                </a:lnTo>
                <a:lnTo>
                  <a:pt x="587" y="373"/>
                </a:lnTo>
                <a:lnTo>
                  <a:pt x="591" y="359"/>
                </a:lnTo>
                <a:lnTo>
                  <a:pt x="593" y="344"/>
                </a:lnTo>
                <a:lnTo>
                  <a:pt x="595" y="329"/>
                </a:lnTo>
                <a:lnTo>
                  <a:pt x="596" y="314"/>
                </a:lnTo>
                <a:lnTo>
                  <a:pt x="596" y="298"/>
                </a:lnTo>
                <a:lnTo>
                  <a:pt x="596" y="283"/>
                </a:lnTo>
                <a:lnTo>
                  <a:pt x="595" y="268"/>
                </a:lnTo>
                <a:lnTo>
                  <a:pt x="593" y="253"/>
                </a:lnTo>
                <a:lnTo>
                  <a:pt x="591" y="239"/>
                </a:lnTo>
                <a:lnTo>
                  <a:pt x="587" y="224"/>
                </a:lnTo>
                <a:lnTo>
                  <a:pt x="583" y="210"/>
                </a:lnTo>
                <a:lnTo>
                  <a:pt x="578" y="196"/>
                </a:lnTo>
                <a:lnTo>
                  <a:pt x="573" y="183"/>
                </a:lnTo>
                <a:lnTo>
                  <a:pt x="567" y="170"/>
                </a:lnTo>
                <a:lnTo>
                  <a:pt x="561" y="157"/>
                </a:lnTo>
                <a:lnTo>
                  <a:pt x="553" y="144"/>
                </a:lnTo>
                <a:lnTo>
                  <a:pt x="546" y="132"/>
                </a:lnTo>
                <a:lnTo>
                  <a:pt x="537" y="120"/>
                </a:lnTo>
                <a:lnTo>
                  <a:pt x="528" y="109"/>
                </a:lnTo>
                <a:lnTo>
                  <a:pt x="519" y="99"/>
                </a:lnTo>
                <a:lnTo>
                  <a:pt x="509" y="88"/>
                </a:lnTo>
                <a:lnTo>
                  <a:pt x="499" y="78"/>
                </a:lnTo>
                <a:lnTo>
                  <a:pt x="488" y="68"/>
                </a:lnTo>
                <a:lnTo>
                  <a:pt x="476" y="60"/>
                </a:lnTo>
                <a:lnTo>
                  <a:pt x="465" y="51"/>
                </a:lnTo>
                <a:lnTo>
                  <a:pt x="453" y="44"/>
                </a:lnTo>
                <a:lnTo>
                  <a:pt x="441" y="37"/>
                </a:lnTo>
                <a:lnTo>
                  <a:pt x="428" y="30"/>
                </a:lnTo>
                <a:lnTo>
                  <a:pt x="415" y="24"/>
                </a:lnTo>
                <a:lnTo>
                  <a:pt x="401" y="19"/>
                </a:lnTo>
                <a:lnTo>
                  <a:pt x="387" y="14"/>
                </a:lnTo>
                <a:lnTo>
                  <a:pt x="373" y="10"/>
                </a:lnTo>
                <a:lnTo>
                  <a:pt x="359" y="7"/>
                </a:lnTo>
                <a:lnTo>
                  <a:pt x="344" y="4"/>
                </a:lnTo>
                <a:lnTo>
                  <a:pt x="328" y="3"/>
                </a:lnTo>
                <a:lnTo>
                  <a:pt x="313" y="1"/>
                </a:lnTo>
                <a:lnTo>
                  <a:pt x="298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Freeform 44">
            <a:extLst>
              <a:ext uri="{FF2B5EF4-FFF2-40B4-BE49-F238E27FC236}">
                <a16:creationId xmlns="" xmlns:a16="http://schemas.microsoft.com/office/drawing/2014/main" id="{FD06A5AB-8C7F-464A-B0B0-AA96E111C941}"/>
              </a:ext>
            </a:extLst>
          </p:cNvPr>
          <p:cNvSpPr>
            <a:spLocks noEditPoints="1"/>
          </p:cNvSpPr>
          <p:nvPr/>
        </p:nvSpPr>
        <p:spPr bwMode="auto">
          <a:xfrm>
            <a:off x="2955527" y="3427100"/>
            <a:ext cx="283864" cy="283864"/>
          </a:xfrm>
          <a:custGeom>
            <a:avLst/>
            <a:gdLst>
              <a:gd name="T0" fmla="*/ 337 w 596"/>
              <a:gd name="T1" fmla="*/ 472 h 597"/>
              <a:gd name="T2" fmla="*/ 304 w 596"/>
              <a:gd name="T3" fmla="*/ 465 h 597"/>
              <a:gd name="T4" fmla="*/ 284 w 596"/>
              <a:gd name="T5" fmla="*/ 437 h 597"/>
              <a:gd name="T6" fmla="*/ 291 w 596"/>
              <a:gd name="T7" fmla="*/ 403 h 597"/>
              <a:gd name="T8" fmla="*/ 134 w 596"/>
              <a:gd name="T9" fmla="*/ 358 h 597"/>
              <a:gd name="T10" fmla="*/ 111 w 596"/>
              <a:gd name="T11" fmla="*/ 351 h 597"/>
              <a:gd name="T12" fmla="*/ 94 w 596"/>
              <a:gd name="T13" fmla="*/ 336 h 597"/>
              <a:gd name="T14" fmla="*/ 82 w 596"/>
              <a:gd name="T15" fmla="*/ 317 h 597"/>
              <a:gd name="T16" fmla="*/ 80 w 596"/>
              <a:gd name="T17" fmla="*/ 292 h 597"/>
              <a:gd name="T18" fmla="*/ 88 w 596"/>
              <a:gd name="T19" fmla="*/ 270 h 597"/>
              <a:gd name="T20" fmla="*/ 102 w 596"/>
              <a:gd name="T21" fmla="*/ 253 h 597"/>
              <a:gd name="T22" fmla="*/ 122 w 596"/>
              <a:gd name="T23" fmla="*/ 241 h 597"/>
              <a:gd name="T24" fmla="*/ 334 w 596"/>
              <a:gd name="T25" fmla="*/ 239 h 597"/>
              <a:gd name="T26" fmla="*/ 284 w 596"/>
              <a:gd name="T27" fmla="*/ 179 h 597"/>
              <a:gd name="T28" fmla="*/ 291 w 596"/>
              <a:gd name="T29" fmla="*/ 145 h 597"/>
              <a:gd name="T30" fmla="*/ 320 w 596"/>
              <a:gd name="T31" fmla="*/ 126 h 597"/>
              <a:gd name="T32" fmla="*/ 353 w 596"/>
              <a:gd name="T33" fmla="*/ 132 h 597"/>
              <a:gd name="T34" fmla="*/ 517 w 596"/>
              <a:gd name="T35" fmla="*/ 298 h 597"/>
              <a:gd name="T36" fmla="*/ 298 w 596"/>
              <a:gd name="T37" fmla="*/ 0 h 597"/>
              <a:gd name="T38" fmla="*/ 239 w 596"/>
              <a:gd name="T39" fmla="*/ 7 h 597"/>
              <a:gd name="T40" fmla="*/ 183 w 596"/>
              <a:gd name="T41" fmla="*/ 24 h 597"/>
              <a:gd name="T42" fmla="*/ 132 w 596"/>
              <a:gd name="T43" fmla="*/ 51 h 597"/>
              <a:gd name="T44" fmla="*/ 88 w 596"/>
              <a:gd name="T45" fmla="*/ 88 h 597"/>
              <a:gd name="T46" fmla="*/ 52 w 596"/>
              <a:gd name="T47" fmla="*/ 132 h 597"/>
              <a:gd name="T48" fmla="*/ 24 w 596"/>
              <a:gd name="T49" fmla="*/ 183 h 597"/>
              <a:gd name="T50" fmla="*/ 7 w 596"/>
              <a:gd name="T51" fmla="*/ 239 h 597"/>
              <a:gd name="T52" fmla="*/ 0 w 596"/>
              <a:gd name="T53" fmla="*/ 298 h 597"/>
              <a:gd name="T54" fmla="*/ 7 w 596"/>
              <a:gd name="T55" fmla="*/ 359 h 597"/>
              <a:gd name="T56" fmla="*/ 24 w 596"/>
              <a:gd name="T57" fmla="*/ 414 h 597"/>
              <a:gd name="T58" fmla="*/ 52 w 596"/>
              <a:gd name="T59" fmla="*/ 465 h 597"/>
              <a:gd name="T60" fmla="*/ 88 w 596"/>
              <a:gd name="T61" fmla="*/ 509 h 597"/>
              <a:gd name="T62" fmla="*/ 132 w 596"/>
              <a:gd name="T63" fmla="*/ 546 h 597"/>
              <a:gd name="T64" fmla="*/ 183 w 596"/>
              <a:gd name="T65" fmla="*/ 573 h 597"/>
              <a:gd name="T66" fmla="*/ 239 w 596"/>
              <a:gd name="T67" fmla="*/ 590 h 597"/>
              <a:gd name="T68" fmla="*/ 298 w 596"/>
              <a:gd name="T69" fmla="*/ 597 h 597"/>
              <a:gd name="T70" fmla="*/ 359 w 596"/>
              <a:gd name="T71" fmla="*/ 590 h 597"/>
              <a:gd name="T72" fmla="*/ 415 w 596"/>
              <a:gd name="T73" fmla="*/ 573 h 597"/>
              <a:gd name="T74" fmla="*/ 465 w 596"/>
              <a:gd name="T75" fmla="*/ 546 h 597"/>
              <a:gd name="T76" fmla="*/ 509 w 596"/>
              <a:gd name="T77" fmla="*/ 509 h 597"/>
              <a:gd name="T78" fmla="*/ 546 w 596"/>
              <a:gd name="T79" fmla="*/ 465 h 597"/>
              <a:gd name="T80" fmla="*/ 573 w 596"/>
              <a:gd name="T81" fmla="*/ 414 h 597"/>
              <a:gd name="T82" fmla="*/ 591 w 596"/>
              <a:gd name="T83" fmla="*/ 359 h 597"/>
              <a:gd name="T84" fmla="*/ 596 w 596"/>
              <a:gd name="T85" fmla="*/ 298 h 597"/>
              <a:gd name="T86" fmla="*/ 591 w 596"/>
              <a:gd name="T87" fmla="*/ 239 h 597"/>
              <a:gd name="T88" fmla="*/ 573 w 596"/>
              <a:gd name="T89" fmla="*/ 183 h 597"/>
              <a:gd name="T90" fmla="*/ 546 w 596"/>
              <a:gd name="T91" fmla="*/ 132 h 597"/>
              <a:gd name="T92" fmla="*/ 509 w 596"/>
              <a:gd name="T93" fmla="*/ 88 h 597"/>
              <a:gd name="T94" fmla="*/ 465 w 596"/>
              <a:gd name="T95" fmla="*/ 51 h 597"/>
              <a:gd name="T96" fmla="*/ 415 w 596"/>
              <a:gd name="T97" fmla="*/ 24 h 597"/>
              <a:gd name="T98" fmla="*/ 359 w 596"/>
              <a:gd name="T99" fmla="*/ 7 h 597"/>
              <a:gd name="T100" fmla="*/ 298 w 596"/>
              <a:gd name="T101" fmla="*/ 0 h 5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596" h="597">
                <a:moveTo>
                  <a:pt x="360" y="459"/>
                </a:moveTo>
                <a:lnTo>
                  <a:pt x="353" y="465"/>
                </a:lnTo>
                <a:lnTo>
                  <a:pt x="346" y="469"/>
                </a:lnTo>
                <a:lnTo>
                  <a:pt x="337" y="472"/>
                </a:lnTo>
                <a:lnTo>
                  <a:pt x="328" y="472"/>
                </a:lnTo>
                <a:lnTo>
                  <a:pt x="320" y="472"/>
                </a:lnTo>
                <a:lnTo>
                  <a:pt x="311" y="469"/>
                </a:lnTo>
                <a:lnTo>
                  <a:pt x="304" y="465"/>
                </a:lnTo>
                <a:lnTo>
                  <a:pt x="296" y="459"/>
                </a:lnTo>
                <a:lnTo>
                  <a:pt x="291" y="453"/>
                </a:lnTo>
                <a:lnTo>
                  <a:pt x="286" y="444"/>
                </a:lnTo>
                <a:lnTo>
                  <a:pt x="284" y="437"/>
                </a:lnTo>
                <a:lnTo>
                  <a:pt x="283" y="428"/>
                </a:lnTo>
                <a:lnTo>
                  <a:pt x="284" y="419"/>
                </a:lnTo>
                <a:lnTo>
                  <a:pt x="286" y="411"/>
                </a:lnTo>
                <a:lnTo>
                  <a:pt x="291" y="403"/>
                </a:lnTo>
                <a:lnTo>
                  <a:pt x="296" y="396"/>
                </a:lnTo>
                <a:lnTo>
                  <a:pt x="334" y="358"/>
                </a:lnTo>
                <a:lnTo>
                  <a:pt x="139" y="358"/>
                </a:lnTo>
                <a:lnTo>
                  <a:pt x="134" y="358"/>
                </a:lnTo>
                <a:lnTo>
                  <a:pt x="128" y="357"/>
                </a:lnTo>
                <a:lnTo>
                  <a:pt x="122" y="356"/>
                </a:lnTo>
                <a:lnTo>
                  <a:pt x="117" y="354"/>
                </a:lnTo>
                <a:lnTo>
                  <a:pt x="111" y="351"/>
                </a:lnTo>
                <a:lnTo>
                  <a:pt x="106" y="348"/>
                </a:lnTo>
                <a:lnTo>
                  <a:pt x="102" y="345"/>
                </a:lnTo>
                <a:lnTo>
                  <a:pt x="97" y="341"/>
                </a:lnTo>
                <a:lnTo>
                  <a:pt x="94" y="336"/>
                </a:lnTo>
                <a:lnTo>
                  <a:pt x="90" y="332"/>
                </a:lnTo>
                <a:lnTo>
                  <a:pt x="88" y="327"/>
                </a:lnTo>
                <a:lnTo>
                  <a:pt x="84" y="322"/>
                </a:lnTo>
                <a:lnTo>
                  <a:pt x="82" y="317"/>
                </a:lnTo>
                <a:lnTo>
                  <a:pt x="81" y="310"/>
                </a:lnTo>
                <a:lnTo>
                  <a:pt x="80" y="305"/>
                </a:lnTo>
                <a:lnTo>
                  <a:pt x="80" y="298"/>
                </a:lnTo>
                <a:lnTo>
                  <a:pt x="80" y="292"/>
                </a:lnTo>
                <a:lnTo>
                  <a:pt x="81" y="287"/>
                </a:lnTo>
                <a:lnTo>
                  <a:pt x="82" y="281"/>
                </a:lnTo>
                <a:lnTo>
                  <a:pt x="84" y="276"/>
                </a:lnTo>
                <a:lnTo>
                  <a:pt x="88" y="270"/>
                </a:lnTo>
                <a:lnTo>
                  <a:pt x="90" y="265"/>
                </a:lnTo>
                <a:lnTo>
                  <a:pt x="94" y="261"/>
                </a:lnTo>
                <a:lnTo>
                  <a:pt x="97" y="256"/>
                </a:lnTo>
                <a:lnTo>
                  <a:pt x="102" y="253"/>
                </a:lnTo>
                <a:lnTo>
                  <a:pt x="106" y="249"/>
                </a:lnTo>
                <a:lnTo>
                  <a:pt x="111" y="247"/>
                </a:lnTo>
                <a:lnTo>
                  <a:pt x="117" y="243"/>
                </a:lnTo>
                <a:lnTo>
                  <a:pt x="122" y="241"/>
                </a:lnTo>
                <a:lnTo>
                  <a:pt x="128" y="240"/>
                </a:lnTo>
                <a:lnTo>
                  <a:pt x="134" y="239"/>
                </a:lnTo>
                <a:lnTo>
                  <a:pt x="139" y="239"/>
                </a:lnTo>
                <a:lnTo>
                  <a:pt x="334" y="239"/>
                </a:lnTo>
                <a:lnTo>
                  <a:pt x="296" y="201"/>
                </a:lnTo>
                <a:lnTo>
                  <a:pt x="291" y="195"/>
                </a:lnTo>
                <a:lnTo>
                  <a:pt x="286" y="186"/>
                </a:lnTo>
                <a:lnTo>
                  <a:pt x="284" y="179"/>
                </a:lnTo>
                <a:lnTo>
                  <a:pt x="283" y="170"/>
                </a:lnTo>
                <a:lnTo>
                  <a:pt x="284" y="161"/>
                </a:lnTo>
                <a:lnTo>
                  <a:pt x="286" y="153"/>
                </a:lnTo>
                <a:lnTo>
                  <a:pt x="291" y="145"/>
                </a:lnTo>
                <a:lnTo>
                  <a:pt x="296" y="138"/>
                </a:lnTo>
                <a:lnTo>
                  <a:pt x="304" y="132"/>
                </a:lnTo>
                <a:lnTo>
                  <a:pt x="311" y="128"/>
                </a:lnTo>
                <a:lnTo>
                  <a:pt x="320" y="126"/>
                </a:lnTo>
                <a:lnTo>
                  <a:pt x="328" y="125"/>
                </a:lnTo>
                <a:lnTo>
                  <a:pt x="337" y="126"/>
                </a:lnTo>
                <a:lnTo>
                  <a:pt x="346" y="128"/>
                </a:lnTo>
                <a:lnTo>
                  <a:pt x="353" y="132"/>
                </a:lnTo>
                <a:lnTo>
                  <a:pt x="360" y="138"/>
                </a:lnTo>
                <a:lnTo>
                  <a:pt x="514" y="292"/>
                </a:lnTo>
                <a:lnTo>
                  <a:pt x="516" y="295"/>
                </a:lnTo>
                <a:lnTo>
                  <a:pt x="517" y="298"/>
                </a:lnTo>
                <a:lnTo>
                  <a:pt x="516" y="303"/>
                </a:lnTo>
                <a:lnTo>
                  <a:pt x="514" y="306"/>
                </a:lnTo>
                <a:lnTo>
                  <a:pt x="360" y="459"/>
                </a:lnTo>
                <a:close/>
                <a:moveTo>
                  <a:pt x="298" y="0"/>
                </a:moveTo>
                <a:lnTo>
                  <a:pt x="283" y="1"/>
                </a:lnTo>
                <a:lnTo>
                  <a:pt x="268" y="3"/>
                </a:lnTo>
                <a:lnTo>
                  <a:pt x="253" y="4"/>
                </a:lnTo>
                <a:lnTo>
                  <a:pt x="239" y="7"/>
                </a:lnTo>
                <a:lnTo>
                  <a:pt x="224" y="10"/>
                </a:lnTo>
                <a:lnTo>
                  <a:pt x="210" y="14"/>
                </a:lnTo>
                <a:lnTo>
                  <a:pt x="197" y="19"/>
                </a:lnTo>
                <a:lnTo>
                  <a:pt x="183" y="24"/>
                </a:lnTo>
                <a:lnTo>
                  <a:pt x="170" y="30"/>
                </a:lnTo>
                <a:lnTo>
                  <a:pt x="157" y="37"/>
                </a:lnTo>
                <a:lnTo>
                  <a:pt x="144" y="44"/>
                </a:lnTo>
                <a:lnTo>
                  <a:pt x="132" y="51"/>
                </a:lnTo>
                <a:lnTo>
                  <a:pt x="120" y="60"/>
                </a:lnTo>
                <a:lnTo>
                  <a:pt x="109" y="68"/>
                </a:lnTo>
                <a:lnTo>
                  <a:pt x="98" y="78"/>
                </a:lnTo>
                <a:lnTo>
                  <a:pt x="88" y="88"/>
                </a:lnTo>
                <a:lnTo>
                  <a:pt x="78" y="99"/>
                </a:lnTo>
                <a:lnTo>
                  <a:pt x="69" y="109"/>
                </a:lnTo>
                <a:lnTo>
                  <a:pt x="60" y="120"/>
                </a:lnTo>
                <a:lnTo>
                  <a:pt x="52" y="132"/>
                </a:lnTo>
                <a:lnTo>
                  <a:pt x="43" y="144"/>
                </a:lnTo>
                <a:lnTo>
                  <a:pt x="37" y="157"/>
                </a:lnTo>
                <a:lnTo>
                  <a:pt x="30" y="170"/>
                </a:lnTo>
                <a:lnTo>
                  <a:pt x="24" y="183"/>
                </a:lnTo>
                <a:lnTo>
                  <a:pt x="19" y="196"/>
                </a:lnTo>
                <a:lnTo>
                  <a:pt x="14" y="210"/>
                </a:lnTo>
                <a:lnTo>
                  <a:pt x="10" y="224"/>
                </a:lnTo>
                <a:lnTo>
                  <a:pt x="7" y="239"/>
                </a:lnTo>
                <a:lnTo>
                  <a:pt x="4" y="253"/>
                </a:lnTo>
                <a:lnTo>
                  <a:pt x="2" y="268"/>
                </a:lnTo>
                <a:lnTo>
                  <a:pt x="1" y="283"/>
                </a:lnTo>
                <a:lnTo>
                  <a:pt x="0" y="298"/>
                </a:lnTo>
                <a:lnTo>
                  <a:pt x="1" y="314"/>
                </a:lnTo>
                <a:lnTo>
                  <a:pt x="2" y="329"/>
                </a:lnTo>
                <a:lnTo>
                  <a:pt x="4" y="344"/>
                </a:lnTo>
                <a:lnTo>
                  <a:pt x="7" y="359"/>
                </a:lnTo>
                <a:lnTo>
                  <a:pt x="10" y="373"/>
                </a:lnTo>
                <a:lnTo>
                  <a:pt x="14" y="387"/>
                </a:lnTo>
                <a:lnTo>
                  <a:pt x="19" y="401"/>
                </a:lnTo>
                <a:lnTo>
                  <a:pt x="24" y="414"/>
                </a:lnTo>
                <a:lnTo>
                  <a:pt x="30" y="428"/>
                </a:lnTo>
                <a:lnTo>
                  <a:pt x="37" y="440"/>
                </a:lnTo>
                <a:lnTo>
                  <a:pt x="43" y="453"/>
                </a:lnTo>
                <a:lnTo>
                  <a:pt x="52" y="465"/>
                </a:lnTo>
                <a:lnTo>
                  <a:pt x="60" y="477"/>
                </a:lnTo>
                <a:lnTo>
                  <a:pt x="69" y="487"/>
                </a:lnTo>
                <a:lnTo>
                  <a:pt x="78" y="498"/>
                </a:lnTo>
                <a:lnTo>
                  <a:pt x="88" y="509"/>
                </a:lnTo>
                <a:lnTo>
                  <a:pt x="98" y="519"/>
                </a:lnTo>
                <a:lnTo>
                  <a:pt x="109" y="528"/>
                </a:lnTo>
                <a:lnTo>
                  <a:pt x="120" y="537"/>
                </a:lnTo>
                <a:lnTo>
                  <a:pt x="132" y="546"/>
                </a:lnTo>
                <a:lnTo>
                  <a:pt x="144" y="553"/>
                </a:lnTo>
                <a:lnTo>
                  <a:pt x="157" y="561"/>
                </a:lnTo>
                <a:lnTo>
                  <a:pt x="170" y="567"/>
                </a:lnTo>
                <a:lnTo>
                  <a:pt x="183" y="573"/>
                </a:lnTo>
                <a:lnTo>
                  <a:pt x="197" y="578"/>
                </a:lnTo>
                <a:lnTo>
                  <a:pt x="210" y="584"/>
                </a:lnTo>
                <a:lnTo>
                  <a:pt x="224" y="587"/>
                </a:lnTo>
                <a:lnTo>
                  <a:pt x="239" y="590"/>
                </a:lnTo>
                <a:lnTo>
                  <a:pt x="253" y="593"/>
                </a:lnTo>
                <a:lnTo>
                  <a:pt x="268" y="595"/>
                </a:lnTo>
                <a:lnTo>
                  <a:pt x="283" y="597"/>
                </a:lnTo>
                <a:lnTo>
                  <a:pt x="298" y="597"/>
                </a:lnTo>
                <a:lnTo>
                  <a:pt x="313" y="597"/>
                </a:lnTo>
                <a:lnTo>
                  <a:pt x="328" y="595"/>
                </a:lnTo>
                <a:lnTo>
                  <a:pt x="344" y="593"/>
                </a:lnTo>
                <a:lnTo>
                  <a:pt x="359" y="590"/>
                </a:lnTo>
                <a:lnTo>
                  <a:pt x="373" y="587"/>
                </a:lnTo>
                <a:lnTo>
                  <a:pt x="387" y="584"/>
                </a:lnTo>
                <a:lnTo>
                  <a:pt x="401" y="578"/>
                </a:lnTo>
                <a:lnTo>
                  <a:pt x="415" y="573"/>
                </a:lnTo>
                <a:lnTo>
                  <a:pt x="428" y="567"/>
                </a:lnTo>
                <a:lnTo>
                  <a:pt x="441" y="561"/>
                </a:lnTo>
                <a:lnTo>
                  <a:pt x="453" y="553"/>
                </a:lnTo>
                <a:lnTo>
                  <a:pt x="465" y="546"/>
                </a:lnTo>
                <a:lnTo>
                  <a:pt x="476" y="537"/>
                </a:lnTo>
                <a:lnTo>
                  <a:pt x="488" y="528"/>
                </a:lnTo>
                <a:lnTo>
                  <a:pt x="499" y="519"/>
                </a:lnTo>
                <a:lnTo>
                  <a:pt x="509" y="509"/>
                </a:lnTo>
                <a:lnTo>
                  <a:pt x="519" y="498"/>
                </a:lnTo>
                <a:lnTo>
                  <a:pt x="528" y="487"/>
                </a:lnTo>
                <a:lnTo>
                  <a:pt x="537" y="477"/>
                </a:lnTo>
                <a:lnTo>
                  <a:pt x="546" y="465"/>
                </a:lnTo>
                <a:lnTo>
                  <a:pt x="553" y="453"/>
                </a:lnTo>
                <a:lnTo>
                  <a:pt x="561" y="440"/>
                </a:lnTo>
                <a:lnTo>
                  <a:pt x="567" y="428"/>
                </a:lnTo>
                <a:lnTo>
                  <a:pt x="573" y="414"/>
                </a:lnTo>
                <a:lnTo>
                  <a:pt x="578" y="401"/>
                </a:lnTo>
                <a:lnTo>
                  <a:pt x="583" y="387"/>
                </a:lnTo>
                <a:lnTo>
                  <a:pt x="587" y="373"/>
                </a:lnTo>
                <a:lnTo>
                  <a:pt x="591" y="359"/>
                </a:lnTo>
                <a:lnTo>
                  <a:pt x="593" y="344"/>
                </a:lnTo>
                <a:lnTo>
                  <a:pt x="595" y="329"/>
                </a:lnTo>
                <a:lnTo>
                  <a:pt x="596" y="314"/>
                </a:lnTo>
                <a:lnTo>
                  <a:pt x="596" y="298"/>
                </a:lnTo>
                <a:lnTo>
                  <a:pt x="596" y="283"/>
                </a:lnTo>
                <a:lnTo>
                  <a:pt x="595" y="268"/>
                </a:lnTo>
                <a:lnTo>
                  <a:pt x="593" y="253"/>
                </a:lnTo>
                <a:lnTo>
                  <a:pt x="591" y="239"/>
                </a:lnTo>
                <a:lnTo>
                  <a:pt x="587" y="224"/>
                </a:lnTo>
                <a:lnTo>
                  <a:pt x="583" y="210"/>
                </a:lnTo>
                <a:lnTo>
                  <a:pt x="578" y="196"/>
                </a:lnTo>
                <a:lnTo>
                  <a:pt x="573" y="183"/>
                </a:lnTo>
                <a:lnTo>
                  <a:pt x="567" y="170"/>
                </a:lnTo>
                <a:lnTo>
                  <a:pt x="561" y="157"/>
                </a:lnTo>
                <a:lnTo>
                  <a:pt x="553" y="144"/>
                </a:lnTo>
                <a:lnTo>
                  <a:pt x="546" y="132"/>
                </a:lnTo>
                <a:lnTo>
                  <a:pt x="537" y="120"/>
                </a:lnTo>
                <a:lnTo>
                  <a:pt x="528" y="109"/>
                </a:lnTo>
                <a:lnTo>
                  <a:pt x="519" y="99"/>
                </a:lnTo>
                <a:lnTo>
                  <a:pt x="509" y="88"/>
                </a:lnTo>
                <a:lnTo>
                  <a:pt x="499" y="78"/>
                </a:lnTo>
                <a:lnTo>
                  <a:pt x="488" y="68"/>
                </a:lnTo>
                <a:lnTo>
                  <a:pt x="476" y="60"/>
                </a:lnTo>
                <a:lnTo>
                  <a:pt x="465" y="51"/>
                </a:lnTo>
                <a:lnTo>
                  <a:pt x="453" y="44"/>
                </a:lnTo>
                <a:lnTo>
                  <a:pt x="441" y="37"/>
                </a:lnTo>
                <a:lnTo>
                  <a:pt x="428" y="30"/>
                </a:lnTo>
                <a:lnTo>
                  <a:pt x="415" y="24"/>
                </a:lnTo>
                <a:lnTo>
                  <a:pt x="401" y="19"/>
                </a:lnTo>
                <a:lnTo>
                  <a:pt x="387" y="14"/>
                </a:lnTo>
                <a:lnTo>
                  <a:pt x="373" y="10"/>
                </a:lnTo>
                <a:lnTo>
                  <a:pt x="359" y="7"/>
                </a:lnTo>
                <a:lnTo>
                  <a:pt x="344" y="4"/>
                </a:lnTo>
                <a:lnTo>
                  <a:pt x="328" y="3"/>
                </a:lnTo>
                <a:lnTo>
                  <a:pt x="313" y="1"/>
                </a:lnTo>
                <a:lnTo>
                  <a:pt x="298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" name="Freeform 44">
            <a:extLst>
              <a:ext uri="{FF2B5EF4-FFF2-40B4-BE49-F238E27FC236}">
                <a16:creationId xmlns="" xmlns:a16="http://schemas.microsoft.com/office/drawing/2014/main" id="{EC7D72FD-EB61-4D51-B3DF-801701041C90}"/>
              </a:ext>
            </a:extLst>
          </p:cNvPr>
          <p:cNvSpPr>
            <a:spLocks noEditPoints="1"/>
          </p:cNvSpPr>
          <p:nvPr/>
        </p:nvSpPr>
        <p:spPr bwMode="auto">
          <a:xfrm>
            <a:off x="2955527" y="5143256"/>
            <a:ext cx="283864" cy="283864"/>
          </a:xfrm>
          <a:custGeom>
            <a:avLst/>
            <a:gdLst>
              <a:gd name="T0" fmla="*/ 337 w 596"/>
              <a:gd name="T1" fmla="*/ 472 h 597"/>
              <a:gd name="T2" fmla="*/ 304 w 596"/>
              <a:gd name="T3" fmla="*/ 465 h 597"/>
              <a:gd name="T4" fmla="*/ 284 w 596"/>
              <a:gd name="T5" fmla="*/ 437 h 597"/>
              <a:gd name="T6" fmla="*/ 291 w 596"/>
              <a:gd name="T7" fmla="*/ 403 h 597"/>
              <a:gd name="T8" fmla="*/ 134 w 596"/>
              <a:gd name="T9" fmla="*/ 358 h 597"/>
              <a:gd name="T10" fmla="*/ 111 w 596"/>
              <a:gd name="T11" fmla="*/ 351 h 597"/>
              <a:gd name="T12" fmla="*/ 94 w 596"/>
              <a:gd name="T13" fmla="*/ 336 h 597"/>
              <a:gd name="T14" fmla="*/ 82 w 596"/>
              <a:gd name="T15" fmla="*/ 317 h 597"/>
              <a:gd name="T16" fmla="*/ 80 w 596"/>
              <a:gd name="T17" fmla="*/ 292 h 597"/>
              <a:gd name="T18" fmla="*/ 88 w 596"/>
              <a:gd name="T19" fmla="*/ 270 h 597"/>
              <a:gd name="T20" fmla="*/ 102 w 596"/>
              <a:gd name="T21" fmla="*/ 253 h 597"/>
              <a:gd name="T22" fmla="*/ 122 w 596"/>
              <a:gd name="T23" fmla="*/ 241 h 597"/>
              <a:gd name="T24" fmla="*/ 334 w 596"/>
              <a:gd name="T25" fmla="*/ 239 h 597"/>
              <a:gd name="T26" fmla="*/ 284 w 596"/>
              <a:gd name="T27" fmla="*/ 179 h 597"/>
              <a:gd name="T28" fmla="*/ 291 w 596"/>
              <a:gd name="T29" fmla="*/ 145 h 597"/>
              <a:gd name="T30" fmla="*/ 320 w 596"/>
              <a:gd name="T31" fmla="*/ 126 h 597"/>
              <a:gd name="T32" fmla="*/ 353 w 596"/>
              <a:gd name="T33" fmla="*/ 132 h 597"/>
              <a:gd name="T34" fmla="*/ 517 w 596"/>
              <a:gd name="T35" fmla="*/ 298 h 597"/>
              <a:gd name="T36" fmla="*/ 298 w 596"/>
              <a:gd name="T37" fmla="*/ 0 h 597"/>
              <a:gd name="T38" fmla="*/ 239 w 596"/>
              <a:gd name="T39" fmla="*/ 7 h 597"/>
              <a:gd name="T40" fmla="*/ 183 w 596"/>
              <a:gd name="T41" fmla="*/ 24 h 597"/>
              <a:gd name="T42" fmla="*/ 132 w 596"/>
              <a:gd name="T43" fmla="*/ 51 h 597"/>
              <a:gd name="T44" fmla="*/ 88 w 596"/>
              <a:gd name="T45" fmla="*/ 88 h 597"/>
              <a:gd name="T46" fmla="*/ 52 w 596"/>
              <a:gd name="T47" fmla="*/ 132 h 597"/>
              <a:gd name="T48" fmla="*/ 24 w 596"/>
              <a:gd name="T49" fmla="*/ 183 h 597"/>
              <a:gd name="T50" fmla="*/ 7 w 596"/>
              <a:gd name="T51" fmla="*/ 239 h 597"/>
              <a:gd name="T52" fmla="*/ 0 w 596"/>
              <a:gd name="T53" fmla="*/ 298 h 597"/>
              <a:gd name="T54" fmla="*/ 7 w 596"/>
              <a:gd name="T55" fmla="*/ 359 h 597"/>
              <a:gd name="T56" fmla="*/ 24 w 596"/>
              <a:gd name="T57" fmla="*/ 414 h 597"/>
              <a:gd name="T58" fmla="*/ 52 w 596"/>
              <a:gd name="T59" fmla="*/ 465 h 597"/>
              <a:gd name="T60" fmla="*/ 88 w 596"/>
              <a:gd name="T61" fmla="*/ 509 h 597"/>
              <a:gd name="T62" fmla="*/ 132 w 596"/>
              <a:gd name="T63" fmla="*/ 546 h 597"/>
              <a:gd name="T64" fmla="*/ 183 w 596"/>
              <a:gd name="T65" fmla="*/ 573 h 597"/>
              <a:gd name="T66" fmla="*/ 239 w 596"/>
              <a:gd name="T67" fmla="*/ 590 h 597"/>
              <a:gd name="T68" fmla="*/ 298 w 596"/>
              <a:gd name="T69" fmla="*/ 597 h 597"/>
              <a:gd name="T70" fmla="*/ 359 w 596"/>
              <a:gd name="T71" fmla="*/ 590 h 597"/>
              <a:gd name="T72" fmla="*/ 415 w 596"/>
              <a:gd name="T73" fmla="*/ 573 h 597"/>
              <a:gd name="T74" fmla="*/ 465 w 596"/>
              <a:gd name="T75" fmla="*/ 546 h 597"/>
              <a:gd name="T76" fmla="*/ 509 w 596"/>
              <a:gd name="T77" fmla="*/ 509 h 597"/>
              <a:gd name="T78" fmla="*/ 546 w 596"/>
              <a:gd name="T79" fmla="*/ 465 h 597"/>
              <a:gd name="T80" fmla="*/ 573 w 596"/>
              <a:gd name="T81" fmla="*/ 414 h 597"/>
              <a:gd name="T82" fmla="*/ 591 w 596"/>
              <a:gd name="T83" fmla="*/ 359 h 597"/>
              <a:gd name="T84" fmla="*/ 596 w 596"/>
              <a:gd name="T85" fmla="*/ 298 h 597"/>
              <a:gd name="T86" fmla="*/ 591 w 596"/>
              <a:gd name="T87" fmla="*/ 239 h 597"/>
              <a:gd name="T88" fmla="*/ 573 w 596"/>
              <a:gd name="T89" fmla="*/ 183 h 597"/>
              <a:gd name="T90" fmla="*/ 546 w 596"/>
              <a:gd name="T91" fmla="*/ 132 h 597"/>
              <a:gd name="T92" fmla="*/ 509 w 596"/>
              <a:gd name="T93" fmla="*/ 88 h 597"/>
              <a:gd name="T94" fmla="*/ 465 w 596"/>
              <a:gd name="T95" fmla="*/ 51 h 597"/>
              <a:gd name="T96" fmla="*/ 415 w 596"/>
              <a:gd name="T97" fmla="*/ 24 h 597"/>
              <a:gd name="T98" fmla="*/ 359 w 596"/>
              <a:gd name="T99" fmla="*/ 7 h 597"/>
              <a:gd name="T100" fmla="*/ 298 w 596"/>
              <a:gd name="T101" fmla="*/ 0 h 5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596" h="597">
                <a:moveTo>
                  <a:pt x="360" y="459"/>
                </a:moveTo>
                <a:lnTo>
                  <a:pt x="353" y="465"/>
                </a:lnTo>
                <a:lnTo>
                  <a:pt x="346" y="469"/>
                </a:lnTo>
                <a:lnTo>
                  <a:pt x="337" y="472"/>
                </a:lnTo>
                <a:lnTo>
                  <a:pt x="328" y="472"/>
                </a:lnTo>
                <a:lnTo>
                  <a:pt x="320" y="472"/>
                </a:lnTo>
                <a:lnTo>
                  <a:pt x="311" y="469"/>
                </a:lnTo>
                <a:lnTo>
                  <a:pt x="304" y="465"/>
                </a:lnTo>
                <a:lnTo>
                  <a:pt x="296" y="459"/>
                </a:lnTo>
                <a:lnTo>
                  <a:pt x="291" y="453"/>
                </a:lnTo>
                <a:lnTo>
                  <a:pt x="286" y="444"/>
                </a:lnTo>
                <a:lnTo>
                  <a:pt x="284" y="437"/>
                </a:lnTo>
                <a:lnTo>
                  <a:pt x="283" y="428"/>
                </a:lnTo>
                <a:lnTo>
                  <a:pt x="284" y="419"/>
                </a:lnTo>
                <a:lnTo>
                  <a:pt x="286" y="411"/>
                </a:lnTo>
                <a:lnTo>
                  <a:pt x="291" y="403"/>
                </a:lnTo>
                <a:lnTo>
                  <a:pt x="296" y="396"/>
                </a:lnTo>
                <a:lnTo>
                  <a:pt x="334" y="358"/>
                </a:lnTo>
                <a:lnTo>
                  <a:pt x="139" y="358"/>
                </a:lnTo>
                <a:lnTo>
                  <a:pt x="134" y="358"/>
                </a:lnTo>
                <a:lnTo>
                  <a:pt x="128" y="357"/>
                </a:lnTo>
                <a:lnTo>
                  <a:pt x="122" y="356"/>
                </a:lnTo>
                <a:lnTo>
                  <a:pt x="117" y="354"/>
                </a:lnTo>
                <a:lnTo>
                  <a:pt x="111" y="351"/>
                </a:lnTo>
                <a:lnTo>
                  <a:pt x="106" y="348"/>
                </a:lnTo>
                <a:lnTo>
                  <a:pt x="102" y="345"/>
                </a:lnTo>
                <a:lnTo>
                  <a:pt x="97" y="341"/>
                </a:lnTo>
                <a:lnTo>
                  <a:pt x="94" y="336"/>
                </a:lnTo>
                <a:lnTo>
                  <a:pt x="90" y="332"/>
                </a:lnTo>
                <a:lnTo>
                  <a:pt x="88" y="327"/>
                </a:lnTo>
                <a:lnTo>
                  <a:pt x="84" y="322"/>
                </a:lnTo>
                <a:lnTo>
                  <a:pt x="82" y="317"/>
                </a:lnTo>
                <a:lnTo>
                  <a:pt x="81" y="310"/>
                </a:lnTo>
                <a:lnTo>
                  <a:pt x="80" y="305"/>
                </a:lnTo>
                <a:lnTo>
                  <a:pt x="80" y="298"/>
                </a:lnTo>
                <a:lnTo>
                  <a:pt x="80" y="292"/>
                </a:lnTo>
                <a:lnTo>
                  <a:pt x="81" y="287"/>
                </a:lnTo>
                <a:lnTo>
                  <a:pt x="82" y="281"/>
                </a:lnTo>
                <a:lnTo>
                  <a:pt x="84" y="276"/>
                </a:lnTo>
                <a:lnTo>
                  <a:pt x="88" y="270"/>
                </a:lnTo>
                <a:lnTo>
                  <a:pt x="90" y="265"/>
                </a:lnTo>
                <a:lnTo>
                  <a:pt x="94" y="261"/>
                </a:lnTo>
                <a:lnTo>
                  <a:pt x="97" y="256"/>
                </a:lnTo>
                <a:lnTo>
                  <a:pt x="102" y="253"/>
                </a:lnTo>
                <a:lnTo>
                  <a:pt x="106" y="249"/>
                </a:lnTo>
                <a:lnTo>
                  <a:pt x="111" y="247"/>
                </a:lnTo>
                <a:lnTo>
                  <a:pt x="117" y="243"/>
                </a:lnTo>
                <a:lnTo>
                  <a:pt x="122" y="241"/>
                </a:lnTo>
                <a:lnTo>
                  <a:pt x="128" y="240"/>
                </a:lnTo>
                <a:lnTo>
                  <a:pt x="134" y="239"/>
                </a:lnTo>
                <a:lnTo>
                  <a:pt x="139" y="239"/>
                </a:lnTo>
                <a:lnTo>
                  <a:pt x="334" y="239"/>
                </a:lnTo>
                <a:lnTo>
                  <a:pt x="296" y="201"/>
                </a:lnTo>
                <a:lnTo>
                  <a:pt x="291" y="195"/>
                </a:lnTo>
                <a:lnTo>
                  <a:pt x="286" y="186"/>
                </a:lnTo>
                <a:lnTo>
                  <a:pt x="284" y="179"/>
                </a:lnTo>
                <a:lnTo>
                  <a:pt x="283" y="170"/>
                </a:lnTo>
                <a:lnTo>
                  <a:pt x="284" y="161"/>
                </a:lnTo>
                <a:lnTo>
                  <a:pt x="286" y="153"/>
                </a:lnTo>
                <a:lnTo>
                  <a:pt x="291" y="145"/>
                </a:lnTo>
                <a:lnTo>
                  <a:pt x="296" y="138"/>
                </a:lnTo>
                <a:lnTo>
                  <a:pt x="304" y="132"/>
                </a:lnTo>
                <a:lnTo>
                  <a:pt x="311" y="128"/>
                </a:lnTo>
                <a:lnTo>
                  <a:pt x="320" y="126"/>
                </a:lnTo>
                <a:lnTo>
                  <a:pt x="328" y="125"/>
                </a:lnTo>
                <a:lnTo>
                  <a:pt x="337" y="126"/>
                </a:lnTo>
                <a:lnTo>
                  <a:pt x="346" y="128"/>
                </a:lnTo>
                <a:lnTo>
                  <a:pt x="353" y="132"/>
                </a:lnTo>
                <a:lnTo>
                  <a:pt x="360" y="138"/>
                </a:lnTo>
                <a:lnTo>
                  <a:pt x="514" y="292"/>
                </a:lnTo>
                <a:lnTo>
                  <a:pt x="516" y="295"/>
                </a:lnTo>
                <a:lnTo>
                  <a:pt x="517" y="298"/>
                </a:lnTo>
                <a:lnTo>
                  <a:pt x="516" y="303"/>
                </a:lnTo>
                <a:lnTo>
                  <a:pt x="514" y="306"/>
                </a:lnTo>
                <a:lnTo>
                  <a:pt x="360" y="459"/>
                </a:lnTo>
                <a:close/>
                <a:moveTo>
                  <a:pt x="298" y="0"/>
                </a:moveTo>
                <a:lnTo>
                  <a:pt x="283" y="1"/>
                </a:lnTo>
                <a:lnTo>
                  <a:pt x="268" y="3"/>
                </a:lnTo>
                <a:lnTo>
                  <a:pt x="253" y="4"/>
                </a:lnTo>
                <a:lnTo>
                  <a:pt x="239" y="7"/>
                </a:lnTo>
                <a:lnTo>
                  <a:pt x="224" y="10"/>
                </a:lnTo>
                <a:lnTo>
                  <a:pt x="210" y="14"/>
                </a:lnTo>
                <a:lnTo>
                  <a:pt x="197" y="19"/>
                </a:lnTo>
                <a:lnTo>
                  <a:pt x="183" y="24"/>
                </a:lnTo>
                <a:lnTo>
                  <a:pt x="170" y="30"/>
                </a:lnTo>
                <a:lnTo>
                  <a:pt x="157" y="37"/>
                </a:lnTo>
                <a:lnTo>
                  <a:pt x="144" y="44"/>
                </a:lnTo>
                <a:lnTo>
                  <a:pt x="132" y="51"/>
                </a:lnTo>
                <a:lnTo>
                  <a:pt x="120" y="60"/>
                </a:lnTo>
                <a:lnTo>
                  <a:pt x="109" y="68"/>
                </a:lnTo>
                <a:lnTo>
                  <a:pt x="98" y="78"/>
                </a:lnTo>
                <a:lnTo>
                  <a:pt x="88" y="88"/>
                </a:lnTo>
                <a:lnTo>
                  <a:pt x="78" y="99"/>
                </a:lnTo>
                <a:lnTo>
                  <a:pt x="69" y="109"/>
                </a:lnTo>
                <a:lnTo>
                  <a:pt x="60" y="120"/>
                </a:lnTo>
                <a:lnTo>
                  <a:pt x="52" y="132"/>
                </a:lnTo>
                <a:lnTo>
                  <a:pt x="43" y="144"/>
                </a:lnTo>
                <a:lnTo>
                  <a:pt x="37" y="157"/>
                </a:lnTo>
                <a:lnTo>
                  <a:pt x="30" y="170"/>
                </a:lnTo>
                <a:lnTo>
                  <a:pt x="24" y="183"/>
                </a:lnTo>
                <a:lnTo>
                  <a:pt x="19" y="196"/>
                </a:lnTo>
                <a:lnTo>
                  <a:pt x="14" y="210"/>
                </a:lnTo>
                <a:lnTo>
                  <a:pt x="10" y="224"/>
                </a:lnTo>
                <a:lnTo>
                  <a:pt x="7" y="239"/>
                </a:lnTo>
                <a:lnTo>
                  <a:pt x="4" y="253"/>
                </a:lnTo>
                <a:lnTo>
                  <a:pt x="2" y="268"/>
                </a:lnTo>
                <a:lnTo>
                  <a:pt x="1" y="283"/>
                </a:lnTo>
                <a:lnTo>
                  <a:pt x="0" y="298"/>
                </a:lnTo>
                <a:lnTo>
                  <a:pt x="1" y="314"/>
                </a:lnTo>
                <a:lnTo>
                  <a:pt x="2" y="329"/>
                </a:lnTo>
                <a:lnTo>
                  <a:pt x="4" y="344"/>
                </a:lnTo>
                <a:lnTo>
                  <a:pt x="7" y="359"/>
                </a:lnTo>
                <a:lnTo>
                  <a:pt x="10" y="373"/>
                </a:lnTo>
                <a:lnTo>
                  <a:pt x="14" y="387"/>
                </a:lnTo>
                <a:lnTo>
                  <a:pt x="19" y="401"/>
                </a:lnTo>
                <a:lnTo>
                  <a:pt x="24" y="414"/>
                </a:lnTo>
                <a:lnTo>
                  <a:pt x="30" y="428"/>
                </a:lnTo>
                <a:lnTo>
                  <a:pt x="37" y="440"/>
                </a:lnTo>
                <a:lnTo>
                  <a:pt x="43" y="453"/>
                </a:lnTo>
                <a:lnTo>
                  <a:pt x="52" y="465"/>
                </a:lnTo>
                <a:lnTo>
                  <a:pt x="60" y="477"/>
                </a:lnTo>
                <a:lnTo>
                  <a:pt x="69" y="487"/>
                </a:lnTo>
                <a:lnTo>
                  <a:pt x="78" y="498"/>
                </a:lnTo>
                <a:lnTo>
                  <a:pt x="88" y="509"/>
                </a:lnTo>
                <a:lnTo>
                  <a:pt x="98" y="519"/>
                </a:lnTo>
                <a:lnTo>
                  <a:pt x="109" y="528"/>
                </a:lnTo>
                <a:lnTo>
                  <a:pt x="120" y="537"/>
                </a:lnTo>
                <a:lnTo>
                  <a:pt x="132" y="546"/>
                </a:lnTo>
                <a:lnTo>
                  <a:pt x="144" y="553"/>
                </a:lnTo>
                <a:lnTo>
                  <a:pt x="157" y="561"/>
                </a:lnTo>
                <a:lnTo>
                  <a:pt x="170" y="567"/>
                </a:lnTo>
                <a:lnTo>
                  <a:pt x="183" y="573"/>
                </a:lnTo>
                <a:lnTo>
                  <a:pt x="197" y="578"/>
                </a:lnTo>
                <a:lnTo>
                  <a:pt x="210" y="584"/>
                </a:lnTo>
                <a:lnTo>
                  <a:pt x="224" y="587"/>
                </a:lnTo>
                <a:lnTo>
                  <a:pt x="239" y="590"/>
                </a:lnTo>
                <a:lnTo>
                  <a:pt x="253" y="593"/>
                </a:lnTo>
                <a:lnTo>
                  <a:pt x="268" y="595"/>
                </a:lnTo>
                <a:lnTo>
                  <a:pt x="283" y="597"/>
                </a:lnTo>
                <a:lnTo>
                  <a:pt x="298" y="597"/>
                </a:lnTo>
                <a:lnTo>
                  <a:pt x="313" y="597"/>
                </a:lnTo>
                <a:lnTo>
                  <a:pt x="328" y="595"/>
                </a:lnTo>
                <a:lnTo>
                  <a:pt x="344" y="593"/>
                </a:lnTo>
                <a:lnTo>
                  <a:pt x="359" y="590"/>
                </a:lnTo>
                <a:lnTo>
                  <a:pt x="373" y="587"/>
                </a:lnTo>
                <a:lnTo>
                  <a:pt x="387" y="584"/>
                </a:lnTo>
                <a:lnTo>
                  <a:pt x="401" y="578"/>
                </a:lnTo>
                <a:lnTo>
                  <a:pt x="415" y="573"/>
                </a:lnTo>
                <a:lnTo>
                  <a:pt x="428" y="567"/>
                </a:lnTo>
                <a:lnTo>
                  <a:pt x="441" y="561"/>
                </a:lnTo>
                <a:lnTo>
                  <a:pt x="453" y="553"/>
                </a:lnTo>
                <a:lnTo>
                  <a:pt x="465" y="546"/>
                </a:lnTo>
                <a:lnTo>
                  <a:pt x="476" y="537"/>
                </a:lnTo>
                <a:lnTo>
                  <a:pt x="488" y="528"/>
                </a:lnTo>
                <a:lnTo>
                  <a:pt x="499" y="519"/>
                </a:lnTo>
                <a:lnTo>
                  <a:pt x="509" y="509"/>
                </a:lnTo>
                <a:lnTo>
                  <a:pt x="519" y="498"/>
                </a:lnTo>
                <a:lnTo>
                  <a:pt x="528" y="487"/>
                </a:lnTo>
                <a:lnTo>
                  <a:pt x="537" y="477"/>
                </a:lnTo>
                <a:lnTo>
                  <a:pt x="546" y="465"/>
                </a:lnTo>
                <a:lnTo>
                  <a:pt x="553" y="453"/>
                </a:lnTo>
                <a:lnTo>
                  <a:pt x="561" y="440"/>
                </a:lnTo>
                <a:lnTo>
                  <a:pt x="567" y="428"/>
                </a:lnTo>
                <a:lnTo>
                  <a:pt x="573" y="414"/>
                </a:lnTo>
                <a:lnTo>
                  <a:pt x="578" y="401"/>
                </a:lnTo>
                <a:lnTo>
                  <a:pt x="583" y="387"/>
                </a:lnTo>
                <a:lnTo>
                  <a:pt x="587" y="373"/>
                </a:lnTo>
                <a:lnTo>
                  <a:pt x="591" y="359"/>
                </a:lnTo>
                <a:lnTo>
                  <a:pt x="593" y="344"/>
                </a:lnTo>
                <a:lnTo>
                  <a:pt x="595" y="329"/>
                </a:lnTo>
                <a:lnTo>
                  <a:pt x="596" y="314"/>
                </a:lnTo>
                <a:lnTo>
                  <a:pt x="596" y="298"/>
                </a:lnTo>
                <a:lnTo>
                  <a:pt x="596" y="283"/>
                </a:lnTo>
                <a:lnTo>
                  <a:pt x="595" y="268"/>
                </a:lnTo>
                <a:lnTo>
                  <a:pt x="593" y="253"/>
                </a:lnTo>
                <a:lnTo>
                  <a:pt x="591" y="239"/>
                </a:lnTo>
                <a:lnTo>
                  <a:pt x="587" y="224"/>
                </a:lnTo>
                <a:lnTo>
                  <a:pt x="583" y="210"/>
                </a:lnTo>
                <a:lnTo>
                  <a:pt x="578" y="196"/>
                </a:lnTo>
                <a:lnTo>
                  <a:pt x="573" y="183"/>
                </a:lnTo>
                <a:lnTo>
                  <a:pt x="567" y="170"/>
                </a:lnTo>
                <a:lnTo>
                  <a:pt x="561" y="157"/>
                </a:lnTo>
                <a:lnTo>
                  <a:pt x="553" y="144"/>
                </a:lnTo>
                <a:lnTo>
                  <a:pt x="546" y="132"/>
                </a:lnTo>
                <a:lnTo>
                  <a:pt x="537" y="120"/>
                </a:lnTo>
                <a:lnTo>
                  <a:pt x="528" y="109"/>
                </a:lnTo>
                <a:lnTo>
                  <a:pt x="519" y="99"/>
                </a:lnTo>
                <a:lnTo>
                  <a:pt x="509" y="88"/>
                </a:lnTo>
                <a:lnTo>
                  <a:pt x="499" y="78"/>
                </a:lnTo>
                <a:lnTo>
                  <a:pt x="488" y="68"/>
                </a:lnTo>
                <a:lnTo>
                  <a:pt x="476" y="60"/>
                </a:lnTo>
                <a:lnTo>
                  <a:pt x="465" y="51"/>
                </a:lnTo>
                <a:lnTo>
                  <a:pt x="453" y="44"/>
                </a:lnTo>
                <a:lnTo>
                  <a:pt x="441" y="37"/>
                </a:lnTo>
                <a:lnTo>
                  <a:pt x="428" y="30"/>
                </a:lnTo>
                <a:lnTo>
                  <a:pt x="415" y="24"/>
                </a:lnTo>
                <a:lnTo>
                  <a:pt x="401" y="19"/>
                </a:lnTo>
                <a:lnTo>
                  <a:pt x="387" y="14"/>
                </a:lnTo>
                <a:lnTo>
                  <a:pt x="373" y="10"/>
                </a:lnTo>
                <a:lnTo>
                  <a:pt x="359" y="7"/>
                </a:lnTo>
                <a:lnTo>
                  <a:pt x="344" y="4"/>
                </a:lnTo>
                <a:lnTo>
                  <a:pt x="328" y="3"/>
                </a:lnTo>
                <a:lnTo>
                  <a:pt x="313" y="1"/>
                </a:lnTo>
                <a:lnTo>
                  <a:pt x="298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="" xmlns:a16="http://schemas.microsoft.com/office/drawing/2014/main" id="{DFF87FF5-AB09-4309-A963-AAC07D2C54C8}"/>
              </a:ext>
            </a:extLst>
          </p:cNvPr>
          <p:cNvSpPr/>
          <p:nvPr/>
        </p:nvSpPr>
        <p:spPr>
          <a:xfrm>
            <a:off x="3757787" y="1486166"/>
            <a:ext cx="733425" cy="73342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+mj-lt"/>
              </a:rPr>
              <a:t>01</a:t>
            </a:r>
          </a:p>
        </p:txBody>
      </p:sp>
      <p:sp>
        <p:nvSpPr>
          <p:cNvPr id="71" name="Oval 70">
            <a:extLst>
              <a:ext uri="{FF2B5EF4-FFF2-40B4-BE49-F238E27FC236}">
                <a16:creationId xmlns="" xmlns:a16="http://schemas.microsoft.com/office/drawing/2014/main" id="{0079424D-5075-45AA-BE6B-F40231D8A98E}"/>
              </a:ext>
            </a:extLst>
          </p:cNvPr>
          <p:cNvSpPr/>
          <p:nvPr/>
        </p:nvSpPr>
        <p:spPr>
          <a:xfrm>
            <a:off x="3757787" y="3202320"/>
            <a:ext cx="733425" cy="73342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+mj-lt"/>
              </a:rPr>
              <a:t>02</a:t>
            </a:r>
          </a:p>
        </p:txBody>
      </p:sp>
      <p:sp>
        <p:nvSpPr>
          <p:cNvPr id="72" name="Oval 71">
            <a:extLst>
              <a:ext uri="{FF2B5EF4-FFF2-40B4-BE49-F238E27FC236}">
                <a16:creationId xmlns="" xmlns:a16="http://schemas.microsoft.com/office/drawing/2014/main" id="{9105158F-739F-4FB2-BEA1-C099F765E0F3}"/>
              </a:ext>
            </a:extLst>
          </p:cNvPr>
          <p:cNvSpPr/>
          <p:nvPr/>
        </p:nvSpPr>
        <p:spPr>
          <a:xfrm>
            <a:off x="3757787" y="4918476"/>
            <a:ext cx="733425" cy="733425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+mj-lt"/>
              </a:rPr>
              <a:t>03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="" xmlns:a16="http://schemas.microsoft.com/office/drawing/2014/main" id="{334AF13B-39AA-4A1D-B19F-C0F3F34F2FB5}"/>
              </a:ext>
            </a:extLst>
          </p:cNvPr>
          <p:cNvSpPr txBox="1"/>
          <p:nvPr/>
        </p:nvSpPr>
        <p:spPr>
          <a:xfrm>
            <a:off x="4844861" y="2787634"/>
            <a:ext cx="6259342" cy="184665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just">
              <a:buClr>
                <a:schemeClr val="accent1"/>
              </a:buClr>
            </a:pPr>
            <a:r>
              <a:rPr lang="id-ID" sz="2000" dirty="0" smtClean="0"/>
              <a:t>Sebagai pendekatan pembangunan, pendekatan ini fokus </a:t>
            </a:r>
            <a:r>
              <a:rPr lang="id-ID" sz="2000" dirty="0"/>
              <a:t>pada pemahaman bagaimana individu dan rumah tangga mendapatkan dan menggunakan aset tertentu untuk mencari peluang lebih lanjut, mengurangi risiko, mengurangi kerentanan dan mempertahankan atau meningkatkan mata pencaharian mereka.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="" xmlns:a16="http://schemas.microsoft.com/office/drawing/2014/main" id="{1F983D70-F06A-4868-9700-025AB9B9894B}"/>
              </a:ext>
            </a:extLst>
          </p:cNvPr>
          <p:cNvSpPr txBox="1"/>
          <p:nvPr/>
        </p:nvSpPr>
        <p:spPr>
          <a:xfrm>
            <a:off x="4844861" y="4818066"/>
            <a:ext cx="6259342" cy="1231106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just">
              <a:buClr>
                <a:schemeClr val="accent1"/>
              </a:buClr>
            </a:pPr>
            <a:r>
              <a:rPr lang="id-ID" sz="2000" dirty="0" smtClean="0"/>
              <a:t>Ringkasnya, pendekatan  ini berupaya memahami penghidupan masyarakat dari kondisi yang rentan menjadi berkelanjutan dengan mengembangkan aset dan dinamika yang ada, sehingga  dapat ditransformasikan .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4755961" y="1279047"/>
            <a:ext cx="6096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id-ID" sz="2000" dirty="0"/>
              <a:t>Livelihood (Penghidupan) adalah suatu kemampuan daya hidup yang dimiliki baik secara material maupun sosial yang diwujudkan dalam berbagai kegiatan guna memenuhi kebutuhan </a:t>
            </a:r>
            <a:r>
              <a:rPr lang="id-ID" sz="2000" dirty="0" smtClean="0"/>
              <a:t>hidupnya </a:t>
            </a: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2869256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F25853CB-B8B0-493A-B265-AA7795626625}"/>
              </a:ext>
            </a:extLst>
          </p:cNvPr>
          <p:cNvSpPr txBox="1"/>
          <p:nvPr/>
        </p:nvSpPr>
        <p:spPr>
          <a:xfrm>
            <a:off x="381000" y="296858"/>
            <a:ext cx="11430000" cy="677108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id-ID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 Brief History of Sustainable Livelihood</a:t>
            </a:r>
            <a:endParaRPr lang="en-US" sz="44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5F940AB4-727D-477B-96AC-45E6CF3E8291}"/>
              </a:ext>
            </a:extLst>
          </p:cNvPr>
          <p:cNvSpPr/>
          <p:nvPr/>
        </p:nvSpPr>
        <p:spPr>
          <a:xfrm>
            <a:off x="381000" y="225739"/>
            <a:ext cx="1841500" cy="457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9">
            <a:extLst>
              <a:ext uri="{FF2B5EF4-FFF2-40B4-BE49-F238E27FC236}">
                <a16:creationId xmlns="" xmlns:a16="http://schemas.microsoft.com/office/drawing/2014/main" id="{55A67E2F-A8C6-44F7-985F-772C14236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1A2B2-876B-45BF-993B-6CDB1B8BF9AB}" type="datetime1">
              <a:rPr lang="en-US" smtClean="0"/>
              <a:t>2/25/2019</a:t>
            </a:fld>
            <a:endParaRPr lang="en-US"/>
          </a:p>
        </p:txBody>
      </p:sp>
      <p:sp>
        <p:nvSpPr>
          <p:cNvPr id="5" name="Slide Number Placeholder 10">
            <a:extLst>
              <a:ext uri="{FF2B5EF4-FFF2-40B4-BE49-F238E27FC236}">
                <a16:creationId xmlns="" xmlns:a16="http://schemas.microsoft.com/office/drawing/2014/main" id="{572138F8-2B19-4BA5-9F96-38D8EA0D3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D57C762C-AFEC-41AB-87FC-30D41D938410}" type="slidenum">
              <a:rPr lang="en-US" smtClean="0"/>
              <a:t>3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="" xmlns:a16="http://schemas.microsoft.com/office/drawing/2014/main" id="{4138B584-B054-4641-A77B-BFC423382578}"/>
              </a:ext>
            </a:extLst>
          </p:cNvPr>
          <p:cNvCxnSpPr/>
          <p:nvPr/>
        </p:nvCxnSpPr>
        <p:spPr>
          <a:xfrm>
            <a:off x="0" y="3064555"/>
            <a:ext cx="12192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="" xmlns:a16="http://schemas.microsoft.com/office/drawing/2014/main" id="{D2E835F4-BDF2-402A-8BF9-A5F4B7A56EF7}"/>
              </a:ext>
            </a:extLst>
          </p:cNvPr>
          <p:cNvGrpSpPr/>
          <p:nvPr/>
        </p:nvGrpSpPr>
        <p:grpSpPr>
          <a:xfrm>
            <a:off x="637178" y="1855996"/>
            <a:ext cx="762848" cy="1314582"/>
            <a:chOff x="1371177" y="1855996"/>
            <a:chExt cx="762848" cy="1314582"/>
          </a:xfrm>
        </p:grpSpPr>
        <p:sp>
          <p:nvSpPr>
            <p:cNvPr id="8" name="Oval 7">
              <a:extLst>
                <a:ext uri="{FF2B5EF4-FFF2-40B4-BE49-F238E27FC236}">
                  <a16:creationId xmlns="" xmlns:a16="http://schemas.microsoft.com/office/drawing/2014/main" id="{D1BF0DE0-2DF9-42C6-8E8A-37967AAF9BD9}"/>
                </a:ext>
              </a:extLst>
            </p:cNvPr>
            <p:cNvSpPr/>
            <p:nvPr/>
          </p:nvSpPr>
          <p:spPr>
            <a:xfrm>
              <a:off x="1652587" y="2970552"/>
              <a:ext cx="200026" cy="200026"/>
            </a:xfrm>
            <a:prstGeom prst="ellipse">
              <a:avLst/>
            </a:prstGeom>
            <a:ln w="381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Teardrop 125">
              <a:extLst>
                <a:ext uri="{FF2B5EF4-FFF2-40B4-BE49-F238E27FC236}">
                  <a16:creationId xmlns="" xmlns:a16="http://schemas.microsoft.com/office/drawing/2014/main" id="{0C5C06B3-2FD4-49C8-B13C-D7300B6E516A}"/>
                </a:ext>
              </a:extLst>
            </p:cNvPr>
            <p:cNvSpPr/>
            <p:nvPr/>
          </p:nvSpPr>
          <p:spPr>
            <a:xfrm rot="8100000">
              <a:off x="1371177" y="1855996"/>
              <a:ext cx="762848" cy="762848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41" name="Group 140">
              <a:extLst>
                <a:ext uri="{FF2B5EF4-FFF2-40B4-BE49-F238E27FC236}">
                  <a16:creationId xmlns="" xmlns:a16="http://schemas.microsoft.com/office/drawing/2014/main" id="{C27009CD-A447-48BE-B546-5146F2F5DA25}"/>
                </a:ext>
              </a:extLst>
            </p:cNvPr>
            <p:cNvGrpSpPr/>
            <p:nvPr/>
          </p:nvGrpSpPr>
          <p:grpSpPr>
            <a:xfrm>
              <a:off x="1615988" y="2100206"/>
              <a:ext cx="273226" cy="274428"/>
              <a:chOff x="2670175" y="1803400"/>
              <a:chExt cx="360363" cy="361950"/>
            </a:xfrm>
            <a:solidFill>
              <a:schemeClr val="bg1"/>
            </a:solidFill>
          </p:grpSpPr>
          <p:sp>
            <p:nvSpPr>
              <p:cNvPr id="142" name="Freeform 23">
                <a:extLst>
                  <a:ext uri="{FF2B5EF4-FFF2-40B4-BE49-F238E27FC236}">
                    <a16:creationId xmlns="" xmlns:a16="http://schemas.microsoft.com/office/drawing/2014/main" id="{8F1A5DD1-38C6-407C-927C-9BEFB3F4886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752725" y="1803400"/>
                <a:ext cx="255588" cy="249238"/>
              </a:xfrm>
              <a:custGeom>
                <a:avLst/>
                <a:gdLst>
                  <a:gd name="T0" fmla="*/ 27 w 68"/>
                  <a:gd name="T1" fmla="*/ 64 h 66"/>
                  <a:gd name="T2" fmla="*/ 38 w 68"/>
                  <a:gd name="T3" fmla="*/ 64 h 66"/>
                  <a:gd name="T4" fmla="*/ 44 w 68"/>
                  <a:gd name="T5" fmla="*/ 66 h 66"/>
                  <a:gd name="T6" fmla="*/ 68 w 68"/>
                  <a:gd name="T7" fmla="*/ 34 h 66"/>
                  <a:gd name="T8" fmla="*/ 34 w 68"/>
                  <a:gd name="T9" fmla="*/ 0 h 66"/>
                  <a:gd name="T10" fmla="*/ 0 w 68"/>
                  <a:gd name="T11" fmla="*/ 34 h 66"/>
                  <a:gd name="T12" fmla="*/ 8 w 68"/>
                  <a:gd name="T13" fmla="*/ 56 h 66"/>
                  <a:gd name="T14" fmla="*/ 27 w 68"/>
                  <a:gd name="T15" fmla="*/ 64 h 66"/>
                  <a:gd name="T16" fmla="*/ 20 w 68"/>
                  <a:gd name="T17" fmla="*/ 21 h 66"/>
                  <a:gd name="T18" fmla="*/ 27 w 68"/>
                  <a:gd name="T19" fmla="*/ 22 h 66"/>
                  <a:gd name="T20" fmla="*/ 38 w 68"/>
                  <a:gd name="T21" fmla="*/ 22 h 66"/>
                  <a:gd name="T22" fmla="*/ 37 w 68"/>
                  <a:gd name="T23" fmla="*/ 14 h 66"/>
                  <a:gd name="T24" fmla="*/ 31 w 68"/>
                  <a:gd name="T25" fmla="*/ 11 h 66"/>
                  <a:gd name="T26" fmla="*/ 44 w 68"/>
                  <a:gd name="T27" fmla="*/ 3 h 66"/>
                  <a:gd name="T28" fmla="*/ 51 w 68"/>
                  <a:gd name="T29" fmla="*/ 7 h 66"/>
                  <a:gd name="T30" fmla="*/ 58 w 68"/>
                  <a:gd name="T31" fmla="*/ 13 h 66"/>
                  <a:gd name="T32" fmla="*/ 51 w 68"/>
                  <a:gd name="T33" fmla="*/ 23 h 66"/>
                  <a:gd name="T34" fmla="*/ 41 w 68"/>
                  <a:gd name="T35" fmla="*/ 26 h 66"/>
                  <a:gd name="T36" fmla="*/ 44 w 68"/>
                  <a:gd name="T37" fmla="*/ 32 h 66"/>
                  <a:gd name="T38" fmla="*/ 48 w 68"/>
                  <a:gd name="T39" fmla="*/ 32 h 66"/>
                  <a:gd name="T40" fmla="*/ 42 w 68"/>
                  <a:gd name="T41" fmla="*/ 43 h 66"/>
                  <a:gd name="T42" fmla="*/ 44 w 68"/>
                  <a:gd name="T43" fmla="*/ 47 h 66"/>
                  <a:gd name="T44" fmla="*/ 40 w 68"/>
                  <a:gd name="T45" fmla="*/ 50 h 66"/>
                  <a:gd name="T46" fmla="*/ 31 w 68"/>
                  <a:gd name="T47" fmla="*/ 57 h 66"/>
                  <a:gd name="T48" fmla="*/ 27 w 68"/>
                  <a:gd name="T49" fmla="*/ 50 h 66"/>
                  <a:gd name="T50" fmla="*/ 28 w 68"/>
                  <a:gd name="T51" fmla="*/ 46 h 66"/>
                  <a:gd name="T52" fmla="*/ 26 w 68"/>
                  <a:gd name="T53" fmla="*/ 41 h 66"/>
                  <a:gd name="T54" fmla="*/ 17 w 68"/>
                  <a:gd name="T55" fmla="*/ 37 h 66"/>
                  <a:gd name="T56" fmla="*/ 13 w 68"/>
                  <a:gd name="T57" fmla="*/ 32 h 66"/>
                  <a:gd name="T58" fmla="*/ 20 w 68"/>
                  <a:gd name="T59" fmla="*/ 21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68" h="66">
                    <a:moveTo>
                      <a:pt x="27" y="64"/>
                    </a:moveTo>
                    <a:cubicBezTo>
                      <a:pt x="38" y="64"/>
                      <a:pt x="38" y="64"/>
                      <a:pt x="38" y="64"/>
                    </a:cubicBezTo>
                    <a:cubicBezTo>
                      <a:pt x="41" y="64"/>
                      <a:pt x="43" y="65"/>
                      <a:pt x="44" y="66"/>
                    </a:cubicBezTo>
                    <a:cubicBezTo>
                      <a:pt x="58" y="62"/>
                      <a:pt x="68" y="49"/>
                      <a:pt x="68" y="34"/>
                    </a:cubicBezTo>
                    <a:cubicBezTo>
                      <a:pt x="68" y="15"/>
                      <a:pt x="53" y="0"/>
                      <a:pt x="34" y="0"/>
                    </a:cubicBezTo>
                    <a:cubicBezTo>
                      <a:pt x="15" y="0"/>
                      <a:pt x="0" y="15"/>
                      <a:pt x="0" y="34"/>
                    </a:cubicBezTo>
                    <a:cubicBezTo>
                      <a:pt x="0" y="42"/>
                      <a:pt x="3" y="50"/>
                      <a:pt x="8" y="56"/>
                    </a:cubicBezTo>
                    <a:cubicBezTo>
                      <a:pt x="17" y="56"/>
                      <a:pt x="24" y="61"/>
                      <a:pt x="27" y="64"/>
                    </a:cubicBezTo>
                    <a:close/>
                    <a:moveTo>
                      <a:pt x="20" y="21"/>
                    </a:moveTo>
                    <a:cubicBezTo>
                      <a:pt x="27" y="19"/>
                      <a:pt x="27" y="22"/>
                      <a:pt x="27" y="22"/>
                    </a:cubicBezTo>
                    <a:cubicBezTo>
                      <a:pt x="30" y="25"/>
                      <a:pt x="35" y="22"/>
                      <a:pt x="38" y="22"/>
                    </a:cubicBezTo>
                    <a:cubicBezTo>
                      <a:pt x="38" y="22"/>
                      <a:pt x="40" y="12"/>
                      <a:pt x="37" y="14"/>
                    </a:cubicBezTo>
                    <a:cubicBezTo>
                      <a:pt x="34" y="15"/>
                      <a:pt x="32" y="14"/>
                      <a:pt x="31" y="11"/>
                    </a:cubicBezTo>
                    <a:cubicBezTo>
                      <a:pt x="31" y="7"/>
                      <a:pt x="44" y="3"/>
                      <a:pt x="44" y="3"/>
                    </a:cubicBezTo>
                    <a:cubicBezTo>
                      <a:pt x="44" y="3"/>
                      <a:pt x="48" y="4"/>
                      <a:pt x="51" y="7"/>
                    </a:cubicBezTo>
                    <a:cubicBezTo>
                      <a:pt x="54" y="9"/>
                      <a:pt x="58" y="13"/>
                      <a:pt x="58" y="13"/>
                    </a:cubicBezTo>
                    <a:cubicBezTo>
                      <a:pt x="58" y="13"/>
                      <a:pt x="56" y="21"/>
                      <a:pt x="51" y="23"/>
                    </a:cubicBezTo>
                    <a:cubicBezTo>
                      <a:pt x="45" y="22"/>
                      <a:pt x="40" y="26"/>
                      <a:pt x="41" y="26"/>
                    </a:cubicBezTo>
                    <a:cubicBezTo>
                      <a:pt x="42" y="26"/>
                      <a:pt x="44" y="32"/>
                      <a:pt x="44" y="32"/>
                    </a:cubicBezTo>
                    <a:cubicBezTo>
                      <a:pt x="45" y="33"/>
                      <a:pt x="48" y="32"/>
                      <a:pt x="48" y="32"/>
                    </a:cubicBezTo>
                    <a:cubicBezTo>
                      <a:pt x="51" y="35"/>
                      <a:pt x="42" y="41"/>
                      <a:pt x="42" y="43"/>
                    </a:cubicBezTo>
                    <a:cubicBezTo>
                      <a:pt x="42" y="44"/>
                      <a:pt x="46" y="45"/>
                      <a:pt x="44" y="47"/>
                    </a:cubicBezTo>
                    <a:cubicBezTo>
                      <a:pt x="42" y="49"/>
                      <a:pt x="40" y="50"/>
                      <a:pt x="40" y="50"/>
                    </a:cubicBezTo>
                    <a:cubicBezTo>
                      <a:pt x="40" y="57"/>
                      <a:pt x="33" y="57"/>
                      <a:pt x="31" y="57"/>
                    </a:cubicBezTo>
                    <a:cubicBezTo>
                      <a:pt x="30" y="57"/>
                      <a:pt x="27" y="51"/>
                      <a:pt x="27" y="50"/>
                    </a:cubicBezTo>
                    <a:cubicBezTo>
                      <a:pt x="27" y="48"/>
                      <a:pt x="28" y="47"/>
                      <a:pt x="28" y="46"/>
                    </a:cubicBezTo>
                    <a:cubicBezTo>
                      <a:pt x="28" y="44"/>
                      <a:pt x="26" y="41"/>
                      <a:pt x="26" y="41"/>
                    </a:cubicBezTo>
                    <a:cubicBezTo>
                      <a:pt x="26" y="36"/>
                      <a:pt x="21" y="37"/>
                      <a:pt x="17" y="37"/>
                    </a:cubicBezTo>
                    <a:cubicBezTo>
                      <a:pt x="13" y="37"/>
                      <a:pt x="13" y="32"/>
                      <a:pt x="13" y="32"/>
                    </a:cubicBezTo>
                    <a:cubicBezTo>
                      <a:pt x="13" y="32"/>
                      <a:pt x="13" y="22"/>
                      <a:pt x="20" y="2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43" name="Freeform 24">
                <a:extLst>
                  <a:ext uri="{FF2B5EF4-FFF2-40B4-BE49-F238E27FC236}">
                    <a16:creationId xmlns="" xmlns:a16="http://schemas.microsoft.com/office/drawing/2014/main" id="{4685131B-2A4B-4D78-BFCB-BBC1983BEB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70175" y="2014538"/>
                <a:ext cx="68263" cy="134938"/>
              </a:xfrm>
              <a:custGeom>
                <a:avLst/>
                <a:gdLst>
                  <a:gd name="T0" fmla="*/ 16 w 18"/>
                  <a:gd name="T1" fmla="*/ 0 h 36"/>
                  <a:gd name="T2" fmla="*/ 2 w 18"/>
                  <a:gd name="T3" fmla="*/ 0 h 36"/>
                  <a:gd name="T4" fmla="*/ 0 w 18"/>
                  <a:gd name="T5" fmla="*/ 2 h 36"/>
                  <a:gd name="T6" fmla="*/ 0 w 18"/>
                  <a:gd name="T7" fmla="*/ 34 h 36"/>
                  <a:gd name="T8" fmla="*/ 2 w 18"/>
                  <a:gd name="T9" fmla="*/ 36 h 36"/>
                  <a:gd name="T10" fmla="*/ 16 w 18"/>
                  <a:gd name="T11" fmla="*/ 36 h 36"/>
                  <a:gd name="T12" fmla="*/ 18 w 18"/>
                  <a:gd name="T13" fmla="*/ 34 h 36"/>
                  <a:gd name="T14" fmla="*/ 18 w 18"/>
                  <a:gd name="T15" fmla="*/ 2 h 36"/>
                  <a:gd name="T16" fmla="*/ 16 w 18"/>
                  <a:gd name="T17" fmla="*/ 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8" h="36">
                    <a:moveTo>
                      <a:pt x="16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34"/>
                      <a:pt x="0" y="34"/>
                      <a:pt x="0" y="34"/>
                    </a:cubicBezTo>
                    <a:cubicBezTo>
                      <a:pt x="0" y="35"/>
                      <a:pt x="1" y="36"/>
                      <a:pt x="2" y="36"/>
                    </a:cubicBezTo>
                    <a:cubicBezTo>
                      <a:pt x="16" y="36"/>
                      <a:pt x="16" y="36"/>
                      <a:pt x="16" y="36"/>
                    </a:cubicBezTo>
                    <a:cubicBezTo>
                      <a:pt x="17" y="36"/>
                      <a:pt x="18" y="35"/>
                      <a:pt x="18" y="34"/>
                    </a:cubicBezTo>
                    <a:cubicBezTo>
                      <a:pt x="18" y="2"/>
                      <a:pt x="18" y="2"/>
                      <a:pt x="18" y="2"/>
                    </a:cubicBezTo>
                    <a:cubicBezTo>
                      <a:pt x="18" y="1"/>
                      <a:pt x="17" y="0"/>
                      <a:pt x="1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44" name="Freeform 25">
                <a:extLst>
                  <a:ext uri="{FF2B5EF4-FFF2-40B4-BE49-F238E27FC236}">
                    <a16:creationId xmlns="" xmlns:a16="http://schemas.microsoft.com/office/drawing/2014/main" id="{0B0768D2-9A06-4A35-97FD-7ECE877E17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44788" y="2028825"/>
                <a:ext cx="285750" cy="136525"/>
              </a:xfrm>
              <a:custGeom>
                <a:avLst/>
                <a:gdLst>
                  <a:gd name="T0" fmla="*/ 75 w 76"/>
                  <a:gd name="T1" fmla="*/ 13 h 36"/>
                  <a:gd name="T2" fmla="*/ 61 w 76"/>
                  <a:gd name="T3" fmla="*/ 8 h 36"/>
                  <a:gd name="T4" fmla="*/ 49 w 76"/>
                  <a:gd name="T5" fmla="*/ 12 h 36"/>
                  <a:gd name="T6" fmla="*/ 49 w 76"/>
                  <a:gd name="T7" fmla="*/ 14 h 36"/>
                  <a:gd name="T8" fmla="*/ 47 w 76"/>
                  <a:gd name="T9" fmla="*/ 21 h 36"/>
                  <a:gd name="T10" fmla="*/ 40 w 76"/>
                  <a:gd name="T11" fmla="*/ 24 h 36"/>
                  <a:gd name="T12" fmla="*/ 18 w 76"/>
                  <a:gd name="T13" fmla="*/ 24 h 36"/>
                  <a:gd name="T14" fmla="*/ 16 w 76"/>
                  <a:gd name="T15" fmla="*/ 22 h 36"/>
                  <a:gd name="T16" fmla="*/ 18 w 76"/>
                  <a:gd name="T17" fmla="*/ 20 h 36"/>
                  <a:gd name="T18" fmla="*/ 40 w 76"/>
                  <a:gd name="T19" fmla="*/ 20 h 36"/>
                  <a:gd name="T20" fmla="*/ 44 w 76"/>
                  <a:gd name="T21" fmla="*/ 18 h 36"/>
                  <a:gd name="T22" fmla="*/ 45 w 76"/>
                  <a:gd name="T23" fmla="*/ 14 h 36"/>
                  <a:gd name="T24" fmla="*/ 40 w 76"/>
                  <a:gd name="T25" fmla="*/ 8 h 36"/>
                  <a:gd name="T26" fmla="*/ 28 w 76"/>
                  <a:gd name="T27" fmla="*/ 8 h 36"/>
                  <a:gd name="T28" fmla="*/ 27 w 76"/>
                  <a:gd name="T29" fmla="*/ 7 h 36"/>
                  <a:gd name="T30" fmla="*/ 10 w 76"/>
                  <a:gd name="T31" fmla="*/ 0 h 36"/>
                  <a:gd name="T32" fmla="*/ 2 w 76"/>
                  <a:gd name="T33" fmla="*/ 0 h 36"/>
                  <a:gd name="T34" fmla="*/ 0 w 76"/>
                  <a:gd name="T35" fmla="*/ 2 h 36"/>
                  <a:gd name="T36" fmla="*/ 0 w 76"/>
                  <a:gd name="T37" fmla="*/ 24 h 36"/>
                  <a:gd name="T38" fmla="*/ 1 w 76"/>
                  <a:gd name="T39" fmla="*/ 26 h 36"/>
                  <a:gd name="T40" fmla="*/ 17 w 76"/>
                  <a:gd name="T41" fmla="*/ 31 h 36"/>
                  <a:gd name="T42" fmla="*/ 33 w 76"/>
                  <a:gd name="T43" fmla="*/ 36 h 36"/>
                  <a:gd name="T44" fmla="*/ 51 w 76"/>
                  <a:gd name="T45" fmla="*/ 29 h 36"/>
                  <a:gd name="T46" fmla="*/ 75 w 76"/>
                  <a:gd name="T47" fmla="*/ 16 h 36"/>
                  <a:gd name="T48" fmla="*/ 76 w 76"/>
                  <a:gd name="T49" fmla="*/ 14 h 36"/>
                  <a:gd name="T50" fmla="*/ 75 w 76"/>
                  <a:gd name="T51" fmla="*/ 13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76" h="36">
                    <a:moveTo>
                      <a:pt x="75" y="13"/>
                    </a:moveTo>
                    <a:cubicBezTo>
                      <a:pt x="71" y="8"/>
                      <a:pt x="67" y="7"/>
                      <a:pt x="61" y="8"/>
                    </a:cubicBezTo>
                    <a:cubicBezTo>
                      <a:pt x="49" y="12"/>
                      <a:pt x="49" y="12"/>
                      <a:pt x="49" y="12"/>
                    </a:cubicBezTo>
                    <a:cubicBezTo>
                      <a:pt x="49" y="13"/>
                      <a:pt x="49" y="13"/>
                      <a:pt x="49" y="14"/>
                    </a:cubicBezTo>
                    <a:cubicBezTo>
                      <a:pt x="49" y="17"/>
                      <a:pt x="49" y="19"/>
                      <a:pt x="47" y="21"/>
                    </a:cubicBezTo>
                    <a:cubicBezTo>
                      <a:pt x="45" y="23"/>
                      <a:pt x="43" y="24"/>
                      <a:pt x="40" y="24"/>
                    </a:cubicBezTo>
                    <a:cubicBezTo>
                      <a:pt x="18" y="24"/>
                      <a:pt x="18" y="24"/>
                      <a:pt x="18" y="24"/>
                    </a:cubicBezTo>
                    <a:cubicBezTo>
                      <a:pt x="17" y="24"/>
                      <a:pt x="16" y="23"/>
                      <a:pt x="16" y="22"/>
                    </a:cubicBezTo>
                    <a:cubicBezTo>
                      <a:pt x="16" y="21"/>
                      <a:pt x="17" y="20"/>
                      <a:pt x="18" y="20"/>
                    </a:cubicBezTo>
                    <a:cubicBezTo>
                      <a:pt x="40" y="20"/>
                      <a:pt x="40" y="20"/>
                      <a:pt x="40" y="20"/>
                    </a:cubicBezTo>
                    <a:cubicBezTo>
                      <a:pt x="42" y="20"/>
                      <a:pt x="43" y="19"/>
                      <a:pt x="44" y="18"/>
                    </a:cubicBezTo>
                    <a:cubicBezTo>
                      <a:pt x="45" y="17"/>
                      <a:pt x="45" y="16"/>
                      <a:pt x="45" y="14"/>
                    </a:cubicBezTo>
                    <a:cubicBezTo>
                      <a:pt x="45" y="12"/>
                      <a:pt x="44" y="8"/>
                      <a:pt x="40" y="8"/>
                    </a:cubicBezTo>
                    <a:cubicBezTo>
                      <a:pt x="28" y="8"/>
                      <a:pt x="28" y="8"/>
                      <a:pt x="28" y="8"/>
                    </a:cubicBezTo>
                    <a:cubicBezTo>
                      <a:pt x="27" y="8"/>
                      <a:pt x="27" y="8"/>
                      <a:pt x="27" y="7"/>
                    </a:cubicBezTo>
                    <a:cubicBezTo>
                      <a:pt x="24" y="5"/>
                      <a:pt x="18" y="0"/>
                      <a:pt x="10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24"/>
                      <a:pt x="0" y="24"/>
                      <a:pt x="0" y="24"/>
                    </a:cubicBezTo>
                    <a:cubicBezTo>
                      <a:pt x="0" y="25"/>
                      <a:pt x="1" y="26"/>
                      <a:pt x="1" y="26"/>
                    </a:cubicBezTo>
                    <a:cubicBezTo>
                      <a:pt x="8" y="28"/>
                      <a:pt x="13" y="30"/>
                      <a:pt x="17" y="31"/>
                    </a:cubicBezTo>
                    <a:cubicBezTo>
                      <a:pt x="25" y="34"/>
                      <a:pt x="29" y="36"/>
                      <a:pt x="33" y="36"/>
                    </a:cubicBezTo>
                    <a:cubicBezTo>
                      <a:pt x="38" y="36"/>
                      <a:pt x="42" y="34"/>
                      <a:pt x="51" y="29"/>
                    </a:cubicBezTo>
                    <a:cubicBezTo>
                      <a:pt x="57" y="25"/>
                      <a:pt x="64" y="21"/>
                      <a:pt x="75" y="16"/>
                    </a:cubicBezTo>
                    <a:cubicBezTo>
                      <a:pt x="75" y="16"/>
                      <a:pt x="76" y="15"/>
                      <a:pt x="76" y="14"/>
                    </a:cubicBezTo>
                    <a:cubicBezTo>
                      <a:pt x="76" y="14"/>
                      <a:pt x="76" y="13"/>
                      <a:pt x="75" y="1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1391A4F5-10C2-4850-9E47-E0C5D34C9ABF}"/>
              </a:ext>
            </a:extLst>
          </p:cNvPr>
          <p:cNvGrpSpPr/>
          <p:nvPr/>
        </p:nvGrpSpPr>
        <p:grpSpPr>
          <a:xfrm>
            <a:off x="5714576" y="1855996"/>
            <a:ext cx="762848" cy="1314582"/>
            <a:chOff x="5714576" y="1855996"/>
            <a:chExt cx="762848" cy="1314582"/>
          </a:xfrm>
        </p:grpSpPr>
        <p:sp>
          <p:nvSpPr>
            <p:cNvPr id="122" name="Oval 121">
              <a:extLst>
                <a:ext uri="{FF2B5EF4-FFF2-40B4-BE49-F238E27FC236}">
                  <a16:creationId xmlns="" xmlns:a16="http://schemas.microsoft.com/office/drawing/2014/main" id="{BB8AE08D-2784-4FD3-A0D3-EE731D5BD875}"/>
                </a:ext>
              </a:extLst>
            </p:cNvPr>
            <p:cNvSpPr/>
            <p:nvPr/>
          </p:nvSpPr>
          <p:spPr>
            <a:xfrm>
              <a:off x="5995987" y="2970552"/>
              <a:ext cx="200026" cy="200026"/>
            </a:xfrm>
            <a:prstGeom prst="ellipse">
              <a:avLst/>
            </a:prstGeom>
            <a:solidFill>
              <a:schemeClr val="accent3"/>
            </a:solidFill>
            <a:ln w="381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Teardrop 128">
              <a:extLst>
                <a:ext uri="{FF2B5EF4-FFF2-40B4-BE49-F238E27FC236}">
                  <a16:creationId xmlns="" xmlns:a16="http://schemas.microsoft.com/office/drawing/2014/main" id="{76862DD1-EA2D-4E5B-A2AA-59DA60CF6642}"/>
                </a:ext>
              </a:extLst>
            </p:cNvPr>
            <p:cNvSpPr/>
            <p:nvPr/>
          </p:nvSpPr>
          <p:spPr>
            <a:xfrm rot="8100000">
              <a:off x="5714576" y="1855996"/>
              <a:ext cx="762848" cy="762848"/>
            </a:xfrm>
            <a:prstGeom prst="teardrop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5" name="Group 144">
              <a:extLst>
                <a:ext uri="{FF2B5EF4-FFF2-40B4-BE49-F238E27FC236}">
                  <a16:creationId xmlns="" xmlns:a16="http://schemas.microsoft.com/office/drawing/2014/main" id="{00C2FDE3-B93D-4FF7-A56A-3DA4F5C3825A}"/>
                </a:ext>
              </a:extLst>
            </p:cNvPr>
            <p:cNvGrpSpPr/>
            <p:nvPr/>
          </p:nvGrpSpPr>
          <p:grpSpPr>
            <a:xfrm>
              <a:off x="5959388" y="2100206"/>
              <a:ext cx="273225" cy="274428"/>
              <a:chOff x="9161463" y="3248025"/>
              <a:chExt cx="360362" cy="361950"/>
            </a:xfrm>
            <a:solidFill>
              <a:schemeClr val="bg1"/>
            </a:solidFill>
          </p:grpSpPr>
          <p:sp>
            <p:nvSpPr>
              <p:cNvPr id="146" name="Freeform 35">
                <a:extLst>
                  <a:ext uri="{FF2B5EF4-FFF2-40B4-BE49-F238E27FC236}">
                    <a16:creationId xmlns="" xmlns:a16="http://schemas.microsoft.com/office/drawing/2014/main" id="{35FF4423-CCF9-4BC1-80B7-844DAB19E0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296400" y="3248025"/>
                <a:ext cx="15875" cy="30163"/>
              </a:xfrm>
              <a:custGeom>
                <a:avLst/>
                <a:gdLst>
                  <a:gd name="T0" fmla="*/ 2 w 4"/>
                  <a:gd name="T1" fmla="*/ 8 h 8"/>
                  <a:gd name="T2" fmla="*/ 4 w 4"/>
                  <a:gd name="T3" fmla="*/ 6 h 8"/>
                  <a:gd name="T4" fmla="*/ 4 w 4"/>
                  <a:gd name="T5" fmla="*/ 2 h 8"/>
                  <a:gd name="T6" fmla="*/ 2 w 4"/>
                  <a:gd name="T7" fmla="*/ 0 h 8"/>
                  <a:gd name="T8" fmla="*/ 0 w 4"/>
                  <a:gd name="T9" fmla="*/ 2 h 8"/>
                  <a:gd name="T10" fmla="*/ 0 w 4"/>
                  <a:gd name="T11" fmla="*/ 6 h 8"/>
                  <a:gd name="T12" fmla="*/ 2 w 4"/>
                  <a:gd name="T13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" h="8">
                    <a:moveTo>
                      <a:pt x="2" y="8"/>
                    </a:moveTo>
                    <a:cubicBezTo>
                      <a:pt x="3" y="8"/>
                      <a:pt x="4" y="7"/>
                      <a:pt x="4" y="6"/>
                    </a:cubicBezTo>
                    <a:cubicBezTo>
                      <a:pt x="4" y="2"/>
                      <a:pt x="4" y="2"/>
                      <a:pt x="4" y="2"/>
                    </a:cubicBezTo>
                    <a:cubicBezTo>
                      <a:pt x="4" y="1"/>
                      <a:pt x="3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0" y="7"/>
                      <a:pt x="1" y="8"/>
                      <a:pt x="2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47" name="Freeform 36">
                <a:extLst>
                  <a:ext uri="{FF2B5EF4-FFF2-40B4-BE49-F238E27FC236}">
                    <a16:creationId xmlns="" xmlns:a16="http://schemas.microsoft.com/office/drawing/2014/main" id="{50B65971-73CA-4C27-8C95-023FB4FCB4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91625" y="3278188"/>
                <a:ext cx="30163" cy="30163"/>
              </a:xfrm>
              <a:custGeom>
                <a:avLst/>
                <a:gdLst>
                  <a:gd name="T0" fmla="*/ 5 w 8"/>
                  <a:gd name="T1" fmla="*/ 7 h 8"/>
                  <a:gd name="T2" fmla="*/ 6 w 8"/>
                  <a:gd name="T3" fmla="*/ 8 h 8"/>
                  <a:gd name="T4" fmla="*/ 7 w 8"/>
                  <a:gd name="T5" fmla="*/ 7 h 8"/>
                  <a:gd name="T6" fmla="*/ 7 w 8"/>
                  <a:gd name="T7" fmla="*/ 4 h 8"/>
                  <a:gd name="T8" fmla="*/ 3 w 8"/>
                  <a:gd name="T9" fmla="*/ 0 h 8"/>
                  <a:gd name="T10" fmla="*/ 1 w 8"/>
                  <a:gd name="T11" fmla="*/ 0 h 8"/>
                  <a:gd name="T12" fmla="*/ 1 w 8"/>
                  <a:gd name="T13" fmla="*/ 3 h 8"/>
                  <a:gd name="T14" fmla="*/ 5 w 8"/>
                  <a:gd name="T15" fmla="*/ 7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8" h="8">
                    <a:moveTo>
                      <a:pt x="5" y="7"/>
                    </a:moveTo>
                    <a:cubicBezTo>
                      <a:pt x="5" y="8"/>
                      <a:pt x="5" y="8"/>
                      <a:pt x="6" y="8"/>
                    </a:cubicBezTo>
                    <a:cubicBezTo>
                      <a:pt x="7" y="8"/>
                      <a:pt x="7" y="8"/>
                      <a:pt x="7" y="7"/>
                    </a:cubicBezTo>
                    <a:cubicBezTo>
                      <a:pt x="8" y="7"/>
                      <a:pt x="8" y="5"/>
                      <a:pt x="7" y="4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3" y="0"/>
                      <a:pt x="1" y="0"/>
                      <a:pt x="1" y="0"/>
                    </a:cubicBezTo>
                    <a:cubicBezTo>
                      <a:pt x="0" y="1"/>
                      <a:pt x="0" y="3"/>
                      <a:pt x="1" y="3"/>
                    </a:cubicBezTo>
                    <a:lnTo>
                      <a:pt x="5" y="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48" name="Freeform 37">
                <a:extLst>
                  <a:ext uri="{FF2B5EF4-FFF2-40B4-BE49-F238E27FC236}">
                    <a16:creationId xmlns="" xmlns:a16="http://schemas.microsoft.com/office/drawing/2014/main" id="{AC5C2271-6E22-4F4F-9A76-251A709443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86888" y="3278188"/>
                <a:ext cx="30163" cy="30163"/>
              </a:xfrm>
              <a:custGeom>
                <a:avLst/>
                <a:gdLst>
                  <a:gd name="T0" fmla="*/ 2 w 8"/>
                  <a:gd name="T1" fmla="*/ 8 h 8"/>
                  <a:gd name="T2" fmla="*/ 3 w 8"/>
                  <a:gd name="T3" fmla="*/ 7 h 8"/>
                  <a:gd name="T4" fmla="*/ 7 w 8"/>
                  <a:gd name="T5" fmla="*/ 3 h 8"/>
                  <a:gd name="T6" fmla="*/ 7 w 8"/>
                  <a:gd name="T7" fmla="*/ 0 h 8"/>
                  <a:gd name="T8" fmla="*/ 5 w 8"/>
                  <a:gd name="T9" fmla="*/ 0 h 8"/>
                  <a:gd name="T10" fmla="*/ 1 w 8"/>
                  <a:gd name="T11" fmla="*/ 4 h 8"/>
                  <a:gd name="T12" fmla="*/ 1 w 8"/>
                  <a:gd name="T13" fmla="*/ 7 h 8"/>
                  <a:gd name="T14" fmla="*/ 2 w 8"/>
                  <a:gd name="T1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8" h="8">
                    <a:moveTo>
                      <a:pt x="2" y="8"/>
                    </a:moveTo>
                    <a:cubicBezTo>
                      <a:pt x="3" y="8"/>
                      <a:pt x="3" y="8"/>
                      <a:pt x="3" y="7"/>
                    </a:cubicBezTo>
                    <a:cubicBezTo>
                      <a:pt x="7" y="3"/>
                      <a:pt x="7" y="3"/>
                      <a:pt x="7" y="3"/>
                    </a:cubicBezTo>
                    <a:cubicBezTo>
                      <a:pt x="8" y="3"/>
                      <a:pt x="8" y="1"/>
                      <a:pt x="7" y="0"/>
                    </a:cubicBezTo>
                    <a:cubicBezTo>
                      <a:pt x="7" y="0"/>
                      <a:pt x="5" y="0"/>
                      <a:pt x="5" y="0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5"/>
                      <a:pt x="0" y="7"/>
                      <a:pt x="1" y="7"/>
                    </a:cubicBezTo>
                    <a:cubicBezTo>
                      <a:pt x="1" y="8"/>
                      <a:pt x="1" y="8"/>
                      <a:pt x="2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49" name="Freeform 38">
                <a:extLst>
                  <a:ext uri="{FF2B5EF4-FFF2-40B4-BE49-F238E27FC236}">
                    <a16:creationId xmlns="" xmlns:a16="http://schemas.microsoft.com/office/drawing/2014/main" id="{494E97DC-672A-46E8-AF33-7FCA0AC0FB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61463" y="3384550"/>
                <a:ext cx="30163" cy="14288"/>
              </a:xfrm>
              <a:custGeom>
                <a:avLst/>
                <a:gdLst>
                  <a:gd name="T0" fmla="*/ 6 w 8"/>
                  <a:gd name="T1" fmla="*/ 0 h 4"/>
                  <a:gd name="T2" fmla="*/ 2 w 8"/>
                  <a:gd name="T3" fmla="*/ 0 h 4"/>
                  <a:gd name="T4" fmla="*/ 0 w 8"/>
                  <a:gd name="T5" fmla="*/ 2 h 4"/>
                  <a:gd name="T6" fmla="*/ 2 w 8"/>
                  <a:gd name="T7" fmla="*/ 4 h 4"/>
                  <a:gd name="T8" fmla="*/ 6 w 8"/>
                  <a:gd name="T9" fmla="*/ 4 h 4"/>
                  <a:gd name="T10" fmla="*/ 8 w 8"/>
                  <a:gd name="T11" fmla="*/ 2 h 4"/>
                  <a:gd name="T12" fmla="*/ 6 w 8"/>
                  <a:gd name="T13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" h="4">
                    <a:moveTo>
                      <a:pt x="6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3"/>
                      <a:pt x="1" y="4"/>
                      <a:pt x="2" y="4"/>
                    </a:cubicBezTo>
                    <a:cubicBezTo>
                      <a:pt x="6" y="4"/>
                      <a:pt x="6" y="4"/>
                      <a:pt x="6" y="4"/>
                    </a:cubicBezTo>
                    <a:cubicBezTo>
                      <a:pt x="7" y="4"/>
                      <a:pt x="8" y="3"/>
                      <a:pt x="8" y="2"/>
                    </a:cubicBezTo>
                    <a:cubicBezTo>
                      <a:pt x="8" y="1"/>
                      <a:pt x="7" y="0"/>
                      <a:pt x="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0" name="Freeform 39">
                <a:extLst>
                  <a:ext uri="{FF2B5EF4-FFF2-40B4-BE49-F238E27FC236}">
                    <a16:creationId xmlns="" xmlns:a16="http://schemas.microsoft.com/office/drawing/2014/main" id="{7479D38E-8852-4B9E-85E0-145CCB364F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205913" y="3294063"/>
                <a:ext cx="192088" cy="146050"/>
              </a:xfrm>
              <a:custGeom>
                <a:avLst/>
                <a:gdLst>
                  <a:gd name="T0" fmla="*/ 4 w 51"/>
                  <a:gd name="T1" fmla="*/ 39 h 39"/>
                  <a:gd name="T2" fmla="*/ 13 w 51"/>
                  <a:gd name="T3" fmla="*/ 23 h 39"/>
                  <a:gd name="T4" fmla="*/ 18 w 51"/>
                  <a:gd name="T5" fmla="*/ 20 h 39"/>
                  <a:gd name="T6" fmla="*/ 51 w 51"/>
                  <a:gd name="T7" fmla="*/ 20 h 39"/>
                  <a:gd name="T8" fmla="*/ 26 w 51"/>
                  <a:gd name="T9" fmla="*/ 0 h 39"/>
                  <a:gd name="T10" fmla="*/ 0 w 51"/>
                  <a:gd name="T11" fmla="*/ 26 h 39"/>
                  <a:gd name="T12" fmla="*/ 4 w 51"/>
                  <a:gd name="T13" fmla="*/ 39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1" h="39">
                    <a:moveTo>
                      <a:pt x="4" y="39"/>
                    </a:moveTo>
                    <a:cubicBezTo>
                      <a:pt x="13" y="23"/>
                      <a:pt x="13" y="23"/>
                      <a:pt x="13" y="23"/>
                    </a:cubicBezTo>
                    <a:cubicBezTo>
                      <a:pt x="14" y="21"/>
                      <a:pt x="16" y="20"/>
                      <a:pt x="18" y="20"/>
                    </a:cubicBezTo>
                    <a:cubicBezTo>
                      <a:pt x="51" y="20"/>
                      <a:pt x="51" y="20"/>
                      <a:pt x="51" y="20"/>
                    </a:cubicBezTo>
                    <a:cubicBezTo>
                      <a:pt x="49" y="9"/>
                      <a:pt x="38" y="0"/>
                      <a:pt x="26" y="0"/>
                    </a:cubicBezTo>
                    <a:cubicBezTo>
                      <a:pt x="12" y="0"/>
                      <a:pt x="0" y="12"/>
                      <a:pt x="0" y="26"/>
                    </a:cubicBezTo>
                    <a:cubicBezTo>
                      <a:pt x="0" y="31"/>
                      <a:pt x="1" y="35"/>
                      <a:pt x="4" y="3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1" name="Freeform 40">
                <a:extLst>
                  <a:ext uri="{FF2B5EF4-FFF2-40B4-BE49-F238E27FC236}">
                    <a16:creationId xmlns="" xmlns:a16="http://schemas.microsoft.com/office/drawing/2014/main" id="{4498AB23-B7E9-461D-911A-1E187F2002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26563" y="3549650"/>
                <a:ext cx="60325" cy="60325"/>
              </a:xfrm>
              <a:custGeom>
                <a:avLst/>
                <a:gdLst>
                  <a:gd name="T0" fmla="*/ 14 w 16"/>
                  <a:gd name="T1" fmla="*/ 0 h 16"/>
                  <a:gd name="T2" fmla="*/ 2 w 16"/>
                  <a:gd name="T3" fmla="*/ 0 h 16"/>
                  <a:gd name="T4" fmla="*/ 0 w 16"/>
                  <a:gd name="T5" fmla="*/ 2 h 16"/>
                  <a:gd name="T6" fmla="*/ 0 w 16"/>
                  <a:gd name="T7" fmla="*/ 14 h 16"/>
                  <a:gd name="T8" fmla="*/ 2 w 16"/>
                  <a:gd name="T9" fmla="*/ 16 h 16"/>
                  <a:gd name="T10" fmla="*/ 14 w 16"/>
                  <a:gd name="T11" fmla="*/ 16 h 16"/>
                  <a:gd name="T12" fmla="*/ 16 w 16"/>
                  <a:gd name="T13" fmla="*/ 14 h 16"/>
                  <a:gd name="T14" fmla="*/ 16 w 16"/>
                  <a:gd name="T15" fmla="*/ 2 h 16"/>
                  <a:gd name="T16" fmla="*/ 14 w 16"/>
                  <a:gd name="T17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" h="16">
                    <a:moveTo>
                      <a:pt x="14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15"/>
                      <a:pt x="1" y="16"/>
                      <a:pt x="2" y="16"/>
                    </a:cubicBezTo>
                    <a:cubicBezTo>
                      <a:pt x="14" y="16"/>
                      <a:pt x="14" y="16"/>
                      <a:pt x="14" y="16"/>
                    </a:cubicBezTo>
                    <a:cubicBezTo>
                      <a:pt x="15" y="16"/>
                      <a:pt x="16" y="15"/>
                      <a:pt x="16" y="14"/>
                    </a:cubicBezTo>
                    <a:cubicBezTo>
                      <a:pt x="16" y="2"/>
                      <a:pt x="16" y="2"/>
                      <a:pt x="16" y="2"/>
                    </a:cubicBezTo>
                    <a:cubicBezTo>
                      <a:pt x="16" y="1"/>
                      <a:pt x="15" y="0"/>
                      <a:pt x="14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2" name="Freeform 41">
                <a:extLst>
                  <a:ext uri="{FF2B5EF4-FFF2-40B4-BE49-F238E27FC236}">
                    <a16:creationId xmlns="" xmlns:a16="http://schemas.microsoft.com/office/drawing/2014/main" id="{7FA45A7B-FFB7-4242-8517-A33D2D1FB3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26563" y="3384550"/>
                <a:ext cx="60325" cy="44450"/>
              </a:xfrm>
              <a:custGeom>
                <a:avLst/>
                <a:gdLst>
                  <a:gd name="T0" fmla="*/ 5 w 38"/>
                  <a:gd name="T1" fmla="*/ 0 h 28"/>
                  <a:gd name="T2" fmla="*/ 0 w 38"/>
                  <a:gd name="T3" fmla="*/ 28 h 28"/>
                  <a:gd name="T4" fmla="*/ 38 w 38"/>
                  <a:gd name="T5" fmla="*/ 28 h 28"/>
                  <a:gd name="T6" fmla="*/ 31 w 38"/>
                  <a:gd name="T7" fmla="*/ 0 h 28"/>
                  <a:gd name="T8" fmla="*/ 5 w 38"/>
                  <a:gd name="T9" fmla="*/ 0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" h="28">
                    <a:moveTo>
                      <a:pt x="5" y="0"/>
                    </a:moveTo>
                    <a:lnTo>
                      <a:pt x="0" y="28"/>
                    </a:lnTo>
                    <a:lnTo>
                      <a:pt x="38" y="28"/>
                    </a:lnTo>
                    <a:lnTo>
                      <a:pt x="31" y="0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3" name="Freeform 42">
                <a:extLst>
                  <a:ext uri="{FF2B5EF4-FFF2-40B4-BE49-F238E27FC236}">
                    <a16:creationId xmlns="" xmlns:a16="http://schemas.microsoft.com/office/drawing/2014/main" id="{27AD9580-73CB-46D7-9569-B96BDAF857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05938" y="3444875"/>
                <a:ext cx="85725" cy="30163"/>
              </a:xfrm>
              <a:custGeom>
                <a:avLst/>
                <a:gdLst>
                  <a:gd name="T0" fmla="*/ 45 w 54"/>
                  <a:gd name="T1" fmla="*/ 0 h 19"/>
                  <a:gd name="T2" fmla="*/ 0 w 54"/>
                  <a:gd name="T3" fmla="*/ 0 h 19"/>
                  <a:gd name="T4" fmla="*/ 4 w 54"/>
                  <a:gd name="T5" fmla="*/ 19 h 19"/>
                  <a:gd name="T6" fmla="*/ 54 w 54"/>
                  <a:gd name="T7" fmla="*/ 19 h 19"/>
                  <a:gd name="T8" fmla="*/ 45 w 54"/>
                  <a:gd name="T9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" h="19">
                    <a:moveTo>
                      <a:pt x="45" y="0"/>
                    </a:moveTo>
                    <a:lnTo>
                      <a:pt x="0" y="0"/>
                    </a:lnTo>
                    <a:lnTo>
                      <a:pt x="4" y="19"/>
                    </a:lnTo>
                    <a:lnTo>
                      <a:pt x="54" y="19"/>
                    </a:lnTo>
                    <a:lnTo>
                      <a:pt x="45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4" name="Freeform 43">
                <a:extLst>
                  <a:ext uri="{FF2B5EF4-FFF2-40B4-BE49-F238E27FC236}">
                    <a16:creationId xmlns="" xmlns:a16="http://schemas.microsoft.com/office/drawing/2014/main" id="{5BD0E155-A07D-4240-8683-EFFE27C46A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15450" y="3444875"/>
                <a:ext cx="82550" cy="30163"/>
              </a:xfrm>
              <a:custGeom>
                <a:avLst/>
                <a:gdLst>
                  <a:gd name="T0" fmla="*/ 47 w 52"/>
                  <a:gd name="T1" fmla="*/ 0 h 19"/>
                  <a:gd name="T2" fmla="*/ 5 w 52"/>
                  <a:gd name="T3" fmla="*/ 0 h 19"/>
                  <a:gd name="T4" fmla="*/ 0 w 52"/>
                  <a:gd name="T5" fmla="*/ 19 h 19"/>
                  <a:gd name="T6" fmla="*/ 52 w 52"/>
                  <a:gd name="T7" fmla="*/ 19 h 19"/>
                  <a:gd name="T8" fmla="*/ 47 w 52"/>
                  <a:gd name="T9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" h="19">
                    <a:moveTo>
                      <a:pt x="47" y="0"/>
                    </a:moveTo>
                    <a:lnTo>
                      <a:pt x="5" y="0"/>
                    </a:lnTo>
                    <a:lnTo>
                      <a:pt x="0" y="19"/>
                    </a:lnTo>
                    <a:lnTo>
                      <a:pt x="52" y="19"/>
                    </a:lnTo>
                    <a:lnTo>
                      <a:pt x="47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5" name="Freeform 44">
                <a:extLst>
                  <a:ext uri="{FF2B5EF4-FFF2-40B4-BE49-F238E27FC236}">
                    <a16:creationId xmlns="" xmlns:a16="http://schemas.microsoft.com/office/drawing/2014/main" id="{ACF585A1-41AB-4D48-900D-08C7415CEC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04338" y="3489325"/>
                <a:ext cx="104775" cy="44450"/>
              </a:xfrm>
              <a:custGeom>
                <a:avLst/>
                <a:gdLst>
                  <a:gd name="T0" fmla="*/ 5 w 66"/>
                  <a:gd name="T1" fmla="*/ 0 h 28"/>
                  <a:gd name="T2" fmla="*/ 0 w 66"/>
                  <a:gd name="T3" fmla="*/ 28 h 28"/>
                  <a:gd name="T4" fmla="*/ 66 w 66"/>
                  <a:gd name="T5" fmla="*/ 28 h 28"/>
                  <a:gd name="T6" fmla="*/ 61 w 66"/>
                  <a:gd name="T7" fmla="*/ 0 h 28"/>
                  <a:gd name="T8" fmla="*/ 5 w 66"/>
                  <a:gd name="T9" fmla="*/ 0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6" h="28">
                    <a:moveTo>
                      <a:pt x="5" y="0"/>
                    </a:moveTo>
                    <a:lnTo>
                      <a:pt x="0" y="28"/>
                    </a:lnTo>
                    <a:lnTo>
                      <a:pt x="66" y="28"/>
                    </a:lnTo>
                    <a:lnTo>
                      <a:pt x="61" y="0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6" name="Freeform 45">
                <a:extLst>
                  <a:ext uri="{FF2B5EF4-FFF2-40B4-BE49-F238E27FC236}">
                    <a16:creationId xmlns="" xmlns:a16="http://schemas.microsoft.com/office/drawing/2014/main" id="{1DFC8C2D-C1AA-43F2-B22A-A948E537CA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221788" y="3444875"/>
                <a:ext cx="85725" cy="30163"/>
              </a:xfrm>
              <a:custGeom>
                <a:avLst/>
                <a:gdLst>
                  <a:gd name="T0" fmla="*/ 9 w 54"/>
                  <a:gd name="T1" fmla="*/ 0 h 19"/>
                  <a:gd name="T2" fmla="*/ 0 w 54"/>
                  <a:gd name="T3" fmla="*/ 19 h 19"/>
                  <a:gd name="T4" fmla="*/ 49 w 54"/>
                  <a:gd name="T5" fmla="*/ 19 h 19"/>
                  <a:gd name="T6" fmla="*/ 54 w 54"/>
                  <a:gd name="T7" fmla="*/ 0 h 19"/>
                  <a:gd name="T8" fmla="*/ 9 w 54"/>
                  <a:gd name="T9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" h="19">
                    <a:moveTo>
                      <a:pt x="9" y="0"/>
                    </a:moveTo>
                    <a:lnTo>
                      <a:pt x="0" y="19"/>
                    </a:lnTo>
                    <a:lnTo>
                      <a:pt x="49" y="19"/>
                    </a:lnTo>
                    <a:lnTo>
                      <a:pt x="54" y="0"/>
                    </a:lnTo>
                    <a:lnTo>
                      <a:pt x="9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7" name="Freeform 46">
                <a:extLst>
                  <a:ext uri="{FF2B5EF4-FFF2-40B4-BE49-F238E27FC236}">
                    <a16:creationId xmlns="" xmlns:a16="http://schemas.microsoft.com/office/drawing/2014/main" id="{80F0E543-69F5-47C0-A3F3-B753FB9403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17050" y="3489325"/>
                <a:ext cx="104775" cy="44450"/>
              </a:xfrm>
              <a:custGeom>
                <a:avLst/>
                <a:gdLst>
                  <a:gd name="T0" fmla="*/ 28 w 28"/>
                  <a:gd name="T1" fmla="*/ 9 h 12"/>
                  <a:gd name="T2" fmla="*/ 23 w 28"/>
                  <a:gd name="T3" fmla="*/ 0 h 12"/>
                  <a:gd name="T4" fmla="*/ 0 w 28"/>
                  <a:gd name="T5" fmla="*/ 0 h 12"/>
                  <a:gd name="T6" fmla="*/ 3 w 28"/>
                  <a:gd name="T7" fmla="*/ 12 h 12"/>
                  <a:gd name="T8" fmla="*/ 26 w 28"/>
                  <a:gd name="T9" fmla="*/ 12 h 12"/>
                  <a:gd name="T10" fmla="*/ 26 w 28"/>
                  <a:gd name="T11" fmla="*/ 12 h 12"/>
                  <a:gd name="T12" fmla="*/ 28 w 28"/>
                  <a:gd name="T13" fmla="*/ 10 h 12"/>
                  <a:gd name="T14" fmla="*/ 28 w 28"/>
                  <a:gd name="T15" fmla="*/ 9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8" h="12">
                    <a:moveTo>
                      <a:pt x="28" y="9"/>
                    </a:moveTo>
                    <a:cubicBezTo>
                      <a:pt x="23" y="0"/>
                      <a:pt x="23" y="0"/>
                      <a:pt x="2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" y="12"/>
                      <a:pt x="3" y="12"/>
                      <a:pt x="3" y="12"/>
                    </a:cubicBezTo>
                    <a:cubicBezTo>
                      <a:pt x="26" y="12"/>
                      <a:pt x="26" y="12"/>
                      <a:pt x="26" y="12"/>
                    </a:cubicBezTo>
                    <a:cubicBezTo>
                      <a:pt x="26" y="12"/>
                      <a:pt x="26" y="12"/>
                      <a:pt x="26" y="12"/>
                    </a:cubicBezTo>
                    <a:cubicBezTo>
                      <a:pt x="27" y="12"/>
                      <a:pt x="28" y="11"/>
                      <a:pt x="28" y="10"/>
                    </a:cubicBezTo>
                    <a:cubicBezTo>
                      <a:pt x="28" y="9"/>
                      <a:pt x="28" y="9"/>
                      <a:pt x="28" y="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8" name="Freeform 47">
                <a:extLst>
                  <a:ext uri="{FF2B5EF4-FFF2-40B4-BE49-F238E27FC236}">
                    <a16:creationId xmlns="" xmlns:a16="http://schemas.microsoft.com/office/drawing/2014/main" id="{89D47CA6-BB0D-4447-BF8C-6892FAB093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91625" y="3489325"/>
                <a:ext cx="104775" cy="44450"/>
              </a:xfrm>
              <a:custGeom>
                <a:avLst/>
                <a:gdLst>
                  <a:gd name="T0" fmla="*/ 0 w 28"/>
                  <a:gd name="T1" fmla="*/ 9 h 12"/>
                  <a:gd name="T2" fmla="*/ 0 w 28"/>
                  <a:gd name="T3" fmla="*/ 11 h 12"/>
                  <a:gd name="T4" fmla="*/ 2 w 28"/>
                  <a:gd name="T5" fmla="*/ 12 h 12"/>
                  <a:gd name="T6" fmla="*/ 25 w 28"/>
                  <a:gd name="T7" fmla="*/ 12 h 12"/>
                  <a:gd name="T8" fmla="*/ 28 w 28"/>
                  <a:gd name="T9" fmla="*/ 0 h 12"/>
                  <a:gd name="T10" fmla="*/ 5 w 28"/>
                  <a:gd name="T11" fmla="*/ 0 h 12"/>
                  <a:gd name="T12" fmla="*/ 0 w 28"/>
                  <a:gd name="T13" fmla="*/ 9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" h="12">
                    <a:moveTo>
                      <a:pt x="0" y="9"/>
                    </a:moveTo>
                    <a:cubicBezTo>
                      <a:pt x="0" y="10"/>
                      <a:pt x="0" y="10"/>
                      <a:pt x="0" y="11"/>
                    </a:cubicBezTo>
                    <a:cubicBezTo>
                      <a:pt x="1" y="12"/>
                      <a:pt x="1" y="12"/>
                      <a:pt x="2" y="12"/>
                    </a:cubicBezTo>
                    <a:cubicBezTo>
                      <a:pt x="25" y="12"/>
                      <a:pt x="25" y="12"/>
                      <a:pt x="25" y="12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5" y="0"/>
                      <a:pt x="5" y="0"/>
                      <a:pt x="5" y="0"/>
                    </a:cubicBezTo>
                    <a:lnTo>
                      <a:pt x="0" y="9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9" name="Freeform 48">
                <a:extLst>
                  <a:ext uri="{FF2B5EF4-FFF2-40B4-BE49-F238E27FC236}">
                    <a16:creationId xmlns="" xmlns:a16="http://schemas.microsoft.com/office/drawing/2014/main" id="{CF4891F5-87FB-4F37-94B7-A887EA2C6A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94825" y="3384550"/>
                <a:ext cx="74613" cy="44450"/>
              </a:xfrm>
              <a:custGeom>
                <a:avLst/>
                <a:gdLst>
                  <a:gd name="T0" fmla="*/ 2 w 20"/>
                  <a:gd name="T1" fmla="*/ 12 h 12"/>
                  <a:gd name="T2" fmla="*/ 20 w 20"/>
                  <a:gd name="T3" fmla="*/ 12 h 12"/>
                  <a:gd name="T4" fmla="*/ 14 w 20"/>
                  <a:gd name="T5" fmla="*/ 1 h 12"/>
                  <a:gd name="T6" fmla="*/ 12 w 20"/>
                  <a:gd name="T7" fmla="*/ 0 h 12"/>
                  <a:gd name="T8" fmla="*/ 0 w 20"/>
                  <a:gd name="T9" fmla="*/ 0 h 12"/>
                  <a:gd name="T10" fmla="*/ 2 w 20"/>
                  <a:gd name="T11" fmla="*/ 12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0" h="12">
                    <a:moveTo>
                      <a:pt x="2" y="12"/>
                    </a:moveTo>
                    <a:cubicBezTo>
                      <a:pt x="20" y="12"/>
                      <a:pt x="20" y="12"/>
                      <a:pt x="20" y="12"/>
                    </a:cubicBezTo>
                    <a:cubicBezTo>
                      <a:pt x="14" y="1"/>
                      <a:pt x="14" y="1"/>
                      <a:pt x="14" y="1"/>
                    </a:cubicBezTo>
                    <a:cubicBezTo>
                      <a:pt x="13" y="0"/>
                      <a:pt x="13" y="0"/>
                      <a:pt x="12" y="0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2" y="1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60" name="Freeform 49">
                <a:extLst>
                  <a:ext uri="{FF2B5EF4-FFF2-40B4-BE49-F238E27FC236}">
                    <a16:creationId xmlns="" xmlns:a16="http://schemas.microsoft.com/office/drawing/2014/main" id="{DB39BA3D-8A3D-4DF7-B266-AEB8D8A8AC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244013" y="3384550"/>
                <a:ext cx="74613" cy="44450"/>
              </a:xfrm>
              <a:custGeom>
                <a:avLst/>
                <a:gdLst>
                  <a:gd name="T0" fmla="*/ 6 w 20"/>
                  <a:gd name="T1" fmla="*/ 1 h 12"/>
                  <a:gd name="T2" fmla="*/ 0 w 20"/>
                  <a:gd name="T3" fmla="*/ 12 h 12"/>
                  <a:gd name="T4" fmla="*/ 18 w 20"/>
                  <a:gd name="T5" fmla="*/ 12 h 12"/>
                  <a:gd name="T6" fmla="*/ 20 w 20"/>
                  <a:gd name="T7" fmla="*/ 0 h 12"/>
                  <a:gd name="T8" fmla="*/ 8 w 20"/>
                  <a:gd name="T9" fmla="*/ 0 h 12"/>
                  <a:gd name="T10" fmla="*/ 6 w 20"/>
                  <a:gd name="T11" fmla="*/ 1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0" h="12">
                    <a:moveTo>
                      <a:pt x="6" y="1"/>
                    </a:moveTo>
                    <a:cubicBezTo>
                      <a:pt x="0" y="12"/>
                      <a:pt x="0" y="12"/>
                      <a:pt x="0" y="12"/>
                    </a:cubicBezTo>
                    <a:cubicBezTo>
                      <a:pt x="18" y="12"/>
                      <a:pt x="18" y="12"/>
                      <a:pt x="18" y="12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7" y="0"/>
                      <a:pt x="7" y="0"/>
                      <a:pt x="6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grpSp>
        <p:nvGrpSpPr>
          <p:cNvPr id="16" name="Group 15">
            <a:extLst>
              <a:ext uri="{FF2B5EF4-FFF2-40B4-BE49-F238E27FC236}">
                <a16:creationId xmlns="" xmlns:a16="http://schemas.microsoft.com/office/drawing/2014/main" id="{23409D66-A841-4329-93CF-6FDE038DC6B4}"/>
              </a:ext>
            </a:extLst>
          </p:cNvPr>
          <p:cNvGrpSpPr/>
          <p:nvPr/>
        </p:nvGrpSpPr>
        <p:grpSpPr>
          <a:xfrm>
            <a:off x="4022110" y="1855996"/>
            <a:ext cx="762848" cy="1314582"/>
            <a:chOff x="4266776" y="1855996"/>
            <a:chExt cx="762848" cy="1314582"/>
          </a:xfrm>
        </p:grpSpPr>
        <p:sp>
          <p:nvSpPr>
            <p:cNvPr id="121" name="Oval 120">
              <a:extLst>
                <a:ext uri="{FF2B5EF4-FFF2-40B4-BE49-F238E27FC236}">
                  <a16:creationId xmlns="" xmlns:a16="http://schemas.microsoft.com/office/drawing/2014/main" id="{AA4B2D09-6DCF-4181-B131-114F05C6307B}"/>
                </a:ext>
              </a:extLst>
            </p:cNvPr>
            <p:cNvSpPr/>
            <p:nvPr/>
          </p:nvSpPr>
          <p:spPr>
            <a:xfrm>
              <a:off x="4548187" y="2970552"/>
              <a:ext cx="200026" cy="200026"/>
            </a:xfrm>
            <a:prstGeom prst="ellipse">
              <a:avLst/>
            </a:prstGeom>
            <a:ln w="381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Teardrop 127">
              <a:extLst>
                <a:ext uri="{FF2B5EF4-FFF2-40B4-BE49-F238E27FC236}">
                  <a16:creationId xmlns="" xmlns:a16="http://schemas.microsoft.com/office/drawing/2014/main" id="{B3C8E443-2A15-4970-BD37-5CD2499A8C2B}"/>
                </a:ext>
              </a:extLst>
            </p:cNvPr>
            <p:cNvSpPr/>
            <p:nvPr/>
          </p:nvSpPr>
          <p:spPr>
            <a:xfrm rot="8100000">
              <a:off x="4266776" y="1855996"/>
              <a:ext cx="762848" cy="762848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61" name="Group 160">
              <a:extLst>
                <a:ext uri="{FF2B5EF4-FFF2-40B4-BE49-F238E27FC236}">
                  <a16:creationId xmlns="" xmlns:a16="http://schemas.microsoft.com/office/drawing/2014/main" id="{ACC94228-2359-4A45-A8AE-B761126B8A0B}"/>
                </a:ext>
              </a:extLst>
            </p:cNvPr>
            <p:cNvGrpSpPr/>
            <p:nvPr/>
          </p:nvGrpSpPr>
          <p:grpSpPr>
            <a:xfrm>
              <a:off x="4510986" y="2100206"/>
              <a:ext cx="274428" cy="274428"/>
              <a:chOff x="3390900" y="3970338"/>
              <a:chExt cx="361950" cy="361950"/>
            </a:xfrm>
            <a:solidFill>
              <a:schemeClr val="bg1"/>
            </a:solidFill>
          </p:grpSpPr>
          <p:sp>
            <p:nvSpPr>
              <p:cNvPr id="162" name="Freeform 50">
                <a:extLst>
                  <a:ext uri="{FF2B5EF4-FFF2-40B4-BE49-F238E27FC236}">
                    <a16:creationId xmlns="" xmlns:a16="http://schemas.microsoft.com/office/drawing/2014/main" id="{888ED32A-FD0D-47B6-9CD4-91A1D3B262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16325" y="4137025"/>
                <a:ext cx="123825" cy="104775"/>
              </a:xfrm>
              <a:custGeom>
                <a:avLst/>
                <a:gdLst>
                  <a:gd name="T0" fmla="*/ 31 w 33"/>
                  <a:gd name="T1" fmla="*/ 14 h 28"/>
                  <a:gd name="T2" fmla="*/ 0 w 33"/>
                  <a:gd name="T3" fmla="*/ 0 h 28"/>
                  <a:gd name="T4" fmla="*/ 0 w 33"/>
                  <a:gd name="T5" fmla="*/ 22 h 28"/>
                  <a:gd name="T6" fmla="*/ 15 w 33"/>
                  <a:gd name="T7" fmla="*/ 28 h 28"/>
                  <a:gd name="T8" fmla="*/ 16 w 33"/>
                  <a:gd name="T9" fmla="*/ 28 h 28"/>
                  <a:gd name="T10" fmla="*/ 32 w 33"/>
                  <a:gd name="T11" fmla="*/ 20 h 28"/>
                  <a:gd name="T12" fmla="*/ 33 w 33"/>
                  <a:gd name="T13" fmla="*/ 18 h 28"/>
                  <a:gd name="T14" fmla="*/ 31 w 33"/>
                  <a:gd name="T15" fmla="*/ 14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3" h="28">
                    <a:moveTo>
                      <a:pt x="31" y="14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22"/>
                      <a:pt x="0" y="22"/>
                      <a:pt x="0" y="22"/>
                    </a:cubicBezTo>
                    <a:cubicBezTo>
                      <a:pt x="4" y="25"/>
                      <a:pt x="9" y="28"/>
                      <a:pt x="15" y="28"/>
                    </a:cubicBezTo>
                    <a:cubicBezTo>
                      <a:pt x="15" y="28"/>
                      <a:pt x="15" y="28"/>
                      <a:pt x="16" y="28"/>
                    </a:cubicBezTo>
                    <a:cubicBezTo>
                      <a:pt x="21" y="28"/>
                      <a:pt x="27" y="25"/>
                      <a:pt x="32" y="20"/>
                    </a:cubicBezTo>
                    <a:cubicBezTo>
                      <a:pt x="32" y="20"/>
                      <a:pt x="33" y="19"/>
                      <a:pt x="33" y="18"/>
                    </a:cubicBezTo>
                    <a:cubicBezTo>
                      <a:pt x="33" y="16"/>
                      <a:pt x="32" y="15"/>
                      <a:pt x="31" y="1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63" name="Freeform 51">
                <a:extLst>
                  <a:ext uri="{FF2B5EF4-FFF2-40B4-BE49-F238E27FC236}">
                    <a16:creationId xmlns="" xmlns:a16="http://schemas.microsoft.com/office/drawing/2014/main" id="{93534C84-E7B6-4971-BD5A-513DDD0BA3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41713" y="3970338"/>
                <a:ext cx="90488" cy="139700"/>
              </a:xfrm>
              <a:custGeom>
                <a:avLst/>
                <a:gdLst>
                  <a:gd name="T0" fmla="*/ 8 w 24"/>
                  <a:gd name="T1" fmla="*/ 30 h 37"/>
                  <a:gd name="T2" fmla="*/ 19 w 24"/>
                  <a:gd name="T3" fmla="*/ 37 h 37"/>
                  <a:gd name="T4" fmla="*/ 21 w 24"/>
                  <a:gd name="T5" fmla="*/ 14 h 37"/>
                  <a:gd name="T6" fmla="*/ 6 w 24"/>
                  <a:gd name="T7" fmla="*/ 1 h 37"/>
                  <a:gd name="T8" fmla="*/ 3 w 24"/>
                  <a:gd name="T9" fmla="*/ 1 h 37"/>
                  <a:gd name="T10" fmla="*/ 0 w 24"/>
                  <a:gd name="T11" fmla="*/ 4 h 37"/>
                  <a:gd name="T12" fmla="*/ 0 w 24"/>
                  <a:gd name="T13" fmla="*/ 33 h 37"/>
                  <a:gd name="T14" fmla="*/ 8 w 24"/>
                  <a:gd name="T15" fmla="*/ 30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" h="37">
                    <a:moveTo>
                      <a:pt x="8" y="30"/>
                    </a:moveTo>
                    <a:cubicBezTo>
                      <a:pt x="13" y="30"/>
                      <a:pt x="17" y="33"/>
                      <a:pt x="19" y="37"/>
                    </a:cubicBezTo>
                    <a:cubicBezTo>
                      <a:pt x="21" y="31"/>
                      <a:pt x="24" y="22"/>
                      <a:pt x="21" y="14"/>
                    </a:cubicBezTo>
                    <a:cubicBezTo>
                      <a:pt x="18" y="8"/>
                      <a:pt x="14" y="3"/>
                      <a:pt x="6" y="1"/>
                    </a:cubicBezTo>
                    <a:cubicBezTo>
                      <a:pt x="5" y="0"/>
                      <a:pt x="4" y="0"/>
                      <a:pt x="3" y="1"/>
                    </a:cubicBezTo>
                    <a:cubicBezTo>
                      <a:pt x="2" y="1"/>
                      <a:pt x="0" y="2"/>
                      <a:pt x="0" y="4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2" y="31"/>
                      <a:pt x="5" y="30"/>
                      <a:pt x="8" y="3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64" name="Freeform 52">
                <a:extLst>
                  <a:ext uri="{FF2B5EF4-FFF2-40B4-BE49-F238E27FC236}">
                    <a16:creationId xmlns="" xmlns:a16="http://schemas.microsoft.com/office/drawing/2014/main" id="{221240C3-D94E-4BD5-BB37-79F0EF7604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8838" y="4117975"/>
                <a:ext cx="128588" cy="109538"/>
              </a:xfrm>
              <a:custGeom>
                <a:avLst/>
                <a:gdLst>
                  <a:gd name="T0" fmla="*/ 34 w 34"/>
                  <a:gd name="T1" fmla="*/ 3 h 29"/>
                  <a:gd name="T2" fmla="*/ 34 w 34"/>
                  <a:gd name="T3" fmla="*/ 2 h 29"/>
                  <a:gd name="T4" fmla="*/ 8 w 34"/>
                  <a:gd name="T5" fmla="*/ 6 h 29"/>
                  <a:gd name="T6" fmla="*/ 0 w 34"/>
                  <a:gd name="T7" fmla="*/ 25 h 29"/>
                  <a:gd name="T8" fmla="*/ 1 w 34"/>
                  <a:gd name="T9" fmla="*/ 28 h 29"/>
                  <a:gd name="T10" fmla="*/ 4 w 34"/>
                  <a:gd name="T11" fmla="*/ 29 h 29"/>
                  <a:gd name="T12" fmla="*/ 5 w 34"/>
                  <a:gd name="T13" fmla="*/ 29 h 29"/>
                  <a:gd name="T14" fmla="*/ 34 w 34"/>
                  <a:gd name="T15" fmla="*/ 18 h 29"/>
                  <a:gd name="T16" fmla="*/ 34 w 34"/>
                  <a:gd name="T17" fmla="*/ 3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4" h="29">
                    <a:moveTo>
                      <a:pt x="34" y="3"/>
                    </a:moveTo>
                    <a:cubicBezTo>
                      <a:pt x="34" y="3"/>
                      <a:pt x="34" y="2"/>
                      <a:pt x="34" y="2"/>
                    </a:cubicBezTo>
                    <a:cubicBezTo>
                      <a:pt x="25" y="0"/>
                      <a:pt x="15" y="1"/>
                      <a:pt x="8" y="6"/>
                    </a:cubicBezTo>
                    <a:cubicBezTo>
                      <a:pt x="3" y="10"/>
                      <a:pt x="0" y="17"/>
                      <a:pt x="0" y="25"/>
                    </a:cubicBezTo>
                    <a:cubicBezTo>
                      <a:pt x="0" y="26"/>
                      <a:pt x="0" y="27"/>
                      <a:pt x="1" y="28"/>
                    </a:cubicBezTo>
                    <a:cubicBezTo>
                      <a:pt x="2" y="29"/>
                      <a:pt x="3" y="29"/>
                      <a:pt x="4" y="29"/>
                    </a:cubicBezTo>
                    <a:cubicBezTo>
                      <a:pt x="4" y="29"/>
                      <a:pt x="5" y="29"/>
                      <a:pt x="5" y="29"/>
                    </a:cubicBezTo>
                    <a:cubicBezTo>
                      <a:pt x="34" y="18"/>
                      <a:pt x="34" y="18"/>
                      <a:pt x="34" y="18"/>
                    </a:cubicBezTo>
                    <a:lnTo>
                      <a:pt x="34" y="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65" name="Freeform 53">
                <a:extLst>
                  <a:ext uri="{FF2B5EF4-FFF2-40B4-BE49-F238E27FC236}">
                    <a16:creationId xmlns="" xmlns:a16="http://schemas.microsoft.com/office/drawing/2014/main" id="{9A4726F8-7128-47FA-97CE-2F2FCEE08F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0900" y="4098925"/>
                <a:ext cx="361950" cy="233363"/>
              </a:xfrm>
              <a:custGeom>
                <a:avLst/>
                <a:gdLst>
                  <a:gd name="T0" fmla="*/ 94 w 96"/>
                  <a:gd name="T1" fmla="*/ 58 h 62"/>
                  <a:gd name="T2" fmla="*/ 56 w 96"/>
                  <a:gd name="T3" fmla="*/ 58 h 62"/>
                  <a:gd name="T4" fmla="*/ 56 w 96"/>
                  <a:gd name="T5" fmla="*/ 8 h 62"/>
                  <a:gd name="T6" fmla="*/ 48 w 96"/>
                  <a:gd name="T7" fmla="*/ 0 h 62"/>
                  <a:gd name="T8" fmla="*/ 40 w 96"/>
                  <a:gd name="T9" fmla="*/ 8 h 62"/>
                  <a:gd name="T10" fmla="*/ 40 w 96"/>
                  <a:gd name="T11" fmla="*/ 58 h 62"/>
                  <a:gd name="T12" fmla="*/ 2 w 96"/>
                  <a:gd name="T13" fmla="*/ 58 h 62"/>
                  <a:gd name="T14" fmla="*/ 0 w 96"/>
                  <a:gd name="T15" fmla="*/ 60 h 62"/>
                  <a:gd name="T16" fmla="*/ 2 w 96"/>
                  <a:gd name="T17" fmla="*/ 62 h 62"/>
                  <a:gd name="T18" fmla="*/ 94 w 96"/>
                  <a:gd name="T19" fmla="*/ 62 h 62"/>
                  <a:gd name="T20" fmla="*/ 96 w 96"/>
                  <a:gd name="T21" fmla="*/ 60 h 62"/>
                  <a:gd name="T22" fmla="*/ 94 w 96"/>
                  <a:gd name="T23" fmla="*/ 58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6" h="62">
                    <a:moveTo>
                      <a:pt x="94" y="58"/>
                    </a:moveTo>
                    <a:cubicBezTo>
                      <a:pt x="56" y="58"/>
                      <a:pt x="56" y="58"/>
                      <a:pt x="56" y="58"/>
                    </a:cubicBezTo>
                    <a:cubicBezTo>
                      <a:pt x="56" y="8"/>
                      <a:pt x="56" y="8"/>
                      <a:pt x="56" y="8"/>
                    </a:cubicBezTo>
                    <a:cubicBezTo>
                      <a:pt x="56" y="4"/>
                      <a:pt x="52" y="0"/>
                      <a:pt x="48" y="0"/>
                    </a:cubicBezTo>
                    <a:cubicBezTo>
                      <a:pt x="44" y="0"/>
                      <a:pt x="40" y="4"/>
                      <a:pt x="40" y="8"/>
                    </a:cubicBezTo>
                    <a:cubicBezTo>
                      <a:pt x="40" y="58"/>
                      <a:pt x="40" y="58"/>
                      <a:pt x="40" y="58"/>
                    </a:cubicBezTo>
                    <a:cubicBezTo>
                      <a:pt x="2" y="58"/>
                      <a:pt x="2" y="58"/>
                      <a:pt x="2" y="58"/>
                    </a:cubicBezTo>
                    <a:cubicBezTo>
                      <a:pt x="1" y="58"/>
                      <a:pt x="0" y="59"/>
                      <a:pt x="0" y="60"/>
                    </a:cubicBezTo>
                    <a:cubicBezTo>
                      <a:pt x="0" y="61"/>
                      <a:pt x="1" y="62"/>
                      <a:pt x="2" y="62"/>
                    </a:cubicBezTo>
                    <a:cubicBezTo>
                      <a:pt x="94" y="62"/>
                      <a:pt x="94" y="62"/>
                      <a:pt x="94" y="62"/>
                    </a:cubicBezTo>
                    <a:cubicBezTo>
                      <a:pt x="95" y="62"/>
                      <a:pt x="96" y="61"/>
                      <a:pt x="96" y="60"/>
                    </a:cubicBezTo>
                    <a:cubicBezTo>
                      <a:pt x="96" y="59"/>
                      <a:pt x="95" y="58"/>
                      <a:pt x="94" y="5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grpSp>
        <p:nvGrpSpPr>
          <p:cNvPr id="17" name="Group 16">
            <a:extLst>
              <a:ext uri="{FF2B5EF4-FFF2-40B4-BE49-F238E27FC236}">
                <a16:creationId xmlns="" xmlns:a16="http://schemas.microsoft.com/office/drawing/2014/main" id="{AA2EC8A4-2C2F-4D9E-9D17-C0DC1EFAC4C3}"/>
              </a:ext>
            </a:extLst>
          </p:cNvPr>
          <p:cNvGrpSpPr/>
          <p:nvPr/>
        </p:nvGrpSpPr>
        <p:grpSpPr>
          <a:xfrm>
            <a:off x="2329644" y="1855996"/>
            <a:ext cx="762848" cy="1314582"/>
            <a:chOff x="2818977" y="1855996"/>
            <a:chExt cx="762848" cy="1314582"/>
          </a:xfrm>
        </p:grpSpPr>
        <p:sp>
          <p:nvSpPr>
            <p:cNvPr id="120" name="Oval 119">
              <a:extLst>
                <a:ext uri="{FF2B5EF4-FFF2-40B4-BE49-F238E27FC236}">
                  <a16:creationId xmlns="" xmlns:a16="http://schemas.microsoft.com/office/drawing/2014/main" id="{2FCC0490-EF07-4BE4-A076-913691D1B1D1}"/>
                </a:ext>
              </a:extLst>
            </p:cNvPr>
            <p:cNvSpPr/>
            <p:nvPr/>
          </p:nvSpPr>
          <p:spPr>
            <a:xfrm>
              <a:off x="3100387" y="2970552"/>
              <a:ext cx="200026" cy="200026"/>
            </a:xfrm>
            <a:prstGeom prst="ellipse">
              <a:avLst/>
            </a:prstGeom>
            <a:solidFill>
              <a:schemeClr val="accent3"/>
            </a:solidFill>
            <a:ln w="381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Teardrop 126">
              <a:extLst>
                <a:ext uri="{FF2B5EF4-FFF2-40B4-BE49-F238E27FC236}">
                  <a16:creationId xmlns="" xmlns:a16="http://schemas.microsoft.com/office/drawing/2014/main" id="{310B206B-DAC2-4AD4-A599-4EA53421CDBC}"/>
                </a:ext>
              </a:extLst>
            </p:cNvPr>
            <p:cNvSpPr/>
            <p:nvPr/>
          </p:nvSpPr>
          <p:spPr>
            <a:xfrm rot="8100000">
              <a:off x="2818977" y="1855996"/>
              <a:ext cx="762848" cy="762848"/>
            </a:xfrm>
            <a:prstGeom prst="teardrop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66" name="Group 165">
              <a:extLst>
                <a:ext uri="{FF2B5EF4-FFF2-40B4-BE49-F238E27FC236}">
                  <a16:creationId xmlns="" xmlns:a16="http://schemas.microsoft.com/office/drawing/2014/main" id="{733212C4-7204-4077-8A6F-85C82D9C7554}"/>
                </a:ext>
              </a:extLst>
            </p:cNvPr>
            <p:cNvGrpSpPr/>
            <p:nvPr/>
          </p:nvGrpSpPr>
          <p:grpSpPr>
            <a:xfrm>
              <a:off x="3097490" y="2100206"/>
              <a:ext cx="205823" cy="274428"/>
              <a:chOff x="2714625" y="3970338"/>
              <a:chExt cx="271463" cy="361950"/>
            </a:xfrm>
            <a:solidFill>
              <a:schemeClr val="bg1"/>
            </a:solidFill>
          </p:grpSpPr>
          <p:sp>
            <p:nvSpPr>
              <p:cNvPr id="167" name="Freeform 61">
                <a:extLst>
                  <a:ext uri="{FF2B5EF4-FFF2-40B4-BE49-F238E27FC236}">
                    <a16:creationId xmlns="" xmlns:a16="http://schemas.microsoft.com/office/drawing/2014/main" id="{5D4AE126-E05E-4085-9096-DBD2419452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14625" y="3970338"/>
                <a:ext cx="180975" cy="331788"/>
              </a:xfrm>
              <a:custGeom>
                <a:avLst/>
                <a:gdLst>
                  <a:gd name="T0" fmla="*/ 14 w 48"/>
                  <a:gd name="T1" fmla="*/ 84 h 88"/>
                  <a:gd name="T2" fmla="*/ 4 w 48"/>
                  <a:gd name="T3" fmla="*/ 74 h 88"/>
                  <a:gd name="T4" fmla="*/ 4 w 48"/>
                  <a:gd name="T5" fmla="*/ 22 h 88"/>
                  <a:gd name="T6" fmla="*/ 14 w 48"/>
                  <a:gd name="T7" fmla="*/ 12 h 88"/>
                  <a:gd name="T8" fmla="*/ 41 w 48"/>
                  <a:gd name="T9" fmla="*/ 12 h 88"/>
                  <a:gd name="T10" fmla="*/ 37 w 48"/>
                  <a:gd name="T11" fmla="*/ 17 h 88"/>
                  <a:gd name="T12" fmla="*/ 37 w 48"/>
                  <a:gd name="T13" fmla="*/ 19 h 88"/>
                  <a:gd name="T14" fmla="*/ 38 w 48"/>
                  <a:gd name="T15" fmla="*/ 20 h 88"/>
                  <a:gd name="T16" fmla="*/ 39 w 48"/>
                  <a:gd name="T17" fmla="*/ 19 h 88"/>
                  <a:gd name="T18" fmla="*/ 47 w 48"/>
                  <a:gd name="T19" fmla="*/ 11 h 88"/>
                  <a:gd name="T20" fmla="*/ 47 w 48"/>
                  <a:gd name="T21" fmla="*/ 9 h 88"/>
                  <a:gd name="T22" fmla="*/ 39 w 48"/>
                  <a:gd name="T23" fmla="*/ 1 h 88"/>
                  <a:gd name="T24" fmla="*/ 37 w 48"/>
                  <a:gd name="T25" fmla="*/ 1 h 88"/>
                  <a:gd name="T26" fmla="*/ 37 w 48"/>
                  <a:gd name="T27" fmla="*/ 3 h 88"/>
                  <a:gd name="T28" fmla="*/ 41 w 48"/>
                  <a:gd name="T29" fmla="*/ 8 h 88"/>
                  <a:gd name="T30" fmla="*/ 14 w 48"/>
                  <a:gd name="T31" fmla="*/ 8 h 88"/>
                  <a:gd name="T32" fmla="*/ 0 w 48"/>
                  <a:gd name="T33" fmla="*/ 22 h 88"/>
                  <a:gd name="T34" fmla="*/ 0 w 48"/>
                  <a:gd name="T35" fmla="*/ 74 h 88"/>
                  <a:gd name="T36" fmla="*/ 14 w 48"/>
                  <a:gd name="T37" fmla="*/ 88 h 88"/>
                  <a:gd name="T38" fmla="*/ 16 w 48"/>
                  <a:gd name="T39" fmla="*/ 86 h 88"/>
                  <a:gd name="T40" fmla="*/ 14 w 48"/>
                  <a:gd name="T41" fmla="*/ 84 h 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48" h="88">
                    <a:moveTo>
                      <a:pt x="14" y="84"/>
                    </a:moveTo>
                    <a:cubicBezTo>
                      <a:pt x="8" y="84"/>
                      <a:pt x="4" y="80"/>
                      <a:pt x="4" y="74"/>
                    </a:cubicBezTo>
                    <a:cubicBezTo>
                      <a:pt x="4" y="22"/>
                      <a:pt x="4" y="22"/>
                      <a:pt x="4" y="22"/>
                    </a:cubicBezTo>
                    <a:cubicBezTo>
                      <a:pt x="4" y="17"/>
                      <a:pt x="8" y="12"/>
                      <a:pt x="14" y="12"/>
                    </a:cubicBezTo>
                    <a:cubicBezTo>
                      <a:pt x="41" y="12"/>
                      <a:pt x="41" y="12"/>
                      <a:pt x="41" y="12"/>
                    </a:cubicBezTo>
                    <a:cubicBezTo>
                      <a:pt x="37" y="17"/>
                      <a:pt x="37" y="17"/>
                      <a:pt x="37" y="17"/>
                    </a:cubicBezTo>
                    <a:cubicBezTo>
                      <a:pt x="36" y="17"/>
                      <a:pt x="36" y="19"/>
                      <a:pt x="37" y="19"/>
                    </a:cubicBezTo>
                    <a:cubicBezTo>
                      <a:pt x="37" y="20"/>
                      <a:pt x="37" y="20"/>
                      <a:pt x="38" y="20"/>
                    </a:cubicBezTo>
                    <a:cubicBezTo>
                      <a:pt x="39" y="20"/>
                      <a:pt x="39" y="20"/>
                      <a:pt x="39" y="19"/>
                    </a:cubicBezTo>
                    <a:cubicBezTo>
                      <a:pt x="47" y="11"/>
                      <a:pt x="47" y="11"/>
                      <a:pt x="47" y="11"/>
                    </a:cubicBezTo>
                    <a:cubicBezTo>
                      <a:pt x="48" y="11"/>
                      <a:pt x="48" y="9"/>
                      <a:pt x="47" y="9"/>
                    </a:cubicBezTo>
                    <a:cubicBezTo>
                      <a:pt x="39" y="1"/>
                      <a:pt x="39" y="1"/>
                      <a:pt x="39" y="1"/>
                    </a:cubicBezTo>
                    <a:cubicBezTo>
                      <a:pt x="39" y="0"/>
                      <a:pt x="37" y="0"/>
                      <a:pt x="37" y="1"/>
                    </a:cubicBezTo>
                    <a:cubicBezTo>
                      <a:pt x="36" y="1"/>
                      <a:pt x="36" y="3"/>
                      <a:pt x="37" y="3"/>
                    </a:cubicBezTo>
                    <a:cubicBezTo>
                      <a:pt x="41" y="8"/>
                      <a:pt x="41" y="8"/>
                      <a:pt x="41" y="8"/>
                    </a:cubicBezTo>
                    <a:cubicBezTo>
                      <a:pt x="14" y="8"/>
                      <a:pt x="14" y="8"/>
                      <a:pt x="14" y="8"/>
                    </a:cubicBezTo>
                    <a:cubicBezTo>
                      <a:pt x="6" y="8"/>
                      <a:pt x="0" y="14"/>
                      <a:pt x="0" y="22"/>
                    </a:cubicBezTo>
                    <a:cubicBezTo>
                      <a:pt x="0" y="74"/>
                      <a:pt x="0" y="74"/>
                      <a:pt x="0" y="74"/>
                    </a:cubicBezTo>
                    <a:cubicBezTo>
                      <a:pt x="0" y="82"/>
                      <a:pt x="6" y="88"/>
                      <a:pt x="14" y="88"/>
                    </a:cubicBezTo>
                    <a:cubicBezTo>
                      <a:pt x="15" y="88"/>
                      <a:pt x="16" y="87"/>
                      <a:pt x="16" y="86"/>
                    </a:cubicBezTo>
                    <a:cubicBezTo>
                      <a:pt x="16" y="85"/>
                      <a:pt x="15" y="84"/>
                      <a:pt x="14" y="8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68" name="Freeform 62">
                <a:extLst>
                  <a:ext uri="{FF2B5EF4-FFF2-40B4-BE49-F238E27FC236}">
                    <a16:creationId xmlns="" xmlns:a16="http://schemas.microsoft.com/office/drawing/2014/main" id="{EFE2A6D9-867E-42FD-AA22-1947E432B4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05113" y="4000500"/>
                <a:ext cx="180975" cy="331788"/>
              </a:xfrm>
              <a:custGeom>
                <a:avLst/>
                <a:gdLst>
                  <a:gd name="T0" fmla="*/ 34 w 48"/>
                  <a:gd name="T1" fmla="*/ 0 h 88"/>
                  <a:gd name="T2" fmla="*/ 32 w 48"/>
                  <a:gd name="T3" fmla="*/ 2 h 88"/>
                  <a:gd name="T4" fmla="*/ 34 w 48"/>
                  <a:gd name="T5" fmla="*/ 4 h 88"/>
                  <a:gd name="T6" fmla="*/ 44 w 48"/>
                  <a:gd name="T7" fmla="*/ 14 h 88"/>
                  <a:gd name="T8" fmla="*/ 44 w 48"/>
                  <a:gd name="T9" fmla="*/ 66 h 88"/>
                  <a:gd name="T10" fmla="*/ 34 w 48"/>
                  <a:gd name="T11" fmla="*/ 76 h 88"/>
                  <a:gd name="T12" fmla="*/ 7 w 48"/>
                  <a:gd name="T13" fmla="*/ 76 h 88"/>
                  <a:gd name="T14" fmla="*/ 11 w 48"/>
                  <a:gd name="T15" fmla="*/ 71 h 88"/>
                  <a:gd name="T16" fmla="*/ 11 w 48"/>
                  <a:gd name="T17" fmla="*/ 69 h 88"/>
                  <a:gd name="T18" fmla="*/ 9 w 48"/>
                  <a:gd name="T19" fmla="*/ 69 h 88"/>
                  <a:gd name="T20" fmla="*/ 1 w 48"/>
                  <a:gd name="T21" fmla="*/ 77 h 88"/>
                  <a:gd name="T22" fmla="*/ 1 w 48"/>
                  <a:gd name="T23" fmla="*/ 79 h 88"/>
                  <a:gd name="T24" fmla="*/ 9 w 48"/>
                  <a:gd name="T25" fmla="*/ 87 h 88"/>
                  <a:gd name="T26" fmla="*/ 10 w 48"/>
                  <a:gd name="T27" fmla="*/ 88 h 88"/>
                  <a:gd name="T28" fmla="*/ 11 w 48"/>
                  <a:gd name="T29" fmla="*/ 87 h 88"/>
                  <a:gd name="T30" fmla="*/ 11 w 48"/>
                  <a:gd name="T31" fmla="*/ 85 h 88"/>
                  <a:gd name="T32" fmla="*/ 7 w 48"/>
                  <a:gd name="T33" fmla="*/ 80 h 88"/>
                  <a:gd name="T34" fmla="*/ 34 w 48"/>
                  <a:gd name="T35" fmla="*/ 80 h 88"/>
                  <a:gd name="T36" fmla="*/ 48 w 48"/>
                  <a:gd name="T37" fmla="*/ 66 h 88"/>
                  <a:gd name="T38" fmla="*/ 48 w 48"/>
                  <a:gd name="T39" fmla="*/ 14 h 88"/>
                  <a:gd name="T40" fmla="*/ 34 w 48"/>
                  <a:gd name="T41" fmla="*/ 0 h 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48" h="88">
                    <a:moveTo>
                      <a:pt x="34" y="0"/>
                    </a:moveTo>
                    <a:cubicBezTo>
                      <a:pt x="33" y="0"/>
                      <a:pt x="32" y="1"/>
                      <a:pt x="32" y="2"/>
                    </a:cubicBezTo>
                    <a:cubicBezTo>
                      <a:pt x="32" y="3"/>
                      <a:pt x="33" y="4"/>
                      <a:pt x="34" y="4"/>
                    </a:cubicBezTo>
                    <a:cubicBezTo>
                      <a:pt x="40" y="4"/>
                      <a:pt x="44" y="9"/>
                      <a:pt x="44" y="14"/>
                    </a:cubicBezTo>
                    <a:cubicBezTo>
                      <a:pt x="44" y="66"/>
                      <a:pt x="44" y="66"/>
                      <a:pt x="44" y="66"/>
                    </a:cubicBezTo>
                    <a:cubicBezTo>
                      <a:pt x="44" y="72"/>
                      <a:pt x="40" y="76"/>
                      <a:pt x="34" y="76"/>
                    </a:cubicBezTo>
                    <a:cubicBezTo>
                      <a:pt x="7" y="76"/>
                      <a:pt x="7" y="76"/>
                      <a:pt x="7" y="76"/>
                    </a:cubicBezTo>
                    <a:cubicBezTo>
                      <a:pt x="11" y="71"/>
                      <a:pt x="11" y="71"/>
                      <a:pt x="11" y="71"/>
                    </a:cubicBezTo>
                    <a:cubicBezTo>
                      <a:pt x="12" y="71"/>
                      <a:pt x="12" y="69"/>
                      <a:pt x="11" y="69"/>
                    </a:cubicBezTo>
                    <a:cubicBezTo>
                      <a:pt x="11" y="68"/>
                      <a:pt x="9" y="68"/>
                      <a:pt x="9" y="69"/>
                    </a:cubicBezTo>
                    <a:cubicBezTo>
                      <a:pt x="1" y="77"/>
                      <a:pt x="1" y="77"/>
                      <a:pt x="1" y="77"/>
                    </a:cubicBezTo>
                    <a:cubicBezTo>
                      <a:pt x="0" y="77"/>
                      <a:pt x="0" y="79"/>
                      <a:pt x="1" y="79"/>
                    </a:cubicBezTo>
                    <a:cubicBezTo>
                      <a:pt x="9" y="87"/>
                      <a:pt x="9" y="87"/>
                      <a:pt x="9" y="87"/>
                    </a:cubicBezTo>
                    <a:cubicBezTo>
                      <a:pt x="9" y="88"/>
                      <a:pt x="9" y="88"/>
                      <a:pt x="10" y="88"/>
                    </a:cubicBezTo>
                    <a:cubicBezTo>
                      <a:pt x="11" y="88"/>
                      <a:pt x="11" y="88"/>
                      <a:pt x="11" y="87"/>
                    </a:cubicBezTo>
                    <a:cubicBezTo>
                      <a:pt x="12" y="87"/>
                      <a:pt x="12" y="85"/>
                      <a:pt x="11" y="85"/>
                    </a:cubicBezTo>
                    <a:cubicBezTo>
                      <a:pt x="7" y="80"/>
                      <a:pt x="7" y="80"/>
                      <a:pt x="7" y="80"/>
                    </a:cubicBezTo>
                    <a:cubicBezTo>
                      <a:pt x="34" y="80"/>
                      <a:pt x="34" y="80"/>
                      <a:pt x="34" y="80"/>
                    </a:cubicBezTo>
                    <a:cubicBezTo>
                      <a:pt x="42" y="80"/>
                      <a:pt x="48" y="74"/>
                      <a:pt x="48" y="66"/>
                    </a:cubicBezTo>
                    <a:cubicBezTo>
                      <a:pt x="48" y="14"/>
                      <a:pt x="48" y="14"/>
                      <a:pt x="48" y="14"/>
                    </a:cubicBezTo>
                    <a:cubicBezTo>
                      <a:pt x="48" y="6"/>
                      <a:pt x="42" y="0"/>
                      <a:pt x="34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69" name="Freeform 63">
                <a:extLst>
                  <a:ext uri="{FF2B5EF4-FFF2-40B4-BE49-F238E27FC236}">
                    <a16:creationId xmlns="" xmlns:a16="http://schemas.microsoft.com/office/drawing/2014/main" id="{F5C6C58E-11F9-4E24-B20F-B91AD8304BB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790825" y="4060825"/>
                <a:ext cx="120650" cy="180975"/>
              </a:xfrm>
              <a:custGeom>
                <a:avLst/>
                <a:gdLst>
                  <a:gd name="T0" fmla="*/ 32 w 32"/>
                  <a:gd name="T1" fmla="*/ 46 h 48"/>
                  <a:gd name="T2" fmla="*/ 32 w 32"/>
                  <a:gd name="T3" fmla="*/ 10 h 48"/>
                  <a:gd name="T4" fmla="*/ 30 w 32"/>
                  <a:gd name="T5" fmla="*/ 8 h 48"/>
                  <a:gd name="T6" fmla="*/ 24 w 32"/>
                  <a:gd name="T7" fmla="*/ 8 h 48"/>
                  <a:gd name="T8" fmla="*/ 24 w 32"/>
                  <a:gd name="T9" fmla="*/ 2 h 48"/>
                  <a:gd name="T10" fmla="*/ 22 w 32"/>
                  <a:gd name="T11" fmla="*/ 0 h 48"/>
                  <a:gd name="T12" fmla="*/ 10 w 32"/>
                  <a:gd name="T13" fmla="*/ 0 h 48"/>
                  <a:gd name="T14" fmla="*/ 8 w 32"/>
                  <a:gd name="T15" fmla="*/ 2 h 48"/>
                  <a:gd name="T16" fmla="*/ 8 w 32"/>
                  <a:gd name="T17" fmla="*/ 8 h 48"/>
                  <a:gd name="T18" fmla="*/ 2 w 32"/>
                  <a:gd name="T19" fmla="*/ 8 h 48"/>
                  <a:gd name="T20" fmla="*/ 0 w 32"/>
                  <a:gd name="T21" fmla="*/ 10 h 48"/>
                  <a:gd name="T22" fmla="*/ 0 w 32"/>
                  <a:gd name="T23" fmla="*/ 46 h 48"/>
                  <a:gd name="T24" fmla="*/ 2 w 32"/>
                  <a:gd name="T25" fmla="*/ 48 h 48"/>
                  <a:gd name="T26" fmla="*/ 30 w 32"/>
                  <a:gd name="T27" fmla="*/ 48 h 48"/>
                  <a:gd name="T28" fmla="*/ 32 w 32"/>
                  <a:gd name="T29" fmla="*/ 46 h 48"/>
                  <a:gd name="T30" fmla="*/ 23 w 32"/>
                  <a:gd name="T31" fmla="*/ 27 h 48"/>
                  <a:gd name="T32" fmla="*/ 13 w 32"/>
                  <a:gd name="T33" fmla="*/ 38 h 48"/>
                  <a:gd name="T34" fmla="*/ 12 w 32"/>
                  <a:gd name="T35" fmla="*/ 38 h 48"/>
                  <a:gd name="T36" fmla="*/ 11 w 32"/>
                  <a:gd name="T37" fmla="*/ 38 h 48"/>
                  <a:gd name="T38" fmla="*/ 11 w 32"/>
                  <a:gd name="T39" fmla="*/ 35 h 48"/>
                  <a:gd name="T40" fmla="*/ 17 w 32"/>
                  <a:gd name="T41" fmla="*/ 28 h 48"/>
                  <a:gd name="T42" fmla="*/ 10 w 32"/>
                  <a:gd name="T43" fmla="*/ 28 h 48"/>
                  <a:gd name="T44" fmla="*/ 8 w 32"/>
                  <a:gd name="T45" fmla="*/ 27 h 48"/>
                  <a:gd name="T46" fmla="*/ 9 w 32"/>
                  <a:gd name="T47" fmla="*/ 25 h 48"/>
                  <a:gd name="T48" fmla="*/ 19 w 32"/>
                  <a:gd name="T49" fmla="*/ 15 h 48"/>
                  <a:gd name="T50" fmla="*/ 21 w 32"/>
                  <a:gd name="T51" fmla="*/ 15 h 48"/>
                  <a:gd name="T52" fmla="*/ 21 w 32"/>
                  <a:gd name="T53" fmla="*/ 18 h 48"/>
                  <a:gd name="T54" fmla="*/ 15 w 32"/>
                  <a:gd name="T55" fmla="*/ 24 h 48"/>
                  <a:gd name="T56" fmla="*/ 22 w 32"/>
                  <a:gd name="T57" fmla="*/ 24 h 48"/>
                  <a:gd name="T58" fmla="*/ 24 w 32"/>
                  <a:gd name="T59" fmla="*/ 25 h 48"/>
                  <a:gd name="T60" fmla="*/ 23 w 32"/>
                  <a:gd name="T61" fmla="*/ 27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32" h="48">
                    <a:moveTo>
                      <a:pt x="32" y="46"/>
                    </a:moveTo>
                    <a:cubicBezTo>
                      <a:pt x="32" y="10"/>
                      <a:pt x="32" y="10"/>
                      <a:pt x="32" y="10"/>
                    </a:cubicBezTo>
                    <a:cubicBezTo>
                      <a:pt x="32" y="9"/>
                      <a:pt x="31" y="8"/>
                      <a:pt x="30" y="8"/>
                    </a:cubicBezTo>
                    <a:cubicBezTo>
                      <a:pt x="24" y="8"/>
                      <a:pt x="24" y="8"/>
                      <a:pt x="24" y="8"/>
                    </a:cubicBezTo>
                    <a:cubicBezTo>
                      <a:pt x="24" y="2"/>
                      <a:pt x="24" y="2"/>
                      <a:pt x="24" y="2"/>
                    </a:cubicBezTo>
                    <a:cubicBezTo>
                      <a:pt x="24" y="1"/>
                      <a:pt x="23" y="0"/>
                      <a:pt x="22" y="0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9" y="0"/>
                      <a:pt x="8" y="1"/>
                      <a:pt x="8" y="2"/>
                    </a:cubicBezTo>
                    <a:cubicBezTo>
                      <a:pt x="8" y="8"/>
                      <a:pt x="8" y="8"/>
                      <a:pt x="8" y="8"/>
                    </a:cubicBezTo>
                    <a:cubicBezTo>
                      <a:pt x="2" y="8"/>
                      <a:pt x="2" y="8"/>
                      <a:pt x="2" y="8"/>
                    </a:cubicBezTo>
                    <a:cubicBezTo>
                      <a:pt x="1" y="8"/>
                      <a:pt x="0" y="9"/>
                      <a:pt x="0" y="10"/>
                    </a:cubicBezTo>
                    <a:cubicBezTo>
                      <a:pt x="0" y="46"/>
                      <a:pt x="0" y="46"/>
                      <a:pt x="0" y="46"/>
                    </a:cubicBezTo>
                    <a:cubicBezTo>
                      <a:pt x="0" y="47"/>
                      <a:pt x="1" y="48"/>
                      <a:pt x="2" y="48"/>
                    </a:cubicBezTo>
                    <a:cubicBezTo>
                      <a:pt x="30" y="48"/>
                      <a:pt x="30" y="48"/>
                      <a:pt x="30" y="48"/>
                    </a:cubicBezTo>
                    <a:cubicBezTo>
                      <a:pt x="31" y="48"/>
                      <a:pt x="32" y="47"/>
                      <a:pt x="32" y="46"/>
                    </a:cubicBezTo>
                    <a:close/>
                    <a:moveTo>
                      <a:pt x="23" y="27"/>
                    </a:moveTo>
                    <a:cubicBezTo>
                      <a:pt x="13" y="38"/>
                      <a:pt x="13" y="38"/>
                      <a:pt x="13" y="38"/>
                    </a:cubicBezTo>
                    <a:cubicBezTo>
                      <a:pt x="13" y="38"/>
                      <a:pt x="13" y="38"/>
                      <a:pt x="12" y="38"/>
                    </a:cubicBezTo>
                    <a:cubicBezTo>
                      <a:pt x="11" y="38"/>
                      <a:pt x="11" y="38"/>
                      <a:pt x="11" y="38"/>
                    </a:cubicBezTo>
                    <a:cubicBezTo>
                      <a:pt x="10" y="37"/>
                      <a:pt x="10" y="36"/>
                      <a:pt x="11" y="35"/>
                    </a:cubicBezTo>
                    <a:cubicBezTo>
                      <a:pt x="17" y="28"/>
                      <a:pt x="17" y="28"/>
                      <a:pt x="17" y="28"/>
                    </a:cubicBezTo>
                    <a:cubicBezTo>
                      <a:pt x="10" y="28"/>
                      <a:pt x="10" y="28"/>
                      <a:pt x="10" y="28"/>
                    </a:cubicBezTo>
                    <a:cubicBezTo>
                      <a:pt x="9" y="28"/>
                      <a:pt x="8" y="28"/>
                      <a:pt x="8" y="27"/>
                    </a:cubicBezTo>
                    <a:cubicBezTo>
                      <a:pt x="8" y="26"/>
                      <a:pt x="8" y="25"/>
                      <a:pt x="9" y="25"/>
                    </a:cubicBezTo>
                    <a:cubicBezTo>
                      <a:pt x="19" y="15"/>
                      <a:pt x="19" y="15"/>
                      <a:pt x="19" y="15"/>
                    </a:cubicBezTo>
                    <a:cubicBezTo>
                      <a:pt x="19" y="14"/>
                      <a:pt x="21" y="14"/>
                      <a:pt x="21" y="15"/>
                    </a:cubicBezTo>
                    <a:cubicBezTo>
                      <a:pt x="22" y="16"/>
                      <a:pt x="22" y="17"/>
                      <a:pt x="21" y="18"/>
                    </a:cubicBezTo>
                    <a:cubicBezTo>
                      <a:pt x="15" y="24"/>
                      <a:pt x="15" y="24"/>
                      <a:pt x="15" y="24"/>
                    </a:cubicBezTo>
                    <a:cubicBezTo>
                      <a:pt x="22" y="24"/>
                      <a:pt x="22" y="24"/>
                      <a:pt x="22" y="24"/>
                    </a:cubicBezTo>
                    <a:cubicBezTo>
                      <a:pt x="23" y="24"/>
                      <a:pt x="24" y="25"/>
                      <a:pt x="24" y="25"/>
                    </a:cubicBezTo>
                    <a:cubicBezTo>
                      <a:pt x="24" y="26"/>
                      <a:pt x="24" y="27"/>
                      <a:pt x="23" y="2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grpSp>
        <p:nvGrpSpPr>
          <p:cNvPr id="14" name="Group 13">
            <a:extLst>
              <a:ext uri="{FF2B5EF4-FFF2-40B4-BE49-F238E27FC236}">
                <a16:creationId xmlns="" xmlns:a16="http://schemas.microsoft.com/office/drawing/2014/main" id="{4D7051DB-B078-468F-A574-09EB45EEDDFB}"/>
              </a:ext>
            </a:extLst>
          </p:cNvPr>
          <p:cNvGrpSpPr/>
          <p:nvPr/>
        </p:nvGrpSpPr>
        <p:grpSpPr>
          <a:xfrm>
            <a:off x="7407042" y="1855996"/>
            <a:ext cx="762848" cy="1314582"/>
            <a:chOff x="7162375" y="1855996"/>
            <a:chExt cx="762848" cy="1314582"/>
          </a:xfrm>
        </p:grpSpPr>
        <p:sp>
          <p:nvSpPr>
            <p:cNvPr id="123" name="Oval 122">
              <a:extLst>
                <a:ext uri="{FF2B5EF4-FFF2-40B4-BE49-F238E27FC236}">
                  <a16:creationId xmlns="" xmlns:a16="http://schemas.microsoft.com/office/drawing/2014/main" id="{E02BA863-1638-4B02-8967-8018251D58E3}"/>
                </a:ext>
              </a:extLst>
            </p:cNvPr>
            <p:cNvSpPr/>
            <p:nvPr/>
          </p:nvSpPr>
          <p:spPr>
            <a:xfrm>
              <a:off x="7443787" y="2970552"/>
              <a:ext cx="200026" cy="200026"/>
            </a:xfrm>
            <a:prstGeom prst="ellipse">
              <a:avLst/>
            </a:prstGeom>
            <a:ln w="381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Teardrop 129">
              <a:extLst>
                <a:ext uri="{FF2B5EF4-FFF2-40B4-BE49-F238E27FC236}">
                  <a16:creationId xmlns="" xmlns:a16="http://schemas.microsoft.com/office/drawing/2014/main" id="{5FEE45E3-0C0C-4031-BF87-B0B0A103C030}"/>
                </a:ext>
              </a:extLst>
            </p:cNvPr>
            <p:cNvSpPr/>
            <p:nvPr/>
          </p:nvSpPr>
          <p:spPr>
            <a:xfrm rot="8100000">
              <a:off x="7162375" y="1855996"/>
              <a:ext cx="762848" cy="762848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70" name="Group 169">
              <a:extLst>
                <a:ext uri="{FF2B5EF4-FFF2-40B4-BE49-F238E27FC236}">
                  <a16:creationId xmlns="" xmlns:a16="http://schemas.microsoft.com/office/drawing/2014/main" id="{206BA6A9-3A63-4DE0-973F-94A955E94145}"/>
                </a:ext>
              </a:extLst>
            </p:cNvPr>
            <p:cNvGrpSpPr/>
            <p:nvPr/>
          </p:nvGrpSpPr>
          <p:grpSpPr>
            <a:xfrm>
              <a:off x="7413793" y="2101451"/>
              <a:ext cx="260012" cy="271939"/>
              <a:chOff x="5554663" y="1803400"/>
              <a:chExt cx="346075" cy="361951"/>
            </a:xfrm>
            <a:solidFill>
              <a:schemeClr val="bg1"/>
            </a:solidFill>
          </p:grpSpPr>
          <p:sp>
            <p:nvSpPr>
              <p:cNvPr id="171" name="Freeform 122">
                <a:extLst>
                  <a:ext uri="{FF2B5EF4-FFF2-40B4-BE49-F238E27FC236}">
                    <a16:creationId xmlns="" xmlns:a16="http://schemas.microsoft.com/office/drawing/2014/main" id="{366A28FA-7767-4C42-AE15-5DD0E709D7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40413" y="2074863"/>
                <a:ext cx="60325" cy="90488"/>
              </a:xfrm>
              <a:custGeom>
                <a:avLst/>
                <a:gdLst>
                  <a:gd name="T0" fmla="*/ 10 w 16"/>
                  <a:gd name="T1" fmla="*/ 1 h 24"/>
                  <a:gd name="T2" fmla="*/ 6 w 16"/>
                  <a:gd name="T3" fmla="*/ 1 h 24"/>
                  <a:gd name="T4" fmla="*/ 0 w 16"/>
                  <a:gd name="T5" fmla="*/ 16 h 24"/>
                  <a:gd name="T6" fmla="*/ 8 w 16"/>
                  <a:gd name="T7" fmla="*/ 24 h 24"/>
                  <a:gd name="T8" fmla="*/ 16 w 16"/>
                  <a:gd name="T9" fmla="*/ 16 h 24"/>
                  <a:gd name="T10" fmla="*/ 10 w 16"/>
                  <a:gd name="T11" fmla="*/ 1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" h="24">
                    <a:moveTo>
                      <a:pt x="10" y="1"/>
                    </a:moveTo>
                    <a:cubicBezTo>
                      <a:pt x="9" y="0"/>
                      <a:pt x="7" y="0"/>
                      <a:pt x="6" y="1"/>
                    </a:cubicBezTo>
                    <a:cubicBezTo>
                      <a:pt x="5" y="3"/>
                      <a:pt x="0" y="12"/>
                      <a:pt x="0" y="16"/>
                    </a:cubicBezTo>
                    <a:cubicBezTo>
                      <a:pt x="0" y="20"/>
                      <a:pt x="4" y="24"/>
                      <a:pt x="8" y="24"/>
                    </a:cubicBezTo>
                    <a:cubicBezTo>
                      <a:pt x="13" y="24"/>
                      <a:pt x="16" y="20"/>
                      <a:pt x="16" y="16"/>
                    </a:cubicBezTo>
                    <a:cubicBezTo>
                      <a:pt x="16" y="12"/>
                      <a:pt x="11" y="3"/>
                      <a:pt x="10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72" name="Freeform 123">
                <a:extLst>
                  <a:ext uri="{FF2B5EF4-FFF2-40B4-BE49-F238E27FC236}">
                    <a16:creationId xmlns="" xmlns:a16="http://schemas.microsoft.com/office/drawing/2014/main" id="{FD0EAECD-1859-43F4-98CA-54E34B2024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54663" y="1908175"/>
                <a:ext cx="46038" cy="90488"/>
              </a:xfrm>
              <a:custGeom>
                <a:avLst/>
                <a:gdLst>
                  <a:gd name="T0" fmla="*/ 10 w 12"/>
                  <a:gd name="T1" fmla="*/ 0 h 24"/>
                  <a:gd name="T2" fmla="*/ 2 w 12"/>
                  <a:gd name="T3" fmla="*/ 0 h 24"/>
                  <a:gd name="T4" fmla="*/ 0 w 12"/>
                  <a:gd name="T5" fmla="*/ 2 h 24"/>
                  <a:gd name="T6" fmla="*/ 0 w 12"/>
                  <a:gd name="T7" fmla="*/ 22 h 24"/>
                  <a:gd name="T8" fmla="*/ 2 w 12"/>
                  <a:gd name="T9" fmla="*/ 24 h 24"/>
                  <a:gd name="T10" fmla="*/ 10 w 12"/>
                  <a:gd name="T11" fmla="*/ 24 h 24"/>
                  <a:gd name="T12" fmla="*/ 12 w 12"/>
                  <a:gd name="T13" fmla="*/ 22 h 24"/>
                  <a:gd name="T14" fmla="*/ 12 w 12"/>
                  <a:gd name="T15" fmla="*/ 2 h 24"/>
                  <a:gd name="T16" fmla="*/ 10 w 12"/>
                  <a:gd name="T17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24">
                    <a:moveTo>
                      <a:pt x="10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22"/>
                      <a:pt x="0" y="22"/>
                      <a:pt x="0" y="22"/>
                    </a:cubicBezTo>
                    <a:cubicBezTo>
                      <a:pt x="0" y="23"/>
                      <a:pt x="1" y="24"/>
                      <a:pt x="2" y="24"/>
                    </a:cubicBezTo>
                    <a:cubicBezTo>
                      <a:pt x="10" y="24"/>
                      <a:pt x="10" y="24"/>
                      <a:pt x="10" y="24"/>
                    </a:cubicBezTo>
                    <a:cubicBezTo>
                      <a:pt x="11" y="24"/>
                      <a:pt x="12" y="23"/>
                      <a:pt x="12" y="22"/>
                    </a:cubicBezTo>
                    <a:cubicBezTo>
                      <a:pt x="12" y="2"/>
                      <a:pt x="12" y="2"/>
                      <a:pt x="12" y="2"/>
                    </a:cubicBezTo>
                    <a:cubicBezTo>
                      <a:pt x="12" y="1"/>
                      <a:pt x="11" y="0"/>
                      <a:pt x="1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73" name="Freeform 124">
                <a:extLst>
                  <a:ext uri="{FF2B5EF4-FFF2-40B4-BE49-F238E27FC236}">
                    <a16:creationId xmlns="" xmlns:a16="http://schemas.microsoft.com/office/drawing/2014/main" id="{CD4A2B2C-FCFD-4597-93AC-F57CBFBB6A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78475" y="1803400"/>
                <a:ext cx="225425" cy="46038"/>
              </a:xfrm>
              <a:custGeom>
                <a:avLst/>
                <a:gdLst>
                  <a:gd name="T0" fmla="*/ 2 w 60"/>
                  <a:gd name="T1" fmla="*/ 8 h 12"/>
                  <a:gd name="T2" fmla="*/ 22 w 60"/>
                  <a:gd name="T3" fmla="*/ 8 h 12"/>
                  <a:gd name="T4" fmla="*/ 22 w 60"/>
                  <a:gd name="T5" fmla="*/ 12 h 12"/>
                  <a:gd name="T6" fmla="*/ 38 w 60"/>
                  <a:gd name="T7" fmla="*/ 12 h 12"/>
                  <a:gd name="T8" fmla="*/ 38 w 60"/>
                  <a:gd name="T9" fmla="*/ 8 h 12"/>
                  <a:gd name="T10" fmla="*/ 58 w 60"/>
                  <a:gd name="T11" fmla="*/ 8 h 12"/>
                  <a:gd name="T12" fmla="*/ 58 w 60"/>
                  <a:gd name="T13" fmla="*/ 8 h 12"/>
                  <a:gd name="T14" fmla="*/ 60 w 60"/>
                  <a:gd name="T15" fmla="*/ 6 h 12"/>
                  <a:gd name="T16" fmla="*/ 58 w 60"/>
                  <a:gd name="T17" fmla="*/ 4 h 12"/>
                  <a:gd name="T18" fmla="*/ 38 w 60"/>
                  <a:gd name="T19" fmla="*/ 4 h 12"/>
                  <a:gd name="T20" fmla="*/ 38 w 60"/>
                  <a:gd name="T21" fmla="*/ 2 h 12"/>
                  <a:gd name="T22" fmla="*/ 36 w 60"/>
                  <a:gd name="T23" fmla="*/ 0 h 12"/>
                  <a:gd name="T24" fmla="*/ 24 w 60"/>
                  <a:gd name="T25" fmla="*/ 0 h 12"/>
                  <a:gd name="T26" fmla="*/ 22 w 60"/>
                  <a:gd name="T27" fmla="*/ 2 h 12"/>
                  <a:gd name="T28" fmla="*/ 22 w 60"/>
                  <a:gd name="T29" fmla="*/ 4 h 12"/>
                  <a:gd name="T30" fmla="*/ 2 w 60"/>
                  <a:gd name="T31" fmla="*/ 4 h 12"/>
                  <a:gd name="T32" fmla="*/ 0 w 60"/>
                  <a:gd name="T33" fmla="*/ 6 h 12"/>
                  <a:gd name="T34" fmla="*/ 2 w 60"/>
                  <a:gd name="T35" fmla="*/ 8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60" h="12">
                    <a:moveTo>
                      <a:pt x="2" y="8"/>
                    </a:moveTo>
                    <a:cubicBezTo>
                      <a:pt x="22" y="8"/>
                      <a:pt x="22" y="8"/>
                      <a:pt x="22" y="8"/>
                    </a:cubicBezTo>
                    <a:cubicBezTo>
                      <a:pt x="22" y="12"/>
                      <a:pt x="22" y="12"/>
                      <a:pt x="22" y="12"/>
                    </a:cubicBezTo>
                    <a:cubicBezTo>
                      <a:pt x="38" y="12"/>
                      <a:pt x="38" y="12"/>
                      <a:pt x="38" y="12"/>
                    </a:cubicBezTo>
                    <a:cubicBezTo>
                      <a:pt x="38" y="8"/>
                      <a:pt x="38" y="8"/>
                      <a:pt x="38" y="8"/>
                    </a:cubicBezTo>
                    <a:cubicBezTo>
                      <a:pt x="58" y="8"/>
                      <a:pt x="58" y="8"/>
                      <a:pt x="58" y="8"/>
                    </a:cubicBezTo>
                    <a:cubicBezTo>
                      <a:pt x="58" y="8"/>
                      <a:pt x="58" y="8"/>
                      <a:pt x="58" y="8"/>
                    </a:cubicBezTo>
                    <a:cubicBezTo>
                      <a:pt x="59" y="8"/>
                      <a:pt x="60" y="7"/>
                      <a:pt x="60" y="6"/>
                    </a:cubicBezTo>
                    <a:cubicBezTo>
                      <a:pt x="60" y="5"/>
                      <a:pt x="59" y="4"/>
                      <a:pt x="58" y="4"/>
                    </a:cubicBezTo>
                    <a:cubicBezTo>
                      <a:pt x="38" y="4"/>
                      <a:pt x="38" y="4"/>
                      <a:pt x="38" y="4"/>
                    </a:cubicBezTo>
                    <a:cubicBezTo>
                      <a:pt x="38" y="2"/>
                      <a:pt x="38" y="2"/>
                      <a:pt x="38" y="2"/>
                    </a:cubicBezTo>
                    <a:cubicBezTo>
                      <a:pt x="38" y="1"/>
                      <a:pt x="37" y="0"/>
                      <a:pt x="36" y="0"/>
                    </a:cubicBezTo>
                    <a:cubicBezTo>
                      <a:pt x="24" y="0"/>
                      <a:pt x="24" y="0"/>
                      <a:pt x="24" y="0"/>
                    </a:cubicBezTo>
                    <a:cubicBezTo>
                      <a:pt x="23" y="0"/>
                      <a:pt x="22" y="1"/>
                      <a:pt x="22" y="2"/>
                    </a:cubicBezTo>
                    <a:cubicBezTo>
                      <a:pt x="22" y="4"/>
                      <a:pt x="22" y="4"/>
                      <a:pt x="22" y="4"/>
                    </a:cubicBezTo>
                    <a:cubicBezTo>
                      <a:pt x="2" y="4"/>
                      <a:pt x="2" y="4"/>
                      <a:pt x="2" y="4"/>
                    </a:cubicBezTo>
                    <a:cubicBezTo>
                      <a:pt x="1" y="4"/>
                      <a:pt x="0" y="5"/>
                      <a:pt x="0" y="6"/>
                    </a:cubicBezTo>
                    <a:cubicBezTo>
                      <a:pt x="0" y="7"/>
                      <a:pt x="1" y="8"/>
                      <a:pt x="2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74" name="Freeform 125">
                <a:extLst>
                  <a:ext uri="{FF2B5EF4-FFF2-40B4-BE49-F238E27FC236}">
                    <a16:creationId xmlns="" xmlns:a16="http://schemas.microsoft.com/office/drawing/2014/main" id="{B04FF76E-2105-4A1B-BFFD-86A3E91F8B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14988" y="1863725"/>
                <a:ext cx="150813" cy="180975"/>
              </a:xfrm>
              <a:custGeom>
                <a:avLst/>
                <a:gdLst>
                  <a:gd name="T0" fmla="*/ 26 w 40"/>
                  <a:gd name="T1" fmla="*/ 0 h 48"/>
                  <a:gd name="T2" fmla="*/ 14 w 40"/>
                  <a:gd name="T3" fmla="*/ 0 h 48"/>
                  <a:gd name="T4" fmla="*/ 0 w 40"/>
                  <a:gd name="T5" fmla="*/ 14 h 48"/>
                  <a:gd name="T6" fmla="*/ 0 w 40"/>
                  <a:gd name="T7" fmla="*/ 34 h 48"/>
                  <a:gd name="T8" fmla="*/ 14 w 40"/>
                  <a:gd name="T9" fmla="*/ 48 h 48"/>
                  <a:gd name="T10" fmla="*/ 26 w 40"/>
                  <a:gd name="T11" fmla="*/ 48 h 48"/>
                  <a:gd name="T12" fmla="*/ 40 w 40"/>
                  <a:gd name="T13" fmla="*/ 34 h 48"/>
                  <a:gd name="T14" fmla="*/ 40 w 40"/>
                  <a:gd name="T15" fmla="*/ 14 h 48"/>
                  <a:gd name="T16" fmla="*/ 26 w 40"/>
                  <a:gd name="T17" fmla="*/ 0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0" h="48">
                    <a:moveTo>
                      <a:pt x="26" y="0"/>
                    </a:moveTo>
                    <a:cubicBezTo>
                      <a:pt x="14" y="0"/>
                      <a:pt x="14" y="0"/>
                      <a:pt x="14" y="0"/>
                    </a:cubicBezTo>
                    <a:cubicBezTo>
                      <a:pt x="6" y="0"/>
                      <a:pt x="0" y="6"/>
                      <a:pt x="0" y="14"/>
                    </a:cubicBezTo>
                    <a:cubicBezTo>
                      <a:pt x="0" y="34"/>
                      <a:pt x="0" y="34"/>
                      <a:pt x="0" y="34"/>
                    </a:cubicBezTo>
                    <a:cubicBezTo>
                      <a:pt x="0" y="42"/>
                      <a:pt x="6" y="48"/>
                      <a:pt x="14" y="48"/>
                    </a:cubicBezTo>
                    <a:cubicBezTo>
                      <a:pt x="26" y="48"/>
                      <a:pt x="26" y="48"/>
                      <a:pt x="26" y="48"/>
                    </a:cubicBezTo>
                    <a:cubicBezTo>
                      <a:pt x="34" y="48"/>
                      <a:pt x="40" y="42"/>
                      <a:pt x="40" y="34"/>
                    </a:cubicBezTo>
                    <a:cubicBezTo>
                      <a:pt x="40" y="14"/>
                      <a:pt x="40" y="14"/>
                      <a:pt x="40" y="14"/>
                    </a:cubicBezTo>
                    <a:cubicBezTo>
                      <a:pt x="40" y="6"/>
                      <a:pt x="34" y="0"/>
                      <a:pt x="2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75" name="Freeform 126">
                <a:extLst>
                  <a:ext uri="{FF2B5EF4-FFF2-40B4-BE49-F238E27FC236}">
                    <a16:creationId xmlns="" xmlns:a16="http://schemas.microsoft.com/office/drawing/2014/main" id="{8174A40E-D719-415E-AB4C-8C29526340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80088" y="1908175"/>
                <a:ext cx="120650" cy="150813"/>
              </a:xfrm>
              <a:custGeom>
                <a:avLst/>
                <a:gdLst>
                  <a:gd name="T0" fmla="*/ 32 w 32"/>
                  <a:gd name="T1" fmla="*/ 38 h 40"/>
                  <a:gd name="T2" fmla="*/ 32 w 32"/>
                  <a:gd name="T3" fmla="*/ 30 h 40"/>
                  <a:gd name="T4" fmla="*/ 0 w 32"/>
                  <a:gd name="T5" fmla="*/ 0 h 40"/>
                  <a:gd name="T6" fmla="*/ 0 w 32"/>
                  <a:gd name="T7" fmla="*/ 24 h 40"/>
                  <a:gd name="T8" fmla="*/ 6 w 32"/>
                  <a:gd name="T9" fmla="*/ 24 h 40"/>
                  <a:gd name="T10" fmla="*/ 12 w 32"/>
                  <a:gd name="T11" fmla="*/ 30 h 40"/>
                  <a:gd name="T12" fmla="*/ 12 w 32"/>
                  <a:gd name="T13" fmla="*/ 38 h 40"/>
                  <a:gd name="T14" fmla="*/ 14 w 32"/>
                  <a:gd name="T15" fmla="*/ 40 h 40"/>
                  <a:gd name="T16" fmla="*/ 30 w 32"/>
                  <a:gd name="T17" fmla="*/ 40 h 40"/>
                  <a:gd name="T18" fmla="*/ 32 w 32"/>
                  <a:gd name="T19" fmla="*/ 38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2" h="40">
                    <a:moveTo>
                      <a:pt x="32" y="38"/>
                    </a:moveTo>
                    <a:cubicBezTo>
                      <a:pt x="32" y="30"/>
                      <a:pt x="32" y="30"/>
                      <a:pt x="32" y="30"/>
                    </a:cubicBezTo>
                    <a:cubicBezTo>
                      <a:pt x="32" y="10"/>
                      <a:pt x="16" y="2"/>
                      <a:pt x="0" y="0"/>
                    </a:cubicBezTo>
                    <a:cubicBezTo>
                      <a:pt x="0" y="24"/>
                      <a:pt x="0" y="24"/>
                      <a:pt x="0" y="24"/>
                    </a:cubicBezTo>
                    <a:cubicBezTo>
                      <a:pt x="6" y="24"/>
                      <a:pt x="6" y="24"/>
                      <a:pt x="6" y="24"/>
                    </a:cubicBezTo>
                    <a:cubicBezTo>
                      <a:pt x="9" y="24"/>
                      <a:pt x="12" y="27"/>
                      <a:pt x="12" y="30"/>
                    </a:cubicBezTo>
                    <a:cubicBezTo>
                      <a:pt x="12" y="38"/>
                      <a:pt x="12" y="38"/>
                      <a:pt x="12" y="38"/>
                    </a:cubicBezTo>
                    <a:cubicBezTo>
                      <a:pt x="12" y="39"/>
                      <a:pt x="13" y="40"/>
                      <a:pt x="14" y="40"/>
                    </a:cubicBezTo>
                    <a:cubicBezTo>
                      <a:pt x="30" y="40"/>
                      <a:pt x="30" y="40"/>
                      <a:pt x="30" y="40"/>
                    </a:cubicBezTo>
                    <a:cubicBezTo>
                      <a:pt x="31" y="40"/>
                      <a:pt x="32" y="39"/>
                      <a:pt x="32" y="3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grpSp>
        <p:nvGrpSpPr>
          <p:cNvPr id="13" name="Group 12">
            <a:extLst>
              <a:ext uri="{FF2B5EF4-FFF2-40B4-BE49-F238E27FC236}">
                <a16:creationId xmlns="" xmlns:a16="http://schemas.microsoft.com/office/drawing/2014/main" id="{FFB1D9A8-2498-4F11-BDE1-494E6C44802A}"/>
              </a:ext>
            </a:extLst>
          </p:cNvPr>
          <p:cNvGrpSpPr/>
          <p:nvPr/>
        </p:nvGrpSpPr>
        <p:grpSpPr>
          <a:xfrm>
            <a:off x="9099508" y="1855996"/>
            <a:ext cx="762848" cy="1314582"/>
            <a:chOff x="8610175" y="1855996"/>
            <a:chExt cx="762848" cy="1314582"/>
          </a:xfrm>
        </p:grpSpPr>
        <p:sp>
          <p:nvSpPr>
            <p:cNvPr id="124" name="Oval 123">
              <a:extLst>
                <a:ext uri="{FF2B5EF4-FFF2-40B4-BE49-F238E27FC236}">
                  <a16:creationId xmlns="" xmlns:a16="http://schemas.microsoft.com/office/drawing/2014/main" id="{FDE26CDE-484C-4927-943F-F8579A860E49}"/>
                </a:ext>
              </a:extLst>
            </p:cNvPr>
            <p:cNvSpPr/>
            <p:nvPr/>
          </p:nvSpPr>
          <p:spPr>
            <a:xfrm>
              <a:off x="8891587" y="2970552"/>
              <a:ext cx="200026" cy="200026"/>
            </a:xfrm>
            <a:prstGeom prst="ellipse">
              <a:avLst/>
            </a:prstGeom>
            <a:solidFill>
              <a:schemeClr val="accent3"/>
            </a:solidFill>
            <a:ln w="381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Teardrop 130">
              <a:extLst>
                <a:ext uri="{FF2B5EF4-FFF2-40B4-BE49-F238E27FC236}">
                  <a16:creationId xmlns="" xmlns:a16="http://schemas.microsoft.com/office/drawing/2014/main" id="{BF5603DA-9297-4FFE-99F0-3DEE5488DB15}"/>
                </a:ext>
              </a:extLst>
            </p:cNvPr>
            <p:cNvSpPr/>
            <p:nvPr/>
          </p:nvSpPr>
          <p:spPr>
            <a:xfrm rot="8100000">
              <a:off x="8610175" y="1855996"/>
              <a:ext cx="762848" cy="762848"/>
            </a:xfrm>
            <a:prstGeom prst="teardrop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Freeform 132">
              <a:extLst>
                <a:ext uri="{FF2B5EF4-FFF2-40B4-BE49-F238E27FC236}">
                  <a16:creationId xmlns="" xmlns:a16="http://schemas.microsoft.com/office/drawing/2014/main" id="{5BEB3AA1-6B3A-4C8A-AEAE-55FF405F689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874117" y="2107414"/>
              <a:ext cx="234965" cy="260012"/>
            </a:xfrm>
            <a:custGeom>
              <a:avLst/>
              <a:gdLst>
                <a:gd name="T0" fmla="*/ 64 w 83"/>
                <a:gd name="T1" fmla="*/ 60 h 92"/>
                <a:gd name="T2" fmla="*/ 75 w 83"/>
                <a:gd name="T3" fmla="*/ 54 h 92"/>
                <a:gd name="T4" fmla="*/ 79 w 83"/>
                <a:gd name="T5" fmla="*/ 24 h 92"/>
                <a:gd name="T6" fmla="*/ 78 w 83"/>
                <a:gd name="T7" fmla="*/ 23 h 92"/>
                <a:gd name="T8" fmla="*/ 76 w 83"/>
                <a:gd name="T9" fmla="*/ 23 h 92"/>
                <a:gd name="T10" fmla="*/ 64 w 83"/>
                <a:gd name="T11" fmla="*/ 28 h 92"/>
                <a:gd name="T12" fmla="*/ 54 w 83"/>
                <a:gd name="T13" fmla="*/ 32 h 92"/>
                <a:gd name="T14" fmla="*/ 48 w 83"/>
                <a:gd name="T15" fmla="*/ 42 h 92"/>
                <a:gd name="T16" fmla="*/ 50 w 83"/>
                <a:gd name="T17" fmla="*/ 48 h 92"/>
                <a:gd name="T18" fmla="*/ 47 w 83"/>
                <a:gd name="T19" fmla="*/ 51 h 92"/>
                <a:gd name="T20" fmla="*/ 41 w 83"/>
                <a:gd name="T21" fmla="*/ 38 h 92"/>
                <a:gd name="T22" fmla="*/ 46 w 83"/>
                <a:gd name="T23" fmla="*/ 31 h 92"/>
                <a:gd name="T24" fmla="*/ 41 w 83"/>
                <a:gd name="T25" fmla="*/ 17 h 92"/>
                <a:gd name="T26" fmla="*/ 25 w 83"/>
                <a:gd name="T27" fmla="*/ 8 h 92"/>
                <a:gd name="T28" fmla="*/ 9 w 83"/>
                <a:gd name="T29" fmla="*/ 1 h 92"/>
                <a:gd name="T30" fmla="*/ 8 w 83"/>
                <a:gd name="T31" fmla="*/ 0 h 92"/>
                <a:gd name="T32" fmla="*/ 6 w 83"/>
                <a:gd name="T33" fmla="*/ 1 h 92"/>
                <a:gd name="T34" fmla="*/ 10 w 83"/>
                <a:gd name="T35" fmla="*/ 43 h 92"/>
                <a:gd name="T36" fmla="*/ 24 w 83"/>
                <a:gd name="T37" fmla="*/ 51 h 92"/>
                <a:gd name="T38" fmla="*/ 32 w 83"/>
                <a:gd name="T39" fmla="*/ 47 h 92"/>
                <a:gd name="T40" fmla="*/ 39 w 83"/>
                <a:gd name="T41" fmla="*/ 64 h 92"/>
                <a:gd name="T42" fmla="*/ 29 w 83"/>
                <a:gd name="T43" fmla="*/ 64 h 92"/>
                <a:gd name="T44" fmla="*/ 27 w 83"/>
                <a:gd name="T45" fmla="*/ 65 h 92"/>
                <a:gd name="T46" fmla="*/ 27 w 83"/>
                <a:gd name="T47" fmla="*/ 67 h 92"/>
                <a:gd name="T48" fmla="*/ 35 w 83"/>
                <a:gd name="T49" fmla="*/ 91 h 92"/>
                <a:gd name="T50" fmla="*/ 37 w 83"/>
                <a:gd name="T51" fmla="*/ 92 h 92"/>
                <a:gd name="T52" fmla="*/ 57 w 83"/>
                <a:gd name="T53" fmla="*/ 92 h 92"/>
                <a:gd name="T54" fmla="*/ 59 w 83"/>
                <a:gd name="T55" fmla="*/ 91 h 92"/>
                <a:gd name="T56" fmla="*/ 67 w 83"/>
                <a:gd name="T57" fmla="*/ 67 h 92"/>
                <a:gd name="T58" fmla="*/ 67 w 83"/>
                <a:gd name="T59" fmla="*/ 65 h 92"/>
                <a:gd name="T60" fmla="*/ 65 w 83"/>
                <a:gd name="T61" fmla="*/ 64 h 92"/>
                <a:gd name="T62" fmla="*/ 54 w 83"/>
                <a:gd name="T63" fmla="*/ 64 h 92"/>
                <a:gd name="T64" fmla="*/ 58 w 83"/>
                <a:gd name="T65" fmla="*/ 57 h 92"/>
                <a:gd name="T66" fmla="*/ 64 w 83"/>
                <a:gd name="T67" fmla="*/ 60 h 92"/>
                <a:gd name="T68" fmla="*/ 49 w 83"/>
                <a:gd name="T69" fmla="*/ 64 h 92"/>
                <a:gd name="T70" fmla="*/ 43 w 83"/>
                <a:gd name="T71" fmla="*/ 64 h 92"/>
                <a:gd name="T72" fmla="*/ 16 w 83"/>
                <a:gd name="T73" fmla="*/ 20 h 92"/>
                <a:gd name="T74" fmla="*/ 16 w 83"/>
                <a:gd name="T75" fmla="*/ 17 h 92"/>
                <a:gd name="T76" fmla="*/ 19 w 83"/>
                <a:gd name="T77" fmla="*/ 17 h 92"/>
                <a:gd name="T78" fmla="*/ 46 w 83"/>
                <a:gd name="T79" fmla="*/ 60 h 92"/>
                <a:gd name="T80" fmla="*/ 66 w 83"/>
                <a:gd name="T81" fmla="*/ 39 h 92"/>
                <a:gd name="T82" fmla="*/ 68 w 83"/>
                <a:gd name="T83" fmla="*/ 40 h 92"/>
                <a:gd name="T84" fmla="*/ 68 w 83"/>
                <a:gd name="T85" fmla="*/ 43 h 92"/>
                <a:gd name="T86" fmla="*/ 49 w 83"/>
                <a:gd name="T87" fmla="*/ 6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83" h="92">
                  <a:moveTo>
                    <a:pt x="64" y="60"/>
                  </a:moveTo>
                  <a:cubicBezTo>
                    <a:pt x="68" y="60"/>
                    <a:pt x="72" y="58"/>
                    <a:pt x="75" y="54"/>
                  </a:cubicBezTo>
                  <a:cubicBezTo>
                    <a:pt x="80" y="49"/>
                    <a:pt x="83" y="33"/>
                    <a:pt x="79" y="24"/>
                  </a:cubicBezTo>
                  <a:cubicBezTo>
                    <a:pt x="79" y="23"/>
                    <a:pt x="78" y="23"/>
                    <a:pt x="78" y="23"/>
                  </a:cubicBezTo>
                  <a:cubicBezTo>
                    <a:pt x="77" y="23"/>
                    <a:pt x="77" y="23"/>
                    <a:pt x="76" y="23"/>
                  </a:cubicBezTo>
                  <a:cubicBezTo>
                    <a:pt x="72" y="26"/>
                    <a:pt x="68" y="27"/>
                    <a:pt x="64" y="28"/>
                  </a:cubicBezTo>
                  <a:cubicBezTo>
                    <a:pt x="61" y="29"/>
                    <a:pt x="57" y="30"/>
                    <a:pt x="54" y="32"/>
                  </a:cubicBezTo>
                  <a:cubicBezTo>
                    <a:pt x="50" y="35"/>
                    <a:pt x="48" y="38"/>
                    <a:pt x="48" y="42"/>
                  </a:cubicBezTo>
                  <a:cubicBezTo>
                    <a:pt x="48" y="44"/>
                    <a:pt x="48" y="46"/>
                    <a:pt x="50" y="48"/>
                  </a:cubicBezTo>
                  <a:cubicBezTo>
                    <a:pt x="49" y="49"/>
                    <a:pt x="48" y="50"/>
                    <a:pt x="47" y="51"/>
                  </a:cubicBezTo>
                  <a:cubicBezTo>
                    <a:pt x="46" y="47"/>
                    <a:pt x="44" y="43"/>
                    <a:pt x="41" y="38"/>
                  </a:cubicBezTo>
                  <a:cubicBezTo>
                    <a:pt x="44" y="36"/>
                    <a:pt x="45" y="34"/>
                    <a:pt x="46" y="31"/>
                  </a:cubicBezTo>
                  <a:cubicBezTo>
                    <a:pt x="47" y="27"/>
                    <a:pt x="45" y="22"/>
                    <a:pt x="41" y="17"/>
                  </a:cubicBezTo>
                  <a:cubicBezTo>
                    <a:pt x="37" y="12"/>
                    <a:pt x="31" y="10"/>
                    <a:pt x="25" y="8"/>
                  </a:cubicBezTo>
                  <a:cubicBezTo>
                    <a:pt x="20" y="7"/>
                    <a:pt x="14" y="5"/>
                    <a:pt x="9" y="1"/>
                  </a:cubicBezTo>
                  <a:cubicBezTo>
                    <a:pt x="9" y="0"/>
                    <a:pt x="8" y="0"/>
                    <a:pt x="8" y="0"/>
                  </a:cubicBezTo>
                  <a:cubicBezTo>
                    <a:pt x="7" y="0"/>
                    <a:pt x="7" y="1"/>
                    <a:pt x="6" y="1"/>
                  </a:cubicBezTo>
                  <a:cubicBezTo>
                    <a:pt x="0" y="13"/>
                    <a:pt x="3" y="35"/>
                    <a:pt x="10" y="43"/>
                  </a:cubicBezTo>
                  <a:cubicBezTo>
                    <a:pt x="14" y="48"/>
                    <a:pt x="19" y="51"/>
                    <a:pt x="24" y="51"/>
                  </a:cubicBezTo>
                  <a:cubicBezTo>
                    <a:pt x="27" y="51"/>
                    <a:pt x="30" y="50"/>
                    <a:pt x="32" y="47"/>
                  </a:cubicBezTo>
                  <a:cubicBezTo>
                    <a:pt x="36" y="54"/>
                    <a:pt x="38" y="60"/>
                    <a:pt x="3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8" y="64"/>
                    <a:pt x="28" y="64"/>
                    <a:pt x="27" y="65"/>
                  </a:cubicBezTo>
                  <a:cubicBezTo>
                    <a:pt x="27" y="65"/>
                    <a:pt x="27" y="66"/>
                    <a:pt x="27" y="67"/>
                  </a:cubicBezTo>
                  <a:cubicBezTo>
                    <a:pt x="35" y="91"/>
                    <a:pt x="35" y="91"/>
                    <a:pt x="35" y="91"/>
                  </a:cubicBezTo>
                  <a:cubicBezTo>
                    <a:pt x="35" y="91"/>
                    <a:pt x="36" y="92"/>
                    <a:pt x="37" y="92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8" y="92"/>
                    <a:pt x="59" y="91"/>
                    <a:pt x="59" y="91"/>
                  </a:cubicBezTo>
                  <a:cubicBezTo>
                    <a:pt x="67" y="67"/>
                    <a:pt x="67" y="67"/>
                    <a:pt x="67" y="67"/>
                  </a:cubicBezTo>
                  <a:cubicBezTo>
                    <a:pt x="67" y="66"/>
                    <a:pt x="67" y="65"/>
                    <a:pt x="67" y="65"/>
                  </a:cubicBezTo>
                  <a:cubicBezTo>
                    <a:pt x="66" y="64"/>
                    <a:pt x="66" y="64"/>
                    <a:pt x="65" y="64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5" y="62"/>
                    <a:pt x="56" y="60"/>
                    <a:pt x="58" y="57"/>
                  </a:cubicBezTo>
                  <a:cubicBezTo>
                    <a:pt x="60" y="59"/>
                    <a:pt x="62" y="60"/>
                    <a:pt x="64" y="60"/>
                  </a:cubicBezTo>
                  <a:close/>
                  <a:moveTo>
                    <a:pt x="49" y="64"/>
                  </a:moveTo>
                  <a:cubicBezTo>
                    <a:pt x="43" y="64"/>
                    <a:pt x="43" y="64"/>
                    <a:pt x="43" y="64"/>
                  </a:cubicBezTo>
                  <a:cubicBezTo>
                    <a:pt x="41" y="57"/>
                    <a:pt x="34" y="36"/>
                    <a:pt x="16" y="20"/>
                  </a:cubicBezTo>
                  <a:cubicBezTo>
                    <a:pt x="15" y="19"/>
                    <a:pt x="15" y="18"/>
                    <a:pt x="16" y="17"/>
                  </a:cubicBezTo>
                  <a:cubicBezTo>
                    <a:pt x="17" y="16"/>
                    <a:pt x="18" y="16"/>
                    <a:pt x="19" y="17"/>
                  </a:cubicBezTo>
                  <a:cubicBezTo>
                    <a:pt x="36" y="33"/>
                    <a:pt x="44" y="51"/>
                    <a:pt x="46" y="60"/>
                  </a:cubicBezTo>
                  <a:cubicBezTo>
                    <a:pt x="50" y="54"/>
                    <a:pt x="56" y="44"/>
                    <a:pt x="66" y="39"/>
                  </a:cubicBezTo>
                  <a:cubicBezTo>
                    <a:pt x="67" y="39"/>
                    <a:pt x="68" y="39"/>
                    <a:pt x="68" y="40"/>
                  </a:cubicBezTo>
                  <a:cubicBezTo>
                    <a:pt x="69" y="41"/>
                    <a:pt x="68" y="42"/>
                    <a:pt x="68" y="43"/>
                  </a:cubicBezTo>
                  <a:cubicBezTo>
                    <a:pt x="58" y="48"/>
                    <a:pt x="52" y="59"/>
                    <a:pt x="49" y="6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="" xmlns:a16="http://schemas.microsoft.com/office/drawing/2014/main" id="{D75D18B4-921A-45FF-8A77-4C0D263D7928}"/>
              </a:ext>
            </a:extLst>
          </p:cNvPr>
          <p:cNvGrpSpPr/>
          <p:nvPr/>
        </p:nvGrpSpPr>
        <p:grpSpPr>
          <a:xfrm>
            <a:off x="10791974" y="1855996"/>
            <a:ext cx="762848" cy="1314582"/>
            <a:chOff x="10063991" y="1855996"/>
            <a:chExt cx="762848" cy="1314582"/>
          </a:xfrm>
        </p:grpSpPr>
        <p:sp>
          <p:nvSpPr>
            <p:cNvPr id="125" name="Oval 124">
              <a:extLst>
                <a:ext uri="{FF2B5EF4-FFF2-40B4-BE49-F238E27FC236}">
                  <a16:creationId xmlns="" xmlns:a16="http://schemas.microsoft.com/office/drawing/2014/main" id="{402EE260-0D5E-4CEB-B983-A98E8AE5A72C}"/>
                </a:ext>
              </a:extLst>
            </p:cNvPr>
            <p:cNvSpPr/>
            <p:nvPr/>
          </p:nvSpPr>
          <p:spPr>
            <a:xfrm>
              <a:off x="10339387" y="2970552"/>
              <a:ext cx="200026" cy="200026"/>
            </a:xfrm>
            <a:prstGeom prst="ellipse">
              <a:avLst/>
            </a:prstGeom>
            <a:ln w="381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Teardrop 131">
              <a:extLst>
                <a:ext uri="{FF2B5EF4-FFF2-40B4-BE49-F238E27FC236}">
                  <a16:creationId xmlns="" xmlns:a16="http://schemas.microsoft.com/office/drawing/2014/main" id="{4CD400BD-635E-4004-9BC6-9A19B15596A7}"/>
                </a:ext>
              </a:extLst>
            </p:cNvPr>
            <p:cNvSpPr/>
            <p:nvPr/>
          </p:nvSpPr>
          <p:spPr>
            <a:xfrm rot="8100000">
              <a:off x="10063991" y="1855996"/>
              <a:ext cx="762848" cy="762848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77" name="Group 176">
              <a:extLst>
                <a:ext uri="{FF2B5EF4-FFF2-40B4-BE49-F238E27FC236}">
                  <a16:creationId xmlns="" xmlns:a16="http://schemas.microsoft.com/office/drawing/2014/main" id="{26496A87-4E31-488E-AB7B-1A19BA02A138}"/>
                </a:ext>
              </a:extLst>
            </p:cNvPr>
            <p:cNvGrpSpPr/>
            <p:nvPr/>
          </p:nvGrpSpPr>
          <p:grpSpPr>
            <a:xfrm>
              <a:off x="10320777" y="2101451"/>
              <a:ext cx="249277" cy="271938"/>
              <a:chOff x="7011988" y="3970338"/>
              <a:chExt cx="331788" cy="361950"/>
            </a:xfrm>
            <a:solidFill>
              <a:schemeClr val="bg1"/>
            </a:solidFill>
          </p:grpSpPr>
          <p:sp>
            <p:nvSpPr>
              <p:cNvPr id="178" name="Freeform 191">
                <a:extLst>
                  <a:ext uri="{FF2B5EF4-FFF2-40B4-BE49-F238E27FC236}">
                    <a16:creationId xmlns="" xmlns:a16="http://schemas.microsoft.com/office/drawing/2014/main" id="{3166CDF2-9A4B-40B1-BEA1-1F1EF6A129F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046913" y="3970338"/>
                <a:ext cx="250825" cy="139700"/>
              </a:xfrm>
              <a:custGeom>
                <a:avLst/>
                <a:gdLst>
                  <a:gd name="T0" fmla="*/ 66 w 67"/>
                  <a:gd name="T1" fmla="*/ 11 h 37"/>
                  <a:gd name="T2" fmla="*/ 65 w 67"/>
                  <a:gd name="T3" fmla="*/ 10 h 37"/>
                  <a:gd name="T4" fmla="*/ 51 w 67"/>
                  <a:gd name="T5" fmla="*/ 5 h 37"/>
                  <a:gd name="T6" fmla="*/ 35 w 67"/>
                  <a:gd name="T7" fmla="*/ 0 h 37"/>
                  <a:gd name="T8" fmla="*/ 25 w 67"/>
                  <a:gd name="T9" fmla="*/ 6 h 37"/>
                  <a:gd name="T10" fmla="*/ 25 w 67"/>
                  <a:gd name="T11" fmla="*/ 14 h 37"/>
                  <a:gd name="T12" fmla="*/ 4 w 67"/>
                  <a:gd name="T13" fmla="*/ 24 h 37"/>
                  <a:gd name="T14" fmla="*/ 2 w 67"/>
                  <a:gd name="T15" fmla="*/ 32 h 37"/>
                  <a:gd name="T16" fmla="*/ 7 w 67"/>
                  <a:gd name="T17" fmla="*/ 35 h 37"/>
                  <a:gd name="T18" fmla="*/ 10 w 67"/>
                  <a:gd name="T19" fmla="*/ 34 h 37"/>
                  <a:gd name="T20" fmla="*/ 25 w 67"/>
                  <a:gd name="T21" fmla="*/ 27 h 37"/>
                  <a:gd name="T22" fmla="*/ 27 w 67"/>
                  <a:gd name="T23" fmla="*/ 33 h 37"/>
                  <a:gd name="T24" fmla="*/ 39 w 67"/>
                  <a:gd name="T25" fmla="*/ 36 h 37"/>
                  <a:gd name="T26" fmla="*/ 67 w 67"/>
                  <a:gd name="T27" fmla="*/ 12 h 37"/>
                  <a:gd name="T28" fmla="*/ 66 w 67"/>
                  <a:gd name="T29" fmla="*/ 11 h 37"/>
                  <a:gd name="T30" fmla="*/ 52 w 67"/>
                  <a:gd name="T31" fmla="*/ 17 h 37"/>
                  <a:gd name="T32" fmla="*/ 50 w 67"/>
                  <a:gd name="T33" fmla="*/ 18 h 37"/>
                  <a:gd name="T34" fmla="*/ 8 w 67"/>
                  <a:gd name="T35" fmla="*/ 31 h 37"/>
                  <a:gd name="T36" fmla="*/ 7 w 67"/>
                  <a:gd name="T37" fmla="*/ 31 h 37"/>
                  <a:gd name="T38" fmla="*/ 5 w 67"/>
                  <a:gd name="T39" fmla="*/ 30 h 37"/>
                  <a:gd name="T40" fmla="*/ 6 w 67"/>
                  <a:gd name="T41" fmla="*/ 27 h 37"/>
                  <a:gd name="T42" fmla="*/ 51 w 67"/>
                  <a:gd name="T43" fmla="*/ 15 h 37"/>
                  <a:gd name="T44" fmla="*/ 52 w 67"/>
                  <a:gd name="T45" fmla="*/ 17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67" h="37">
                    <a:moveTo>
                      <a:pt x="66" y="11"/>
                    </a:moveTo>
                    <a:cubicBezTo>
                      <a:pt x="66" y="10"/>
                      <a:pt x="65" y="10"/>
                      <a:pt x="65" y="10"/>
                    </a:cubicBezTo>
                    <a:cubicBezTo>
                      <a:pt x="59" y="9"/>
                      <a:pt x="55" y="7"/>
                      <a:pt x="51" y="5"/>
                    </a:cubicBezTo>
                    <a:cubicBezTo>
                      <a:pt x="46" y="2"/>
                      <a:pt x="41" y="0"/>
                      <a:pt x="35" y="0"/>
                    </a:cubicBezTo>
                    <a:cubicBezTo>
                      <a:pt x="30" y="1"/>
                      <a:pt x="26" y="3"/>
                      <a:pt x="25" y="6"/>
                    </a:cubicBezTo>
                    <a:cubicBezTo>
                      <a:pt x="24" y="8"/>
                      <a:pt x="24" y="11"/>
                      <a:pt x="25" y="14"/>
                    </a:cubicBezTo>
                    <a:cubicBezTo>
                      <a:pt x="14" y="18"/>
                      <a:pt x="6" y="23"/>
                      <a:pt x="4" y="24"/>
                    </a:cubicBezTo>
                    <a:cubicBezTo>
                      <a:pt x="1" y="25"/>
                      <a:pt x="0" y="29"/>
                      <a:pt x="2" y="32"/>
                    </a:cubicBezTo>
                    <a:cubicBezTo>
                      <a:pt x="3" y="34"/>
                      <a:pt x="5" y="35"/>
                      <a:pt x="7" y="35"/>
                    </a:cubicBezTo>
                    <a:cubicBezTo>
                      <a:pt x="8" y="35"/>
                      <a:pt x="9" y="35"/>
                      <a:pt x="10" y="34"/>
                    </a:cubicBezTo>
                    <a:cubicBezTo>
                      <a:pt x="14" y="32"/>
                      <a:pt x="20" y="29"/>
                      <a:pt x="25" y="27"/>
                    </a:cubicBezTo>
                    <a:cubicBezTo>
                      <a:pt x="25" y="29"/>
                      <a:pt x="26" y="31"/>
                      <a:pt x="27" y="33"/>
                    </a:cubicBezTo>
                    <a:cubicBezTo>
                      <a:pt x="29" y="36"/>
                      <a:pt x="34" y="37"/>
                      <a:pt x="39" y="36"/>
                    </a:cubicBezTo>
                    <a:cubicBezTo>
                      <a:pt x="48" y="35"/>
                      <a:pt x="63" y="24"/>
                      <a:pt x="67" y="12"/>
                    </a:cubicBezTo>
                    <a:cubicBezTo>
                      <a:pt x="67" y="12"/>
                      <a:pt x="67" y="11"/>
                      <a:pt x="66" y="11"/>
                    </a:cubicBezTo>
                    <a:close/>
                    <a:moveTo>
                      <a:pt x="52" y="17"/>
                    </a:moveTo>
                    <a:cubicBezTo>
                      <a:pt x="52" y="18"/>
                      <a:pt x="51" y="19"/>
                      <a:pt x="50" y="18"/>
                    </a:cubicBezTo>
                    <a:cubicBezTo>
                      <a:pt x="35" y="15"/>
                      <a:pt x="8" y="30"/>
                      <a:pt x="8" y="31"/>
                    </a:cubicBezTo>
                    <a:cubicBezTo>
                      <a:pt x="8" y="31"/>
                      <a:pt x="7" y="31"/>
                      <a:pt x="7" y="31"/>
                    </a:cubicBezTo>
                    <a:cubicBezTo>
                      <a:pt x="6" y="31"/>
                      <a:pt x="6" y="30"/>
                      <a:pt x="5" y="30"/>
                    </a:cubicBezTo>
                    <a:cubicBezTo>
                      <a:pt x="5" y="29"/>
                      <a:pt x="5" y="28"/>
                      <a:pt x="6" y="27"/>
                    </a:cubicBezTo>
                    <a:cubicBezTo>
                      <a:pt x="7" y="26"/>
                      <a:pt x="35" y="11"/>
                      <a:pt x="51" y="15"/>
                    </a:cubicBezTo>
                    <a:cubicBezTo>
                      <a:pt x="52" y="15"/>
                      <a:pt x="52" y="16"/>
                      <a:pt x="52" y="1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79" name="Freeform 192">
                <a:extLst>
                  <a:ext uri="{FF2B5EF4-FFF2-40B4-BE49-F238E27FC236}">
                    <a16:creationId xmlns="" xmlns:a16="http://schemas.microsoft.com/office/drawing/2014/main" id="{2CA27B7A-CA39-4E9F-803E-EF6CCB41F8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61200" y="4121150"/>
                <a:ext cx="233363" cy="60325"/>
              </a:xfrm>
              <a:custGeom>
                <a:avLst/>
                <a:gdLst>
                  <a:gd name="T0" fmla="*/ 62 w 62"/>
                  <a:gd name="T1" fmla="*/ 16 h 16"/>
                  <a:gd name="T2" fmla="*/ 55 w 62"/>
                  <a:gd name="T3" fmla="*/ 1 h 16"/>
                  <a:gd name="T4" fmla="*/ 53 w 62"/>
                  <a:gd name="T5" fmla="*/ 0 h 16"/>
                  <a:gd name="T6" fmla="*/ 9 w 62"/>
                  <a:gd name="T7" fmla="*/ 0 h 16"/>
                  <a:gd name="T8" fmla="*/ 7 w 62"/>
                  <a:gd name="T9" fmla="*/ 1 h 16"/>
                  <a:gd name="T10" fmla="*/ 0 w 62"/>
                  <a:gd name="T11" fmla="*/ 16 h 16"/>
                  <a:gd name="T12" fmla="*/ 62 w 62"/>
                  <a:gd name="T13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2" h="16">
                    <a:moveTo>
                      <a:pt x="62" y="16"/>
                    </a:moveTo>
                    <a:cubicBezTo>
                      <a:pt x="55" y="1"/>
                      <a:pt x="55" y="1"/>
                      <a:pt x="55" y="1"/>
                    </a:cubicBezTo>
                    <a:cubicBezTo>
                      <a:pt x="54" y="0"/>
                      <a:pt x="54" y="0"/>
                      <a:pt x="53" y="0"/>
                    </a:cubicBezTo>
                    <a:cubicBezTo>
                      <a:pt x="9" y="0"/>
                      <a:pt x="9" y="0"/>
                      <a:pt x="9" y="0"/>
                    </a:cubicBezTo>
                    <a:cubicBezTo>
                      <a:pt x="8" y="0"/>
                      <a:pt x="8" y="0"/>
                      <a:pt x="7" y="1"/>
                    </a:cubicBezTo>
                    <a:cubicBezTo>
                      <a:pt x="0" y="16"/>
                      <a:pt x="0" y="16"/>
                      <a:pt x="0" y="16"/>
                    </a:cubicBezTo>
                    <a:lnTo>
                      <a:pt x="62" y="1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80" name="Freeform 193">
                <a:extLst>
                  <a:ext uri="{FF2B5EF4-FFF2-40B4-BE49-F238E27FC236}">
                    <a16:creationId xmlns="" xmlns:a16="http://schemas.microsoft.com/office/drawing/2014/main" id="{630F4AEF-56C8-457A-BBD7-217B1ABCB05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011988" y="4197350"/>
                <a:ext cx="331788" cy="134938"/>
              </a:xfrm>
              <a:custGeom>
                <a:avLst/>
                <a:gdLst>
                  <a:gd name="T0" fmla="*/ 70 w 88"/>
                  <a:gd name="T1" fmla="*/ 18 h 36"/>
                  <a:gd name="T2" fmla="*/ 68 w 88"/>
                  <a:gd name="T3" fmla="*/ 16 h 36"/>
                  <a:gd name="T4" fmla="*/ 68 w 88"/>
                  <a:gd name="T5" fmla="*/ 10 h 36"/>
                  <a:gd name="T6" fmla="*/ 70 w 88"/>
                  <a:gd name="T7" fmla="*/ 8 h 36"/>
                  <a:gd name="T8" fmla="*/ 87 w 88"/>
                  <a:gd name="T9" fmla="*/ 8 h 36"/>
                  <a:gd name="T10" fmla="*/ 79 w 88"/>
                  <a:gd name="T11" fmla="*/ 0 h 36"/>
                  <a:gd name="T12" fmla="*/ 9 w 88"/>
                  <a:gd name="T13" fmla="*/ 0 h 36"/>
                  <a:gd name="T14" fmla="*/ 1 w 88"/>
                  <a:gd name="T15" fmla="*/ 8 h 36"/>
                  <a:gd name="T16" fmla="*/ 18 w 88"/>
                  <a:gd name="T17" fmla="*/ 8 h 36"/>
                  <a:gd name="T18" fmla="*/ 20 w 88"/>
                  <a:gd name="T19" fmla="*/ 10 h 36"/>
                  <a:gd name="T20" fmla="*/ 20 w 88"/>
                  <a:gd name="T21" fmla="*/ 16 h 36"/>
                  <a:gd name="T22" fmla="*/ 18 w 88"/>
                  <a:gd name="T23" fmla="*/ 18 h 36"/>
                  <a:gd name="T24" fmla="*/ 0 w 88"/>
                  <a:gd name="T25" fmla="*/ 18 h 36"/>
                  <a:gd name="T26" fmla="*/ 0 w 88"/>
                  <a:gd name="T27" fmla="*/ 26 h 36"/>
                  <a:gd name="T28" fmla="*/ 2 w 88"/>
                  <a:gd name="T29" fmla="*/ 28 h 36"/>
                  <a:gd name="T30" fmla="*/ 4 w 88"/>
                  <a:gd name="T31" fmla="*/ 28 h 36"/>
                  <a:gd name="T32" fmla="*/ 4 w 88"/>
                  <a:gd name="T33" fmla="*/ 34 h 36"/>
                  <a:gd name="T34" fmla="*/ 6 w 88"/>
                  <a:gd name="T35" fmla="*/ 36 h 36"/>
                  <a:gd name="T36" fmla="*/ 18 w 88"/>
                  <a:gd name="T37" fmla="*/ 36 h 36"/>
                  <a:gd name="T38" fmla="*/ 20 w 88"/>
                  <a:gd name="T39" fmla="*/ 34 h 36"/>
                  <a:gd name="T40" fmla="*/ 20 w 88"/>
                  <a:gd name="T41" fmla="*/ 28 h 36"/>
                  <a:gd name="T42" fmla="*/ 26 w 88"/>
                  <a:gd name="T43" fmla="*/ 28 h 36"/>
                  <a:gd name="T44" fmla="*/ 26 w 88"/>
                  <a:gd name="T45" fmla="*/ 22 h 36"/>
                  <a:gd name="T46" fmla="*/ 32 w 88"/>
                  <a:gd name="T47" fmla="*/ 16 h 36"/>
                  <a:gd name="T48" fmla="*/ 56 w 88"/>
                  <a:gd name="T49" fmla="*/ 16 h 36"/>
                  <a:gd name="T50" fmla="*/ 62 w 88"/>
                  <a:gd name="T51" fmla="*/ 22 h 36"/>
                  <a:gd name="T52" fmla="*/ 62 w 88"/>
                  <a:gd name="T53" fmla="*/ 28 h 36"/>
                  <a:gd name="T54" fmla="*/ 68 w 88"/>
                  <a:gd name="T55" fmla="*/ 28 h 36"/>
                  <a:gd name="T56" fmla="*/ 68 w 88"/>
                  <a:gd name="T57" fmla="*/ 34 h 36"/>
                  <a:gd name="T58" fmla="*/ 70 w 88"/>
                  <a:gd name="T59" fmla="*/ 36 h 36"/>
                  <a:gd name="T60" fmla="*/ 82 w 88"/>
                  <a:gd name="T61" fmla="*/ 36 h 36"/>
                  <a:gd name="T62" fmla="*/ 84 w 88"/>
                  <a:gd name="T63" fmla="*/ 34 h 36"/>
                  <a:gd name="T64" fmla="*/ 84 w 88"/>
                  <a:gd name="T65" fmla="*/ 28 h 36"/>
                  <a:gd name="T66" fmla="*/ 86 w 88"/>
                  <a:gd name="T67" fmla="*/ 28 h 36"/>
                  <a:gd name="T68" fmla="*/ 88 w 88"/>
                  <a:gd name="T69" fmla="*/ 26 h 36"/>
                  <a:gd name="T70" fmla="*/ 88 w 88"/>
                  <a:gd name="T71" fmla="*/ 18 h 36"/>
                  <a:gd name="T72" fmla="*/ 70 w 88"/>
                  <a:gd name="T73" fmla="*/ 18 h 36"/>
                  <a:gd name="T74" fmla="*/ 46 w 88"/>
                  <a:gd name="T75" fmla="*/ 10 h 36"/>
                  <a:gd name="T76" fmla="*/ 44 w 88"/>
                  <a:gd name="T77" fmla="*/ 12 h 36"/>
                  <a:gd name="T78" fmla="*/ 42 w 88"/>
                  <a:gd name="T79" fmla="*/ 10 h 36"/>
                  <a:gd name="T80" fmla="*/ 42 w 88"/>
                  <a:gd name="T81" fmla="*/ 6 h 36"/>
                  <a:gd name="T82" fmla="*/ 44 w 88"/>
                  <a:gd name="T83" fmla="*/ 4 h 36"/>
                  <a:gd name="T84" fmla="*/ 46 w 88"/>
                  <a:gd name="T85" fmla="*/ 6 h 36"/>
                  <a:gd name="T86" fmla="*/ 46 w 88"/>
                  <a:gd name="T87" fmla="*/ 1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88" h="36">
                    <a:moveTo>
                      <a:pt x="70" y="18"/>
                    </a:moveTo>
                    <a:cubicBezTo>
                      <a:pt x="69" y="18"/>
                      <a:pt x="68" y="17"/>
                      <a:pt x="68" y="16"/>
                    </a:cubicBezTo>
                    <a:cubicBezTo>
                      <a:pt x="68" y="10"/>
                      <a:pt x="68" y="10"/>
                      <a:pt x="68" y="10"/>
                    </a:cubicBezTo>
                    <a:cubicBezTo>
                      <a:pt x="68" y="9"/>
                      <a:pt x="69" y="8"/>
                      <a:pt x="70" y="8"/>
                    </a:cubicBezTo>
                    <a:cubicBezTo>
                      <a:pt x="87" y="8"/>
                      <a:pt x="87" y="8"/>
                      <a:pt x="87" y="8"/>
                    </a:cubicBezTo>
                    <a:cubicBezTo>
                      <a:pt x="79" y="0"/>
                      <a:pt x="79" y="0"/>
                      <a:pt x="79" y="0"/>
                    </a:cubicBezTo>
                    <a:cubicBezTo>
                      <a:pt x="9" y="0"/>
                      <a:pt x="9" y="0"/>
                      <a:pt x="9" y="0"/>
                    </a:cubicBezTo>
                    <a:cubicBezTo>
                      <a:pt x="1" y="8"/>
                      <a:pt x="1" y="8"/>
                      <a:pt x="1" y="8"/>
                    </a:cubicBezTo>
                    <a:cubicBezTo>
                      <a:pt x="18" y="8"/>
                      <a:pt x="18" y="8"/>
                      <a:pt x="18" y="8"/>
                    </a:cubicBezTo>
                    <a:cubicBezTo>
                      <a:pt x="19" y="8"/>
                      <a:pt x="20" y="9"/>
                      <a:pt x="20" y="10"/>
                    </a:cubicBezTo>
                    <a:cubicBezTo>
                      <a:pt x="20" y="16"/>
                      <a:pt x="20" y="16"/>
                      <a:pt x="20" y="16"/>
                    </a:cubicBezTo>
                    <a:cubicBezTo>
                      <a:pt x="20" y="17"/>
                      <a:pt x="19" y="18"/>
                      <a:pt x="18" y="18"/>
                    </a:cubicBezTo>
                    <a:cubicBezTo>
                      <a:pt x="0" y="18"/>
                      <a:pt x="0" y="18"/>
                      <a:pt x="0" y="18"/>
                    </a:cubicBezTo>
                    <a:cubicBezTo>
                      <a:pt x="0" y="26"/>
                      <a:pt x="0" y="26"/>
                      <a:pt x="0" y="26"/>
                    </a:cubicBezTo>
                    <a:cubicBezTo>
                      <a:pt x="0" y="27"/>
                      <a:pt x="1" y="28"/>
                      <a:pt x="2" y="28"/>
                    </a:cubicBezTo>
                    <a:cubicBezTo>
                      <a:pt x="4" y="28"/>
                      <a:pt x="4" y="28"/>
                      <a:pt x="4" y="28"/>
                    </a:cubicBezTo>
                    <a:cubicBezTo>
                      <a:pt x="4" y="34"/>
                      <a:pt x="4" y="34"/>
                      <a:pt x="4" y="34"/>
                    </a:cubicBezTo>
                    <a:cubicBezTo>
                      <a:pt x="4" y="35"/>
                      <a:pt x="5" y="36"/>
                      <a:pt x="6" y="36"/>
                    </a:cubicBezTo>
                    <a:cubicBezTo>
                      <a:pt x="18" y="36"/>
                      <a:pt x="18" y="36"/>
                      <a:pt x="18" y="36"/>
                    </a:cubicBezTo>
                    <a:cubicBezTo>
                      <a:pt x="19" y="36"/>
                      <a:pt x="20" y="35"/>
                      <a:pt x="20" y="34"/>
                    </a:cubicBezTo>
                    <a:cubicBezTo>
                      <a:pt x="20" y="28"/>
                      <a:pt x="20" y="28"/>
                      <a:pt x="20" y="28"/>
                    </a:cubicBezTo>
                    <a:cubicBezTo>
                      <a:pt x="26" y="28"/>
                      <a:pt x="26" y="28"/>
                      <a:pt x="26" y="28"/>
                    </a:cubicBezTo>
                    <a:cubicBezTo>
                      <a:pt x="26" y="22"/>
                      <a:pt x="26" y="22"/>
                      <a:pt x="26" y="22"/>
                    </a:cubicBezTo>
                    <a:cubicBezTo>
                      <a:pt x="26" y="19"/>
                      <a:pt x="29" y="16"/>
                      <a:pt x="32" y="16"/>
                    </a:cubicBezTo>
                    <a:cubicBezTo>
                      <a:pt x="56" y="16"/>
                      <a:pt x="56" y="16"/>
                      <a:pt x="56" y="16"/>
                    </a:cubicBezTo>
                    <a:cubicBezTo>
                      <a:pt x="59" y="16"/>
                      <a:pt x="62" y="19"/>
                      <a:pt x="62" y="22"/>
                    </a:cubicBezTo>
                    <a:cubicBezTo>
                      <a:pt x="62" y="28"/>
                      <a:pt x="62" y="28"/>
                      <a:pt x="62" y="28"/>
                    </a:cubicBezTo>
                    <a:cubicBezTo>
                      <a:pt x="68" y="28"/>
                      <a:pt x="68" y="28"/>
                      <a:pt x="68" y="28"/>
                    </a:cubicBezTo>
                    <a:cubicBezTo>
                      <a:pt x="68" y="34"/>
                      <a:pt x="68" y="34"/>
                      <a:pt x="68" y="34"/>
                    </a:cubicBezTo>
                    <a:cubicBezTo>
                      <a:pt x="68" y="35"/>
                      <a:pt x="69" y="36"/>
                      <a:pt x="70" y="36"/>
                    </a:cubicBezTo>
                    <a:cubicBezTo>
                      <a:pt x="82" y="36"/>
                      <a:pt x="82" y="36"/>
                      <a:pt x="82" y="36"/>
                    </a:cubicBezTo>
                    <a:cubicBezTo>
                      <a:pt x="83" y="36"/>
                      <a:pt x="84" y="35"/>
                      <a:pt x="84" y="34"/>
                    </a:cubicBezTo>
                    <a:cubicBezTo>
                      <a:pt x="84" y="28"/>
                      <a:pt x="84" y="28"/>
                      <a:pt x="84" y="28"/>
                    </a:cubicBezTo>
                    <a:cubicBezTo>
                      <a:pt x="86" y="28"/>
                      <a:pt x="86" y="28"/>
                      <a:pt x="86" y="28"/>
                    </a:cubicBezTo>
                    <a:cubicBezTo>
                      <a:pt x="87" y="28"/>
                      <a:pt x="88" y="27"/>
                      <a:pt x="88" y="26"/>
                    </a:cubicBezTo>
                    <a:cubicBezTo>
                      <a:pt x="88" y="18"/>
                      <a:pt x="88" y="18"/>
                      <a:pt x="88" y="18"/>
                    </a:cubicBezTo>
                    <a:lnTo>
                      <a:pt x="70" y="18"/>
                    </a:lnTo>
                    <a:close/>
                    <a:moveTo>
                      <a:pt x="46" y="10"/>
                    </a:moveTo>
                    <a:cubicBezTo>
                      <a:pt x="46" y="11"/>
                      <a:pt x="45" y="12"/>
                      <a:pt x="44" y="12"/>
                    </a:cubicBezTo>
                    <a:cubicBezTo>
                      <a:pt x="43" y="12"/>
                      <a:pt x="42" y="11"/>
                      <a:pt x="42" y="10"/>
                    </a:cubicBezTo>
                    <a:cubicBezTo>
                      <a:pt x="42" y="6"/>
                      <a:pt x="42" y="6"/>
                      <a:pt x="42" y="6"/>
                    </a:cubicBezTo>
                    <a:cubicBezTo>
                      <a:pt x="42" y="5"/>
                      <a:pt x="43" y="4"/>
                      <a:pt x="44" y="4"/>
                    </a:cubicBezTo>
                    <a:cubicBezTo>
                      <a:pt x="45" y="4"/>
                      <a:pt x="46" y="5"/>
                      <a:pt x="46" y="6"/>
                    </a:cubicBezTo>
                    <a:lnTo>
                      <a:pt x="46" y="1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81" name="Freeform 194">
                <a:extLst>
                  <a:ext uri="{FF2B5EF4-FFF2-40B4-BE49-F238E27FC236}">
                    <a16:creationId xmlns="" xmlns:a16="http://schemas.microsoft.com/office/drawing/2014/main" id="{95C01017-390A-438C-B962-3EB2F53DD4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24700" y="4271963"/>
                <a:ext cx="106363" cy="44450"/>
              </a:xfrm>
              <a:custGeom>
                <a:avLst/>
                <a:gdLst>
                  <a:gd name="T0" fmla="*/ 26 w 28"/>
                  <a:gd name="T1" fmla="*/ 0 h 12"/>
                  <a:gd name="T2" fmla="*/ 2 w 28"/>
                  <a:gd name="T3" fmla="*/ 0 h 12"/>
                  <a:gd name="T4" fmla="*/ 0 w 28"/>
                  <a:gd name="T5" fmla="*/ 2 h 12"/>
                  <a:gd name="T6" fmla="*/ 0 w 28"/>
                  <a:gd name="T7" fmla="*/ 10 h 12"/>
                  <a:gd name="T8" fmla="*/ 2 w 28"/>
                  <a:gd name="T9" fmla="*/ 12 h 12"/>
                  <a:gd name="T10" fmla="*/ 26 w 28"/>
                  <a:gd name="T11" fmla="*/ 12 h 12"/>
                  <a:gd name="T12" fmla="*/ 28 w 28"/>
                  <a:gd name="T13" fmla="*/ 10 h 12"/>
                  <a:gd name="T14" fmla="*/ 28 w 28"/>
                  <a:gd name="T15" fmla="*/ 2 h 12"/>
                  <a:gd name="T16" fmla="*/ 26 w 28"/>
                  <a:gd name="T17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8" h="12">
                    <a:moveTo>
                      <a:pt x="26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10"/>
                      <a:pt x="0" y="10"/>
                      <a:pt x="0" y="10"/>
                    </a:cubicBezTo>
                    <a:cubicBezTo>
                      <a:pt x="0" y="11"/>
                      <a:pt x="1" y="12"/>
                      <a:pt x="2" y="12"/>
                    </a:cubicBezTo>
                    <a:cubicBezTo>
                      <a:pt x="26" y="12"/>
                      <a:pt x="26" y="12"/>
                      <a:pt x="26" y="12"/>
                    </a:cubicBezTo>
                    <a:cubicBezTo>
                      <a:pt x="27" y="12"/>
                      <a:pt x="28" y="11"/>
                      <a:pt x="28" y="10"/>
                    </a:cubicBezTo>
                    <a:cubicBezTo>
                      <a:pt x="28" y="2"/>
                      <a:pt x="28" y="2"/>
                      <a:pt x="28" y="2"/>
                    </a:cubicBezTo>
                    <a:cubicBezTo>
                      <a:pt x="28" y="1"/>
                      <a:pt x="27" y="0"/>
                      <a:pt x="2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grpSp>
        <p:nvGrpSpPr>
          <p:cNvPr id="26" name="Group 25">
            <a:extLst>
              <a:ext uri="{FF2B5EF4-FFF2-40B4-BE49-F238E27FC236}">
                <a16:creationId xmlns="" xmlns:a16="http://schemas.microsoft.com/office/drawing/2014/main" id="{2916A8FD-70C5-463D-BE7B-DA04F2EA1967}"/>
              </a:ext>
            </a:extLst>
          </p:cNvPr>
          <p:cNvGrpSpPr/>
          <p:nvPr/>
        </p:nvGrpSpPr>
        <p:grpSpPr>
          <a:xfrm>
            <a:off x="381000" y="3323417"/>
            <a:ext cx="1205301" cy="1277274"/>
            <a:chOff x="523881" y="3323417"/>
            <a:chExt cx="1205301" cy="1277274"/>
          </a:xfrm>
        </p:grpSpPr>
        <p:sp>
          <p:nvSpPr>
            <p:cNvPr id="140" name="TextBox 139">
              <a:extLst>
                <a:ext uri="{FF2B5EF4-FFF2-40B4-BE49-F238E27FC236}">
                  <a16:creationId xmlns="" xmlns:a16="http://schemas.microsoft.com/office/drawing/2014/main" id="{F540709C-44C8-485D-AB3E-BE3EC544DF8D}"/>
                </a:ext>
              </a:extLst>
            </p:cNvPr>
            <p:cNvSpPr txBox="1"/>
            <p:nvPr/>
          </p:nvSpPr>
          <p:spPr>
            <a:xfrm>
              <a:off x="650353" y="3323417"/>
              <a:ext cx="1078829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buClr>
                  <a:schemeClr val="accent1"/>
                </a:buClr>
              </a:pPr>
              <a:r>
                <a:rPr lang="id-ID" sz="1600" b="1" dirty="0" smtClean="0">
                  <a:solidFill>
                    <a:schemeClr val="accent1"/>
                  </a:solidFill>
                  <a:latin typeface="+mj-lt"/>
                </a:rPr>
                <a:t>1980-an</a:t>
              </a:r>
              <a:endParaRPr lang="en-US" sz="1600" b="1" dirty="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182" name="TextBox 181">
              <a:extLst>
                <a:ext uri="{FF2B5EF4-FFF2-40B4-BE49-F238E27FC236}">
                  <a16:creationId xmlns="" xmlns:a16="http://schemas.microsoft.com/office/drawing/2014/main" id="{C849E846-6B00-4651-901D-E6FE4D8E8356}"/>
                </a:ext>
              </a:extLst>
            </p:cNvPr>
            <p:cNvSpPr txBox="1"/>
            <p:nvPr/>
          </p:nvSpPr>
          <p:spPr>
            <a:xfrm>
              <a:off x="523881" y="3738917"/>
              <a:ext cx="1185173" cy="8617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 anchor="ctr">
              <a:spAutoFit/>
            </a:bodyPr>
            <a:lstStyle/>
            <a:p>
              <a:pPr>
                <a:buClr>
                  <a:schemeClr val="accent1"/>
                </a:buClr>
              </a:pPr>
              <a:r>
                <a:rPr lang="id-ID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Robert Chamber mengenalkan “People centred Development”</a:t>
              </a: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="" xmlns:a16="http://schemas.microsoft.com/office/drawing/2014/main" id="{70F7BB09-388C-4EDC-B1BA-F6C530544FDE}"/>
              </a:ext>
            </a:extLst>
          </p:cNvPr>
          <p:cNvGrpSpPr/>
          <p:nvPr/>
        </p:nvGrpSpPr>
        <p:grpSpPr>
          <a:xfrm>
            <a:off x="2096653" y="3308029"/>
            <a:ext cx="1185173" cy="3000355"/>
            <a:chOff x="1995625" y="3308029"/>
            <a:chExt cx="1185173" cy="3000355"/>
          </a:xfrm>
        </p:grpSpPr>
        <p:sp>
          <p:nvSpPr>
            <p:cNvPr id="139" name="TextBox 138">
              <a:extLst>
                <a:ext uri="{FF2B5EF4-FFF2-40B4-BE49-F238E27FC236}">
                  <a16:creationId xmlns="" xmlns:a16="http://schemas.microsoft.com/office/drawing/2014/main" id="{636CA7B1-49D7-4D16-B061-EFAC94B45C52}"/>
                </a:ext>
              </a:extLst>
            </p:cNvPr>
            <p:cNvSpPr txBox="1"/>
            <p:nvPr/>
          </p:nvSpPr>
          <p:spPr>
            <a:xfrm>
              <a:off x="2242052" y="3308029"/>
              <a:ext cx="731520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buClr>
                  <a:schemeClr val="accent1"/>
                </a:buClr>
              </a:pPr>
              <a:r>
                <a:rPr lang="id-ID" b="1" dirty="0" smtClean="0">
                  <a:solidFill>
                    <a:schemeClr val="accent3"/>
                  </a:solidFill>
                  <a:latin typeface="+mj-lt"/>
                </a:rPr>
                <a:t>1992</a:t>
              </a:r>
              <a:endParaRPr lang="en-US" b="1" dirty="0">
                <a:solidFill>
                  <a:schemeClr val="accent3"/>
                </a:solidFill>
                <a:latin typeface="+mj-lt"/>
              </a:endParaRPr>
            </a:p>
          </p:txBody>
        </p:sp>
        <p:sp>
          <p:nvSpPr>
            <p:cNvPr id="183" name="TextBox 182">
              <a:extLst>
                <a:ext uri="{FF2B5EF4-FFF2-40B4-BE49-F238E27FC236}">
                  <a16:creationId xmlns="" xmlns:a16="http://schemas.microsoft.com/office/drawing/2014/main" id="{5602A526-2FE1-444B-B2DB-D7F0D30E20EC}"/>
                </a:ext>
              </a:extLst>
            </p:cNvPr>
            <p:cNvSpPr txBox="1"/>
            <p:nvPr/>
          </p:nvSpPr>
          <p:spPr>
            <a:xfrm>
              <a:off x="1995625" y="3723061"/>
              <a:ext cx="1185173" cy="258532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 anchor="ctr">
              <a:spAutoFit/>
            </a:bodyPr>
            <a:lstStyle/>
            <a:p>
              <a:pPr>
                <a:buClr>
                  <a:schemeClr val="accent1"/>
                </a:buClr>
              </a:pPr>
              <a:r>
                <a:rPr lang="id-ID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Chamber &amp; Conway memformulasi Sustainaible Rural Livelihood yang dikembangkan IDS &amp; diadopsi oleh OXFAM yang diterapkan disejumlah negara</a:t>
              </a: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="" xmlns:a16="http://schemas.microsoft.com/office/drawing/2014/main" id="{3CA6EEA4-28B7-4130-B2AB-260960A7C2C4}"/>
              </a:ext>
            </a:extLst>
          </p:cNvPr>
          <p:cNvGrpSpPr/>
          <p:nvPr/>
        </p:nvGrpSpPr>
        <p:grpSpPr>
          <a:xfrm>
            <a:off x="3807961" y="3333271"/>
            <a:ext cx="1185174" cy="2323519"/>
            <a:chOff x="3465003" y="3333271"/>
            <a:chExt cx="1185174" cy="2323519"/>
          </a:xfrm>
        </p:grpSpPr>
        <p:sp>
          <p:nvSpPr>
            <p:cNvPr id="138" name="TextBox 137">
              <a:extLst>
                <a:ext uri="{FF2B5EF4-FFF2-40B4-BE49-F238E27FC236}">
                  <a16:creationId xmlns="" xmlns:a16="http://schemas.microsoft.com/office/drawing/2014/main" id="{CAE27621-7F71-4A7A-A14A-86AB20AC2DB8}"/>
                </a:ext>
              </a:extLst>
            </p:cNvPr>
            <p:cNvSpPr txBox="1"/>
            <p:nvPr/>
          </p:nvSpPr>
          <p:spPr>
            <a:xfrm>
              <a:off x="3465003" y="3333271"/>
              <a:ext cx="1185173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buClr>
                  <a:schemeClr val="accent1"/>
                </a:buClr>
              </a:pPr>
              <a:r>
                <a:rPr lang="id-ID" b="1" dirty="0" smtClean="0">
                  <a:solidFill>
                    <a:schemeClr val="accent1"/>
                  </a:solidFill>
                  <a:latin typeface="+mj-lt"/>
                </a:rPr>
                <a:t>1999</a:t>
              </a:r>
              <a:endParaRPr lang="en-US" b="1" dirty="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184" name="TextBox 183">
              <a:extLst>
                <a:ext uri="{FF2B5EF4-FFF2-40B4-BE49-F238E27FC236}">
                  <a16:creationId xmlns="" xmlns:a16="http://schemas.microsoft.com/office/drawing/2014/main" id="{EC66B4EF-2DA1-4B25-8CE6-E8140D80F550}"/>
                </a:ext>
              </a:extLst>
            </p:cNvPr>
            <p:cNvSpPr txBox="1"/>
            <p:nvPr/>
          </p:nvSpPr>
          <p:spPr>
            <a:xfrm>
              <a:off x="3465004" y="3717798"/>
              <a:ext cx="1185173" cy="193899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 anchor="ctr">
              <a:spAutoFit/>
            </a:bodyPr>
            <a:lstStyle/>
            <a:p>
              <a:pPr>
                <a:buClr>
                  <a:schemeClr val="accent1"/>
                </a:buClr>
              </a:pPr>
              <a:r>
                <a:rPr lang="id-ID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SRL dikembangkan oleh Departement of International Development (DFID)  dengan meluncurkan panduan praktis </a:t>
              </a: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="" xmlns:a16="http://schemas.microsoft.com/office/drawing/2014/main" id="{BB32AC5A-0EAE-4EFA-93F8-5D8972AB179A}"/>
              </a:ext>
            </a:extLst>
          </p:cNvPr>
          <p:cNvGrpSpPr/>
          <p:nvPr/>
        </p:nvGrpSpPr>
        <p:grpSpPr>
          <a:xfrm>
            <a:off x="5485961" y="3330936"/>
            <a:ext cx="1214489" cy="2346973"/>
            <a:chOff x="4887532" y="3363224"/>
            <a:chExt cx="1214489" cy="2122222"/>
          </a:xfrm>
        </p:grpSpPr>
        <p:sp>
          <p:nvSpPr>
            <p:cNvPr id="137" name="TextBox 136">
              <a:extLst>
                <a:ext uri="{FF2B5EF4-FFF2-40B4-BE49-F238E27FC236}">
                  <a16:creationId xmlns="" xmlns:a16="http://schemas.microsoft.com/office/drawing/2014/main" id="{1856EEA2-14C1-495E-B05A-74A8EF35DB5E}"/>
                </a:ext>
              </a:extLst>
            </p:cNvPr>
            <p:cNvSpPr txBox="1"/>
            <p:nvPr/>
          </p:nvSpPr>
          <p:spPr>
            <a:xfrm>
              <a:off x="4973764" y="3363224"/>
              <a:ext cx="1128257" cy="25047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buClr>
                  <a:schemeClr val="accent1"/>
                </a:buClr>
              </a:pPr>
              <a:r>
                <a:rPr lang="en-US" b="1" dirty="0" smtClean="0">
                  <a:solidFill>
                    <a:schemeClr val="accent3"/>
                  </a:solidFill>
                  <a:latin typeface="+mj-lt"/>
                </a:rPr>
                <a:t>2</a:t>
              </a:r>
              <a:r>
                <a:rPr lang="id-ID" b="1" dirty="0" smtClean="0">
                  <a:solidFill>
                    <a:schemeClr val="accent3"/>
                  </a:solidFill>
                  <a:latin typeface="+mj-lt"/>
                </a:rPr>
                <a:t>000-an</a:t>
              </a:r>
              <a:endParaRPr lang="en-US" b="1" dirty="0">
                <a:solidFill>
                  <a:schemeClr val="accent3"/>
                </a:solidFill>
                <a:latin typeface="+mj-lt"/>
              </a:endParaRPr>
            </a:p>
          </p:txBody>
        </p:sp>
        <p:sp>
          <p:nvSpPr>
            <p:cNvPr id="185" name="TextBox 184">
              <a:extLst>
                <a:ext uri="{FF2B5EF4-FFF2-40B4-BE49-F238E27FC236}">
                  <a16:creationId xmlns="" xmlns:a16="http://schemas.microsoft.com/office/drawing/2014/main" id="{BE124F58-E1B5-4D18-B2DD-34AE6C1F4F5B}"/>
                </a:ext>
              </a:extLst>
            </p:cNvPr>
            <p:cNvSpPr txBox="1"/>
            <p:nvPr/>
          </p:nvSpPr>
          <p:spPr>
            <a:xfrm>
              <a:off x="4887532" y="3732136"/>
              <a:ext cx="1185173" cy="17533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 anchor="ctr">
              <a:spAutoFit/>
            </a:bodyPr>
            <a:lstStyle/>
            <a:p>
              <a:pPr>
                <a:buClr>
                  <a:schemeClr val="accent1"/>
                </a:buClr>
              </a:pPr>
              <a:r>
                <a:rPr lang="id-ID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Di Indonesia, pendekatan ini mulai marak diadaptasi pada akhir 90an-2000an oleh sejumlah organisasi akar rumput</a:t>
              </a: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="" xmlns:a16="http://schemas.microsoft.com/office/drawing/2014/main" id="{94B0B5C3-A71A-4D21-AF52-0C55738B95F8}"/>
              </a:ext>
            </a:extLst>
          </p:cNvPr>
          <p:cNvGrpSpPr/>
          <p:nvPr/>
        </p:nvGrpSpPr>
        <p:grpSpPr>
          <a:xfrm>
            <a:off x="7168446" y="3330936"/>
            <a:ext cx="1185173" cy="3005666"/>
            <a:chOff x="6332399" y="3330936"/>
            <a:chExt cx="1185173" cy="3005666"/>
          </a:xfrm>
        </p:grpSpPr>
        <p:sp>
          <p:nvSpPr>
            <p:cNvPr id="136" name="TextBox 135">
              <a:extLst>
                <a:ext uri="{FF2B5EF4-FFF2-40B4-BE49-F238E27FC236}">
                  <a16:creationId xmlns="" xmlns:a16="http://schemas.microsoft.com/office/drawing/2014/main" id="{257A7A95-5817-4D5E-BD9A-03DD620B1EBD}"/>
                </a:ext>
              </a:extLst>
            </p:cNvPr>
            <p:cNvSpPr txBox="1"/>
            <p:nvPr/>
          </p:nvSpPr>
          <p:spPr>
            <a:xfrm>
              <a:off x="6586660" y="3330936"/>
              <a:ext cx="731520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buClr>
                  <a:schemeClr val="accent1"/>
                </a:buClr>
              </a:pPr>
              <a:r>
                <a:rPr lang="en-US" b="1" dirty="0" smtClean="0">
                  <a:solidFill>
                    <a:schemeClr val="accent1"/>
                  </a:solidFill>
                  <a:latin typeface="+mj-lt"/>
                </a:rPr>
                <a:t>20</a:t>
              </a:r>
              <a:r>
                <a:rPr lang="id-ID" b="1" dirty="0" smtClean="0">
                  <a:solidFill>
                    <a:schemeClr val="accent1"/>
                  </a:solidFill>
                  <a:latin typeface="+mj-lt"/>
                </a:rPr>
                <a:t>02</a:t>
              </a:r>
              <a:endParaRPr lang="en-US" b="1" dirty="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186" name="TextBox 185">
              <a:extLst>
                <a:ext uri="{FF2B5EF4-FFF2-40B4-BE49-F238E27FC236}">
                  <a16:creationId xmlns="" xmlns:a16="http://schemas.microsoft.com/office/drawing/2014/main" id="{FA69DCCB-01CC-4F58-B302-F33F8A73B90D}"/>
                </a:ext>
              </a:extLst>
            </p:cNvPr>
            <p:cNvSpPr txBox="1"/>
            <p:nvPr/>
          </p:nvSpPr>
          <p:spPr>
            <a:xfrm>
              <a:off x="6332399" y="3751279"/>
              <a:ext cx="1185173" cy="258532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 anchor="ctr">
              <a:spAutoFit/>
            </a:bodyPr>
            <a:lstStyle/>
            <a:p>
              <a:pPr>
                <a:buClr>
                  <a:schemeClr val="accent1"/>
                </a:buClr>
              </a:pPr>
              <a:r>
                <a:rPr lang="id-ID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Pendekatan ini dikembangkan secara akademik pada sektor kehidupan masyakarat kota  oleh Carol Sakordi yang menerbitkan  Sustainable Urban Livelihood (SUL)</a:t>
              </a: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="" xmlns:a16="http://schemas.microsoft.com/office/drawing/2014/main" id="{9CECAAA6-21A6-4B69-B863-453A630B85F8}"/>
              </a:ext>
            </a:extLst>
          </p:cNvPr>
          <p:cNvGrpSpPr/>
          <p:nvPr/>
        </p:nvGrpSpPr>
        <p:grpSpPr>
          <a:xfrm>
            <a:off x="8883085" y="3348109"/>
            <a:ext cx="1185173" cy="2778686"/>
            <a:chOff x="7809420" y="3348109"/>
            <a:chExt cx="1185173" cy="2778686"/>
          </a:xfrm>
        </p:grpSpPr>
        <p:sp>
          <p:nvSpPr>
            <p:cNvPr id="135" name="TextBox 134">
              <a:extLst>
                <a:ext uri="{FF2B5EF4-FFF2-40B4-BE49-F238E27FC236}">
                  <a16:creationId xmlns="" xmlns:a16="http://schemas.microsoft.com/office/drawing/2014/main" id="{F634CE3C-AB17-4C13-B133-0F066844543A}"/>
                </a:ext>
              </a:extLst>
            </p:cNvPr>
            <p:cNvSpPr txBox="1"/>
            <p:nvPr/>
          </p:nvSpPr>
          <p:spPr>
            <a:xfrm>
              <a:off x="8036247" y="3348109"/>
              <a:ext cx="731520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buClr>
                  <a:schemeClr val="accent1"/>
                </a:buClr>
              </a:pPr>
              <a:r>
                <a:rPr lang="id-ID" b="1" dirty="0" smtClean="0">
                  <a:solidFill>
                    <a:schemeClr val="accent3"/>
                  </a:solidFill>
                  <a:latin typeface="+mj-lt"/>
                </a:rPr>
                <a:t>2002-</a:t>
              </a:r>
              <a:endParaRPr lang="en-US" b="1" dirty="0">
                <a:solidFill>
                  <a:schemeClr val="accent3"/>
                </a:solidFill>
                <a:latin typeface="+mj-lt"/>
              </a:endParaRPr>
            </a:p>
          </p:txBody>
        </p:sp>
        <p:sp>
          <p:nvSpPr>
            <p:cNvPr id="187" name="TextBox 186">
              <a:extLst>
                <a:ext uri="{FF2B5EF4-FFF2-40B4-BE49-F238E27FC236}">
                  <a16:creationId xmlns="" xmlns:a16="http://schemas.microsoft.com/office/drawing/2014/main" id="{7BFB1075-62FB-4EF9-A2AB-6A330BB8B8F3}"/>
                </a:ext>
              </a:extLst>
            </p:cNvPr>
            <p:cNvSpPr txBox="1"/>
            <p:nvPr/>
          </p:nvSpPr>
          <p:spPr>
            <a:xfrm>
              <a:off x="7809420" y="3756915"/>
              <a:ext cx="1185173" cy="236988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 anchor="ctr">
              <a:spAutoFit/>
            </a:bodyPr>
            <a:lstStyle/>
            <a:p>
              <a:pPr>
                <a:buClr>
                  <a:schemeClr val="accent1"/>
                </a:buClr>
              </a:pPr>
              <a:r>
                <a:rPr lang="id-ID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Pendekatan ini diadopsi menjadi kebijakan pemerintah di pedesaan. Misal: kredit mikro pedesaan, </a:t>
              </a:r>
              <a:r>
                <a:rPr lang="id-ID" sz="1400" i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one villlage, one product, </a:t>
              </a:r>
              <a:r>
                <a:rPr lang="id-ID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PKH dsb.</a:t>
              </a: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="" xmlns:a16="http://schemas.microsoft.com/office/drawing/2014/main" id="{45014F69-E443-42BD-B1B7-2CE51E0469AF}"/>
              </a:ext>
            </a:extLst>
          </p:cNvPr>
          <p:cNvGrpSpPr/>
          <p:nvPr/>
        </p:nvGrpSpPr>
        <p:grpSpPr>
          <a:xfrm>
            <a:off x="10574795" y="3370216"/>
            <a:ext cx="1185173" cy="2541135"/>
            <a:chOff x="9263510" y="3461918"/>
            <a:chExt cx="1185173" cy="2541135"/>
          </a:xfrm>
        </p:grpSpPr>
        <p:sp>
          <p:nvSpPr>
            <p:cNvPr id="134" name="TextBox 133">
              <a:extLst>
                <a:ext uri="{FF2B5EF4-FFF2-40B4-BE49-F238E27FC236}">
                  <a16:creationId xmlns="" xmlns:a16="http://schemas.microsoft.com/office/drawing/2014/main" id="{6A0CF74C-A5AE-491E-81ED-7570338B0274}"/>
                </a:ext>
              </a:extLst>
            </p:cNvPr>
            <p:cNvSpPr txBox="1"/>
            <p:nvPr/>
          </p:nvSpPr>
          <p:spPr>
            <a:xfrm>
              <a:off x="9490337" y="3461918"/>
              <a:ext cx="731520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buClr>
                  <a:schemeClr val="accent1"/>
                </a:buClr>
              </a:pPr>
              <a:r>
                <a:rPr lang="en-US" b="1" dirty="0" smtClean="0">
                  <a:solidFill>
                    <a:schemeClr val="accent1"/>
                  </a:solidFill>
                  <a:latin typeface="+mj-lt"/>
                </a:rPr>
                <a:t>201</a:t>
              </a:r>
              <a:r>
                <a:rPr lang="id-ID" b="1" dirty="0">
                  <a:solidFill>
                    <a:schemeClr val="accent1"/>
                  </a:solidFill>
                  <a:latin typeface="+mj-lt"/>
                </a:rPr>
                <a:t>5</a:t>
              </a:r>
              <a:endParaRPr lang="en-US" b="1" dirty="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188" name="TextBox 187">
              <a:extLst>
                <a:ext uri="{FF2B5EF4-FFF2-40B4-BE49-F238E27FC236}">
                  <a16:creationId xmlns="" xmlns:a16="http://schemas.microsoft.com/office/drawing/2014/main" id="{DA0F94B4-C912-45F6-8D11-DB1576B1DA5D}"/>
                </a:ext>
              </a:extLst>
            </p:cNvPr>
            <p:cNvSpPr txBox="1"/>
            <p:nvPr/>
          </p:nvSpPr>
          <p:spPr>
            <a:xfrm>
              <a:off x="9263510" y="3848617"/>
              <a:ext cx="1185173" cy="215443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 anchor="ctr">
              <a:spAutoFit/>
            </a:bodyPr>
            <a:lstStyle/>
            <a:p>
              <a:pPr>
                <a:buClr>
                  <a:schemeClr val="accent1"/>
                </a:buClr>
              </a:pPr>
              <a:r>
                <a:rPr lang="id-ID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Pendekatan ini mulai diadopsi untuk sektor masyarakat kota di Indonesia yang </a:t>
              </a:r>
              <a:r>
                <a:rPr lang="id-ID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id-ID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dengan diluncurkannya program KOTAKU oleh kementrian PU</a:t>
              </a:r>
              <a:r>
                <a:rPr lang="en-US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29477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F25853CB-B8B0-493A-B265-AA7795626625}"/>
              </a:ext>
            </a:extLst>
          </p:cNvPr>
          <p:cNvSpPr txBox="1"/>
          <p:nvPr/>
        </p:nvSpPr>
        <p:spPr>
          <a:xfrm>
            <a:off x="381000" y="296858"/>
            <a:ext cx="11430000" cy="677108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id-ID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SUSTAINABLE LIVELIHOOD CONCEPT</a:t>
            </a:r>
            <a:endParaRPr lang="en-US" sz="44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5F940AB4-727D-477B-96AC-45E6CF3E8291}"/>
              </a:ext>
            </a:extLst>
          </p:cNvPr>
          <p:cNvSpPr/>
          <p:nvPr/>
        </p:nvSpPr>
        <p:spPr>
          <a:xfrm>
            <a:off x="381000" y="225739"/>
            <a:ext cx="1841500" cy="457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9">
            <a:extLst>
              <a:ext uri="{FF2B5EF4-FFF2-40B4-BE49-F238E27FC236}">
                <a16:creationId xmlns="" xmlns:a16="http://schemas.microsoft.com/office/drawing/2014/main" id="{55A67E2F-A8C6-44F7-985F-772C14236A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2985" y="6383037"/>
            <a:ext cx="2743200" cy="365125"/>
          </a:xfrm>
        </p:spPr>
        <p:txBody>
          <a:bodyPr/>
          <a:lstStyle/>
          <a:p>
            <a:fld id="{C531A2B2-876B-45BF-993B-6CDB1B8BF9AB}" type="datetime1">
              <a:rPr lang="en-US" smtClean="0"/>
              <a:t>2/25/2019</a:t>
            </a:fld>
            <a:endParaRPr lang="en-US" dirty="0"/>
          </a:p>
        </p:txBody>
      </p:sp>
      <p:sp>
        <p:nvSpPr>
          <p:cNvPr id="5" name="Slide Number Placeholder 10">
            <a:extLst>
              <a:ext uri="{FF2B5EF4-FFF2-40B4-BE49-F238E27FC236}">
                <a16:creationId xmlns="" xmlns:a16="http://schemas.microsoft.com/office/drawing/2014/main" id="{572138F8-2B19-4BA5-9F96-38D8EA0D3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C762C-AFEC-41AB-87FC-30D41D938410}" type="slidenum">
              <a:rPr lang="en-US" smtClean="0"/>
              <a:t>4</a:t>
            </a:fld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="" xmlns:a16="http://schemas.microsoft.com/office/drawing/2014/main" id="{22B7B210-73B1-4F66-B1C1-B424607BD3DA}"/>
              </a:ext>
            </a:extLst>
          </p:cNvPr>
          <p:cNvSpPr/>
          <p:nvPr/>
        </p:nvSpPr>
        <p:spPr>
          <a:xfrm>
            <a:off x="0" y="1807147"/>
            <a:ext cx="12192000" cy="2419527"/>
          </a:xfrm>
          <a:prstGeom prst="rect">
            <a:avLst/>
          </a:prstGeom>
          <a:pattFill prst="pct2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9" name="Rectangle: Rounded Corners 48">
            <a:extLst>
              <a:ext uri="{FF2B5EF4-FFF2-40B4-BE49-F238E27FC236}">
                <a16:creationId xmlns="" xmlns:a16="http://schemas.microsoft.com/office/drawing/2014/main" id="{C08A1CBA-F2E5-407E-8CFB-2A56AFD61CDD}"/>
              </a:ext>
            </a:extLst>
          </p:cNvPr>
          <p:cNvSpPr/>
          <p:nvPr/>
        </p:nvSpPr>
        <p:spPr>
          <a:xfrm rot="2700000">
            <a:off x="5483724" y="1326900"/>
            <a:ext cx="1249656" cy="124965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: Rounded Corners 49">
            <a:extLst>
              <a:ext uri="{FF2B5EF4-FFF2-40B4-BE49-F238E27FC236}">
                <a16:creationId xmlns="" xmlns:a16="http://schemas.microsoft.com/office/drawing/2014/main" id="{E8E1FEB2-C4B2-4C66-B2F9-4656F398BEEE}"/>
              </a:ext>
            </a:extLst>
          </p:cNvPr>
          <p:cNvSpPr/>
          <p:nvPr/>
        </p:nvSpPr>
        <p:spPr>
          <a:xfrm rot="2700000">
            <a:off x="1377526" y="3848785"/>
            <a:ext cx="800730" cy="800728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: Rounded Corners 50">
            <a:extLst>
              <a:ext uri="{FF2B5EF4-FFF2-40B4-BE49-F238E27FC236}">
                <a16:creationId xmlns="" xmlns:a16="http://schemas.microsoft.com/office/drawing/2014/main" id="{D95101AF-49B4-4CC8-987E-2D7D291172B0}"/>
              </a:ext>
            </a:extLst>
          </p:cNvPr>
          <p:cNvSpPr/>
          <p:nvPr/>
        </p:nvSpPr>
        <p:spPr>
          <a:xfrm rot="2700000">
            <a:off x="3223336" y="3810711"/>
            <a:ext cx="800730" cy="800728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: Rounded Corners 51">
            <a:extLst>
              <a:ext uri="{FF2B5EF4-FFF2-40B4-BE49-F238E27FC236}">
                <a16:creationId xmlns="" xmlns:a16="http://schemas.microsoft.com/office/drawing/2014/main" id="{8F415CCD-72FD-4F4F-9DAB-F6F6114BAE5E}"/>
              </a:ext>
            </a:extLst>
          </p:cNvPr>
          <p:cNvSpPr/>
          <p:nvPr/>
        </p:nvSpPr>
        <p:spPr>
          <a:xfrm rot="2700000">
            <a:off x="4856314" y="3822692"/>
            <a:ext cx="800730" cy="800728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: Rounded Corners 52">
            <a:extLst>
              <a:ext uri="{FF2B5EF4-FFF2-40B4-BE49-F238E27FC236}">
                <a16:creationId xmlns="" xmlns:a16="http://schemas.microsoft.com/office/drawing/2014/main" id="{D64F85C3-4084-4FB5-BFD7-3CBF02FFEFF7}"/>
              </a:ext>
            </a:extLst>
          </p:cNvPr>
          <p:cNvSpPr/>
          <p:nvPr/>
        </p:nvSpPr>
        <p:spPr>
          <a:xfrm rot="2700000">
            <a:off x="6524247" y="3822693"/>
            <a:ext cx="800730" cy="800728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: Rounded Corners 53">
            <a:extLst>
              <a:ext uri="{FF2B5EF4-FFF2-40B4-BE49-F238E27FC236}">
                <a16:creationId xmlns="" xmlns:a16="http://schemas.microsoft.com/office/drawing/2014/main" id="{99B1B4F1-07BD-45B4-A69A-EA93E9F32315}"/>
              </a:ext>
            </a:extLst>
          </p:cNvPr>
          <p:cNvSpPr/>
          <p:nvPr/>
        </p:nvSpPr>
        <p:spPr>
          <a:xfrm rot="2700000">
            <a:off x="8205835" y="3799463"/>
            <a:ext cx="800730" cy="800728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: Rounded Corners 54">
            <a:extLst>
              <a:ext uri="{FF2B5EF4-FFF2-40B4-BE49-F238E27FC236}">
                <a16:creationId xmlns="" xmlns:a16="http://schemas.microsoft.com/office/drawing/2014/main" id="{123C6E35-3A89-4629-B61A-5B8712B70A4E}"/>
              </a:ext>
            </a:extLst>
          </p:cNvPr>
          <p:cNvSpPr/>
          <p:nvPr/>
        </p:nvSpPr>
        <p:spPr>
          <a:xfrm rot="2700000">
            <a:off x="9920471" y="3811091"/>
            <a:ext cx="800730" cy="800728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="" xmlns:a16="http://schemas.microsoft.com/office/drawing/2014/main" id="{99B3085F-6DBB-4E61-A3D4-2AB49F30E157}"/>
              </a:ext>
            </a:extLst>
          </p:cNvPr>
          <p:cNvSpPr txBox="1"/>
          <p:nvPr/>
        </p:nvSpPr>
        <p:spPr>
          <a:xfrm>
            <a:off x="1211690" y="5054806"/>
            <a:ext cx="1202306" cy="129266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>
              <a:buClr>
                <a:schemeClr val="accent1"/>
              </a:buClr>
            </a:pPr>
            <a:r>
              <a:rPr lang="id-ID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Masy. sbg pusat kepentingan. Analisis, perencanaan &amp; perubahan dari masy sendiri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="" xmlns:a16="http://schemas.microsoft.com/office/drawing/2014/main" id="{3BC7B7AE-63A4-4D60-AF9E-F1E050EB3176}"/>
              </a:ext>
            </a:extLst>
          </p:cNvPr>
          <p:cNvSpPr txBox="1"/>
          <p:nvPr/>
        </p:nvSpPr>
        <p:spPr>
          <a:xfrm>
            <a:off x="1176737" y="3053914"/>
            <a:ext cx="1202307" cy="49244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buClr>
                <a:schemeClr val="accent1"/>
              </a:buClr>
            </a:pPr>
            <a:r>
              <a:rPr lang="id-ID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PEOPLE CENTRED</a:t>
            </a:r>
            <a:endParaRPr lang="en-US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="" xmlns:a16="http://schemas.microsoft.com/office/drawing/2014/main" id="{8A0A468E-3820-4C83-9312-43C79D0958CD}"/>
              </a:ext>
            </a:extLst>
          </p:cNvPr>
          <p:cNvSpPr txBox="1"/>
          <p:nvPr/>
        </p:nvSpPr>
        <p:spPr>
          <a:xfrm>
            <a:off x="3014815" y="5013764"/>
            <a:ext cx="1202306" cy="129266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>
              <a:buClr>
                <a:schemeClr val="accent1"/>
              </a:buClr>
            </a:pPr>
            <a:r>
              <a:rPr lang="id-ID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Pendekatan menyeluruh; hambatan dan peluang, kapasitas, dan solusi 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="" xmlns:a16="http://schemas.microsoft.com/office/drawing/2014/main" id="{79A32DFC-0E5C-43F3-9818-9C445A3AECF6}"/>
              </a:ext>
            </a:extLst>
          </p:cNvPr>
          <p:cNvSpPr txBox="1"/>
          <p:nvPr/>
        </p:nvSpPr>
        <p:spPr>
          <a:xfrm>
            <a:off x="3071095" y="3069393"/>
            <a:ext cx="1202307" cy="24622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buClr>
                <a:schemeClr val="accent1"/>
              </a:buClr>
            </a:pPr>
            <a:r>
              <a:rPr lang="id-ID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HOLISTIC</a:t>
            </a:r>
            <a:endParaRPr lang="en-US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="" xmlns:a16="http://schemas.microsoft.com/office/drawing/2014/main" id="{4BE1CDB7-397F-41F6-B2B4-C04F1C7B0412}"/>
              </a:ext>
            </a:extLst>
          </p:cNvPr>
          <p:cNvSpPr txBox="1"/>
          <p:nvPr/>
        </p:nvSpPr>
        <p:spPr>
          <a:xfrm>
            <a:off x="4655526" y="4943699"/>
            <a:ext cx="1202306" cy="86177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>
              <a:buClr>
                <a:schemeClr val="accent1"/>
              </a:buClr>
            </a:pPr>
            <a:r>
              <a:rPr lang="id-ID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Pentingnya proses pembelajaran dan monitoring 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="" xmlns:a16="http://schemas.microsoft.com/office/drawing/2014/main" id="{D8131B02-F3F0-4FA4-80F9-6F74164F9865}"/>
              </a:ext>
            </a:extLst>
          </p:cNvPr>
          <p:cNvSpPr txBox="1"/>
          <p:nvPr/>
        </p:nvSpPr>
        <p:spPr>
          <a:xfrm>
            <a:off x="4627212" y="3069394"/>
            <a:ext cx="1202307" cy="24622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buClr>
                <a:schemeClr val="accent1"/>
              </a:buClr>
            </a:pPr>
            <a:r>
              <a:rPr lang="id-ID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DYNAMIC</a:t>
            </a:r>
            <a:endParaRPr lang="en-US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="" xmlns:a16="http://schemas.microsoft.com/office/drawing/2014/main" id="{17559CBA-CC13-46AA-8A83-867181300EA3}"/>
              </a:ext>
            </a:extLst>
          </p:cNvPr>
          <p:cNvSpPr txBox="1"/>
          <p:nvPr/>
        </p:nvSpPr>
        <p:spPr>
          <a:xfrm>
            <a:off x="6281805" y="4947085"/>
            <a:ext cx="1202306" cy="1508105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>
              <a:buClr>
                <a:schemeClr val="accent1"/>
              </a:buClr>
            </a:pPr>
            <a:r>
              <a:rPr lang="id-ID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Penguatan jaringan sosial agar mampu mengatasi masalah dan memanfaat potensi 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="" xmlns:a16="http://schemas.microsoft.com/office/drawing/2014/main" id="{56249615-85DE-47FB-9A1A-91B5BBB6EC84}"/>
              </a:ext>
            </a:extLst>
          </p:cNvPr>
          <p:cNvSpPr txBox="1"/>
          <p:nvPr/>
        </p:nvSpPr>
        <p:spPr>
          <a:xfrm>
            <a:off x="6288505" y="3016910"/>
            <a:ext cx="1202307" cy="49244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buClr>
                <a:schemeClr val="accent1"/>
              </a:buClr>
            </a:pPr>
            <a:r>
              <a:rPr lang="id-ID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BUILDING ON STRENGHT</a:t>
            </a:r>
            <a:endParaRPr lang="en-US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="" xmlns:a16="http://schemas.microsoft.com/office/drawing/2014/main" id="{50A9859D-EABB-4125-A025-94DFE71A090D}"/>
              </a:ext>
            </a:extLst>
          </p:cNvPr>
          <p:cNvSpPr txBox="1"/>
          <p:nvPr/>
        </p:nvSpPr>
        <p:spPr>
          <a:xfrm>
            <a:off x="8009447" y="4947085"/>
            <a:ext cx="1202306" cy="129266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>
              <a:buClr>
                <a:schemeClr val="accent1"/>
              </a:buClr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r>
              <a:rPr lang="id-ID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Menjembatani teori dengan praktik; Kebijakan makro dan kegiatan mikro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="" xmlns:a16="http://schemas.microsoft.com/office/drawing/2014/main" id="{2DA36E94-A242-4DA4-8ADD-C3B1DBDE6DD4}"/>
              </a:ext>
            </a:extLst>
          </p:cNvPr>
          <p:cNvSpPr txBox="1"/>
          <p:nvPr/>
        </p:nvSpPr>
        <p:spPr>
          <a:xfrm>
            <a:off x="8009446" y="3003160"/>
            <a:ext cx="1202307" cy="49244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buClr>
                <a:schemeClr val="accent1"/>
              </a:buClr>
            </a:pPr>
            <a:r>
              <a:rPr lang="id-ID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MACRO-MICRO LINK</a:t>
            </a:r>
            <a:endParaRPr lang="en-US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="" xmlns:a16="http://schemas.microsoft.com/office/drawing/2014/main" id="{02681B5D-BE5D-49D8-897F-DF100AC5C77A}"/>
              </a:ext>
            </a:extLst>
          </p:cNvPr>
          <p:cNvSpPr txBox="1"/>
          <p:nvPr/>
        </p:nvSpPr>
        <p:spPr>
          <a:xfrm>
            <a:off x="9656490" y="5013764"/>
            <a:ext cx="1202306" cy="86177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>
              <a:buClr>
                <a:schemeClr val="accent1"/>
              </a:buClr>
            </a:pPr>
            <a:r>
              <a:rPr lang="id-ID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Proses dan hasil membentuk siklus yang tidak terputus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="" xmlns:a16="http://schemas.microsoft.com/office/drawing/2014/main" id="{F049F021-2476-491F-B7ED-1A3D9E946B1B}"/>
              </a:ext>
            </a:extLst>
          </p:cNvPr>
          <p:cNvSpPr txBox="1"/>
          <p:nvPr/>
        </p:nvSpPr>
        <p:spPr>
          <a:xfrm>
            <a:off x="9656490" y="3053913"/>
            <a:ext cx="1202307" cy="24622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buClr>
                <a:schemeClr val="accent1"/>
              </a:buClr>
            </a:pPr>
            <a:r>
              <a:rPr lang="id-ID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SUSTAINABLE</a:t>
            </a:r>
            <a:endParaRPr lang="en-US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69" name="Group 68">
            <a:extLst>
              <a:ext uri="{FF2B5EF4-FFF2-40B4-BE49-F238E27FC236}">
                <a16:creationId xmlns="" xmlns:a16="http://schemas.microsoft.com/office/drawing/2014/main" id="{C19745EE-4F9C-4444-94BE-3AF46A062298}"/>
              </a:ext>
            </a:extLst>
          </p:cNvPr>
          <p:cNvGrpSpPr/>
          <p:nvPr/>
        </p:nvGrpSpPr>
        <p:grpSpPr>
          <a:xfrm>
            <a:off x="5822886" y="1883148"/>
            <a:ext cx="546232" cy="548640"/>
            <a:chOff x="4113213" y="1803400"/>
            <a:chExt cx="360363" cy="361951"/>
          </a:xfrm>
          <a:solidFill>
            <a:schemeClr val="bg1"/>
          </a:solidFill>
        </p:grpSpPr>
        <p:sp>
          <p:nvSpPr>
            <p:cNvPr id="70" name="Freeform 74">
              <a:extLst>
                <a:ext uri="{FF2B5EF4-FFF2-40B4-BE49-F238E27FC236}">
                  <a16:creationId xmlns="" xmlns:a16="http://schemas.microsoft.com/office/drawing/2014/main" id="{361107B4-5E04-4F46-B90B-B1EBD50E1012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9588" y="1863725"/>
              <a:ext cx="153988" cy="169863"/>
            </a:xfrm>
            <a:custGeom>
              <a:avLst/>
              <a:gdLst>
                <a:gd name="T0" fmla="*/ 36 w 41"/>
                <a:gd name="T1" fmla="*/ 1 h 45"/>
                <a:gd name="T2" fmla="*/ 35 w 41"/>
                <a:gd name="T3" fmla="*/ 0 h 45"/>
                <a:gd name="T4" fmla="*/ 33 w 41"/>
                <a:gd name="T5" fmla="*/ 0 h 45"/>
                <a:gd name="T6" fmla="*/ 19 w 41"/>
                <a:gd name="T7" fmla="*/ 7 h 45"/>
                <a:gd name="T8" fmla="*/ 5 w 41"/>
                <a:gd name="T9" fmla="*/ 14 h 45"/>
                <a:gd name="T10" fmla="*/ 1 w 41"/>
                <a:gd name="T11" fmla="*/ 27 h 45"/>
                <a:gd name="T12" fmla="*/ 5 w 41"/>
                <a:gd name="T13" fmla="*/ 33 h 45"/>
                <a:gd name="T14" fmla="*/ 22 w 41"/>
                <a:gd name="T15" fmla="*/ 12 h 45"/>
                <a:gd name="T16" fmla="*/ 31 w 41"/>
                <a:gd name="T17" fmla="*/ 12 h 45"/>
                <a:gd name="T18" fmla="*/ 30 w 41"/>
                <a:gd name="T19" fmla="*/ 21 h 45"/>
                <a:gd name="T20" fmla="*/ 14 w 41"/>
                <a:gd name="T21" fmla="*/ 42 h 45"/>
                <a:gd name="T22" fmla="*/ 20 w 41"/>
                <a:gd name="T23" fmla="*/ 45 h 45"/>
                <a:gd name="T24" fmla="*/ 20 w 41"/>
                <a:gd name="T25" fmla="*/ 45 h 45"/>
                <a:gd name="T26" fmla="*/ 33 w 41"/>
                <a:gd name="T27" fmla="*/ 38 h 45"/>
                <a:gd name="T28" fmla="*/ 36 w 41"/>
                <a:gd name="T29" fmla="*/ 1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1" h="45">
                  <a:moveTo>
                    <a:pt x="36" y="1"/>
                  </a:moveTo>
                  <a:cubicBezTo>
                    <a:pt x="36" y="1"/>
                    <a:pt x="35" y="0"/>
                    <a:pt x="35" y="0"/>
                  </a:cubicBezTo>
                  <a:cubicBezTo>
                    <a:pt x="34" y="0"/>
                    <a:pt x="33" y="0"/>
                    <a:pt x="33" y="0"/>
                  </a:cubicBezTo>
                  <a:cubicBezTo>
                    <a:pt x="29" y="4"/>
                    <a:pt x="24" y="5"/>
                    <a:pt x="19" y="7"/>
                  </a:cubicBezTo>
                  <a:cubicBezTo>
                    <a:pt x="14" y="8"/>
                    <a:pt x="9" y="10"/>
                    <a:pt x="5" y="14"/>
                  </a:cubicBezTo>
                  <a:cubicBezTo>
                    <a:pt x="1" y="19"/>
                    <a:pt x="0" y="23"/>
                    <a:pt x="1" y="27"/>
                  </a:cubicBezTo>
                  <a:cubicBezTo>
                    <a:pt x="1" y="30"/>
                    <a:pt x="3" y="32"/>
                    <a:pt x="5" y="33"/>
                  </a:cubicBezTo>
                  <a:cubicBezTo>
                    <a:pt x="9" y="26"/>
                    <a:pt x="14" y="19"/>
                    <a:pt x="22" y="12"/>
                  </a:cubicBezTo>
                  <a:cubicBezTo>
                    <a:pt x="25" y="10"/>
                    <a:pt x="28" y="10"/>
                    <a:pt x="31" y="12"/>
                  </a:cubicBezTo>
                  <a:cubicBezTo>
                    <a:pt x="33" y="15"/>
                    <a:pt x="33" y="19"/>
                    <a:pt x="30" y="21"/>
                  </a:cubicBezTo>
                  <a:cubicBezTo>
                    <a:pt x="22" y="28"/>
                    <a:pt x="17" y="35"/>
                    <a:pt x="14" y="42"/>
                  </a:cubicBezTo>
                  <a:cubicBezTo>
                    <a:pt x="16" y="44"/>
                    <a:pt x="18" y="45"/>
                    <a:pt x="20" y="45"/>
                  </a:cubicBezTo>
                  <a:cubicBezTo>
                    <a:pt x="20" y="45"/>
                    <a:pt x="20" y="45"/>
                    <a:pt x="20" y="45"/>
                  </a:cubicBezTo>
                  <a:cubicBezTo>
                    <a:pt x="25" y="45"/>
                    <a:pt x="30" y="41"/>
                    <a:pt x="33" y="38"/>
                  </a:cubicBezTo>
                  <a:cubicBezTo>
                    <a:pt x="39" y="30"/>
                    <a:pt x="41" y="12"/>
                    <a:pt x="36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1" name="Freeform 75">
              <a:extLst>
                <a:ext uri="{FF2B5EF4-FFF2-40B4-BE49-F238E27FC236}">
                  <a16:creationId xmlns="" xmlns:a16="http://schemas.microsoft.com/office/drawing/2014/main" id="{0BB571B4-8377-4803-8F4B-EFFA2F346458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4825" y="1916113"/>
              <a:ext cx="109538" cy="173038"/>
            </a:xfrm>
            <a:custGeom>
              <a:avLst/>
              <a:gdLst>
                <a:gd name="T0" fmla="*/ 2 w 29"/>
                <a:gd name="T1" fmla="*/ 46 h 46"/>
                <a:gd name="T2" fmla="*/ 0 w 29"/>
                <a:gd name="T3" fmla="*/ 43 h 46"/>
                <a:gd name="T4" fmla="*/ 26 w 29"/>
                <a:gd name="T5" fmla="*/ 1 h 46"/>
                <a:gd name="T6" fmla="*/ 29 w 29"/>
                <a:gd name="T7" fmla="*/ 1 h 46"/>
                <a:gd name="T8" fmla="*/ 28 w 29"/>
                <a:gd name="T9" fmla="*/ 4 h 46"/>
                <a:gd name="T10" fmla="*/ 4 w 29"/>
                <a:gd name="T11" fmla="*/ 44 h 46"/>
                <a:gd name="T12" fmla="*/ 2 w 29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" h="46">
                  <a:moveTo>
                    <a:pt x="2" y="46"/>
                  </a:moveTo>
                  <a:cubicBezTo>
                    <a:pt x="1" y="46"/>
                    <a:pt x="0" y="45"/>
                    <a:pt x="0" y="43"/>
                  </a:cubicBezTo>
                  <a:cubicBezTo>
                    <a:pt x="0" y="42"/>
                    <a:pt x="5" y="19"/>
                    <a:pt x="26" y="1"/>
                  </a:cubicBezTo>
                  <a:cubicBezTo>
                    <a:pt x="27" y="0"/>
                    <a:pt x="28" y="0"/>
                    <a:pt x="29" y="1"/>
                  </a:cubicBezTo>
                  <a:cubicBezTo>
                    <a:pt x="29" y="2"/>
                    <a:pt x="29" y="3"/>
                    <a:pt x="28" y="4"/>
                  </a:cubicBezTo>
                  <a:cubicBezTo>
                    <a:pt x="9" y="21"/>
                    <a:pt x="4" y="44"/>
                    <a:pt x="4" y="44"/>
                  </a:cubicBezTo>
                  <a:cubicBezTo>
                    <a:pt x="4" y="45"/>
                    <a:pt x="3" y="46"/>
                    <a:pt x="2" y="4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2" name="Freeform 76">
              <a:extLst>
                <a:ext uri="{FF2B5EF4-FFF2-40B4-BE49-F238E27FC236}">
                  <a16:creationId xmlns="" xmlns:a16="http://schemas.microsoft.com/office/drawing/2014/main" id="{454FA499-3BF0-427A-8D0D-7AE7D3844820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0213" y="1984375"/>
              <a:ext cx="60325" cy="60325"/>
            </a:xfrm>
            <a:custGeom>
              <a:avLst/>
              <a:gdLst>
                <a:gd name="T0" fmla="*/ 16 w 16"/>
                <a:gd name="T1" fmla="*/ 0 h 16"/>
                <a:gd name="T2" fmla="*/ 0 w 16"/>
                <a:gd name="T3" fmla="*/ 0 h 16"/>
                <a:gd name="T4" fmla="*/ 1 w 16"/>
                <a:gd name="T5" fmla="*/ 16 h 16"/>
                <a:gd name="T6" fmla="*/ 16 w 16"/>
                <a:gd name="T7" fmla="*/ 16 h 16"/>
                <a:gd name="T8" fmla="*/ 16 w 16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6">
                  <a:moveTo>
                    <a:pt x="16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6"/>
                    <a:pt x="1" y="11"/>
                    <a:pt x="1" y="16"/>
                  </a:cubicBezTo>
                  <a:cubicBezTo>
                    <a:pt x="16" y="16"/>
                    <a:pt x="16" y="16"/>
                    <a:pt x="16" y="16"/>
                  </a:cubicBezTo>
                  <a:lnTo>
                    <a:pt x="1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3" name="Freeform 77">
              <a:extLst>
                <a:ext uri="{FF2B5EF4-FFF2-40B4-BE49-F238E27FC236}">
                  <a16:creationId xmlns="" xmlns:a16="http://schemas.microsoft.com/office/drawing/2014/main" id="{2F7D9F19-D70D-4CE7-A9AF-439A097C5D36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1325" y="1819275"/>
              <a:ext cx="49213" cy="74613"/>
            </a:xfrm>
            <a:custGeom>
              <a:avLst/>
              <a:gdLst>
                <a:gd name="T0" fmla="*/ 0 w 13"/>
                <a:gd name="T1" fmla="*/ 20 h 20"/>
                <a:gd name="T2" fmla="*/ 13 w 13"/>
                <a:gd name="T3" fmla="*/ 20 h 20"/>
                <a:gd name="T4" fmla="*/ 13 w 13"/>
                <a:gd name="T5" fmla="*/ 0 h 20"/>
                <a:gd name="T6" fmla="*/ 11 w 13"/>
                <a:gd name="T7" fmla="*/ 0 h 20"/>
                <a:gd name="T8" fmla="*/ 0 w 13"/>
                <a:gd name="T9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20">
                  <a:moveTo>
                    <a:pt x="0" y="20"/>
                  </a:moveTo>
                  <a:cubicBezTo>
                    <a:pt x="13" y="20"/>
                    <a:pt x="13" y="20"/>
                    <a:pt x="13" y="2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7" y="2"/>
                    <a:pt x="3" y="9"/>
                    <a:pt x="0" y="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4" name="Freeform 78">
              <a:extLst>
                <a:ext uri="{FF2B5EF4-FFF2-40B4-BE49-F238E27FC236}">
                  <a16:creationId xmlns="" xmlns:a16="http://schemas.microsoft.com/office/drawing/2014/main" id="{A6E0DFFE-0C33-4654-91BF-CE24561B863C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0213" y="1908175"/>
              <a:ext cx="60325" cy="60325"/>
            </a:xfrm>
            <a:custGeom>
              <a:avLst/>
              <a:gdLst>
                <a:gd name="T0" fmla="*/ 0 w 16"/>
                <a:gd name="T1" fmla="*/ 16 h 16"/>
                <a:gd name="T2" fmla="*/ 16 w 16"/>
                <a:gd name="T3" fmla="*/ 16 h 16"/>
                <a:gd name="T4" fmla="*/ 16 w 16"/>
                <a:gd name="T5" fmla="*/ 0 h 16"/>
                <a:gd name="T6" fmla="*/ 2 w 16"/>
                <a:gd name="T7" fmla="*/ 0 h 16"/>
                <a:gd name="T8" fmla="*/ 0 w 16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6">
                  <a:moveTo>
                    <a:pt x="0" y="16"/>
                  </a:moveTo>
                  <a:cubicBezTo>
                    <a:pt x="16" y="16"/>
                    <a:pt x="16" y="16"/>
                    <a:pt x="16" y="16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5"/>
                    <a:pt x="0" y="10"/>
                    <a:pt x="0" y="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5" name="Freeform 79">
              <a:extLst>
                <a:ext uri="{FF2B5EF4-FFF2-40B4-BE49-F238E27FC236}">
                  <a16:creationId xmlns="" xmlns:a16="http://schemas.microsoft.com/office/drawing/2014/main" id="{2094983C-DAAA-4366-BB87-CD2D9A110FAC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8150" y="2058988"/>
              <a:ext cx="52388" cy="90488"/>
            </a:xfrm>
            <a:custGeom>
              <a:avLst/>
              <a:gdLst>
                <a:gd name="T0" fmla="*/ 0 w 14"/>
                <a:gd name="T1" fmla="*/ 0 h 24"/>
                <a:gd name="T2" fmla="*/ 12 w 14"/>
                <a:gd name="T3" fmla="*/ 24 h 24"/>
                <a:gd name="T4" fmla="*/ 14 w 14"/>
                <a:gd name="T5" fmla="*/ 24 h 24"/>
                <a:gd name="T6" fmla="*/ 14 w 14"/>
                <a:gd name="T7" fmla="*/ 0 h 24"/>
                <a:gd name="T8" fmla="*/ 0 w 14"/>
                <a:gd name="T9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">
                  <a:moveTo>
                    <a:pt x="0" y="0"/>
                  </a:moveTo>
                  <a:cubicBezTo>
                    <a:pt x="3" y="13"/>
                    <a:pt x="8" y="22"/>
                    <a:pt x="12" y="24"/>
                  </a:cubicBezTo>
                  <a:cubicBezTo>
                    <a:pt x="14" y="24"/>
                    <a:pt x="14" y="24"/>
                    <a:pt x="14" y="24"/>
                  </a:cubicBezTo>
                  <a:cubicBezTo>
                    <a:pt x="14" y="0"/>
                    <a:pt x="14" y="0"/>
                    <a:pt x="14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6" name="Freeform 80">
              <a:extLst>
                <a:ext uri="{FF2B5EF4-FFF2-40B4-BE49-F238E27FC236}">
                  <a16:creationId xmlns="" xmlns:a16="http://schemas.microsoft.com/office/drawing/2014/main" id="{8319810D-1CA7-464B-92C8-617EB18F6621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3213" y="1984375"/>
              <a:ext cx="60325" cy="60325"/>
            </a:xfrm>
            <a:custGeom>
              <a:avLst/>
              <a:gdLst>
                <a:gd name="T0" fmla="*/ 14 w 16"/>
                <a:gd name="T1" fmla="*/ 0 h 16"/>
                <a:gd name="T2" fmla="*/ 0 w 16"/>
                <a:gd name="T3" fmla="*/ 0 h 16"/>
                <a:gd name="T4" fmla="*/ 3 w 16"/>
                <a:gd name="T5" fmla="*/ 16 h 16"/>
                <a:gd name="T6" fmla="*/ 16 w 16"/>
                <a:gd name="T7" fmla="*/ 16 h 16"/>
                <a:gd name="T8" fmla="*/ 14 w 16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6">
                  <a:moveTo>
                    <a:pt x="1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6"/>
                    <a:pt x="1" y="11"/>
                    <a:pt x="3" y="16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1"/>
                    <a:pt x="14" y="6"/>
                    <a:pt x="1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7" name="Freeform 81">
              <a:extLst>
                <a:ext uri="{FF2B5EF4-FFF2-40B4-BE49-F238E27FC236}">
                  <a16:creationId xmlns="" xmlns:a16="http://schemas.microsoft.com/office/drawing/2014/main" id="{D43F432B-E250-4DCC-8707-44E5FBAD8BA2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3213" y="1908175"/>
              <a:ext cx="63500" cy="60325"/>
            </a:xfrm>
            <a:custGeom>
              <a:avLst/>
              <a:gdLst>
                <a:gd name="T0" fmla="*/ 17 w 17"/>
                <a:gd name="T1" fmla="*/ 0 h 16"/>
                <a:gd name="T2" fmla="*/ 5 w 17"/>
                <a:gd name="T3" fmla="*/ 0 h 16"/>
                <a:gd name="T4" fmla="*/ 0 w 17"/>
                <a:gd name="T5" fmla="*/ 16 h 16"/>
                <a:gd name="T6" fmla="*/ 14 w 17"/>
                <a:gd name="T7" fmla="*/ 16 h 16"/>
                <a:gd name="T8" fmla="*/ 17 w 17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16">
                  <a:moveTo>
                    <a:pt x="17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2" y="5"/>
                    <a:pt x="1" y="10"/>
                    <a:pt x="0" y="16"/>
                  </a:cubicBezTo>
                  <a:cubicBezTo>
                    <a:pt x="14" y="16"/>
                    <a:pt x="14" y="16"/>
                    <a:pt x="14" y="16"/>
                  </a:cubicBezTo>
                  <a:cubicBezTo>
                    <a:pt x="15" y="10"/>
                    <a:pt x="16" y="5"/>
                    <a:pt x="17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8" name="Freeform 82">
              <a:extLst>
                <a:ext uri="{FF2B5EF4-FFF2-40B4-BE49-F238E27FC236}">
                  <a16:creationId xmlns="" xmlns:a16="http://schemas.microsoft.com/office/drawing/2014/main" id="{76FD87A8-C7C0-4553-9532-3B219ADCD8D8}"/>
                </a:ext>
              </a:extLst>
            </p:cNvPr>
            <p:cNvSpPr>
              <a:spLocks/>
            </p:cNvSpPr>
            <p:nvPr/>
          </p:nvSpPr>
          <p:spPr bwMode="auto">
            <a:xfrm>
              <a:off x="4179888" y="1908175"/>
              <a:ext cx="52388" cy="60325"/>
            </a:xfrm>
            <a:custGeom>
              <a:avLst/>
              <a:gdLst>
                <a:gd name="T0" fmla="*/ 12 w 14"/>
                <a:gd name="T1" fmla="*/ 16 h 16"/>
                <a:gd name="T2" fmla="*/ 14 w 14"/>
                <a:gd name="T3" fmla="*/ 0 h 16"/>
                <a:gd name="T4" fmla="*/ 4 w 14"/>
                <a:gd name="T5" fmla="*/ 0 h 16"/>
                <a:gd name="T6" fmla="*/ 0 w 14"/>
                <a:gd name="T7" fmla="*/ 16 h 16"/>
                <a:gd name="T8" fmla="*/ 12 w 14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6">
                  <a:moveTo>
                    <a:pt x="12" y="16"/>
                  </a:moveTo>
                  <a:cubicBezTo>
                    <a:pt x="12" y="10"/>
                    <a:pt x="13" y="5"/>
                    <a:pt x="14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5"/>
                    <a:pt x="1" y="10"/>
                    <a:pt x="0" y="16"/>
                  </a:cubicBezTo>
                  <a:lnTo>
                    <a:pt x="12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9" name="Freeform 83">
              <a:extLst>
                <a:ext uri="{FF2B5EF4-FFF2-40B4-BE49-F238E27FC236}">
                  <a16:creationId xmlns="" xmlns:a16="http://schemas.microsoft.com/office/drawing/2014/main" id="{499DED81-1E74-4A77-844A-8A45AA0A4ED2}"/>
                </a:ext>
              </a:extLst>
            </p:cNvPr>
            <p:cNvSpPr>
              <a:spLocks/>
            </p:cNvSpPr>
            <p:nvPr/>
          </p:nvSpPr>
          <p:spPr bwMode="auto">
            <a:xfrm>
              <a:off x="4138613" y="1803400"/>
              <a:ext cx="150813" cy="90488"/>
            </a:xfrm>
            <a:custGeom>
              <a:avLst/>
              <a:gdLst>
                <a:gd name="T0" fmla="*/ 12 w 40"/>
                <a:gd name="T1" fmla="*/ 24 h 24"/>
                <a:gd name="T2" fmla="*/ 39 w 40"/>
                <a:gd name="T3" fmla="*/ 0 h 24"/>
                <a:gd name="T4" fmla="*/ 40 w 40"/>
                <a:gd name="T5" fmla="*/ 0 h 24"/>
                <a:gd name="T6" fmla="*/ 0 w 40"/>
                <a:gd name="T7" fmla="*/ 24 h 24"/>
                <a:gd name="T8" fmla="*/ 12 w 40"/>
                <a:gd name="T9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24">
                  <a:moveTo>
                    <a:pt x="12" y="24"/>
                  </a:moveTo>
                  <a:cubicBezTo>
                    <a:pt x="17" y="11"/>
                    <a:pt x="27" y="2"/>
                    <a:pt x="39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23" y="0"/>
                    <a:pt x="8" y="10"/>
                    <a:pt x="0" y="24"/>
                  </a:cubicBezTo>
                  <a:lnTo>
                    <a:pt x="12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0" name="Freeform 84">
              <a:extLst>
                <a:ext uri="{FF2B5EF4-FFF2-40B4-BE49-F238E27FC236}">
                  <a16:creationId xmlns="" xmlns:a16="http://schemas.microsoft.com/office/drawing/2014/main" id="{30D1FAF7-C3AD-482E-B55B-99C498CC69CA}"/>
                </a:ext>
              </a:extLst>
            </p:cNvPr>
            <p:cNvSpPr>
              <a:spLocks/>
            </p:cNvSpPr>
            <p:nvPr/>
          </p:nvSpPr>
          <p:spPr bwMode="auto">
            <a:xfrm>
              <a:off x="4132263" y="2058988"/>
              <a:ext cx="157163" cy="106363"/>
            </a:xfrm>
            <a:custGeom>
              <a:avLst/>
              <a:gdLst>
                <a:gd name="T0" fmla="*/ 41 w 42"/>
                <a:gd name="T1" fmla="*/ 28 h 28"/>
                <a:gd name="T2" fmla="*/ 12 w 42"/>
                <a:gd name="T3" fmla="*/ 0 h 28"/>
                <a:gd name="T4" fmla="*/ 0 w 42"/>
                <a:gd name="T5" fmla="*/ 0 h 28"/>
                <a:gd name="T6" fmla="*/ 42 w 42"/>
                <a:gd name="T7" fmla="*/ 28 h 28"/>
                <a:gd name="T8" fmla="*/ 41 w 42"/>
                <a:gd name="T9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28">
                  <a:moveTo>
                    <a:pt x="41" y="28"/>
                  </a:moveTo>
                  <a:cubicBezTo>
                    <a:pt x="28" y="26"/>
                    <a:pt x="18" y="15"/>
                    <a:pt x="1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7" y="16"/>
                    <a:pt x="24" y="28"/>
                    <a:pt x="42" y="28"/>
                  </a:cubicBezTo>
                  <a:lnTo>
                    <a:pt x="41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1" name="Freeform 85">
              <a:extLst>
                <a:ext uri="{FF2B5EF4-FFF2-40B4-BE49-F238E27FC236}">
                  <a16:creationId xmlns="" xmlns:a16="http://schemas.microsoft.com/office/drawing/2014/main" id="{7E4BEE77-7B7C-48D6-8F6F-C3A073690021}"/>
                </a:ext>
              </a:extLst>
            </p:cNvPr>
            <p:cNvSpPr>
              <a:spLocks/>
            </p:cNvSpPr>
            <p:nvPr/>
          </p:nvSpPr>
          <p:spPr bwMode="auto">
            <a:xfrm>
              <a:off x="4179888" y="1984375"/>
              <a:ext cx="49213" cy="60325"/>
            </a:xfrm>
            <a:custGeom>
              <a:avLst/>
              <a:gdLst>
                <a:gd name="T0" fmla="*/ 12 w 13"/>
                <a:gd name="T1" fmla="*/ 0 h 16"/>
                <a:gd name="T2" fmla="*/ 0 w 13"/>
                <a:gd name="T3" fmla="*/ 0 h 16"/>
                <a:gd name="T4" fmla="*/ 2 w 13"/>
                <a:gd name="T5" fmla="*/ 16 h 16"/>
                <a:gd name="T6" fmla="*/ 13 w 13"/>
                <a:gd name="T7" fmla="*/ 16 h 16"/>
                <a:gd name="T8" fmla="*/ 12 w 13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6">
                  <a:moveTo>
                    <a:pt x="12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6"/>
                    <a:pt x="1" y="11"/>
                    <a:pt x="2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1"/>
                    <a:pt x="12" y="6"/>
                    <a:pt x="12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2" name="Freeform 86">
              <a:extLst>
                <a:ext uri="{FF2B5EF4-FFF2-40B4-BE49-F238E27FC236}">
                  <a16:creationId xmlns="" xmlns:a16="http://schemas.microsoft.com/office/drawing/2014/main" id="{961BABB0-177F-4312-8248-E105EFD32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4198938" y="1825625"/>
              <a:ext cx="63500" cy="68263"/>
            </a:xfrm>
            <a:custGeom>
              <a:avLst/>
              <a:gdLst>
                <a:gd name="T0" fmla="*/ 0 w 17"/>
                <a:gd name="T1" fmla="*/ 18 h 18"/>
                <a:gd name="T2" fmla="*/ 10 w 17"/>
                <a:gd name="T3" fmla="*/ 18 h 18"/>
                <a:gd name="T4" fmla="*/ 17 w 17"/>
                <a:gd name="T5" fmla="*/ 0 h 18"/>
                <a:gd name="T6" fmla="*/ 0 w 17"/>
                <a:gd name="T7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18">
                  <a:moveTo>
                    <a:pt x="0" y="18"/>
                  </a:moveTo>
                  <a:cubicBezTo>
                    <a:pt x="10" y="18"/>
                    <a:pt x="10" y="18"/>
                    <a:pt x="10" y="18"/>
                  </a:cubicBezTo>
                  <a:cubicBezTo>
                    <a:pt x="12" y="11"/>
                    <a:pt x="14" y="4"/>
                    <a:pt x="17" y="0"/>
                  </a:cubicBezTo>
                  <a:cubicBezTo>
                    <a:pt x="10" y="3"/>
                    <a:pt x="4" y="10"/>
                    <a:pt x="0" y="1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3" name="Freeform 87">
              <a:extLst>
                <a:ext uri="{FF2B5EF4-FFF2-40B4-BE49-F238E27FC236}">
                  <a16:creationId xmlns="" xmlns:a16="http://schemas.microsoft.com/office/drawing/2014/main" id="{386AC0FC-EB5E-4FD3-AA85-88EB6DB13C27}"/>
                </a:ext>
              </a:extLst>
            </p:cNvPr>
            <p:cNvSpPr>
              <a:spLocks/>
            </p:cNvSpPr>
            <p:nvPr/>
          </p:nvSpPr>
          <p:spPr bwMode="auto">
            <a:xfrm>
              <a:off x="4195763" y="2058988"/>
              <a:ext cx="66675" cy="82550"/>
            </a:xfrm>
            <a:custGeom>
              <a:avLst/>
              <a:gdLst>
                <a:gd name="T0" fmla="*/ 18 w 18"/>
                <a:gd name="T1" fmla="*/ 22 h 22"/>
                <a:gd name="T2" fmla="*/ 10 w 18"/>
                <a:gd name="T3" fmla="*/ 0 h 22"/>
                <a:gd name="T4" fmla="*/ 0 w 18"/>
                <a:gd name="T5" fmla="*/ 0 h 22"/>
                <a:gd name="T6" fmla="*/ 18 w 18"/>
                <a:gd name="T7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22">
                  <a:moveTo>
                    <a:pt x="18" y="22"/>
                  </a:moveTo>
                  <a:cubicBezTo>
                    <a:pt x="15" y="17"/>
                    <a:pt x="12" y="9"/>
                    <a:pt x="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" y="10"/>
                    <a:pt x="10" y="18"/>
                    <a:pt x="18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="" xmlns:a16="http://schemas.microsoft.com/office/drawing/2014/main" id="{CC17C0B1-79D1-429F-8A42-5DB0B8D97218}"/>
              </a:ext>
            </a:extLst>
          </p:cNvPr>
          <p:cNvGrpSpPr/>
          <p:nvPr/>
        </p:nvGrpSpPr>
        <p:grpSpPr>
          <a:xfrm>
            <a:off x="1694585" y="4040424"/>
            <a:ext cx="363664" cy="365264"/>
            <a:chOff x="2670175" y="1803400"/>
            <a:chExt cx="360363" cy="361950"/>
          </a:xfrm>
          <a:solidFill>
            <a:schemeClr val="bg1"/>
          </a:solidFill>
        </p:grpSpPr>
        <p:sp>
          <p:nvSpPr>
            <p:cNvPr id="85" name="Freeform 23">
              <a:extLst>
                <a:ext uri="{FF2B5EF4-FFF2-40B4-BE49-F238E27FC236}">
                  <a16:creationId xmlns="" xmlns:a16="http://schemas.microsoft.com/office/drawing/2014/main" id="{8A76C1DB-549D-43B7-93FC-D7C9015EF7A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752725" y="1803400"/>
              <a:ext cx="255588" cy="249238"/>
            </a:xfrm>
            <a:custGeom>
              <a:avLst/>
              <a:gdLst>
                <a:gd name="T0" fmla="*/ 27 w 68"/>
                <a:gd name="T1" fmla="*/ 64 h 66"/>
                <a:gd name="T2" fmla="*/ 38 w 68"/>
                <a:gd name="T3" fmla="*/ 64 h 66"/>
                <a:gd name="T4" fmla="*/ 44 w 68"/>
                <a:gd name="T5" fmla="*/ 66 h 66"/>
                <a:gd name="T6" fmla="*/ 68 w 68"/>
                <a:gd name="T7" fmla="*/ 34 h 66"/>
                <a:gd name="T8" fmla="*/ 34 w 68"/>
                <a:gd name="T9" fmla="*/ 0 h 66"/>
                <a:gd name="T10" fmla="*/ 0 w 68"/>
                <a:gd name="T11" fmla="*/ 34 h 66"/>
                <a:gd name="T12" fmla="*/ 8 w 68"/>
                <a:gd name="T13" fmla="*/ 56 h 66"/>
                <a:gd name="T14" fmla="*/ 27 w 68"/>
                <a:gd name="T15" fmla="*/ 64 h 66"/>
                <a:gd name="T16" fmla="*/ 20 w 68"/>
                <a:gd name="T17" fmla="*/ 21 h 66"/>
                <a:gd name="T18" fmla="*/ 27 w 68"/>
                <a:gd name="T19" fmla="*/ 22 h 66"/>
                <a:gd name="T20" fmla="*/ 38 w 68"/>
                <a:gd name="T21" fmla="*/ 22 h 66"/>
                <a:gd name="T22" fmla="*/ 37 w 68"/>
                <a:gd name="T23" fmla="*/ 14 h 66"/>
                <a:gd name="T24" fmla="*/ 31 w 68"/>
                <a:gd name="T25" fmla="*/ 11 h 66"/>
                <a:gd name="T26" fmla="*/ 44 w 68"/>
                <a:gd name="T27" fmla="*/ 3 h 66"/>
                <a:gd name="T28" fmla="*/ 51 w 68"/>
                <a:gd name="T29" fmla="*/ 7 h 66"/>
                <a:gd name="T30" fmla="*/ 58 w 68"/>
                <a:gd name="T31" fmla="*/ 13 h 66"/>
                <a:gd name="T32" fmla="*/ 51 w 68"/>
                <a:gd name="T33" fmla="*/ 23 h 66"/>
                <a:gd name="T34" fmla="*/ 41 w 68"/>
                <a:gd name="T35" fmla="*/ 26 h 66"/>
                <a:gd name="T36" fmla="*/ 44 w 68"/>
                <a:gd name="T37" fmla="*/ 32 h 66"/>
                <a:gd name="T38" fmla="*/ 48 w 68"/>
                <a:gd name="T39" fmla="*/ 32 h 66"/>
                <a:gd name="T40" fmla="*/ 42 w 68"/>
                <a:gd name="T41" fmla="*/ 43 h 66"/>
                <a:gd name="T42" fmla="*/ 44 w 68"/>
                <a:gd name="T43" fmla="*/ 47 h 66"/>
                <a:gd name="T44" fmla="*/ 40 w 68"/>
                <a:gd name="T45" fmla="*/ 50 h 66"/>
                <a:gd name="T46" fmla="*/ 31 w 68"/>
                <a:gd name="T47" fmla="*/ 57 h 66"/>
                <a:gd name="T48" fmla="*/ 27 w 68"/>
                <a:gd name="T49" fmla="*/ 50 h 66"/>
                <a:gd name="T50" fmla="*/ 28 w 68"/>
                <a:gd name="T51" fmla="*/ 46 h 66"/>
                <a:gd name="T52" fmla="*/ 26 w 68"/>
                <a:gd name="T53" fmla="*/ 41 h 66"/>
                <a:gd name="T54" fmla="*/ 17 w 68"/>
                <a:gd name="T55" fmla="*/ 37 h 66"/>
                <a:gd name="T56" fmla="*/ 13 w 68"/>
                <a:gd name="T57" fmla="*/ 32 h 66"/>
                <a:gd name="T58" fmla="*/ 20 w 68"/>
                <a:gd name="T59" fmla="*/ 21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68" h="66">
                  <a:moveTo>
                    <a:pt x="27" y="64"/>
                  </a:moveTo>
                  <a:cubicBezTo>
                    <a:pt x="38" y="64"/>
                    <a:pt x="38" y="64"/>
                    <a:pt x="38" y="64"/>
                  </a:cubicBezTo>
                  <a:cubicBezTo>
                    <a:pt x="41" y="64"/>
                    <a:pt x="43" y="65"/>
                    <a:pt x="44" y="66"/>
                  </a:cubicBezTo>
                  <a:cubicBezTo>
                    <a:pt x="58" y="62"/>
                    <a:pt x="68" y="49"/>
                    <a:pt x="68" y="34"/>
                  </a:cubicBezTo>
                  <a:cubicBezTo>
                    <a:pt x="68" y="15"/>
                    <a:pt x="53" y="0"/>
                    <a:pt x="34" y="0"/>
                  </a:cubicBezTo>
                  <a:cubicBezTo>
                    <a:pt x="15" y="0"/>
                    <a:pt x="0" y="15"/>
                    <a:pt x="0" y="34"/>
                  </a:cubicBezTo>
                  <a:cubicBezTo>
                    <a:pt x="0" y="42"/>
                    <a:pt x="3" y="50"/>
                    <a:pt x="8" y="56"/>
                  </a:cubicBezTo>
                  <a:cubicBezTo>
                    <a:pt x="17" y="56"/>
                    <a:pt x="24" y="61"/>
                    <a:pt x="27" y="64"/>
                  </a:cubicBezTo>
                  <a:close/>
                  <a:moveTo>
                    <a:pt x="20" y="21"/>
                  </a:moveTo>
                  <a:cubicBezTo>
                    <a:pt x="27" y="19"/>
                    <a:pt x="27" y="22"/>
                    <a:pt x="27" y="22"/>
                  </a:cubicBezTo>
                  <a:cubicBezTo>
                    <a:pt x="30" y="25"/>
                    <a:pt x="35" y="22"/>
                    <a:pt x="38" y="22"/>
                  </a:cubicBezTo>
                  <a:cubicBezTo>
                    <a:pt x="38" y="22"/>
                    <a:pt x="40" y="12"/>
                    <a:pt x="37" y="14"/>
                  </a:cubicBezTo>
                  <a:cubicBezTo>
                    <a:pt x="34" y="15"/>
                    <a:pt x="32" y="14"/>
                    <a:pt x="31" y="11"/>
                  </a:cubicBezTo>
                  <a:cubicBezTo>
                    <a:pt x="31" y="7"/>
                    <a:pt x="44" y="3"/>
                    <a:pt x="44" y="3"/>
                  </a:cubicBezTo>
                  <a:cubicBezTo>
                    <a:pt x="44" y="3"/>
                    <a:pt x="48" y="4"/>
                    <a:pt x="51" y="7"/>
                  </a:cubicBezTo>
                  <a:cubicBezTo>
                    <a:pt x="54" y="9"/>
                    <a:pt x="58" y="13"/>
                    <a:pt x="58" y="13"/>
                  </a:cubicBezTo>
                  <a:cubicBezTo>
                    <a:pt x="58" y="13"/>
                    <a:pt x="56" y="21"/>
                    <a:pt x="51" y="23"/>
                  </a:cubicBezTo>
                  <a:cubicBezTo>
                    <a:pt x="45" y="22"/>
                    <a:pt x="40" y="26"/>
                    <a:pt x="41" y="26"/>
                  </a:cubicBezTo>
                  <a:cubicBezTo>
                    <a:pt x="42" y="26"/>
                    <a:pt x="44" y="32"/>
                    <a:pt x="44" y="32"/>
                  </a:cubicBezTo>
                  <a:cubicBezTo>
                    <a:pt x="45" y="33"/>
                    <a:pt x="48" y="32"/>
                    <a:pt x="48" y="32"/>
                  </a:cubicBezTo>
                  <a:cubicBezTo>
                    <a:pt x="51" y="35"/>
                    <a:pt x="42" y="41"/>
                    <a:pt x="42" y="43"/>
                  </a:cubicBezTo>
                  <a:cubicBezTo>
                    <a:pt x="42" y="44"/>
                    <a:pt x="46" y="45"/>
                    <a:pt x="44" y="47"/>
                  </a:cubicBezTo>
                  <a:cubicBezTo>
                    <a:pt x="42" y="49"/>
                    <a:pt x="40" y="50"/>
                    <a:pt x="40" y="50"/>
                  </a:cubicBezTo>
                  <a:cubicBezTo>
                    <a:pt x="40" y="57"/>
                    <a:pt x="33" y="57"/>
                    <a:pt x="31" y="57"/>
                  </a:cubicBezTo>
                  <a:cubicBezTo>
                    <a:pt x="30" y="57"/>
                    <a:pt x="27" y="51"/>
                    <a:pt x="27" y="50"/>
                  </a:cubicBezTo>
                  <a:cubicBezTo>
                    <a:pt x="27" y="48"/>
                    <a:pt x="28" y="47"/>
                    <a:pt x="28" y="46"/>
                  </a:cubicBezTo>
                  <a:cubicBezTo>
                    <a:pt x="28" y="44"/>
                    <a:pt x="26" y="41"/>
                    <a:pt x="26" y="41"/>
                  </a:cubicBezTo>
                  <a:cubicBezTo>
                    <a:pt x="26" y="36"/>
                    <a:pt x="21" y="37"/>
                    <a:pt x="17" y="37"/>
                  </a:cubicBezTo>
                  <a:cubicBezTo>
                    <a:pt x="13" y="37"/>
                    <a:pt x="13" y="32"/>
                    <a:pt x="13" y="32"/>
                  </a:cubicBezTo>
                  <a:cubicBezTo>
                    <a:pt x="13" y="32"/>
                    <a:pt x="13" y="22"/>
                    <a:pt x="20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6" name="Freeform 24">
              <a:extLst>
                <a:ext uri="{FF2B5EF4-FFF2-40B4-BE49-F238E27FC236}">
                  <a16:creationId xmlns="" xmlns:a16="http://schemas.microsoft.com/office/drawing/2014/main" id="{A6A1BE17-3496-474E-BA3E-15C984D3240E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0175" y="2014538"/>
              <a:ext cx="68263" cy="134938"/>
            </a:xfrm>
            <a:custGeom>
              <a:avLst/>
              <a:gdLst>
                <a:gd name="T0" fmla="*/ 16 w 18"/>
                <a:gd name="T1" fmla="*/ 0 h 36"/>
                <a:gd name="T2" fmla="*/ 2 w 18"/>
                <a:gd name="T3" fmla="*/ 0 h 36"/>
                <a:gd name="T4" fmla="*/ 0 w 18"/>
                <a:gd name="T5" fmla="*/ 2 h 36"/>
                <a:gd name="T6" fmla="*/ 0 w 18"/>
                <a:gd name="T7" fmla="*/ 34 h 36"/>
                <a:gd name="T8" fmla="*/ 2 w 18"/>
                <a:gd name="T9" fmla="*/ 36 h 36"/>
                <a:gd name="T10" fmla="*/ 16 w 18"/>
                <a:gd name="T11" fmla="*/ 36 h 36"/>
                <a:gd name="T12" fmla="*/ 18 w 18"/>
                <a:gd name="T13" fmla="*/ 34 h 36"/>
                <a:gd name="T14" fmla="*/ 18 w 18"/>
                <a:gd name="T15" fmla="*/ 2 h 36"/>
                <a:gd name="T16" fmla="*/ 16 w 18"/>
                <a:gd name="T17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" h="36">
                  <a:moveTo>
                    <a:pt x="16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0" y="35"/>
                    <a:pt x="1" y="36"/>
                    <a:pt x="2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7" y="36"/>
                    <a:pt x="18" y="35"/>
                    <a:pt x="18" y="34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1"/>
                    <a:pt x="17" y="0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7" name="Freeform 25">
              <a:extLst>
                <a:ext uri="{FF2B5EF4-FFF2-40B4-BE49-F238E27FC236}">
                  <a16:creationId xmlns="" xmlns:a16="http://schemas.microsoft.com/office/drawing/2014/main" id="{EBF68C08-B487-4CB3-A721-CF671D8D394E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4788" y="2028825"/>
              <a:ext cx="285750" cy="136525"/>
            </a:xfrm>
            <a:custGeom>
              <a:avLst/>
              <a:gdLst>
                <a:gd name="T0" fmla="*/ 75 w 76"/>
                <a:gd name="T1" fmla="*/ 13 h 36"/>
                <a:gd name="T2" fmla="*/ 61 w 76"/>
                <a:gd name="T3" fmla="*/ 8 h 36"/>
                <a:gd name="T4" fmla="*/ 49 w 76"/>
                <a:gd name="T5" fmla="*/ 12 h 36"/>
                <a:gd name="T6" fmla="*/ 49 w 76"/>
                <a:gd name="T7" fmla="*/ 14 h 36"/>
                <a:gd name="T8" fmla="*/ 47 w 76"/>
                <a:gd name="T9" fmla="*/ 21 h 36"/>
                <a:gd name="T10" fmla="*/ 40 w 76"/>
                <a:gd name="T11" fmla="*/ 24 h 36"/>
                <a:gd name="T12" fmla="*/ 18 w 76"/>
                <a:gd name="T13" fmla="*/ 24 h 36"/>
                <a:gd name="T14" fmla="*/ 16 w 76"/>
                <a:gd name="T15" fmla="*/ 22 h 36"/>
                <a:gd name="T16" fmla="*/ 18 w 76"/>
                <a:gd name="T17" fmla="*/ 20 h 36"/>
                <a:gd name="T18" fmla="*/ 40 w 76"/>
                <a:gd name="T19" fmla="*/ 20 h 36"/>
                <a:gd name="T20" fmla="*/ 44 w 76"/>
                <a:gd name="T21" fmla="*/ 18 h 36"/>
                <a:gd name="T22" fmla="*/ 45 w 76"/>
                <a:gd name="T23" fmla="*/ 14 h 36"/>
                <a:gd name="T24" fmla="*/ 40 w 76"/>
                <a:gd name="T25" fmla="*/ 8 h 36"/>
                <a:gd name="T26" fmla="*/ 28 w 76"/>
                <a:gd name="T27" fmla="*/ 8 h 36"/>
                <a:gd name="T28" fmla="*/ 27 w 76"/>
                <a:gd name="T29" fmla="*/ 7 h 36"/>
                <a:gd name="T30" fmla="*/ 10 w 76"/>
                <a:gd name="T31" fmla="*/ 0 h 36"/>
                <a:gd name="T32" fmla="*/ 2 w 76"/>
                <a:gd name="T33" fmla="*/ 0 h 36"/>
                <a:gd name="T34" fmla="*/ 0 w 76"/>
                <a:gd name="T35" fmla="*/ 2 h 36"/>
                <a:gd name="T36" fmla="*/ 0 w 76"/>
                <a:gd name="T37" fmla="*/ 24 h 36"/>
                <a:gd name="T38" fmla="*/ 1 w 76"/>
                <a:gd name="T39" fmla="*/ 26 h 36"/>
                <a:gd name="T40" fmla="*/ 17 w 76"/>
                <a:gd name="T41" fmla="*/ 31 h 36"/>
                <a:gd name="T42" fmla="*/ 33 w 76"/>
                <a:gd name="T43" fmla="*/ 36 h 36"/>
                <a:gd name="T44" fmla="*/ 51 w 76"/>
                <a:gd name="T45" fmla="*/ 29 h 36"/>
                <a:gd name="T46" fmla="*/ 75 w 76"/>
                <a:gd name="T47" fmla="*/ 16 h 36"/>
                <a:gd name="T48" fmla="*/ 76 w 76"/>
                <a:gd name="T49" fmla="*/ 14 h 36"/>
                <a:gd name="T50" fmla="*/ 75 w 76"/>
                <a:gd name="T51" fmla="*/ 1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6" h="36">
                  <a:moveTo>
                    <a:pt x="75" y="13"/>
                  </a:moveTo>
                  <a:cubicBezTo>
                    <a:pt x="71" y="8"/>
                    <a:pt x="67" y="7"/>
                    <a:pt x="61" y="8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49" y="13"/>
                    <a:pt x="49" y="13"/>
                    <a:pt x="49" y="14"/>
                  </a:cubicBezTo>
                  <a:cubicBezTo>
                    <a:pt x="49" y="17"/>
                    <a:pt x="49" y="19"/>
                    <a:pt x="47" y="21"/>
                  </a:cubicBezTo>
                  <a:cubicBezTo>
                    <a:pt x="45" y="23"/>
                    <a:pt x="43" y="24"/>
                    <a:pt x="40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6" y="23"/>
                    <a:pt x="16" y="22"/>
                  </a:cubicBezTo>
                  <a:cubicBezTo>
                    <a:pt x="16" y="21"/>
                    <a:pt x="17" y="20"/>
                    <a:pt x="18" y="20"/>
                  </a:cubicBezTo>
                  <a:cubicBezTo>
                    <a:pt x="40" y="20"/>
                    <a:pt x="40" y="20"/>
                    <a:pt x="40" y="20"/>
                  </a:cubicBezTo>
                  <a:cubicBezTo>
                    <a:pt x="42" y="20"/>
                    <a:pt x="43" y="19"/>
                    <a:pt x="44" y="18"/>
                  </a:cubicBezTo>
                  <a:cubicBezTo>
                    <a:pt x="45" y="17"/>
                    <a:pt x="45" y="16"/>
                    <a:pt x="45" y="14"/>
                  </a:cubicBezTo>
                  <a:cubicBezTo>
                    <a:pt x="45" y="12"/>
                    <a:pt x="44" y="8"/>
                    <a:pt x="40" y="8"/>
                  </a:cubicBezTo>
                  <a:cubicBezTo>
                    <a:pt x="28" y="8"/>
                    <a:pt x="28" y="8"/>
                    <a:pt x="28" y="8"/>
                  </a:cubicBezTo>
                  <a:cubicBezTo>
                    <a:pt x="27" y="8"/>
                    <a:pt x="27" y="8"/>
                    <a:pt x="27" y="7"/>
                  </a:cubicBezTo>
                  <a:cubicBezTo>
                    <a:pt x="24" y="5"/>
                    <a:pt x="18" y="0"/>
                    <a:pt x="10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5"/>
                    <a:pt x="1" y="26"/>
                    <a:pt x="1" y="26"/>
                  </a:cubicBezTo>
                  <a:cubicBezTo>
                    <a:pt x="8" y="28"/>
                    <a:pt x="13" y="30"/>
                    <a:pt x="17" y="31"/>
                  </a:cubicBezTo>
                  <a:cubicBezTo>
                    <a:pt x="25" y="34"/>
                    <a:pt x="29" y="36"/>
                    <a:pt x="33" y="36"/>
                  </a:cubicBezTo>
                  <a:cubicBezTo>
                    <a:pt x="38" y="36"/>
                    <a:pt x="42" y="34"/>
                    <a:pt x="51" y="29"/>
                  </a:cubicBezTo>
                  <a:cubicBezTo>
                    <a:pt x="57" y="25"/>
                    <a:pt x="64" y="21"/>
                    <a:pt x="75" y="16"/>
                  </a:cubicBezTo>
                  <a:cubicBezTo>
                    <a:pt x="75" y="16"/>
                    <a:pt x="76" y="15"/>
                    <a:pt x="76" y="14"/>
                  </a:cubicBezTo>
                  <a:cubicBezTo>
                    <a:pt x="76" y="14"/>
                    <a:pt x="76" y="13"/>
                    <a:pt x="75" y="1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="" xmlns:a16="http://schemas.microsoft.com/office/drawing/2014/main" id="{DE0F664D-E6E4-42D1-B59A-E692E2FA4BA3}"/>
              </a:ext>
            </a:extLst>
          </p:cNvPr>
          <p:cNvGrpSpPr/>
          <p:nvPr/>
        </p:nvGrpSpPr>
        <p:grpSpPr>
          <a:xfrm>
            <a:off x="6727561" y="3998771"/>
            <a:ext cx="363662" cy="365264"/>
            <a:chOff x="9161463" y="3248025"/>
            <a:chExt cx="360362" cy="361950"/>
          </a:xfrm>
          <a:solidFill>
            <a:schemeClr val="bg1"/>
          </a:solidFill>
        </p:grpSpPr>
        <p:sp>
          <p:nvSpPr>
            <p:cNvPr id="89" name="Freeform 35">
              <a:extLst>
                <a:ext uri="{FF2B5EF4-FFF2-40B4-BE49-F238E27FC236}">
                  <a16:creationId xmlns="" xmlns:a16="http://schemas.microsoft.com/office/drawing/2014/main" id="{24BC0AB6-1BE8-40FE-BE1F-C5BE039357A4}"/>
                </a:ext>
              </a:extLst>
            </p:cNvPr>
            <p:cNvSpPr>
              <a:spLocks/>
            </p:cNvSpPr>
            <p:nvPr/>
          </p:nvSpPr>
          <p:spPr bwMode="auto">
            <a:xfrm>
              <a:off x="9296400" y="3248025"/>
              <a:ext cx="15875" cy="30163"/>
            </a:xfrm>
            <a:custGeom>
              <a:avLst/>
              <a:gdLst>
                <a:gd name="T0" fmla="*/ 2 w 4"/>
                <a:gd name="T1" fmla="*/ 8 h 8"/>
                <a:gd name="T2" fmla="*/ 4 w 4"/>
                <a:gd name="T3" fmla="*/ 6 h 8"/>
                <a:gd name="T4" fmla="*/ 4 w 4"/>
                <a:gd name="T5" fmla="*/ 2 h 8"/>
                <a:gd name="T6" fmla="*/ 2 w 4"/>
                <a:gd name="T7" fmla="*/ 0 h 8"/>
                <a:gd name="T8" fmla="*/ 0 w 4"/>
                <a:gd name="T9" fmla="*/ 2 h 8"/>
                <a:gd name="T10" fmla="*/ 0 w 4"/>
                <a:gd name="T11" fmla="*/ 6 h 8"/>
                <a:gd name="T12" fmla="*/ 2 w 4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" h="8">
                  <a:moveTo>
                    <a:pt x="2" y="8"/>
                  </a:moveTo>
                  <a:cubicBezTo>
                    <a:pt x="3" y="8"/>
                    <a:pt x="4" y="7"/>
                    <a:pt x="4" y="6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4" y="1"/>
                    <a:pt x="3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7"/>
                    <a:pt x="1" y="8"/>
                    <a:pt x="2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0" name="Freeform 36">
              <a:extLst>
                <a:ext uri="{FF2B5EF4-FFF2-40B4-BE49-F238E27FC236}">
                  <a16:creationId xmlns="" xmlns:a16="http://schemas.microsoft.com/office/drawing/2014/main" id="{69DC599F-E493-44A0-81C2-AA0C624A259E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1625" y="3278188"/>
              <a:ext cx="30163" cy="30163"/>
            </a:xfrm>
            <a:custGeom>
              <a:avLst/>
              <a:gdLst>
                <a:gd name="T0" fmla="*/ 5 w 8"/>
                <a:gd name="T1" fmla="*/ 7 h 8"/>
                <a:gd name="T2" fmla="*/ 6 w 8"/>
                <a:gd name="T3" fmla="*/ 8 h 8"/>
                <a:gd name="T4" fmla="*/ 7 w 8"/>
                <a:gd name="T5" fmla="*/ 7 h 8"/>
                <a:gd name="T6" fmla="*/ 7 w 8"/>
                <a:gd name="T7" fmla="*/ 4 h 8"/>
                <a:gd name="T8" fmla="*/ 3 w 8"/>
                <a:gd name="T9" fmla="*/ 0 h 8"/>
                <a:gd name="T10" fmla="*/ 1 w 8"/>
                <a:gd name="T11" fmla="*/ 0 h 8"/>
                <a:gd name="T12" fmla="*/ 1 w 8"/>
                <a:gd name="T13" fmla="*/ 3 h 8"/>
                <a:gd name="T14" fmla="*/ 5 w 8"/>
                <a:gd name="T15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" h="8">
                  <a:moveTo>
                    <a:pt x="5" y="7"/>
                  </a:moveTo>
                  <a:cubicBezTo>
                    <a:pt x="5" y="8"/>
                    <a:pt x="5" y="8"/>
                    <a:pt x="6" y="8"/>
                  </a:cubicBezTo>
                  <a:cubicBezTo>
                    <a:pt x="7" y="8"/>
                    <a:pt x="7" y="8"/>
                    <a:pt x="7" y="7"/>
                  </a:cubicBezTo>
                  <a:cubicBezTo>
                    <a:pt x="8" y="7"/>
                    <a:pt x="8" y="5"/>
                    <a:pt x="7" y="4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1" y="0"/>
                    <a:pt x="1" y="0"/>
                  </a:cubicBezTo>
                  <a:cubicBezTo>
                    <a:pt x="0" y="1"/>
                    <a:pt x="0" y="3"/>
                    <a:pt x="1" y="3"/>
                  </a:cubicBezTo>
                  <a:lnTo>
                    <a:pt x="5" y="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1" name="Freeform 37">
              <a:extLst>
                <a:ext uri="{FF2B5EF4-FFF2-40B4-BE49-F238E27FC236}">
                  <a16:creationId xmlns="" xmlns:a16="http://schemas.microsoft.com/office/drawing/2014/main" id="{2F61179E-E7DC-4F2C-BB66-392E27F64ED2}"/>
                </a:ext>
              </a:extLst>
            </p:cNvPr>
            <p:cNvSpPr>
              <a:spLocks/>
            </p:cNvSpPr>
            <p:nvPr/>
          </p:nvSpPr>
          <p:spPr bwMode="auto">
            <a:xfrm>
              <a:off x="9386888" y="3278188"/>
              <a:ext cx="30163" cy="30163"/>
            </a:xfrm>
            <a:custGeom>
              <a:avLst/>
              <a:gdLst>
                <a:gd name="T0" fmla="*/ 2 w 8"/>
                <a:gd name="T1" fmla="*/ 8 h 8"/>
                <a:gd name="T2" fmla="*/ 3 w 8"/>
                <a:gd name="T3" fmla="*/ 7 h 8"/>
                <a:gd name="T4" fmla="*/ 7 w 8"/>
                <a:gd name="T5" fmla="*/ 3 h 8"/>
                <a:gd name="T6" fmla="*/ 7 w 8"/>
                <a:gd name="T7" fmla="*/ 0 h 8"/>
                <a:gd name="T8" fmla="*/ 5 w 8"/>
                <a:gd name="T9" fmla="*/ 0 h 8"/>
                <a:gd name="T10" fmla="*/ 1 w 8"/>
                <a:gd name="T11" fmla="*/ 4 h 8"/>
                <a:gd name="T12" fmla="*/ 1 w 8"/>
                <a:gd name="T13" fmla="*/ 7 h 8"/>
                <a:gd name="T14" fmla="*/ 2 w 8"/>
                <a:gd name="T1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" h="8">
                  <a:moveTo>
                    <a:pt x="2" y="8"/>
                  </a:moveTo>
                  <a:cubicBezTo>
                    <a:pt x="3" y="8"/>
                    <a:pt x="3" y="8"/>
                    <a:pt x="3" y="7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8" y="3"/>
                    <a:pt x="8" y="1"/>
                    <a:pt x="7" y="0"/>
                  </a:cubicBezTo>
                  <a:cubicBezTo>
                    <a:pt x="7" y="0"/>
                    <a:pt x="5" y="0"/>
                    <a:pt x="5" y="0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5"/>
                    <a:pt x="0" y="7"/>
                    <a:pt x="1" y="7"/>
                  </a:cubicBezTo>
                  <a:cubicBezTo>
                    <a:pt x="1" y="8"/>
                    <a:pt x="1" y="8"/>
                    <a:pt x="2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2" name="Freeform 38">
              <a:extLst>
                <a:ext uri="{FF2B5EF4-FFF2-40B4-BE49-F238E27FC236}">
                  <a16:creationId xmlns="" xmlns:a16="http://schemas.microsoft.com/office/drawing/2014/main" id="{A28A73B4-EC19-475E-8651-DB70411898B0}"/>
                </a:ext>
              </a:extLst>
            </p:cNvPr>
            <p:cNvSpPr>
              <a:spLocks/>
            </p:cNvSpPr>
            <p:nvPr/>
          </p:nvSpPr>
          <p:spPr bwMode="auto">
            <a:xfrm>
              <a:off x="9161463" y="3384550"/>
              <a:ext cx="30163" cy="14288"/>
            </a:xfrm>
            <a:custGeom>
              <a:avLst/>
              <a:gdLst>
                <a:gd name="T0" fmla="*/ 6 w 8"/>
                <a:gd name="T1" fmla="*/ 0 h 4"/>
                <a:gd name="T2" fmla="*/ 2 w 8"/>
                <a:gd name="T3" fmla="*/ 0 h 4"/>
                <a:gd name="T4" fmla="*/ 0 w 8"/>
                <a:gd name="T5" fmla="*/ 2 h 4"/>
                <a:gd name="T6" fmla="*/ 2 w 8"/>
                <a:gd name="T7" fmla="*/ 4 h 4"/>
                <a:gd name="T8" fmla="*/ 6 w 8"/>
                <a:gd name="T9" fmla="*/ 4 h 4"/>
                <a:gd name="T10" fmla="*/ 8 w 8"/>
                <a:gd name="T11" fmla="*/ 2 h 4"/>
                <a:gd name="T12" fmla="*/ 6 w 8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4">
                  <a:moveTo>
                    <a:pt x="6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7" y="4"/>
                    <a:pt x="8" y="3"/>
                    <a:pt x="8" y="2"/>
                  </a:cubicBezTo>
                  <a:cubicBezTo>
                    <a:pt x="8" y="1"/>
                    <a:pt x="7" y="0"/>
                    <a:pt x="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3" name="Freeform 39">
              <a:extLst>
                <a:ext uri="{FF2B5EF4-FFF2-40B4-BE49-F238E27FC236}">
                  <a16:creationId xmlns="" xmlns:a16="http://schemas.microsoft.com/office/drawing/2014/main" id="{4A2CC831-F3AB-4A50-ABF9-0B289193363E}"/>
                </a:ext>
              </a:extLst>
            </p:cNvPr>
            <p:cNvSpPr>
              <a:spLocks/>
            </p:cNvSpPr>
            <p:nvPr/>
          </p:nvSpPr>
          <p:spPr bwMode="auto">
            <a:xfrm>
              <a:off x="9205913" y="3294063"/>
              <a:ext cx="192088" cy="146050"/>
            </a:xfrm>
            <a:custGeom>
              <a:avLst/>
              <a:gdLst>
                <a:gd name="T0" fmla="*/ 4 w 51"/>
                <a:gd name="T1" fmla="*/ 39 h 39"/>
                <a:gd name="T2" fmla="*/ 13 w 51"/>
                <a:gd name="T3" fmla="*/ 23 h 39"/>
                <a:gd name="T4" fmla="*/ 18 w 51"/>
                <a:gd name="T5" fmla="*/ 20 h 39"/>
                <a:gd name="T6" fmla="*/ 51 w 51"/>
                <a:gd name="T7" fmla="*/ 20 h 39"/>
                <a:gd name="T8" fmla="*/ 26 w 51"/>
                <a:gd name="T9" fmla="*/ 0 h 39"/>
                <a:gd name="T10" fmla="*/ 0 w 51"/>
                <a:gd name="T11" fmla="*/ 26 h 39"/>
                <a:gd name="T12" fmla="*/ 4 w 51"/>
                <a:gd name="T13" fmla="*/ 3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1" h="39">
                  <a:moveTo>
                    <a:pt x="4" y="39"/>
                  </a:moveTo>
                  <a:cubicBezTo>
                    <a:pt x="13" y="23"/>
                    <a:pt x="13" y="23"/>
                    <a:pt x="13" y="23"/>
                  </a:cubicBezTo>
                  <a:cubicBezTo>
                    <a:pt x="14" y="21"/>
                    <a:pt x="16" y="20"/>
                    <a:pt x="18" y="20"/>
                  </a:cubicBezTo>
                  <a:cubicBezTo>
                    <a:pt x="51" y="20"/>
                    <a:pt x="51" y="20"/>
                    <a:pt x="51" y="20"/>
                  </a:cubicBezTo>
                  <a:cubicBezTo>
                    <a:pt x="49" y="9"/>
                    <a:pt x="38" y="0"/>
                    <a:pt x="26" y="0"/>
                  </a:cubicBezTo>
                  <a:cubicBezTo>
                    <a:pt x="12" y="0"/>
                    <a:pt x="0" y="12"/>
                    <a:pt x="0" y="26"/>
                  </a:cubicBezTo>
                  <a:cubicBezTo>
                    <a:pt x="0" y="31"/>
                    <a:pt x="1" y="35"/>
                    <a:pt x="4" y="3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4" name="Freeform 40">
              <a:extLst>
                <a:ext uri="{FF2B5EF4-FFF2-40B4-BE49-F238E27FC236}">
                  <a16:creationId xmlns="" xmlns:a16="http://schemas.microsoft.com/office/drawing/2014/main" id="{333F0C67-CEBD-4880-914B-824C70BABA53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6563" y="3549650"/>
              <a:ext cx="60325" cy="60325"/>
            </a:xfrm>
            <a:custGeom>
              <a:avLst/>
              <a:gdLst>
                <a:gd name="T0" fmla="*/ 14 w 16"/>
                <a:gd name="T1" fmla="*/ 0 h 16"/>
                <a:gd name="T2" fmla="*/ 2 w 16"/>
                <a:gd name="T3" fmla="*/ 0 h 16"/>
                <a:gd name="T4" fmla="*/ 0 w 16"/>
                <a:gd name="T5" fmla="*/ 2 h 16"/>
                <a:gd name="T6" fmla="*/ 0 w 16"/>
                <a:gd name="T7" fmla="*/ 14 h 16"/>
                <a:gd name="T8" fmla="*/ 2 w 16"/>
                <a:gd name="T9" fmla="*/ 16 h 16"/>
                <a:gd name="T10" fmla="*/ 14 w 16"/>
                <a:gd name="T11" fmla="*/ 16 h 16"/>
                <a:gd name="T12" fmla="*/ 16 w 16"/>
                <a:gd name="T13" fmla="*/ 14 h 16"/>
                <a:gd name="T14" fmla="*/ 16 w 16"/>
                <a:gd name="T15" fmla="*/ 2 h 16"/>
                <a:gd name="T16" fmla="*/ 14 w 16"/>
                <a:gd name="T17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14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15"/>
                    <a:pt x="1" y="16"/>
                    <a:pt x="2" y="16"/>
                  </a:cubicBezTo>
                  <a:cubicBezTo>
                    <a:pt x="14" y="16"/>
                    <a:pt x="14" y="16"/>
                    <a:pt x="14" y="16"/>
                  </a:cubicBezTo>
                  <a:cubicBezTo>
                    <a:pt x="15" y="16"/>
                    <a:pt x="16" y="15"/>
                    <a:pt x="16" y="14"/>
                  </a:cubicBezTo>
                  <a:cubicBezTo>
                    <a:pt x="16" y="2"/>
                    <a:pt x="16" y="2"/>
                    <a:pt x="16" y="2"/>
                  </a:cubicBezTo>
                  <a:cubicBezTo>
                    <a:pt x="16" y="1"/>
                    <a:pt x="15" y="0"/>
                    <a:pt x="1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5" name="Freeform 41">
              <a:extLst>
                <a:ext uri="{FF2B5EF4-FFF2-40B4-BE49-F238E27FC236}">
                  <a16:creationId xmlns="" xmlns:a16="http://schemas.microsoft.com/office/drawing/2014/main" id="{4F4F31A3-8D5E-4961-B0FB-55194044C708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6563" y="3384550"/>
              <a:ext cx="60325" cy="44450"/>
            </a:xfrm>
            <a:custGeom>
              <a:avLst/>
              <a:gdLst>
                <a:gd name="T0" fmla="*/ 5 w 38"/>
                <a:gd name="T1" fmla="*/ 0 h 28"/>
                <a:gd name="T2" fmla="*/ 0 w 38"/>
                <a:gd name="T3" fmla="*/ 28 h 28"/>
                <a:gd name="T4" fmla="*/ 38 w 38"/>
                <a:gd name="T5" fmla="*/ 28 h 28"/>
                <a:gd name="T6" fmla="*/ 31 w 38"/>
                <a:gd name="T7" fmla="*/ 0 h 28"/>
                <a:gd name="T8" fmla="*/ 5 w 38"/>
                <a:gd name="T9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8">
                  <a:moveTo>
                    <a:pt x="5" y="0"/>
                  </a:moveTo>
                  <a:lnTo>
                    <a:pt x="0" y="28"/>
                  </a:lnTo>
                  <a:lnTo>
                    <a:pt x="38" y="28"/>
                  </a:lnTo>
                  <a:lnTo>
                    <a:pt x="31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6" name="Freeform 42">
              <a:extLst>
                <a:ext uri="{FF2B5EF4-FFF2-40B4-BE49-F238E27FC236}">
                  <a16:creationId xmlns="" xmlns:a16="http://schemas.microsoft.com/office/drawing/2014/main" id="{1CC5BC60-8AD1-4A83-A7C1-D47304DD390D}"/>
                </a:ext>
              </a:extLst>
            </p:cNvPr>
            <p:cNvSpPr>
              <a:spLocks/>
            </p:cNvSpPr>
            <p:nvPr/>
          </p:nvSpPr>
          <p:spPr bwMode="auto">
            <a:xfrm>
              <a:off x="9405938" y="3444875"/>
              <a:ext cx="85725" cy="30163"/>
            </a:xfrm>
            <a:custGeom>
              <a:avLst/>
              <a:gdLst>
                <a:gd name="T0" fmla="*/ 45 w 54"/>
                <a:gd name="T1" fmla="*/ 0 h 19"/>
                <a:gd name="T2" fmla="*/ 0 w 54"/>
                <a:gd name="T3" fmla="*/ 0 h 19"/>
                <a:gd name="T4" fmla="*/ 4 w 54"/>
                <a:gd name="T5" fmla="*/ 19 h 19"/>
                <a:gd name="T6" fmla="*/ 54 w 54"/>
                <a:gd name="T7" fmla="*/ 19 h 19"/>
                <a:gd name="T8" fmla="*/ 45 w 54"/>
                <a:gd name="T9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19">
                  <a:moveTo>
                    <a:pt x="45" y="0"/>
                  </a:moveTo>
                  <a:lnTo>
                    <a:pt x="0" y="0"/>
                  </a:lnTo>
                  <a:lnTo>
                    <a:pt x="4" y="19"/>
                  </a:lnTo>
                  <a:lnTo>
                    <a:pt x="54" y="19"/>
                  </a:lnTo>
                  <a:lnTo>
                    <a:pt x="4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7" name="Freeform 43">
              <a:extLst>
                <a:ext uri="{FF2B5EF4-FFF2-40B4-BE49-F238E27FC236}">
                  <a16:creationId xmlns="" xmlns:a16="http://schemas.microsoft.com/office/drawing/2014/main" id="{1BC06F95-4F15-4BE4-B5EC-E768728B2A69}"/>
                </a:ext>
              </a:extLst>
            </p:cNvPr>
            <p:cNvSpPr>
              <a:spLocks/>
            </p:cNvSpPr>
            <p:nvPr/>
          </p:nvSpPr>
          <p:spPr bwMode="auto">
            <a:xfrm>
              <a:off x="9315450" y="3444875"/>
              <a:ext cx="82550" cy="30163"/>
            </a:xfrm>
            <a:custGeom>
              <a:avLst/>
              <a:gdLst>
                <a:gd name="T0" fmla="*/ 47 w 52"/>
                <a:gd name="T1" fmla="*/ 0 h 19"/>
                <a:gd name="T2" fmla="*/ 5 w 52"/>
                <a:gd name="T3" fmla="*/ 0 h 19"/>
                <a:gd name="T4" fmla="*/ 0 w 52"/>
                <a:gd name="T5" fmla="*/ 19 h 19"/>
                <a:gd name="T6" fmla="*/ 52 w 52"/>
                <a:gd name="T7" fmla="*/ 19 h 19"/>
                <a:gd name="T8" fmla="*/ 47 w 52"/>
                <a:gd name="T9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" h="19">
                  <a:moveTo>
                    <a:pt x="47" y="0"/>
                  </a:moveTo>
                  <a:lnTo>
                    <a:pt x="5" y="0"/>
                  </a:lnTo>
                  <a:lnTo>
                    <a:pt x="0" y="19"/>
                  </a:lnTo>
                  <a:lnTo>
                    <a:pt x="52" y="19"/>
                  </a:lnTo>
                  <a:lnTo>
                    <a:pt x="4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8" name="Freeform 44">
              <a:extLst>
                <a:ext uri="{FF2B5EF4-FFF2-40B4-BE49-F238E27FC236}">
                  <a16:creationId xmlns="" xmlns:a16="http://schemas.microsoft.com/office/drawing/2014/main" id="{71346CD1-EBCA-4A16-8D7C-2DB79D6D5A45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4338" y="3489325"/>
              <a:ext cx="104775" cy="44450"/>
            </a:xfrm>
            <a:custGeom>
              <a:avLst/>
              <a:gdLst>
                <a:gd name="T0" fmla="*/ 5 w 66"/>
                <a:gd name="T1" fmla="*/ 0 h 28"/>
                <a:gd name="T2" fmla="*/ 0 w 66"/>
                <a:gd name="T3" fmla="*/ 28 h 28"/>
                <a:gd name="T4" fmla="*/ 66 w 66"/>
                <a:gd name="T5" fmla="*/ 28 h 28"/>
                <a:gd name="T6" fmla="*/ 61 w 66"/>
                <a:gd name="T7" fmla="*/ 0 h 28"/>
                <a:gd name="T8" fmla="*/ 5 w 66"/>
                <a:gd name="T9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6" h="28">
                  <a:moveTo>
                    <a:pt x="5" y="0"/>
                  </a:moveTo>
                  <a:lnTo>
                    <a:pt x="0" y="28"/>
                  </a:lnTo>
                  <a:lnTo>
                    <a:pt x="66" y="28"/>
                  </a:lnTo>
                  <a:lnTo>
                    <a:pt x="61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9" name="Freeform 45">
              <a:extLst>
                <a:ext uri="{FF2B5EF4-FFF2-40B4-BE49-F238E27FC236}">
                  <a16:creationId xmlns="" xmlns:a16="http://schemas.microsoft.com/office/drawing/2014/main" id="{1643EE71-5659-4BB0-A85C-9CD133CD902A}"/>
                </a:ext>
              </a:extLst>
            </p:cNvPr>
            <p:cNvSpPr>
              <a:spLocks/>
            </p:cNvSpPr>
            <p:nvPr/>
          </p:nvSpPr>
          <p:spPr bwMode="auto">
            <a:xfrm>
              <a:off x="9221788" y="3444875"/>
              <a:ext cx="85725" cy="30163"/>
            </a:xfrm>
            <a:custGeom>
              <a:avLst/>
              <a:gdLst>
                <a:gd name="T0" fmla="*/ 9 w 54"/>
                <a:gd name="T1" fmla="*/ 0 h 19"/>
                <a:gd name="T2" fmla="*/ 0 w 54"/>
                <a:gd name="T3" fmla="*/ 19 h 19"/>
                <a:gd name="T4" fmla="*/ 49 w 54"/>
                <a:gd name="T5" fmla="*/ 19 h 19"/>
                <a:gd name="T6" fmla="*/ 54 w 54"/>
                <a:gd name="T7" fmla="*/ 0 h 19"/>
                <a:gd name="T8" fmla="*/ 9 w 54"/>
                <a:gd name="T9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19">
                  <a:moveTo>
                    <a:pt x="9" y="0"/>
                  </a:moveTo>
                  <a:lnTo>
                    <a:pt x="0" y="19"/>
                  </a:lnTo>
                  <a:lnTo>
                    <a:pt x="49" y="19"/>
                  </a:lnTo>
                  <a:lnTo>
                    <a:pt x="54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00" name="Freeform 46">
              <a:extLst>
                <a:ext uri="{FF2B5EF4-FFF2-40B4-BE49-F238E27FC236}">
                  <a16:creationId xmlns="" xmlns:a16="http://schemas.microsoft.com/office/drawing/2014/main" id="{57327959-6045-4278-A978-A1F7C7346AF0}"/>
                </a:ext>
              </a:extLst>
            </p:cNvPr>
            <p:cNvSpPr>
              <a:spLocks/>
            </p:cNvSpPr>
            <p:nvPr/>
          </p:nvSpPr>
          <p:spPr bwMode="auto">
            <a:xfrm>
              <a:off x="9417050" y="3489325"/>
              <a:ext cx="104775" cy="44450"/>
            </a:xfrm>
            <a:custGeom>
              <a:avLst/>
              <a:gdLst>
                <a:gd name="T0" fmla="*/ 28 w 28"/>
                <a:gd name="T1" fmla="*/ 9 h 12"/>
                <a:gd name="T2" fmla="*/ 23 w 28"/>
                <a:gd name="T3" fmla="*/ 0 h 12"/>
                <a:gd name="T4" fmla="*/ 0 w 28"/>
                <a:gd name="T5" fmla="*/ 0 h 12"/>
                <a:gd name="T6" fmla="*/ 3 w 28"/>
                <a:gd name="T7" fmla="*/ 12 h 12"/>
                <a:gd name="T8" fmla="*/ 26 w 28"/>
                <a:gd name="T9" fmla="*/ 12 h 12"/>
                <a:gd name="T10" fmla="*/ 26 w 28"/>
                <a:gd name="T11" fmla="*/ 12 h 12"/>
                <a:gd name="T12" fmla="*/ 28 w 28"/>
                <a:gd name="T13" fmla="*/ 10 h 12"/>
                <a:gd name="T14" fmla="*/ 28 w 28"/>
                <a:gd name="T15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" h="12">
                  <a:moveTo>
                    <a:pt x="28" y="9"/>
                  </a:moveTo>
                  <a:cubicBezTo>
                    <a:pt x="23" y="0"/>
                    <a:pt x="23" y="0"/>
                    <a:pt x="2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" y="12"/>
                    <a:pt x="3" y="12"/>
                    <a:pt x="3" y="12"/>
                  </a:cubicBezTo>
                  <a:cubicBezTo>
                    <a:pt x="26" y="12"/>
                    <a:pt x="26" y="12"/>
                    <a:pt x="26" y="12"/>
                  </a:cubicBezTo>
                  <a:cubicBezTo>
                    <a:pt x="26" y="12"/>
                    <a:pt x="26" y="12"/>
                    <a:pt x="26" y="12"/>
                  </a:cubicBezTo>
                  <a:cubicBezTo>
                    <a:pt x="27" y="12"/>
                    <a:pt x="28" y="11"/>
                    <a:pt x="28" y="10"/>
                  </a:cubicBezTo>
                  <a:cubicBezTo>
                    <a:pt x="28" y="9"/>
                    <a:pt x="28" y="9"/>
                    <a:pt x="28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01" name="Freeform 47">
              <a:extLst>
                <a:ext uri="{FF2B5EF4-FFF2-40B4-BE49-F238E27FC236}">
                  <a16:creationId xmlns="" xmlns:a16="http://schemas.microsoft.com/office/drawing/2014/main" id="{DEC8D447-1751-4748-9B0B-1F5068942BF5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1625" y="3489325"/>
              <a:ext cx="104775" cy="44450"/>
            </a:xfrm>
            <a:custGeom>
              <a:avLst/>
              <a:gdLst>
                <a:gd name="T0" fmla="*/ 0 w 28"/>
                <a:gd name="T1" fmla="*/ 9 h 12"/>
                <a:gd name="T2" fmla="*/ 0 w 28"/>
                <a:gd name="T3" fmla="*/ 11 h 12"/>
                <a:gd name="T4" fmla="*/ 2 w 28"/>
                <a:gd name="T5" fmla="*/ 12 h 12"/>
                <a:gd name="T6" fmla="*/ 25 w 28"/>
                <a:gd name="T7" fmla="*/ 12 h 12"/>
                <a:gd name="T8" fmla="*/ 28 w 28"/>
                <a:gd name="T9" fmla="*/ 0 h 12"/>
                <a:gd name="T10" fmla="*/ 5 w 28"/>
                <a:gd name="T11" fmla="*/ 0 h 12"/>
                <a:gd name="T12" fmla="*/ 0 w 28"/>
                <a:gd name="T13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" h="12">
                  <a:moveTo>
                    <a:pt x="0" y="9"/>
                  </a:moveTo>
                  <a:cubicBezTo>
                    <a:pt x="0" y="10"/>
                    <a:pt x="0" y="10"/>
                    <a:pt x="0" y="11"/>
                  </a:cubicBezTo>
                  <a:cubicBezTo>
                    <a:pt x="1" y="12"/>
                    <a:pt x="1" y="12"/>
                    <a:pt x="2" y="12"/>
                  </a:cubicBezTo>
                  <a:cubicBezTo>
                    <a:pt x="25" y="12"/>
                    <a:pt x="25" y="12"/>
                    <a:pt x="25" y="12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5" y="0"/>
                    <a:pt x="5" y="0"/>
                    <a:pt x="5" y="0"/>
                  </a:cubicBezTo>
                  <a:lnTo>
                    <a:pt x="0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02" name="Freeform 48">
              <a:extLst>
                <a:ext uri="{FF2B5EF4-FFF2-40B4-BE49-F238E27FC236}">
                  <a16:creationId xmlns="" xmlns:a16="http://schemas.microsoft.com/office/drawing/2014/main" id="{7B380BD8-2582-496F-84E5-96C55923F04D}"/>
                </a:ext>
              </a:extLst>
            </p:cNvPr>
            <p:cNvSpPr>
              <a:spLocks/>
            </p:cNvSpPr>
            <p:nvPr/>
          </p:nvSpPr>
          <p:spPr bwMode="auto">
            <a:xfrm>
              <a:off x="9394825" y="3384550"/>
              <a:ext cx="74613" cy="44450"/>
            </a:xfrm>
            <a:custGeom>
              <a:avLst/>
              <a:gdLst>
                <a:gd name="T0" fmla="*/ 2 w 20"/>
                <a:gd name="T1" fmla="*/ 12 h 12"/>
                <a:gd name="T2" fmla="*/ 20 w 20"/>
                <a:gd name="T3" fmla="*/ 12 h 12"/>
                <a:gd name="T4" fmla="*/ 14 w 20"/>
                <a:gd name="T5" fmla="*/ 1 h 12"/>
                <a:gd name="T6" fmla="*/ 12 w 20"/>
                <a:gd name="T7" fmla="*/ 0 h 12"/>
                <a:gd name="T8" fmla="*/ 0 w 20"/>
                <a:gd name="T9" fmla="*/ 0 h 12"/>
                <a:gd name="T10" fmla="*/ 2 w 20"/>
                <a:gd name="T11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" h="12">
                  <a:moveTo>
                    <a:pt x="2" y="12"/>
                  </a:moveTo>
                  <a:cubicBezTo>
                    <a:pt x="20" y="12"/>
                    <a:pt x="20" y="12"/>
                    <a:pt x="20" y="12"/>
                  </a:cubicBezTo>
                  <a:cubicBezTo>
                    <a:pt x="14" y="1"/>
                    <a:pt x="14" y="1"/>
                    <a:pt x="14" y="1"/>
                  </a:cubicBezTo>
                  <a:cubicBezTo>
                    <a:pt x="13" y="0"/>
                    <a:pt x="13" y="0"/>
                    <a:pt x="12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2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03" name="Freeform 49">
              <a:extLst>
                <a:ext uri="{FF2B5EF4-FFF2-40B4-BE49-F238E27FC236}">
                  <a16:creationId xmlns="" xmlns:a16="http://schemas.microsoft.com/office/drawing/2014/main" id="{E48F54A6-AB55-4123-96EA-7C2128121423}"/>
                </a:ext>
              </a:extLst>
            </p:cNvPr>
            <p:cNvSpPr>
              <a:spLocks/>
            </p:cNvSpPr>
            <p:nvPr/>
          </p:nvSpPr>
          <p:spPr bwMode="auto">
            <a:xfrm>
              <a:off x="9244013" y="3384550"/>
              <a:ext cx="74613" cy="44450"/>
            </a:xfrm>
            <a:custGeom>
              <a:avLst/>
              <a:gdLst>
                <a:gd name="T0" fmla="*/ 6 w 20"/>
                <a:gd name="T1" fmla="*/ 1 h 12"/>
                <a:gd name="T2" fmla="*/ 0 w 20"/>
                <a:gd name="T3" fmla="*/ 12 h 12"/>
                <a:gd name="T4" fmla="*/ 18 w 20"/>
                <a:gd name="T5" fmla="*/ 12 h 12"/>
                <a:gd name="T6" fmla="*/ 20 w 20"/>
                <a:gd name="T7" fmla="*/ 0 h 12"/>
                <a:gd name="T8" fmla="*/ 8 w 20"/>
                <a:gd name="T9" fmla="*/ 0 h 12"/>
                <a:gd name="T10" fmla="*/ 6 w 20"/>
                <a:gd name="T11" fmla="*/ 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" h="12">
                  <a:moveTo>
                    <a:pt x="6" y="1"/>
                  </a:moveTo>
                  <a:cubicBezTo>
                    <a:pt x="0" y="12"/>
                    <a:pt x="0" y="12"/>
                    <a:pt x="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7" y="0"/>
                    <a:pt x="7" y="0"/>
                    <a:pt x="6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="" xmlns:a16="http://schemas.microsoft.com/office/drawing/2014/main" id="{4A307710-2151-43D9-9046-1EA2E802B3B8}"/>
              </a:ext>
            </a:extLst>
          </p:cNvPr>
          <p:cNvGrpSpPr/>
          <p:nvPr/>
        </p:nvGrpSpPr>
        <p:grpSpPr>
          <a:xfrm>
            <a:off x="5089268" y="4040424"/>
            <a:ext cx="365264" cy="365264"/>
            <a:chOff x="3390900" y="3970338"/>
            <a:chExt cx="361950" cy="361950"/>
          </a:xfrm>
          <a:solidFill>
            <a:schemeClr val="bg1"/>
          </a:solidFill>
        </p:grpSpPr>
        <p:sp>
          <p:nvSpPr>
            <p:cNvPr id="105" name="Freeform 50">
              <a:extLst>
                <a:ext uri="{FF2B5EF4-FFF2-40B4-BE49-F238E27FC236}">
                  <a16:creationId xmlns="" xmlns:a16="http://schemas.microsoft.com/office/drawing/2014/main" id="{9FB1451B-2368-4E32-99A6-E7A9FDB30BA7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6325" y="4137025"/>
              <a:ext cx="123825" cy="104775"/>
            </a:xfrm>
            <a:custGeom>
              <a:avLst/>
              <a:gdLst>
                <a:gd name="T0" fmla="*/ 31 w 33"/>
                <a:gd name="T1" fmla="*/ 14 h 28"/>
                <a:gd name="T2" fmla="*/ 0 w 33"/>
                <a:gd name="T3" fmla="*/ 0 h 28"/>
                <a:gd name="T4" fmla="*/ 0 w 33"/>
                <a:gd name="T5" fmla="*/ 22 h 28"/>
                <a:gd name="T6" fmla="*/ 15 w 33"/>
                <a:gd name="T7" fmla="*/ 28 h 28"/>
                <a:gd name="T8" fmla="*/ 16 w 33"/>
                <a:gd name="T9" fmla="*/ 28 h 28"/>
                <a:gd name="T10" fmla="*/ 32 w 33"/>
                <a:gd name="T11" fmla="*/ 20 h 28"/>
                <a:gd name="T12" fmla="*/ 33 w 33"/>
                <a:gd name="T13" fmla="*/ 18 h 28"/>
                <a:gd name="T14" fmla="*/ 31 w 33"/>
                <a:gd name="T15" fmla="*/ 14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28">
                  <a:moveTo>
                    <a:pt x="31" y="14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5"/>
                    <a:pt x="9" y="28"/>
                    <a:pt x="15" y="28"/>
                  </a:cubicBezTo>
                  <a:cubicBezTo>
                    <a:pt x="15" y="28"/>
                    <a:pt x="15" y="28"/>
                    <a:pt x="16" y="28"/>
                  </a:cubicBezTo>
                  <a:cubicBezTo>
                    <a:pt x="21" y="28"/>
                    <a:pt x="27" y="25"/>
                    <a:pt x="32" y="20"/>
                  </a:cubicBezTo>
                  <a:cubicBezTo>
                    <a:pt x="32" y="20"/>
                    <a:pt x="33" y="19"/>
                    <a:pt x="33" y="18"/>
                  </a:cubicBezTo>
                  <a:cubicBezTo>
                    <a:pt x="33" y="16"/>
                    <a:pt x="32" y="15"/>
                    <a:pt x="31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06" name="Freeform 51">
              <a:extLst>
                <a:ext uri="{FF2B5EF4-FFF2-40B4-BE49-F238E27FC236}">
                  <a16:creationId xmlns="" xmlns:a16="http://schemas.microsoft.com/office/drawing/2014/main" id="{C6C043A1-722A-47B9-80A8-117A397098F0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1713" y="3970338"/>
              <a:ext cx="90488" cy="139700"/>
            </a:xfrm>
            <a:custGeom>
              <a:avLst/>
              <a:gdLst>
                <a:gd name="T0" fmla="*/ 8 w 24"/>
                <a:gd name="T1" fmla="*/ 30 h 37"/>
                <a:gd name="T2" fmla="*/ 19 w 24"/>
                <a:gd name="T3" fmla="*/ 37 h 37"/>
                <a:gd name="T4" fmla="*/ 21 w 24"/>
                <a:gd name="T5" fmla="*/ 14 h 37"/>
                <a:gd name="T6" fmla="*/ 6 w 24"/>
                <a:gd name="T7" fmla="*/ 1 h 37"/>
                <a:gd name="T8" fmla="*/ 3 w 24"/>
                <a:gd name="T9" fmla="*/ 1 h 37"/>
                <a:gd name="T10" fmla="*/ 0 w 24"/>
                <a:gd name="T11" fmla="*/ 4 h 37"/>
                <a:gd name="T12" fmla="*/ 0 w 24"/>
                <a:gd name="T13" fmla="*/ 33 h 37"/>
                <a:gd name="T14" fmla="*/ 8 w 24"/>
                <a:gd name="T15" fmla="*/ 3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37">
                  <a:moveTo>
                    <a:pt x="8" y="30"/>
                  </a:moveTo>
                  <a:cubicBezTo>
                    <a:pt x="13" y="30"/>
                    <a:pt x="17" y="33"/>
                    <a:pt x="19" y="37"/>
                  </a:cubicBezTo>
                  <a:cubicBezTo>
                    <a:pt x="21" y="31"/>
                    <a:pt x="24" y="22"/>
                    <a:pt x="21" y="14"/>
                  </a:cubicBezTo>
                  <a:cubicBezTo>
                    <a:pt x="18" y="8"/>
                    <a:pt x="14" y="3"/>
                    <a:pt x="6" y="1"/>
                  </a:cubicBezTo>
                  <a:cubicBezTo>
                    <a:pt x="5" y="0"/>
                    <a:pt x="4" y="0"/>
                    <a:pt x="3" y="1"/>
                  </a:cubicBezTo>
                  <a:cubicBezTo>
                    <a:pt x="2" y="1"/>
                    <a:pt x="0" y="2"/>
                    <a:pt x="0" y="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2" y="31"/>
                    <a:pt x="5" y="30"/>
                    <a:pt x="8" y="3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07" name="Freeform 52">
              <a:extLst>
                <a:ext uri="{FF2B5EF4-FFF2-40B4-BE49-F238E27FC236}">
                  <a16:creationId xmlns="" xmlns:a16="http://schemas.microsoft.com/office/drawing/2014/main" id="{A43DC5ED-CADA-4946-AE3F-4BD45B5E3BF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8838" y="4117975"/>
              <a:ext cx="128588" cy="109538"/>
            </a:xfrm>
            <a:custGeom>
              <a:avLst/>
              <a:gdLst>
                <a:gd name="T0" fmla="*/ 34 w 34"/>
                <a:gd name="T1" fmla="*/ 3 h 29"/>
                <a:gd name="T2" fmla="*/ 34 w 34"/>
                <a:gd name="T3" fmla="*/ 2 h 29"/>
                <a:gd name="T4" fmla="*/ 8 w 34"/>
                <a:gd name="T5" fmla="*/ 6 h 29"/>
                <a:gd name="T6" fmla="*/ 0 w 34"/>
                <a:gd name="T7" fmla="*/ 25 h 29"/>
                <a:gd name="T8" fmla="*/ 1 w 34"/>
                <a:gd name="T9" fmla="*/ 28 h 29"/>
                <a:gd name="T10" fmla="*/ 4 w 34"/>
                <a:gd name="T11" fmla="*/ 29 h 29"/>
                <a:gd name="T12" fmla="*/ 5 w 34"/>
                <a:gd name="T13" fmla="*/ 29 h 29"/>
                <a:gd name="T14" fmla="*/ 34 w 34"/>
                <a:gd name="T15" fmla="*/ 18 h 29"/>
                <a:gd name="T16" fmla="*/ 34 w 34"/>
                <a:gd name="T17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" h="29">
                  <a:moveTo>
                    <a:pt x="34" y="3"/>
                  </a:moveTo>
                  <a:cubicBezTo>
                    <a:pt x="34" y="3"/>
                    <a:pt x="34" y="2"/>
                    <a:pt x="34" y="2"/>
                  </a:cubicBezTo>
                  <a:cubicBezTo>
                    <a:pt x="25" y="0"/>
                    <a:pt x="15" y="1"/>
                    <a:pt x="8" y="6"/>
                  </a:cubicBezTo>
                  <a:cubicBezTo>
                    <a:pt x="3" y="10"/>
                    <a:pt x="0" y="17"/>
                    <a:pt x="0" y="25"/>
                  </a:cubicBezTo>
                  <a:cubicBezTo>
                    <a:pt x="0" y="26"/>
                    <a:pt x="0" y="27"/>
                    <a:pt x="1" y="28"/>
                  </a:cubicBezTo>
                  <a:cubicBezTo>
                    <a:pt x="2" y="29"/>
                    <a:pt x="3" y="29"/>
                    <a:pt x="4" y="29"/>
                  </a:cubicBezTo>
                  <a:cubicBezTo>
                    <a:pt x="4" y="29"/>
                    <a:pt x="5" y="29"/>
                    <a:pt x="5" y="29"/>
                  </a:cubicBezTo>
                  <a:cubicBezTo>
                    <a:pt x="34" y="18"/>
                    <a:pt x="34" y="18"/>
                    <a:pt x="34" y="18"/>
                  </a:cubicBezTo>
                  <a:lnTo>
                    <a:pt x="34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08" name="Freeform 53">
              <a:extLst>
                <a:ext uri="{FF2B5EF4-FFF2-40B4-BE49-F238E27FC236}">
                  <a16:creationId xmlns="" xmlns:a16="http://schemas.microsoft.com/office/drawing/2014/main" id="{0E9B82B2-C0FA-487E-BA91-1BE7C11EACF1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0900" y="4098925"/>
              <a:ext cx="361950" cy="233363"/>
            </a:xfrm>
            <a:custGeom>
              <a:avLst/>
              <a:gdLst>
                <a:gd name="T0" fmla="*/ 94 w 96"/>
                <a:gd name="T1" fmla="*/ 58 h 62"/>
                <a:gd name="T2" fmla="*/ 56 w 96"/>
                <a:gd name="T3" fmla="*/ 58 h 62"/>
                <a:gd name="T4" fmla="*/ 56 w 96"/>
                <a:gd name="T5" fmla="*/ 8 h 62"/>
                <a:gd name="T6" fmla="*/ 48 w 96"/>
                <a:gd name="T7" fmla="*/ 0 h 62"/>
                <a:gd name="T8" fmla="*/ 40 w 96"/>
                <a:gd name="T9" fmla="*/ 8 h 62"/>
                <a:gd name="T10" fmla="*/ 40 w 96"/>
                <a:gd name="T11" fmla="*/ 58 h 62"/>
                <a:gd name="T12" fmla="*/ 2 w 96"/>
                <a:gd name="T13" fmla="*/ 58 h 62"/>
                <a:gd name="T14" fmla="*/ 0 w 96"/>
                <a:gd name="T15" fmla="*/ 60 h 62"/>
                <a:gd name="T16" fmla="*/ 2 w 96"/>
                <a:gd name="T17" fmla="*/ 62 h 62"/>
                <a:gd name="T18" fmla="*/ 94 w 96"/>
                <a:gd name="T19" fmla="*/ 62 h 62"/>
                <a:gd name="T20" fmla="*/ 96 w 96"/>
                <a:gd name="T21" fmla="*/ 60 h 62"/>
                <a:gd name="T22" fmla="*/ 94 w 96"/>
                <a:gd name="T23" fmla="*/ 58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6" h="62">
                  <a:moveTo>
                    <a:pt x="94" y="58"/>
                  </a:moveTo>
                  <a:cubicBezTo>
                    <a:pt x="56" y="58"/>
                    <a:pt x="56" y="58"/>
                    <a:pt x="56" y="58"/>
                  </a:cubicBezTo>
                  <a:cubicBezTo>
                    <a:pt x="56" y="8"/>
                    <a:pt x="56" y="8"/>
                    <a:pt x="56" y="8"/>
                  </a:cubicBezTo>
                  <a:cubicBezTo>
                    <a:pt x="56" y="4"/>
                    <a:pt x="52" y="0"/>
                    <a:pt x="48" y="0"/>
                  </a:cubicBezTo>
                  <a:cubicBezTo>
                    <a:pt x="44" y="0"/>
                    <a:pt x="40" y="4"/>
                    <a:pt x="40" y="8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2" y="58"/>
                    <a:pt x="2" y="58"/>
                    <a:pt x="2" y="58"/>
                  </a:cubicBezTo>
                  <a:cubicBezTo>
                    <a:pt x="1" y="58"/>
                    <a:pt x="0" y="59"/>
                    <a:pt x="0" y="60"/>
                  </a:cubicBezTo>
                  <a:cubicBezTo>
                    <a:pt x="0" y="61"/>
                    <a:pt x="1" y="62"/>
                    <a:pt x="2" y="62"/>
                  </a:cubicBezTo>
                  <a:cubicBezTo>
                    <a:pt x="94" y="62"/>
                    <a:pt x="94" y="62"/>
                    <a:pt x="94" y="62"/>
                  </a:cubicBezTo>
                  <a:cubicBezTo>
                    <a:pt x="95" y="62"/>
                    <a:pt x="96" y="61"/>
                    <a:pt x="96" y="60"/>
                  </a:cubicBezTo>
                  <a:cubicBezTo>
                    <a:pt x="96" y="59"/>
                    <a:pt x="95" y="58"/>
                    <a:pt x="94" y="5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109" name="Group 108">
            <a:extLst>
              <a:ext uri="{FF2B5EF4-FFF2-40B4-BE49-F238E27FC236}">
                <a16:creationId xmlns="" xmlns:a16="http://schemas.microsoft.com/office/drawing/2014/main" id="{03C5FCCF-8CBF-453D-9E71-31D6D6F1CED3}"/>
              </a:ext>
            </a:extLst>
          </p:cNvPr>
          <p:cNvGrpSpPr/>
          <p:nvPr/>
        </p:nvGrpSpPr>
        <p:grpSpPr>
          <a:xfrm>
            <a:off x="3518765" y="4028824"/>
            <a:ext cx="273950" cy="365264"/>
            <a:chOff x="2714625" y="3970338"/>
            <a:chExt cx="271463" cy="361950"/>
          </a:xfrm>
          <a:solidFill>
            <a:schemeClr val="bg1"/>
          </a:solidFill>
        </p:grpSpPr>
        <p:sp>
          <p:nvSpPr>
            <p:cNvPr id="110" name="Freeform 61">
              <a:extLst>
                <a:ext uri="{FF2B5EF4-FFF2-40B4-BE49-F238E27FC236}">
                  <a16:creationId xmlns="" xmlns:a16="http://schemas.microsoft.com/office/drawing/2014/main" id="{00B97109-B935-4951-8862-B843E45C333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4625" y="3970338"/>
              <a:ext cx="180975" cy="331788"/>
            </a:xfrm>
            <a:custGeom>
              <a:avLst/>
              <a:gdLst>
                <a:gd name="T0" fmla="*/ 14 w 48"/>
                <a:gd name="T1" fmla="*/ 84 h 88"/>
                <a:gd name="T2" fmla="*/ 4 w 48"/>
                <a:gd name="T3" fmla="*/ 74 h 88"/>
                <a:gd name="T4" fmla="*/ 4 w 48"/>
                <a:gd name="T5" fmla="*/ 22 h 88"/>
                <a:gd name="T6" fmla="*/ 14 w 48"/>
                <a:gd name="T7" fmla="*/ 12 h 88"/>
                <a:gd name="T8" fmla="*/ 41 w 48"/>
                <a:gd name="T9" fmla="*/ 12 h 88"/>
                <a:gd name="T10" fmla="*/ 37 w 48"/>
                <a:gd name="T11" fmla="*/ 17 h 88"/>
                <a:gd name="T12" fmla="*/ 37 w 48"/>
                <a:gd name="T13" fmla="*/ 19 h 88"/>
                <a:gd name="T14" fmla="*/ 38 w 48"/>
                <a:gd name="T15" fmla="*/ 20 h 88"/>
                <a:gd name="T16" fmla="*/ 39 w 48"/>
                <a:gd name="T17" fmla="*/ 19 h 88"/>
                <a:gd name="T18" fmla="*/ 47 w 48"/>
                <a:gd name="T19" fmla="*/ 11 h 88"/>
                <a:gd name="T20" fmla="*/ 47 w 48"/>
                <a:gd name="T21" fmla="*/ 9 h 88"/>
                <a:gd name="T22" fmla="*/ 39 w 48"/>
                <a:gd name="T23" fmla="*/ 1 h 88"/>
                <a:gd name="T24" fmla="*/ 37 w 48"/>
                <a:gd name="T25" fmla="*/ 1 h 88"/>
                <a:gd name="T26" fmla="*/ 37 w 48"/>
                <a:gd name="T27" fmla="*/ 3 h 88"/>
                <a:gd name="T28" fmla="*/ 41 w 48"/>
                <a:gd name="T29" fmla="*/ 8 h 88"/>
                <a:gd name="T30" fmla="*/ 14 w 48"/>
                <a:gd name="T31" fmla="*/ 8 h 88"/>
                <a:gd name="T32" fmla="*/ 0 w 48"/>
                <a:gd name="T33" fmla="*/ 22 h 88"/>
                <a:gd name="T34" fmla="*/ 0 w 48"/>
                <a:gd name="T35" fmla="*/ 74 h 88"/>
                <a:gd name="T36" fmla="*/ 14 w 48"/>
                <a:gd name="T37" fmla="*/ 88 h 88"/>
                <a:gd name="T38" fmla="*/ 16 w 48"/>
                <a:gd name="T39" fmla="*/ 86 h 88"/>
                <a:gd name="T40" fmla="*/ 14 w 48"/>
                <a:gd name="T41" fmla="*/ 84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8" h="88">
                  <a:moveTo>
                    <a:pt x="14" y="84"/>
                  </a:moveTo>
                  <a:cubicBezTo>
                    <a:pt x="8" y="84"/>
                    <a:pt x="4" y="80"/>
                    <a:pt x="4" y="74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4" y="17"/>
                    <a:pt x="8" y="12"/>
                    <a:pt x="14" y="12"/>
                  </a:cubicBezTo>
                  <a:cubicBezTo>
                    <a:pt x="41" y="12"/>
                    <a:pt x="41" y="12"/>
                    <a:pt x="41" y="12"/>
                  </a:cubicBezTo>
                  <a:cubicBezTo>
                    <a:pt x="37" y="17"/>
                    <a:pt x="37" y="17"/>
                    <a:pt x="37" y="17"/>
                  </a:cubicBezTo>
                  <a:cubicBezTo>
                    <a:pt x="36" y="17"/>
                    <a:pt x="36" y="19"/>
                    <a:pt x="37" y="19"/>
                  </a:cubicBezTo>
                  <a:cubicBezTo>
                    <a:pt x="37" y="20"/>
                    <a:pt x="37" y="20"/>
                    <a:pt x="38" y="20"/>
                  </a:cubicBezTo>
                  <a:cubicBezTo>
                    <a:pt x="39" y="20"/>
                    <a:pt x="39" y="20"/>
                    <a:pt x="39" y="19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8" y="11"/>
                    <a:pt x="48" y="9"/>
                    <a:pt x="47" y="9"/>
                  </a:cubicBezTo>
                  <a:cubicBezTo>
                    <a:pt x="39" y="1"/>
                    <a:pt x="39" y="1"/>
                    <a:pt x="39" y="1"/>
                  </a:cubicBezTo>
                  <a:cubicBezTo>
                    <a:pt x="39" y="0"/>
                    <a:pt x="37" y="0"/>
                    <a:pt x="37" y="1"/>
                  </a:cubicBezTo>
                  <a:cubicBezTo>
                    <a:pt x="36" y="1"/>
                    <a:pt x="36" y="3"/>
                    <a:pt x="37" y="3"/>
                  </a:cubicBezTo>
                  <a:cubicBezTo>
                    <a:pt x="41" y="8"/>
                    <a:pt x="41" y="8"/>
                    <a:pt x="41" y="8"/>
                  </a:cubicBezTo>
                  <a:cubicBezTo>
                    <a:pt x="14" y="8"/>
                    <a:pt x="14" y="8"/>
                    <a:pt x="14" y="8"/>
                  </a:cubicBezTo>
                  <a:cubicBezTo>
                    <a:pt x="6" y="8"/>
                    <a:pt x="0" y="14"/>
                    <a:pt x="0" y="22"/>
                  </a:cubicBezTo>
                  <a:cubicBezTo>
                    <a:pt x="0" y="74"/>
                    <a:pt x="0" y="74"/>
                    <a:pt x="0" y="74"/>
                  </a:cubicBezTo>
                  <a:cubicBezTo>
                    <a:pt x="0" y="82"/>
                    <a:pt x="6" y="88"/>
                    <a:pt x="14" y="88"/>
                  </a:cubicBezTo>
                  <a:cubicBezTo>
                    <a:pt x="15" y="88"/>
                    <a:pt x="16" y="87"/>
                    <a:pt x="16" y="86"/>
                  </a:cubicBezTo>
                  <a:cubicBezTo>
                    <a:pt x="16" y="85"/>
                    <a:pt x="15" y="84"/>
                    <a:pt x="14" y="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11" name="Freeform 62">
              <a:extLst>
                <a:ext uri="{FF2B5EF4-FFF2-40B4-BE49-F238E27FC236}">
                  <a16:creationId xmlns="" xmlns:a16="http://schemas.microsoft.com/office/drawing/2014/main" id="{6E8AA2C9-6323-43A3-9A8A-606C4B105F6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5113" y="4000500"/>
              <a:ext cx="180975" cy="331788"/>
            </a:xfrm>
            <a:custGeom>
              <a:avLst/>
              <a:gdLst>
                <a:gd name="T0" fmla="*/ 34 w 48"/>
                <a:gd name="T1" fmla="*/ 0 h 88"/>
                <a:gd name="T2" fmla="*/ 32 w 48"/>
                <a:gd name="T3" fmla="*/ 2 h 88"/>
                <a:gd name="T4" fmla="*/ 34 w 48"/>
                <a:gd name="T5" fmla="*/ 4 h 88"/>
                <a:gd name="T6" fmla="*/ 44 w 48"/>
                <a:gd name="T7" fmla="*/ 14 h 88"/>
                <a:gd name="T8" fmla="*/ 44 w 48"/>
                <a:gd name="T9" fmla="*/ 66 h 88"/>
                <a:gd name="T10" fmla="*/ 34 w 48"/>
                <a:gd name="T11" fmla="*/ 76 h 88"/>
                <a:gd name="T12" fmla="*/ 7 w 48"/>
                <a:gd name="T13" fmla="*/ 76 h 88"/>
                <a:gd name="T14" fmla="*/ 11 w 48"/>
                <a:gd name="T15" fmla="*/ 71 h 88"/>
                <a:gd name="T16" fmla="*/ 11 w 48"/>
                <a:gd name="T17" fmla="*/ 69 h 88"/>
                <a:gd name="T18" fmla="*/ 9 w 48"/>
                <a:gd name="T19" fmla="*/ 69 h 88"/>
                <a:gd name="T20" fmla="*/ 1 w 48"/>
                <a:gd name="T21" fmla="*/ 77 h 88"/>
                <a:gd name="T22" fmla="*/ 1 w 48"/>
                <a:gd name="T23" fmla="*/ 79 h 88"/>
                <a:gd name="T24" fmla="*/ 9 w 48"/>
                <a:gd name="T25" fmla="*/ 87 h 88"/>
                <a:gd name="T26" fmla="*/ 10 w 48"/>
                <a:gd name="T27" fmla="*/ 88 h 88"/>
                <a:gd name="T28" fmla="*/ 11 w 48"/>
                <a:gd name="T29" fmla="*/ 87 h 88"/>
                <a:gd name="T30" fmla="*/ 11 w 48"/>
                <a:gd name="T31" fmla="*/ 85 h 88"/>
                <a:gd name="T32" fmla="*/ 7 w 48"/>
                <a:gd name="T33" fmla="*/ 80 h 88"/>
                <a:gd name="T34" fmla="*/ 34 w 48"/>
                <a:gd name="T35" fmla="*/ 80 h 88"/>
                <a:gd name="T36" fmla="*/ 48 w 48"/>
                <a:gd name="T37" fmla="*/ 66 h 88"/>
                <a:gd name="T38" fmla="*/ 48 w 48"/>
                <a:gd name="T39" fmla="*/ 14 h 88"/>
                <a:gd name="T40" fmla="*/ 34 w 48"/>
                <a:gd name="T4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8" h="88">
                  <a:moveTo>
                    <a:pt x="34" y="0"/>
                  </a:moveTo>
                  <a:cubicBezTo>
                    <a:pt x="33" y="0"/>
                    <a:pt x="32" y="1"/>
                    <a:pt x="32" y="2"/>
                  </a:cubicBezTo>
                  <a:cubicBezTo>
                    <a:pt x="32" y="3"/>
                    <a:pt x="33" y="4"/>
                    <a:pt x="34" y="4"/>
                  </a:cubicBezTo>
                  <a:cubicBezTo>
                    <a:pt x="40" y="4"/>
                    <a:pt x="44" y="9"/>
                    <a:pt x="44" y="14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4" y="72"/>
                    <a:pt x="40" y="76"/>
                    <a:pt x="34" y="76"/>
                  </a:cubicBezTo>
                  <a:cubicBezTo>
                    <a:pt x="7" y="76"/>
                    <a:pt x="7" y="76"/>
                    <a:pt x="7" y="76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69"/>
                    <a:pt x="11" y="69"/>
                  </a:cubicBezTo>
                  <a:cubicBezTo>
                    <a:pt x="11" y="68"/>
                    <a:pt x="9" y="68"/>
                    <a:pt x="9" y="69"/>
                  </a:cubicBezTo>
                  <a:cubicBezTo>
                    <a:pt x="1" y="77"/>
                    <a:pt x="1" y="77"/>
                    <a:pt x="1" y="77"/>
                  </a:cubicBezTo>
                  <a:cubicBezTo>
                    <a:pt x="0" y="77"/>
                    <a:pt x="0" y="79"/>
                    <a:pt x="1" y="79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9" y="88"/>
                    <a:pt x="9" y="88"/>
                    <a:pt x="10" y="88"/>
                  </a:cubicBezTo>
                  <a:cubicBezTo>
                    <a:pt x="11" y="88"/>
                    <a:pt x="11" y="88"/>
                    <a:pt x="11" y="87"/>
                  </a:cubicBezTo>
                  <a:cubicBezTo>
                    <a:pt x="12" y="87"/>
                    <a:pt x="12" y="85"/>
                    <a:pt x="11" y="85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34" y="80"/>
                    <a:pt x="34" y="80"/>
                    <a:pt x="34" y="80"/>
                  </a:cubicBezTo>
                  <a:cubicBezTo>
                    <a:pt x="42" y="80"/>
                    <a:pt x="48" y="74"/>
                    <a:pt x="48" y="66"/>
                  </a:cubicBezTo>
                  <a:cubicBezTo>
                    <a:pt x="48" y="14"/>
                    <a:pt x="48" y="14"/>
                    <a:pt x="48" y="14"/>
                  </a:cubicBezTo>
                  <a:cubicBezTo>
                    <a:pt x="48" y="6"/>
                    <a:pt x="42" y="0"/>
                    <a:pt x="3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12" name="Freeform 63">
              <a:extLst>
                <a:ext uri="{FF2B5EF4-FFF2-40B4-BE49-F238E27FC236}">
                  <a16:creationId xmlns="" xmlns:a16="http://schemas.microsoft.com/office/drawing/2014/main" id="{8DA5A6C9-8BDF-4CAD-988F-B9D2C7349D0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790825" y="4060825"/>
              <a:ext cx="120650" cy="180975"/>
            </a:xfrm>
            <a:custGeom>
              <a:avLst/>
              <a:gdLst>
                <a:gd name="T0" fmla="*/ 32 w 32"/>
                <a:gd name="T1" fmla="*/ 46 h 48"/>
                <a:gd name="T2" fmla="*/ 32 w 32"/>
                <a:gd name="T3" fmla="*/ 10 h 48"/>
                <a:gd name="T4" fmla="*/ 30 w 32"/>
                <a:gd name="T5" fmla="*/ 8 h 48"/>
                <a:gd name="T6" fmla="*/ 24 w 32"/>
                <a:gd name="T7" fmla="*/ 8 h 48"/>
                <a:gd name="T8" fmla="*/ 24 w 32"/>
                <a:gd name="T9" fmla="*/ 2 h 48"/>
                <a:gd name="T10" fmla="*/ 22 w 32"/>
                <a:gd name="T11" fmla="*/ 0 h 48"/>
                <a:gd name="T12" fmla="*/ 10 w 32"/>
                <a:gd name="T13" fmla="*/ 0 h 48"/>
                <a:gd name="T14" fmla="*/ 8 w 32"/>
                <a:gd name="T15" fmla="*/ 2 h 48"/>
                <a:gd name="T16" fmla="*/ 8 w 32"/>
                <a:gd name="T17" fmla="*/ 8 h 48"/>
                <a:gd name="T18" fmla="*/ 2 w 32"/>
                <a:gd name="T19" fmla="*/ 8 h 48"/>
                <a:gd name="T20" fmla="*/ 0 w 32"/>
                <a:gd name="T21" fmla="*/ 10 h 48"/>
                <a:gd name="T22" fmla="*/ 0 w 32"/>
                <a:gd name="T23" fmla="*/ 46 h 48"/>
                <a:gd name="T24" fmla="*/ 2 w 32"/>
                <a:gd name="T25" fmla="*/ 48 h 48"/>
                <a:gd name="T26" fmla="*/ 30 w 32"/>
                <a:gd name="T27" fmla="*/ 48 h 48"/>
                <a:gd name="T28" fmla="*/ 32 w 32"/>
                <a:gd name="T29" fmla="*/ 46 h 48"/>
                <a:gd name="T30" fmla="*/ 23 w 32"/>
                <a:gd name="T31" fmla="*/ 27 h 48"/>
                <a:gd name="T32" fmla="*/ 13 w 32"/>
                <a:gd name="T33" fmla="*/ 38 h 48"/>
                <a:gd name="T34" fmla="*/ 12 w 32"/>
                <a:gd name="T35" fmla="*/ 38 h 48"/>
                <a:gd name="T36" fmla="*/ 11 w 32"/>
                <a:gd name="T37" fmla="*/ 38 h 48"/>
                <a:gd name="T38" fmla="*/ 11 w 32"/>
                <a:gd name="T39" fmla="*/ 35 h 48"/>
                <a:gd name="T40" fmla="*/ 17 w 32"/>
                <a:gd name="T41" fmla="*/ 28 h 48"/>
                <a:gd name="T42" fmla="*/ 10 w 32"/>
                <a:gd name="T43" fmla="*/ 28 h 48"/>
                <a:gd name="T44" fmla="*/ 8 w 32"/>
                <a:gd name="T45" fmla="*/ 27 h 48"/>
                <a:gd name="T46" fmla="*/ 9 w 32"/>
                <a:gd name="T47" fmla="*/ 25 h 48"/>
                <a:gd name="T48" fmla="*/ 19 w 32"/>
                <a:gd name="T49" fmla="*/ 15 h 48"/>
                <a:gd name="T50" fmla="*/ 21 w 32"/>
                <a:gd name="T51" fmla="*/ 15 h 48"/>
                <a:gd name="T52" fmla="*/ 21 w 32"/>
                <a:gd name="T53" fmla="*/ 18 h 48"/>
                <a:gd name="T54" fmla="*/ 15 w 32"/>
                <a:gd name="T55" fmla="*/ 24 h 48"/>
                <a:gd name="T56" fmla="*/ 22 w 32"/>
                <a:gd name="T57" fmla="*/ 24 h 48"/>
                <a:gd name="T58" fmla="*/ 24 w 32"/>
                <a:gd name="T59" fmla="*/ 25 h 48"/>
                <a:gd name="T60" fmla="*/ 23 w 32"/>
                <a:gd name="T61" fmla="*/ 2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32" h="48">
                  <a:moveTo>
                    <a:pt x="32" y="46"/>
                  </a:moveTo>
                  <a:cubicBezTo>
                    <a:pt x="32" y="10"/>
                    <a:pt x="32" y="10"/>
                    <a:pt x="32" y="10"/>
                  </a:cubicBezTo>
                  <a:cubicBezTo>
                    <a:pt x="32" y="9"/>
                    <a:pt x="31" y="8"/>
                    <a:pt x="30" y="8"/>
                  </a:cubicBezTo>
                  <a:cubicBezTo>
                    <a:pt x="24" y="8"/>
                    <a:pt x="24" y="8"/>
                    <a:pt x="24" y="8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4" y="1"/>
                    <a:pt x="23" y="0"/>
                    <a:pt x="22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9" y="0"/>
                    <a:pt x="8" y="1"/>
                    <a:pt x="8" y="2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1" y="8"/>
                    <a:pt x="0" y="9"/>
                    <a:pt x="0" y="10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7"/>
                    <a:pt x="1" y="48"/>
                    <a:pt x="2" y="48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1" y="48"/>
                    <a:pt x="32" y="47"/>
                    <a:pt x="32" y="46"/>
                  </a:cubicBezTo>
                  <a:close/>
                  <a:moveTo>
                    <a:pt x="23" y="27"/>
                  </a:moveTo>
                  <a:cubicBezTo>
                    <a:pt x="13" y="38"/>
                    <a:pt x="13" y="38"/>
                    <a:pt x="13" y="38"/>
                  </a:cubicBezTo>
                  <a:cubicBezTo>
                    <a:pt x="13" y="38"/>
                    <a:pt x="13" y="38"/>
                    <a:pt x="12" y="38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0" y="37"/>
                    <a:pt x="10" y="36"/>
                    <a:pt x="11" y="35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0" y="28"/>
                    <a:pt x="10" y="28"/>
                    <a:pt x="10" y="28"/>
                  </a:cubicBezTo>
                  <a:cubicBezTo>
                    <a:pt x="9" y="28"/>
                    <a:pt x="8" y="28"/>
                    <a:pt x="8" y="27"/>
                  </a:cubicBezTo>
                  <a:cubicBezTo>
                    <a:pt x="8" y="26"/>
                    <a:pt x="8" y="25"/>
                    <a:pt x="9" y="25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9" y="14"/>
                    <a:pt x="21" y="14"/>
                    <a:pt x="21" y="15"/>
                  </a:cubicBezTo>
                  <a:cubicBezTo>
                    <a:pt x="22" y="16"/>
                    <a:pt x="22" y="17"/>
                    <a:pt x="21" y="18"/>
                  </a:cubicBezTo>
                  <a:cubicBezTo>
                    <a:pt x="15" y="24"/>
                    <a:pt x="15" y="24"/>
                    <a:pt x="15" y="24"/>
                  </a:cubicBezTo>
                  <a:cubicBezTo>
                    <a:pt x="22" y="24"/>
                    <a:pt x="22" y="24"/>
                    <a:pt x="22" y="24"/>
                  </a:cubicBezTo>
                  <a:cubicBezTo>
                    <a:pt x="23" y="24"/>
                    <a:pt x="24" y="25"/>
                    <a:pt x="24" y="25"/>
                  </a:cubicBezTo>
                  <a:cubicBezTo>
                    <a:pt x="24" y="26"/>
                    <a:pt x="24" y="27"/>
                    <a:pt x="23" y="2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113" name="Group 112">
            <a:extLst>
              <a:ext uri="{FF2B5EF4-FFF2-40B4-BE49-F238E27FC236}">
                <a16:creationId xmlns="" xmlns:a16="http://schemas.microsoft.com/office/drawing/2014/main" id="{B03A2625-BFF1-4472-B851-A0ECB1DE9106}"/>
              </a:ext>
            </a:extLst>
          </p:cNvPr>
          <p:cNvGrpSpPr/>
          <p:nvPr/>
        </p:nvGrpSpPr>
        <p:grpSpPr>
          <a:xfrm>
            <a:off x="8440919" y="4054975"/>
            <a:ext cx="346075" cy="361951"/>
            <a:chOff x="5554663" y="1803400"/>
            <a:chExt cx="346075" cy="361951"/>
          </a:xfrm>
          <a:solidFill>
            <a:schemeClr val="bg1"/>
          </a:solidFill>
        </p:grpSpPr>
        <p:sp>
          <p:nvSpPr>
            <p:cNvPr id="114" name="Freeform 122">
              <a:extLst>
                <a:ext uri="{FF2B5EF4-FFF2-40B4-BE49-F238E27FC236}">
                  <a16:creationId xmlns="" xmlns:a16="http://schemas.microsoft.com/office/drawing/2014/main" id="{EE7A7AC4-5136-4C85-90D2-C7F4F73B5EB0}"/>
                </a:ext>
              </a:extLst>
            </p:cNvPr>
            <p:cNvSpPr>
              <a:spLocks/>
            </p:cNvSpPr>
            <p:nvPr/>
          </p:nvSpPr>
          <p:spPr bwMode="auto">
            <a:xfrm>
              <a:off x="5840413" y="2074863"/>
              <a:ext cx="60325" cy="90488"/>
            </a:xfrm>
            <a:custGeom>
              <a:avLst/>
              <a:gdLst>
                <a:gd name="T0" fmla="*/ 10 w 16"/>
                <a:gd name="T1" fmla="*/ 1 h 24"/>
                <a:gd name="T2" fmla="*/ 6 w 16"/>
                <a:gd name="T3" fmla="*/ 1 h 24"/>
                <a:gd name="T4" fmla="*/ 0 w 16"/>
                <a:gd name="T5" fmla="*/ 16 h 24"/>
                <a:gd name="T6" fmla="*/ 8 w 16"/>
                <a:gd name="T7" fmla="*/ 24 h 24"/>
                <a:gd name="T8" fmla="*/ 16 w 16"/>
                <a:gd name="T9" fmla="*/ 16 h 24"/>
                <a:gd name="T10" fmla="*/ 10 w 16"/>
                <a:gd name="T11" fmla="*/ 1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" h="24">
                  <a:moveTo>
                    <a:pt x="10" y="1"/>
                  </a:moveTo>
                  <a:cubicBezTo>
                    <a:pt x="9" y="0"/>
                    <a:pt x="7" y="0"/>
                    <a:pt x="6" y="1"/>
                  </a:cubicBezTo>
                  <a:cubicBezTo>
                    <a:pt x="5" y="3"/>
                    <a:pt x="0" y="12"/>
                    <a:pt x="0" y="16"/>
                  </a:cubicBezTo>
                  <a:cubicBezTo>
                    <a:pt x="0" y="20"/>
                    <a:pt x="4" y="24"/>
                    <a:pt x="8" y="24"/>
                  </a:cubicBezTo>
                  <a:cubicBezTo>
                    <a:pt x="13" y="24"/>
                    <a:pt x="16" y="20"/>
                    <a:pt x="16" y="16"/>
                  </a:cubicBezTo>
                  <a:cubicBezTo>
                    <a:pt x="16" y="12"/>
                    <a:pt x="11" y="3"/>
                    <a:pt x="1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15" name="Freeform 123">
              <a:extLst>
                <a:ext uri="{FF2B5EF4-FFF2-40B4-BE49-F238E27FC236}">
                  <a16:creationId xmlns="" xmlns:a16="http://schemas.microsoft.com/office/drawing/2014/main" id="{7286790B-AFA4-4EED-82D5-909E1111715B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4663" y="1908175"/>
              <a:ext cx="46038" cy="90488"/>
            </a:xfrm>
            <a:custGeom>
              <a:avLst/>
              <a:gdLst>
                <a:gd name="T0" fmla="*/ 10 w 12"/>
                <a:gd name="T1" fmla="*/ 0 h 24"/>
                <a:gd name="T2" fmla="*/ 2 w 12"/>
                <a:gd name="T3" fmla="*/ 0 h 24"/>
                <a:gd name="T4" fmla="*/ 0 w 12"/>
                <a:gd name="T5" fmla="*/ 2 h 24"/>
                <a:gd name="T6" fmla="*/ 0 w 12"/>
                <a:gd name="T7" fmla="*/ 22 h 24"/>
                <a:gd name="T8" fmla="*/ 2 w 12"/>
                <a:gd name="T9" fmla="*/ 24 h 24"/>
                <a:gd name="T10" fmla="*/ 10 w 12"/>
                <a:gd name="T11" fmla="*/ 24 h 24"/>
                <a:gd name="T12" fmla="*/ 12 w 12"/>
                <a:gd name="T13" fmla="*/ 22 h 24"/>
                <a:gd name="T14" fmla="*/ 12 w 12"/>
                <a:gd name="T15" fmla="*/ 2 h 24"/>
                <a:gd name="T16" fmla="*/ 10 w 12"/>
                <a:gd name="T17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4">
                  <a:moveTo>
                    <a:pt x="10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0" y="23"/>
                    <a:pt x="1" y="24"/>
                    <a:pt x="2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4"/>
                    <a:pt x="12" y="23"/>
                    <a:pt x="12" y="22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12" y="1"/>
                    <a:pt x="11" y="0"/>
                    <a:pt x="1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16" name="Freeform 124">
              <a:extLst>
                <a:ext uri="{FF2B5EF4-FFF2-40B4-BE49-F238E27FC236}">
                  <a16:creationId xmlns="" xmlns:a16="http://schemas.microsoft.com/office/drawing/2014/main" id="{3C5B5BBE-9620-4A42-86D3-CB7299D45C46}"/>
                </a:ext>
              </a:extLst>
            </p:cNvPr>
            <p:cNvSpPr>
              <a:spLocks/>
            </p:cNvSpPr>
            <p:nvPr/>
          </p:nvSpPr>
          <p:spPr bwMode="auto">
            <a:xfrm>
              <a:off x="5578475" y="1803400"/>
              <a:ext cx="225425" cy="46038"/>
            </a:xfrm>
            <a:custGeom>
              <a:avLst/>
              <a:gdLst>
                <a:gd name="T0" fmla="*/ 2 w 60"/>
                <a:gd name="T1" fmla="*/ 8 h 12"/>
                <a:gd name="T2" fmla="*/ 22 w 60"/>
                <a:gd name="T3" fmla="*/ 8 h 12"/>
                <a:gd name="T4" fmla="*/ 22 w 60"/>
                <a:gd name="T5" fmla="*/ 12 h 12"/>
                <a:gd name="T6" fmla="*/ 38 w 60"/>
                <a:gd name="T7" fmla="*/ 12 h 12"/>
                <a:gd name="T8" fmla="*/ 38 w 60"/>
                <a:gd name="T9" fmla="*/ 8 h 12"/>
                <a:gd name="T10" fmla="*/ 58 w 60"/>
                <a:gd name="T11" fmla="*/ 8 h 12"/>
                <a:gd name="T12" fmla="*/ 58 w 60"/>
                <a:gd name="T13" fmla="*/ 8 h 12"/>
                <a:gd name="T14" fmla="*/ 60 w 60"/>
                <a:gd name="T15" fmla="*/ 6 h 12"/>
                <a:gd name="T16" fmla="*/ 58 w 60"/>
                <a:gd name="T17" fmla="*/ 4 h 12"/>
                <a:gd name="T18" fmla="*/ 38 w 60"/>
                <a:gd name="T19" fmla="*/ 4 h 12"/>
                <a:gd name="T20" fmla="*/ 38 w 60"/>
                <a:gd name="T21" fmla="*/ 2 h 12"/>
                <a:gd name="T22" fmla="*/ 36 w 60"/>
                <a:gd name="T23" fmla="*/ 0 h 12"/>
                <a:gd name="T24" fmla="*/ 24 w 60"/>
                <a:gd name="T25" fmla="*/ 0 h 12"/>
                <a:gd name="T26" fmla="*/ 22 w 60"/>
                <a:gd name="T27" fmla="*/ 2 h 12"/>
                <a:gd name="T28" fmla="*/ 22 w 60"/>
                <a:gd name="T29" fmla="*/ 4 h 12"/>
                <a:gd name="T30" fmla="*/ 2 w 60"/>
                <a:gd name="T31" fmla="*/ 4 h 12"/>
                <a:gd name="T32" fmla="*/ 0 w 60"/>
                <a:gd name="T33" fmla="*/ 6 h 12"/>
                <a:gd name="T34" fmla="*/ 2 w 60"/>
                <a:gd name="T35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0" h="12">
                  <a:moveTo>
                    <a:pt x="2" y="8"/>
                  </a:moveTo>
                  <a:cubicBezTo>
                    <a:pt x="22" y="8"/>
                    <a:pt x="22" y="8"/>
                    <a:pt x="22" y="8"/>
                  </a:cubicBezTo>
                  <a:cubicBezTo>
                    <a:pt x="22" y="12"/>
                    <a:pt x="22" y="12"/>
                    <a:pt x="22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8"/>
                    <a:pt x="38" y="8"/>
                    <a:pt x="38" y="8"/>
                  </a:cubicBezTo>
                  <a:cubicBezTo>
                    <a:pt x="58" y="8"/>
                    <a:pt x="58" y="8"/>
                    <a:pt x="58" y="8"/>
                  </a:cubicBezTo>
                  <a:cubicBezTo>
                    <a:pt x="58" y="8"/>
                    <a:pt x="58" y="8"/>
                    <a:pt x="58" y="8"/>
                  </a:cubicBezTo>
                  <a:cubicBezTo>
                    <a:pt x="59" y="8"/>
                    <a:pt x="60" y="7"/>
                    <a:pt x="60" y="6"/>
                  </a:cubicBezTo>
                  <a:cubicBezTo>
                    <a:pt x="60" y="5"/>
                    <a:pt x="59" y="4"/>
                    <a:pt x="58" y="4"/>
                  </a:cubicBezTo>
                  <a:cubicBezTo>
                    <a:pt x="38" y="4"/>
                    <a:pt x="38" y="4"/>
                    <a:pt x="38" y="4"/>
                  </a:cubicBezTo>
                  <a:cubicBezTo>
                    <a:pt x="38" y="2"/>
                    <a:pt x="38" y="2"/>
                    <a:pt x="38" y="2"/>
                  </a:cubicBezTo>
                  <a:cubicBezTo>
                    <a:pt x="38" y="1"/>
                    <a:pt x="37" y="0"/>
                    <a:pt x="36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3" y="0"/>
                    <a:pt x="22" y="1"/>
                    <a:pt x="22" y="2"/>
                  </a:cubicBezTo>
                  <a:cubicBezTo>
                    <a:pt x="22" y="4"/>
                    <a:pt x="22" y="4"/>
                    <a:pt x="2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1" y="4"/>
                    <a:pt x="0" y="5"/>
                    <a:pt x="0" y="6"/>
                  </a:cubicBezTo>
                  <a:cubicBezTo>
                    <a:pt x="0" y="7"/>
                    <a:pt x="1" y="8"/>
                    <a:pt x="2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17" name="Freeform 125">
              <a:extLst>
                <a:ext uri="{FF2B5EF4-FFF2-40B4-BE49-F238E27FC236}">
                  <a16:creationId xmlns="" xmlns:a16="http://schemas.microsoft.com/office/drawing/2014/main" id="{9DD3C65F-0413-4C86-8F93-46CB0FD07F6A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4988" y="1863725"/>
              <a:ext cx="150813" cy="180975"/>
            </a:xfrm>
            <a:custGeom>
              <a:avLst/>
              <a:gdLst>
                <a:gd name="T0" fmla="*/ 26 w 40"/>
                <a:gd name="T1" fmla="*/ 0 h 48"/>
                <a:gd name="T2" fmla="*/ 14 w 40"/>
                <a:gd name="T3" fmla="*/ 0 h 48"/>
                <a:gd name="T4" fmla="*/ 0 w 40"/>
                <a:gd name="T5" fmla="*/ 14 h 48"/>
                <a:gd name="T6" fmla="*/ 0 w 40"/>
                <a:gd name="T7" fmla="*/ 34 h 48"/>
                <a:gd name="T8" fmla="*/ 14 w 40"/>
                <a:gd name="T9" fmla="*/ 48 h 48"/>
                <a:gd name="T10" fmla="*/ 26 w 40"/>
                <a:gd name="T11" fmla="*/ 48 h 48"/>
                <a:gd name="T12" fmla="*/ 40 w 40"/>
                <a:gd name="T13" fmla="*/ 34 h 48"/>
                <a:gd name="T14" fmla="*/ 40 w 40"/>
                <a:gd name="T15" fmla="*/ 14 h 48"/>
                <a:gd name="T16" fmla="*/ 26 w 40"/>
                <a:gd name="T17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" h="48">
                  <a:moveTo>
                    <a:pt x="26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6" y="0"/>
                    <a:pt x="0" y="6"/>
                    <a:pt x="0" y="14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0" y="42"/>
                    <a:pt x="6" y="48"/>
                    <a:pt x="14" y="48"/>
                  </a:cubicBezTo>
                  <a:cubicBezTo>
                    <a:pt x="26" y="48"/>
                    <a:pt x="26" y="48"/>
                    <a:pt x="26" y="48"/>
                  </a:cubicBezTo>
                  <a:cubicBezTo>
                    <a:pt x="34" y="48"/>
                    <a:pt x="40" y="42"/>
                    <a:pt x="40" y="3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0" y="6"/>
                    <a:pt x="34" y="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18" name="Freeform 126">
              <a:extLst>
                <a:ext uri="{FF2B5EF4-FFF2-40B4-BE49-F238E27FC236}">
                  <a16:creationId xmlns="" xmlns:a16="http://schemas.microsoft.com/office/drawing/2014/main" id="{B43FAE08-7698-43F4-89B1-98BA4EDC43D3}"/>
                </a:ext>
              </a:extLst>
            </p:cNvPr>
            <p:cNvSpPr>
              <a:spLocks/>
            </p:cNvSpPr>
            <p:nvPr/>
          </p:nvSpPr>
          <p:spPr bwMode="auto">
            <a:xfrm>
              <a:off x="5780088" y="1908175"/>
              <a:ext cx="120650" cy="150813"/>
            </a:xfrm>
            <a:custGeom>
              <a:avLst/>
              <a:gdLst>
                <a:gd name="T0" fmla="*/ 32 w 32"/>
                <a:gd name="T1" fmla="*/ 38 h 40"/>
                <a:gd name="T2" fmla="*/ 32 w 32"/>
                <a:gd name="T3" fmla="*/ 30 h 40"/>
                <a:gd name="T4" fmla="*/ 0 w 32"/>
                <a:gd name="T5" fmla="*/ 0 h 40"/>
                <a:gd name="T6" fmla="*/ 0 w 32"/>
                <a:gd name="T7" fmla="*/ 24 h 40"/>
                <a:gd name="T8" fmla="*/ 6 w 32"/>
                <a:gd name="T9" fmla="*/ 24 h 40"/>
                <a:gd name="T10" fmla="*/ 12 w 32"/>
                <a:gd name="T11" fmla="*/ 30 h 40"/>
                <a:gd name="T12" fmla="*/ 12 w 32"/>
                <a:gd name="T13" fmla="*/ 38 h 40"/>
                <a:gd name="T14" fmla="*/ 14 w 32"/>
                <a:gd name="T15" fmla="*/ 40 h 40"/>
                <a:gd name="T16" fmla="*/ 30 w 32"/>
                <a:gd name="T17" fmla="*/ 40 h 40"/>
                <a:gd name="T18" fmla="*/ 32 w 32"/>
                <a:gd name="T19" fmla="*/ 38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2" h="40">
                  <a:moveTo>
                    <a:pt x="32" y="38"/>
                  </a:moveTo>
                  <a:cubicBezTo>
                    <a:pt x="32" y="30"/>
                    <a:pt x="32" y="30"/>
                    <a:pt x="32" y="30"/>
                  </a:cubicBezTo>
                  <a:cubicBezTo>
                    <a:pt x="32" y="10"/>
                    <a:pt x="16" y="2"/>
                    <a:pt x="0" y="0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9" y="24"/>
                    <a:pt x="12" y="27"/>
                    <a:pt x="12" y="30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39"/>
                    <a:pt x="13" y="40"/>
                    <a:pt x="14" y="40"/>
                  </a:cubicBezTo>
                  <a:cubicBezTo>
                    <a:pt x="30" y="40"/>
                    <a:pt x="30" y="40"/>
                    <a:pt x="30" y="40"/>
                  </a:cubicBezTo>
                  <a:cubicBezTo>
                    <a:pt x="31" y="40"/>
                    <a:pt x="32" y="39"/>
                    <a:pt x="32" y="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sp>
        <p:nvSpPr>
          <p:cNvPr id="119" name="Freeform 132">
            <a:extLst>
              <a:ext uri="{FF2B5EF4-FFF2-40B4-BE49-F238E27FC236}">
                <a16:creationId xmlns="" xmlns:a16="http://schemas.microsoft.com/office/drawing/2014/main" id="{DA089515-3E5C-43D0-ABA7-A4E613CD5DE2}"/>
              </a:ext>
            </a:extLst>
          </p:cNvPr>
          <p:cNvSpPr>
            <a:spLocks noEditPoints="1"/>
          </p:cNvSpPr>
          <p:nvPr/>
        </p:nvSpPr>
        <p:spPr bwMode="auto">
          <a:xfrm>
            <a:off x="10164467" y="4076112"/>
            <a:ext cx="312738" cy="346075"/>
          </a:xfrm>
          <a:custGeom>
            <a:avLst/>
            <a:gdLst>
              <a:gd name="T0" fmla="*/ 64 w 83"/>
              <a:gd name="T1" fmla="*/ 60 h 92"/>
              <a:gd name="T2" fmla="*/ 75 w 83"/>
              <a:gd name="T3" fmla="*/ 54 h 92"/>
              <a:gd name="T4" fmla="*/ 79 w 83"/>
              <a:gd name="T5" fmla="*/ 24 h 92"/>
              <a:gd name="T6" fmla="*/ 78 w 83"/>
              <a:gd name="T7" fmla="*/ 23 h 92"/>
              <a:gd name="T8" fmla="*/ 76 w 83"/>
              <a:gd name="T9" fmla="*/ 23 h 92"/>
              <a:gd name="T10" fmla="*/ 64 w 83"/>
              <a:gd name="T11" fmla="*/ 28 h 92"/>
              <a:gd name="T12" fmla="*/ 54 w 83"/>
              <a:gd name="T13" fmla="*/ 32 h 92"/>
              <a:gd name="T14" fmla="*/ 48 w 83"/>
              <a:gd name="T15" fmla="*/ 42 h 92"/>
              <a:gd name="T16" fmla="*/ 50 w 83"/>
              <a:gd name="T17" fmla="*/ 48 h 92"/>
              <a:gd name="T18" fmla="*/ 47 w 83"/>
              <a:gd name="T19" fmla="*/ 51 h 92"/>
              <a:gd name="T20" fmla="*/ 41 w 83"/>
              <a:gd name="T21" fmla="*/ 38 h 92"/>
              <a:gd name="T22" fmla="*/ 46 w 83"/>
              <a:gd name="T23" fmla="*/ 31 h 92"/>
              <a:gd name="T24" fmla="*/ 41 w 83"/>
              <a:gd name="T25" fmla="*/ 17 h 92"/>
              <a:gd name="T26" fmla="*/ 25 w 83"/>
              <a:gd name="T27" fmla="*/ 8 h 92"/>
              <a:gd name="T28" fmla="*/ 9 w 83"/>
              <a:gd name="T29" fmla="*/ 1 h 92"/>
              <a:gd name="T30" fmla="*/ 8 w 83"/>
              <a:gd name="T31" fmla="*/ 0 h 92"/>
              <a:gd name="T32" fmla="*/ 6 w 83"/>
              <a:gd name="T33" fmla="*/ 1 h 92"/>
              <a:gd name="T34" fmla="*/ 10 w 83"/>
              <a:gd name="T35" fmla="*/ 43 h 92"/>
              <a:gd name="T36" fmla="*/ 24 w 83"/>
              <a:gd name="T37" fmla="*/ 51 h 92"/>
              <a:gd name="T38" fmla="*/ 32 w 83"/>
              <a:gd name="T39" fmla="*/ 47 h 92"/>
              <a:gd name="T40" fmla="*/ 39 w 83"/>
              <a:gd name="T41" fmla="*/ 64 h 92"/>
              <a:gd name="T42" fmla="*/ 29 w 83"/>
              <a:gd name="T43" fmla="*/ 64 h 92"/>
              <a:gd name="T44" fmla="*/ 27 w 83"/>
              <a:gd name="T45" fmla="*/ 65 h 92"/>
              <a:gd name="T46" fmla="*/ 27 w 83"/>
              <a:gd name="T47" fmla="*/ 67 h 92"/>
              <a:gd name="T48" fmla="*/ 35 w 83"/>
              <a:gd name="T49" fmla="*/ 91 h 92"/>
              <a:gd name="T50" fmla="*/ 37 w 83"/>
              <a:gd name="T51" fmla="*/ 92 h 92"/>
              <a:gd name="T52" fmla="*/ 57 w 83"/>
              <a:gd name="T53" fmla="*/ 92 h 92"/>
              <a:gd name="T54" fmla="*/ 59 w 83"/>
              <a:gd name="T55" fmla="*/ 91 h 92"/>
              <a:gd name="T56" fmla="*/ 67 w 83"/>
              <a:gd name="T57" fmla="*/ 67 h 92"/>
              <a:gd name="T58" fmla="*/ 67 w 83"/>
              <a:gd name="T59" fmla="*/ 65 h 92"/>
              <a:gd name="T60" fmla="*/ 65 w 83"/>
              <a:gd name="T61" fmla="*/ 64 h 92"/>
              <a:gd name="T62" fmla="*/ 54 w 83"/>
              <a:gd name="T63" fmla="*/ 64 h 92"/>
              <a:gd name="T64" fmla="*/ 58 w 83"/>
              <a:gd name="T65" fmla="*/ 57 h 92"/>
              <a:gd name="T66" fmla="*/ 64 w 83"/>
              <a:gd name="T67" fmla="*/ 60 h 92"/>
              <a:gd name="T68" fmla="*/ 49 w 83"/>
              <a:gd name="T69" fmla="*/ 64 h 92"/>
              <a:gd name="T70" fmla="*/ 43 w 83"/>
              <a:gd name="T71" fmla="*/ 64 h 92"/>
              <a:gd name="T72" fmla="*/ 16 w 83"/>
              <a:gd name="T73" fmla="*/ 20 h 92"/>
              <a:gd name="T74" fmla="*/ 16 w 83"/>
              <a:gd name="T75" fmla="*/ 17 h 92"/>
              <a:gd name="T76" fmla="*/ 19 w 83"/>
              <a:gd name="T77" fmla="*/ 17 h 92"/>
              <a:gd name="T78" fmla="*/ 46 w 83"/>
              <a:gd name="T79" fmla="*/ 60 h 92"/>
              <a:gd name="T80" fmla="*/ 66 w 83"/>
              <a:gd name="T81" fmla="*/ 39 h 92"/>
              <a:gd name="T82" fmla="*/ 68 w 83"/>
              <a:gd name="T83" fmla="*/ 40 h 92"/>
              <a:gd name="T84" fmla="*/ 68 w 83"/>
              <a:gd name="T85" fmla="*/ 43 h 92"/>
              <a:gd name="T86" fmla="*/ 49 w 83"/>
              <a:gd name="T87" fmla="*/ 64 h 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83" h="92">
                <a:moveTo>
                  <a:pt x="64" y="60"/>
                </a:moveTo>
                <a:cubicBezTo>
                  <a:pt x="68" y="60"/>
                  <a:pt x="72" y="58"/>
                  <a:pt x="75" y="54"/>
                </a:cubicBezTo>
                <a:cubicBezTo>
                  <a:pt x="80" y="49"/>
                  <a:pt x="83" y="33"/>
                  <a:pt x="79" y="24"/>
                </a:cubicBezTo>
                <a:cubicBezTo>
                  <a:pt x="79" y="23"/>
                  <a:pt x="78" y="23"/>
                  <a:pt x="78" y="23"/>
                </a:cubicBezTo>
                <a:cubicBezTo>
                  <a:pt x="77" y="23"/>
                  <a:pt x="77" y="23"/>
                  <a:pt x="76" y="23"/>
                </a:cubicBezTo>
                <a:cubicBezTo>
                  <a:pt x="72" y="26"/>
                  <a:pt x="68" y="27"/>
                  <a:pt x="64" y="28"/>
                </a:cubicBezTo>
                <a:cubicBezTo>
                  <a:pt x="61" y="29"/>
                  <a:pt x="57" y="30"/>
                  <a:pt x="54" y="32"/>
                </a:cubicBezTo>
                <a:cubicBezTo>
                  <a:pt x="50" y="35"/>
                  <a:pt x="48" y="38"/>
                  <a:pt x="48" y="42"/>
                </a:cubicBezTo>
                <a:cubicBezTo>
                  <a:pt x="48" y="44"/>
                  <a:pt x="48" y="46"/>
                  <a:pt x="50" y="48"/>
                </a:cubicBezTo>
                <a:cubicBezTo>
                  <a:pt x="49" y="49"/>
                  <a:pt x="48" y="50"/>
                  <a:pt x="47" y="51"/>
                </a:cubicBezTo>
                <a:cubicBezTo>
                  <a:pt x="46" y="47"/>
                  <a:pt x="44" y="43"/>
                  <a:pt x="41" y="38"/>
                </a:cubicBezTo>
                <a:cubicBezTo>
                  <a:pt x="44" y="36"/>
                  <a:pt x="45" y="34"/>
                  <a:pt x="46" y="31"/>
                </a:cubicBezTo>
                <a:cubicBezTo>
                  <a:pt x="47" y="27"/>
                  <a:pt x="45" y="22"/>
                  <a:pt x="41" y="17"/>
                </a:cubicBezTo>
                <a:cubicBezTo>
                  <a:pt x="37" y="12"/>
                  <a:pt x="31" y="10"/>
                  <a:pt x="25" y="8"/>
                </a:cubicBezTo>
                <a:cubicBezTo>
                  <a:pt x="20" y="7"/>
                  <a:pt x="14" y="5"/>
                  <a:pt x="9" y="1"/>
                </a:cubicBezTo>
                <a:cubicBezTo>
                  <a:pt x="9" y="0"/>
                  <a:pt x="8" y="0"/>
                  <a:pt x="8" y="0"/>
                </a:cubicBezTo>
                <a:cubicBezTo>
                  <a:pt x="7" y="0"/>
                  <a:pt x="7" y="1"/>
                  <a:pt x="6" y="1"/>
                </a:cubicBezTo>
                <a:cubicBezTo>
                  <a:pt x="0" y="13"/>
                  <a:pt x="3" y="35"/>
                  <a:pt x="10" y="43"/>
                </a:cubicBezTo>
                <a:cubicBezTo>
                  <a:pt x="14" y="48"/>
                  <a:pt x="19" y="51"/>
                  <a:pt x="24" y="51"/>
                </a:cubicBezTo>
                <a:cubicBezTo>
                  <a:pt x="27" y="51"/>
                  <a:pt x="30" y="50"/>
                  <a:pt x="32" y="47"/>
                </a:cubicBezTo>
                <a:cubicBezTo>
                  <a:pt x="36" y="54"/>
                  <a:pt x="38" y="60"/>
                  <a:pt x="39" y="64"/>
                </a:cubicBezTo>
                <a:cubicBezTo>
                  <a:pt x="29" y="64"/>
                  <a:pt x="29" y="64"/>
                  <a:pt x="29" y="64"/>
                </a:cubicBezTo>
                <a:cubicBezTo>
                  <a:pt x="28" y="64"/>
                  <a:pt x="28" y="64"/>
                  <a:pt x="27" y="65"/>
                </a:cubicBezTo>
                <a:cubicBezTo>
                  <a:pt x="27" y="65"/>
                  <a:pt x="27" y="66"/>
                  <a:pt x="27" y="67"/>
                </a:cubicBezTo>
                <a:cubicBezTo>
                  <a:pt x="35" y="91"/>
                  <a:pt x="35" y="91"/>
                  <a:pt x="35" y="91"/>
                </a:cubicBezTo>
                <a:cubicBezTo>
                  <a:pt x="35" y="91"/>
                  <a:pt x="36" y="92"/>
                  <a:pt x="37" y="92"/>
                </a:cubicBezTo>
                <a:cubicBezTo>
                  <a:pt x="57" y="92"/>
                  <a:pt x="57" y="92"/>
                  <a:pt x="57" y="92"/>
                </a:cubicBezTo>
                <a:cubicBezTo>
                  <a:pt x="58" y="92"/>
                  <a:pt x="59" y="91"/>
                  <a:pt x="59" y="91"/>
                </a:cubicBezTo>
                <a:cubicBezTo>
                  <a:pt x="67" y="67"/>
                  <a:pt x="67" y="67"/>
                  <a:pt x="67" y="67"/>
                </a:cubicBezTo>
                <a:cubicBezTo>
                  <a:pt x="67" y="66"/>
                  <a:pt x="67" y="65"/>
                  <a:pt x="67" y="65"/>
                </a:cubicBezTo>
                <a:cubicBezTo>
                  <a:pt x="66" y="64"/>
                  <a:pt x="66" y="64"/>
                  <a:pt x="65" y="64"/>
                </a:cubicBezTo>
                <a:cubicBezTo>
                  <a:pt x="54" y="64"/>
                  <a:pt x="54" y="64"/>
                  <a:pt x="54" y="64"/>
                </a:cubicBezTo>
                <a:cubicBezTo>
                  <a:pt x="55" y="62"/>
                  <a:pt x="56" y="60"/>
                  <a:pt x="58" y="57"/>
                </a:cubicBezTo>
                <a:cubicBezTo>
                  <a:pt x="60" y="59"/>
                  <a:pt x="62" y="60"/>
                  <a:pt x="64" y="60"/>
                </a:cubicBezTo>
                <a:close/>
                <a:moveTo>
                  <a:pt x="49" y="64"/>
                </a:moveTo>
                <a:cubicBezTo>
                  <a:pt x="43" y="64"/>
                  <a:pt x="43" y="64"/>
                  <a:pt x="43" y="64"/>
                </a:cubicBezTo>
                <a:cubicBezTo>
                  <a:pt x="41" y="57"/>
                  <a:pt x="34" y="36"/>
                  <a:pt x="16" y="20"/>
                </a:cubicBezTo>
                <a:cubicBezTo>
                  <a:pt x="15" y="19"/>
                  <a:pt x="15" y="18"/>
                  <a:pt x="16" y="17"/>
                </a:cubicBezTo>
                <a:cubicBezTo>
                  <a:pt x="17" y="16"/>
                  <a:pt x="18" y="16"/>
                  <a:pt x="19" y="17"/>
                </a:cubicBezTo>
                <a:cubicBezTo>
                  <a:pt x="36" y="33"/>
                  <a:pt x="44" y="51"/>
                  <a:pt x="46" y="60"/>
                </a:cubicBezTo>
                <a:cubicBezTo>
                  <a:pt x="50" y="54"/>
                  <a:pt x="56" y="44"/>
                  <a:pt x="66" y="39"/>
                </a:cubicBezTo>
                <a:cubicBezTo>
                  <a:pt x="67" y="39"/>
                  <a:pt x="68" y="39"/>
                  <a:pt x="68" y="40"/>
                </a:cubicBezTo>
                <a:cubicBezTo>
                  <a:pt x="69" y="41"/>
                  <a:pt x="68" y="42"/>
                  <a:pt x="68" y="43"/>
                </a:cubicBezTo>
                <a:cubicBezTo>
                  <a:pt x="58" y="48"/>
                  <a:pt x="52" y="59"/>
                  <a:pt x="49" y="6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34792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F25853CB-B8B0-493A-B265-AA7795626625}"/>
              </a:ext>
            </a:extLst>
          </p:cNvPr>
          <p:cNvSpPr txBox="1"/>
          <p:nvPr/>
        </p:nvSpPr>
        <p:spPr>
          <a:xfrm>
            <a:off x="381000" y="296858"/>
            <a:ext cx="11430000" cy="677108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id-ID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HOW IT WORKS</a:t>
            </a:r>
            <a:r>
              <a:rPr lang="id-ID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?: PENTAGONAL ASSETS</a:t>
            </a:r>
            <a:endParaRPr lang="en-US" sz="44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5F940AB4-727D-477B-96AC-45E6CF3E8291}"/>
              </a:ext>
            </a:extLst>
          </p:cNvPr>
          <p:cNvSpPr/>
          <p:nvPr/>
        </p:nvSpPr>
        <p:spPr>
          <a:xfrm>
            <a:off x="381000" y="225739"/>
            <a:ext cx="1841500" cy="457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9">
            <a:extLst>
              <a:ext uri="{FF2B5EF4-FFF2-40B4-BE49-F238E27FC236}">
                <a16:creationId xmlns="" xmlns:a16="http://schemas.microsoft.com/office/drawing/2014/main" id="{55A67E2F-A8C6-44F7-985F-772C14236A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50900" y="6299200"/>
            <a:ext cx="2743200" cy="365125"/>
          </a:xfrm>
        </p:spPr>
        <p:txBody>
          <a:bodyPr/>
          <a:lstStyle/>
          <a:p>
            <a:fld id="{C531A2B2-876B-45BF-993B-6CDB1B8BF9AB}" type="datetime1">
              <a:rPr lang="en-US" smtClean="0"/>
              <a:t>2/25/2019</a:t>
            </a:fld>
            <a:endParaRPr lang="en-US"/>
          </a:p>
        </p:txBody>
      </p:sp>
      <p:sp>
        <p:nvSpPr>
          <p:cNvPr id="5" name="Slide Number Placeholder 10">
            <a:extLst>
              <a:ext uri="{FF2B5EF4-FFF2-40B4-BE49-F238E27FC236}">
                <a16:creationId xmlns="" xmlns:a16="http://schemas.microsoft.com/office/drawing/2014/main" id="{572138F8-2B19-4BA5-9F96-38D8EA0D3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C762C-AFEC-41AB-87FC-30D41D938410}" type="slidenum">
              <a:rPr lang="en-US" smtClean="0"/>
              <a:t>5</a:t>
            </a:fld>
            <a:endParaRPr lang="en-US"/>
          </a:p>
        </p:txBody>
      </p:sp>
      <p:grpSp>
        <p:nvGrpSpPr>
          <p:cNvPr id="73" name="Group 72">
            <a:extLst>
              <a:ext uri="{FF2B5EF4-FFF2-40B4-BE49-F238E27FC236}">
                <a16:creationId xmlns="" xmlns:a16="http://schemas.microsoft.com/office/drawing/2014/main" id="{B8404B25-5DC0-4667-9E91-2F6757F28199}"/>
              </a:ext>
            </a:extLst>
          </p:cNvPr>
          <p:cNvGrpSpPr/>
          <p:nvPr/>
        </p:nvGrpSpPr>
        <p:grpSpPr>
          <a:xfrm>
            <a:off x="4843292" y="4558766"/>
            <a:ext cx="285750" cy="361950"/>
            <a:chOff x="4864100" y="3970338"/>
            <a:chExt cx="285750" cy="361950"/>
          </a:xfrm>
          <a:solidFill>
            <a:schemeClr val="bg1"/>
          </a:solidFill>
        </p:grpSpPr>
        <p:sp>
          <p:nvSpPr>
            <p:cNvPr id="74" name="Freeform 26">
              <a:extLst>
                <a:ext uri="{FF2B5EF4-FFF2-40B4-BE49-F238E27FC236}">
                  <a16:creationId xmlns="" xmlns:a16="http://schemas.microsoft.com/office/drawing/2014/main" id="{936431D6-BC93-4700-BEFA-F27387A3AE81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6650" y="4035425"/>
              <a:ext cx="115888" cy="142875"/>
            </a:xfrm>
            <a:custGeom>
              <a:avLst/>
              <a:gdLst>
                <a:gd name="T0" fmla="*/ 16 w 31"/>
                <a:gd name="T1" fmla="*/ 32 h 38"/>
                <a:gd name="T2" fmla="*/ 29 w 31"/>
                <a:gd name="T3" fmla="*/ 28 h 38"/>
                <a:gd name="T4" fmla="*/ 19 w 31"/>
                <a:gd name="T5" fmla="*/ 0 h 38"/>
                <a:gd name="T6" fmla="*/ 10 w 31"/>
                <a:gd name="T7" fmla="*/ 11 h 38"/>
                <a:gd name="T8" fmla="*/ 2 w 31"/>
                <a:gd name="T9" fmla="*/ 22 h 38"/>
                <a:gd name="T10" fmla="*/ 12 w 31"/>
                <a:gd name="T11" fmla="*/ 31 h 38"/>
                <a:gd name="T12" fmla="*/ 16 w 31"/>
                <a:gd name="T13" fmla="*/ 11 h 38"/>
                <a:gd name="T14" fmla="*/ 19 w 31"/>
                <a:gd name="T15" fmla="*/ 11 h 38"/>
                <a:gd name="T16" fmla="*/ 20 w 31"/>
                <a:gd name="T17" fmla="*/ 13 h 38"/>
                <a:gd name="T18" fmla="*/ 16 w 31"/>
                <a:gd name="T19" fmla="*/ 32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" h="38">
                  <a:moveTo>
                    <a:pt x="16" y="32"/>
                  </a:moveTo>
                  <a:cubicBezTo>
                    <a:pt x="24" y="38"/>
                    <a:pt x="27" y="37"/>
                    <a:pt x="29" y="28"/>
                  </a:cubicBezTo>
                  <a:cubicBezTo>
                    <a:pt x="31" y="21"/>
                    <a:pt x="26" y="7"/>
                    <a:pt x="19" y="0"/>
                  </a:cubicBezTo>
                  <a:cubicBezTo>
                    <a:pt x="17" y="5"/>
                    <a:pt x="13" y="8"/>
                    <a:pt x="10" y="11"/>
                  </a:cubicBezTo>
                  <a:cubicBezTo>
                    <a:pt x="6" y="15"/>
                    <a:pt x="3" y="18"/>
                    <a:pt x="2" y="22"/>
                  </a:cubicBezTo>
                  <a:cubicBezTo>
                    <a:pt x="0" y="30"/>
                    <a:pt x="4" y="33"/>
                    <a:pt x="12" y="31"/>
                  </a:cubicBezTo>
                  <a:cubicBezTo>
                    <a:pt x="12" y="24"/>
                    <a:pt x="13" y="16"/>
                    <a:pt x="16" y="11"/>
                  </a:cubicBezTo>
                  <a:cubicBezTo>
                    <a:pt x="17" y="10"/>
                    <a:pt x="18" y="10"/>
                    <a:pt x="19" y="11"/>
                  </a:cubicBezTo>
                  <a:cubicBezTo>
                    <a:pt x="20" y="11"/>
                    <a:pt x="20" y="12"/>
                    <a:pt x="20" y="13"/>
                  </a:cubicBezTo>
                  <a:cubicBezTo>
                    <a:pt x="17" y="18"/>
                    <a:pt x="16" y="25"/>
                    <a:pt x="16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5" name="Freeform 27">
              <a:extLst>
                <a:ext uri="{FF2B5EF4-FFF2-40B4-BE49-F238E27FC236}">
                  <a16:creationId xmlns="" xmlns:a16="http://schemas.microsoft.com/office/drawing/2014/main" id="{79FED77F-95D6-4F88-8D21-70C92017EC65}"/>
                </a:ext>
              </a:extLst>
            </p:cNvPr>
            <p:cNvSpPr>
              <a:spLocks/>
            </p:cNvSpPr>
            <p:nvPr/>
          </p:nvSpPr>
          <p:spPr bwMode="auto">
            <a:xfrm>
              <a:off x="4864100" y="3970338"/>
              <a:ext cx="285750" cy="287338"/>
            </a:xfrm>
            <a:custGeom>
              <a:avLst/>
              <a:gdLst>
                <a:gd name="T0" fmla="*/ 38 w 76"/>
                <a:gd name="T1" fmla="*/ 0 h 76"/>
                <a:gd name="T2" fmla="*/ 0 w 76"/>
                <a:gd name="T3" fmla="*/ 36 h 76"/>
                <a:gd name="T4" fmla="*/ 26 w 76"/>
                <a:gd name="T5" fmla="*/ 70 h 76"/>
                <a:gd name="T6" fmla="*/ 26 w 76"/>
                <a:gd name="T7" fmla="*/ 74 h 76"/>
                <a:gd name="T8" fmla="*/ 28 w 76"/>
                <a:gd name="T9" fmla="*/ 76 h 76"/>
                <a:gd name="T10" fmla="*/ 36 w 76"/>
                <a:gd name="T11" fmla="*/ 76 h 76"/>
                <a:gd name="T12" fmla="*/ 34 w 76"/>
                <a:gd name="T13" fmla="*/ 52 h 76"/>
                <a:gd name="T14" fmla="*/ 20 w 76"/>
                <a:gd name="T15" fmla="*/ 38 h 76"/>
                <a:gd name="T16" fmla="*/ 29 w 76"/>
                <a:gd name="T17" fmla="*/ 25 h 76"/>
                <a:gd name="T18" fmla="*/ 39 w 76"/>
                <a:gd name="T19" fmla="*/ 13 h 76"/>
                <a:gd name="T20" fmla="*/ 40 w 76"/>
                <a:gd name="T21" fmla="*/ 12 h 76"/>
                <a:gd name="T22" fmla="*/ 42 w 76"/>
                <a:gd name="T23" fmla="*/ 12 h 76"/>
                <a:gd name="T24" fmla="*/ 55 w 76"/>
                <a:gd name="T25" fmla="*/ 46 h 76"/>
                <a:gd name="T26" fmla="*/ 38 w 76"/>
                <a:gd name="T27" fmla="*/ 54 h 76"/>
                <a:gd name="T28" fmla="*/ 40 w 76"/>
                <a:gd name="T29" fmla="*/ 76 h 76"/>
                <a:gd name="T30" fmla="*/ 48 w 76"/>
                <a:gd name="T31" fmla="*/ 76 h 76"/>
                <a:gd name="T32" fmla="*/ 50 w 76"/>
                <a:gd name="T33" fmla="*/ 74 h 76"/>
                <a:gd name="T34" fmla="*/ 50 w 76"/>
                <a:gd name="T35" fmla="*/ 70 h 76"/>
                <a:gd name="T36" fmla="*/ 76 w 76"/>
                <a:gd name="T37" fmla="*/ 36 h 76"/>
                <a:gd name="T38" fmla="*/ 38 w 76"/>
                <a:gd name="T39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6" h="76">
                  <a:moveTo>
                    <a:pt x="38" y="0"/>
                  </a:moveTo>
                  <a:cubicBezTo>
                    <a:pt x="17" y="0"/>
                    <a:pt x="0" y="16"/>
                    <a:pt x="0" y="36"/>
                  </a:cubicBezTo>
                  <a:cubicBezTo>
                    <a:pt x="0" y="51"/>
                    <a:pt x="11" y="65"/>
                    <a:pt x="26" y="70"/>
                  </a:cubicBezTo>
                  <a:cubicBezTo>
                    <a:pt x="26" y="74"/>
                    <a:pt x="26" y="74"/>
                    <a:pt x="26" y="74"/>
                  </a:cubicBezTo>
                  <a:cubicBezTo>
                    <a:pt x="26" y="75"/>
                    <a:pt x="27" y="76"/>
                    <a:pt x="28" y="76"/>
                  </a:cubicBezTo>
                  <a:cubicBezTo>
                    <a:pt x="36" y="76"/>
                    <a:pt x="36" y="76"/>
                    <a:pt x="36" y="76"/>
                  </a:cubicBezTo>
                  <a:cubicBezTo>
                    <a:pt x="36" y="74"/>
                    <a:pt x="34" y="64"/>
                    <a:pt x="34" y="52"/>
                  </a:cubicBezTo>
                  <a:cubicBezTo>
                    <a:pt x="23" y="54"/>
                    <a:pt x="18" y="48"/>
                    <a:pt x="20" y="38"/>
                  </a:cubicBezTo>
                  <a:cubicBezTo>
                    <a:pt x="22" y="32"/>
                    <a:pt x="25" y="29"/>
                    <a:pt x="29" y="25"/>
                  </a:cubicBezTo>
                  <a:cubicBezTo>
                    <a:pt x="33" y="22"/>
                    <a:pt x="36" y="18"/>
                    <a:pt x="39" y="13"/>
                  </a:cubicBezTo>
                  <a:cubicBezTo>
                    <a:pt x="39" y="13"/>
                    <a:pt x="39" y="12"/>
                    <a:pt x="40" y="12"/>
                  </a:cubicBezTo>
                  <a:cubicBezTo>
                    <a:pt x="40" y="12"/>
                    <a:pt x="41" y="12"/>
                    <a:pt x="42" y="12"/>
                  </a:cubicBezTo>
                  <a:cubicBezTo>
                    <a:pt x="51" y="19"/>
                    <a:pt x="57" y="37"/>
                    <a:pt x="55" y="46"/>
                  </a:cubicBezTo>
                  <a:cubicBezTo>
                    <a:pt x="53" y="57"/>
                    <a:pt x="46" y="60"/>
                    <a:pt x="38" y="54"/>
                  </a:cubicBezTo>
                  <a:cubicBezTo>
                    <a:pt x="38" y="65"/>
                    <a:pt x="40" y="76"/>
                    <a:pt x="40" y="76"/>
                  </a:cubicBezTo>
                  <a:cubicBezTo>
                    <a:pt x="48" y="76"/>
                    <a:pt x="48" y="76"/>
                    <a:pt x="48" y="76"/>
                  </a:cubicBezTo>
                  <a:cubicBezTo>
                    <a:pt x="49" y="76"/>
                    <a:pt x="50" y="75"/>
                    <a:pt x="50" y="74"/>
                  </a:cubicBezTo>
                  <a:cubicBezTo>
                    <a:pt x="50" y="70"/>
                    <a:pt x="50" y="70"/>
                    <a:pt x="50" y="70"/>
                  </a:cubicBezTo>
                  <a:cubicBezTo>
                    <a:pt x="65" y="65"/>
                    <a:pt x="76" y="51"/>
                    <a:pt x="76" y="36"/>
                  </a:cubicBezTo>
                  <a:cubicBezTo>
                    <a:pt x="76" y="16"/>
                    <a:pt x="59" y="0"/>
                    <a:pt x="3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6" name="Freeform 28">
              <a:extLst>
                <a:ext uri="{FF2B5EF4-FFF2-40B4-BE49-F238E27FC236}">
                  <a16:creationId xmlns="" xmlns:a16="http://schemas.microsoft.com/office/drawing/2014/main" id="{E1DD89D9-E951-4AAE-8F14-39E0E61856D2}"/>
                </a:ext>
              </a:extLst>
            </p:cNvPr>
            <p:cNvSpPr>
              <a:spLocks/>
            </p:cNvSpPr>
            <p:nvPr/>
          </p:nvSpPr>
          <p:spPr bwMode="auto">
            <a:xfrm>
              <a:off x="4960938" y="4271963"/>
              <a:ext cx="90488" cy="15875"/>
            </a:xfrm>
            <a:custGeom>
              <a:avLst/>
              <a:gdLst>
                <a:gd name="T0" fmla="*/ 22 w 24"/>
                <a:gd name="T1" fmla="*/ 0 h 4"/>
                <a:gd name="T2" fmla="*/ 2 w 24"/>
                <a:gd name="T3" fmla="*/ 0 h 4"/>
                <a:gd name="T4" fmla="*/ 0 w 24"/>
                <a:gd name="T5" fmla="*/ 2 h 4"/>
                <a:gd name="T6" fmla="*/ 2 w 24"/>
                <a:gd name="T7" fmla="*/ 4 h 4"/>
                <a:gd name="T8" fmla="*/ 22 w 24"/>
                <a:gd name="T9" fmla="*/ 4 h 4"/>
                <a:gd name="T10" fmla="*/ 24 w 24"/>
                <a:gd name="T11" fmla="*/ 2 h 4"/>
                <a:gd name="T12" fmla="*/ 22 w 24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" h="4">
                  <a:moveTo>
                    <a:pt x="22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22" y="4"/>
                    <a:pt x="22" y="4"/>
                    <a:pt x="22" y="4"/>
                  </a:cubicBezTo>
                  <a:cubicBezTo>
                    <a:pt x="23" y="4"/>
                    <a:pt x="24" y="3"/>
                    <a:pt x="24" y="2"/>
                  </a:cubicBezTo>
                  <a:cubicBezTo>
                    <a:pt x="24" y="1"/>
                    <a:pt x="23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7" name="Freeform 29">
              <a:extLst>
                <a:ext uri="{FF2B5EF4-FFF2-40B4-BE49-F238E27FC236}">
                  <a16:creationId xmlns="" xmlns:a16="http://schemas.microsoft.com/office/drawing/2014/main" id="{757D0CC1-98DB-4900-9B6D-0E601BEA4D20}"/>
                </a:ext>
              </a:extLst>
            </p:cNvPr>
            <p:cNvSpPr>
              <a:spLocks/>
            </p:cNvSpPr>
            <p:nvPr/>
          </p:nvSpPr>
          <p:spPr bwMode="auto">
            <a:xfrm>
              <a:off x="4960938" y="4302125"/>
              <a:ext cx="90488" cy="30163"/>
            </a:xfrm>
            <a:custGeom>
              <a:avLst/>
              <a:gdLst>
                <a:gd name="T0" fmla="*/ 22 w 24"/>
                <a:gd name="T1" fmla="*/ 0 h 8"/>
                <a:gd name="T2" fmla="*/ 2 w 24"/>
                <a:gd name="T3" fmla="*/ 0 h 8"/>
                <a:gd name="T4" fmla="*/ 0 w 24"/>
                <a:gd name="T5" fmla="*/ 2 h 8"/>
                <a:gd name="T6" fmla="*/ 2 w 24"/>
                <a:gd name="T7" fmla="*/ 4 h 8"/>
                <a:gd name="T8" fmla="*/ 10 w 24"/>
                <a:gd name="T9" fmla="*/ 4 h 8"/>
                <a:gd name="T10" fmla="*/ 10 w 24"/>
                <a:gd name="T11" fmla="*/ 6 h 8"/>
                <a:gd name="T12" fmla="*/ 12 w 24"/>
                <a:gd name="T13" fmla="*/ 8 h 8"/>
                <a:gd name="T14" fmla="*/ 14 w 24"/>
                <a:gd name="T15" fmla="*/ 6 h 8"/>
                <a:gd name="T16" fmla="*/ 14 w 24"/>
                <a:gd name="T17" fmla="*/ 4 h 8"/>
                <a:gd name="T18" fmla="*/ 22 w 24"/>
                <a:gd name="T19" fmla="*/ 4 h 8"/>
                <a:gd name="T20" fmla="*/ 24 w 24"/>
                <a:gd name="T21" fmla="*/ 2 h 8"/>
                <a:gd name="T22" fmla="*/ 22 w 24"/>
                <a:gd name="T2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" h="8">
                  <a:moveTo>
                    <a:pt x="22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0" y="7"/>
                    <a:pt x="11" y="8"/>
                    <a:pt x="12" y="8"/>
                  </a:cubicBezTo>
                  <a:cubicBezTo>
                    <a:pt x="13" y="8"/>
                    <a:pt x="14" y="7"/>
                    <a:pt x="14" y="6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22" y="4"/>
                    <a:pt x="22" y="4"/>
                    <a:pt x="22" y="4"/>
                  </a:cubicBezTo>
                  <a:cubicBezTo>
                    <a:pt x="23" y="4"/>
                    <a:pt x="24" y="3"/>
                    <a:pt x="24" y="2"/>
                  </a:cubicBezTo>
                  <a:cubicBezTo>
                    <a:pt x="24" y="1"/>
                    <a:pt x="23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="" xmlns:a16="http://schemas.microsoft.com/office/drawing/2014/main" id="{41137DD3-7525-4A0F-8756-929A998E574A}"/>
              </a:ext>
            </a:extLst>
          </p:cNvPr>
          <p:cNvGrpSpPr/>
          <p:nvPr/>
        </p:nvGrpSpPr>
        <p:grpSpPr>
          <a:xfrm>
            <a:off x="4767092" y="2493489"/>
            <a:ext cx="361950" cy="361950"/>
            <a:chOff x="3390900" y="3970338"/>
            <a:chExt cx="361950" cy="361950"/>
          </a:xfrm>
          <a:solidFill>
            <a:schemeClr val="bg1"/>
          </a:solidFill>
        </p:grpSpPr>
        <p:sp>
          <p:nvSpPr>
            <p:cNvPr id="79" name="Freeform 50">
              <a:extLst>
                <a:ext uri="{FF2B5EF4-FFF2-40B4-BE49-F238E27FC236}">
                  <a16:creationId xmlns="" xmlns:a16="http://schemas.microsoft.com/office/drawing/2014/main" id="{C06D550D-293F-4C1A-A737-7E0D9CE25C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6325" y="4137025"/>
              <a:ext cx="123825" cy="104775"/>
            </a:xfrm>
            <a:custGeom>
              <a:avLst/>
              <a:gdLst>
                <a:gd name="T0" fmla="*/ 31 w 33"/>
                <a:gd name="T1" fmla="*/ 14 h 28"/>
                <a:gd name="T2" fmla="*/ 0 w 33"/>
                <a:gd name="T3" fmla="*/ 0 h 28"/>
                <a:gd name="T4" fmla="*/ 0 w 33"/>
                <a:gd name="T5" fmla="*/ 22 h 28"/>
                <a:gd name="T6" fmla="*/ 15 w 33"/>
                <a:gd name="T7" fmla="*/ 28 h 28"/>
                <a:gd name="T8" fmla="*/ 16 w 33"/>
                <a:gd name="T9" fmla="*/ 28 h 28"/>
                <a:gd name="T10" fmla="*/ 32 w 33"/>
                <a:gd name="T11" fmla="*/ 20 h 28"/>
                <a:gd name="T12" fmla="*/ 33 w 33"/>
                <a:gd name="T13" fmla="*/ 18 h 28"/>
                <a:gd name="T14" fmla="*/ 31 w 33"/>
                <a:gd name="T15" fmla="*/ 14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28">
                  <a:moveTo>
                    <a:pt x="31" y="14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5"/>
                    <a:pt x="9" y="28"/>
                    <a:pt x="15" y="28"/>
                  </a:cubicBezTo>
                  <a:cubicBezTo>
                    <a:pt x="15" y="28"/>
                    <a:pt x="15" y="28"/>
                    <a:pt x="16" y="28"/>
                  </a:cubicBezTo>
                  <a:cubicBezTo>
                    <a:pt x="21" y="28"/>
                    <a:pt x="27" y="25"/>
                    <a:pt x="32" y="20"/>
                  </a:cubicBezTo>
                  <a:cubicBezTo>
                    <a:pt x="32" y="20"/>
                    <a:pt x="33" y="19"/>
                    <a:pt x="33" y="18"/>
                  </a:cubicBezTo>
                  <a:cubicBezTo>
                    <a:pt x="33" y="16"/>
                    <a:pt x="32" y="15"/>
                    <a:pt x="31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0" name="Freeform 51">
              <a:extLst>
                <a:ext uri="{FF2B5EF4-FFF2-40B4-BE49-F238E27FC236}">
                  <a16:creationId xmlns="" xmlns:a16="http://schemas.microsoft.com/office/drawing/2014/main" id="{D343FB97-693D-4969-A35C-355C8000EFF5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1713" y="3970338"/>
              <a:ext cx="90488" cy="139700"/>
            </a:xfrm>
            <a:custGeom>
              <a:avLst/>
              <a:gdLst>
                <a:gd name="T0" fmla="*/ 8 w 24"/>
                <a:gd name="T1" fmla="*/ 30 h 37"/>
                <a:gd name="T2" fmla="*/ 19 w 24"/>
                <a:gd name="T3" fmla="*/ 37 h 37"/>
                <a:gd name="T4" fmla="*/ 21 w 24"/>
                <a:gd name="T5" fmla="*/ 14 h 37"/>
                <a:gd name="T6" fmla="*/ 6 w 24"/>
                <a:gd name="T7" fmla="*/ 1 h 37"/>
                <a:gd name="T8" fmla="*/ 3 w 24"/>
                <a:gd name="T9" fmla="*/ 1 h 37"/>
                <a:gd name="T10" fmla="*/ 0 w 24"/>
                <a:gd name="T11" fmla="*/ 4 h 37"/>
                <a:gd name="T12" fmla="*/ 0 w 24"/>
                <a:gd name="T13" fmla="*/ 33 h 37"/>
                <a:gd name="T14" fmla="*/ 8 w 24"/>
                <a:gd name="T15" fmla="*/ 3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37">
                  <a:moveTo>
                    <a:pt x="8" y="30"/>
                  </a:moveTo>
                  <a:cubicBezTo>
                    <a:pt x="13" y="30"/>
                    <a:pt x="17" y="33"/>
                    <a:pt x="19" y="37"/>
                  </a:cubicBezTo>
                  <a:cubicBezTo>
                    <a:pt x="21" y="31"/>
                    <a:pt x="24" y="22"/>
                    <a:pt x="21" y="14"/>
                  </a:cubicBezTo>
                  <a:cubicBezTo>
                    <a:pt x="18" y="8"/>
                    <a:pt x="14" y="3"/>
                    <a:pt x="6" y="1"/>
                  </a:cubicBezTo>
                  <a:cubicBezTo>
                    <a:pt x="5" y="0"/>
                    <a:pt x="4" y="0"/>
                    <a:pt x="3" y="1"/>
                  </a:cubicBezTo>
                  <a:cubicBezTo>
                    <a:pt x="2" y="1"/>
                    <a:pt x="0" y="2"/>
                    <a:pt x="0" y="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2" y="31"/>
                    <a:pt x="5" y="30"/>
                    <a:pt x="8" y="3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1" name="Freeform 52">
              <a:extLst>
                <a:ext uri="{FF2B5EF4-FFF2-40B4-BE49-F238E27FC236}">
                  <a16:creationId xmlns="" xmlns:a16="http://schemas.microsoft.com/office/drawing/2014/main" id="{33692935-FA88-419B-940D-B934F135A43A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8838" y="4117975"/>
              <a:ext cx="128588" cy="109538"/>
            </a:xfrm>
            <a:custGeom>
              <a:avLst/>
              <a:gdLst>
                <a:gd name="T0" fmla="*/ 34 w 34"/>
                <a:gd name="T1" fmla="*/ 3 h 29"/>
                <a:gd name="T2" fmla="*/ 34 w 34"/>
                <a:gd name="T3" fmla="*/ 2 h 29"/>
                <a:gd name="T4" fmla="*/ 8 w 34"/>
                <a:gd name="T5" fmla="*/ 6 h 29"/>
                <a:gd name="T6" fmla="*/ 0 w 34"/>
                <a:gd name="T7" fmla="*/ 25 h 29"/>
                <a:gd name="T8" fmla="*/ 1 w 34"/>
                <a:gd name="T9" fmla="*/ 28 h 29"/>
                <a:gd name="T10" fmla="*/ 4 w 34"/>
                <a:gd name="T11" fmla="*/ 29 h 29"/>
                <a:gd name="T12" fmla="*/ 5 w 34"/>
                <a:gd name="T13" fmla="*/ 29 h 29"/>
                <a:gd name="T14" fmla="*/ 34 w 34"/>
                <a:gd name="T15" fmla="*/ 18 h 29"/>
                <a:gd name="T16" fmla="*/ 34 w 34"/>
                <a:gd name="T17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" h="29">
                  <a:moveTo>
                    <a:pt x="34" y="3"/>
                  </a:moveTo>
                  <a:cubicBezTo>
                    <a:pt x="34" y="3"/>
                    <a:pt x="34" y="2"/>
                    <a:pt x="34" y="2"/>
                  </a:cubicBezTo>
                  <a:cubicBezTo>
                    <a:pt x="25" y="0"/>
                    <a:pt x="15" y="1"/>
                    <a:pt x="8" y="6"/>
                  </a:cubicBezTo>
                  <a:cubicBezTo>
                    <a:pt x="3" y="10"/>
                    <a:pt x="0" y="17"/>
                    <a:pt x="0" y="25"/>
                  </a:cubicBezTo>
                  <a:cubicBezTo>
                    <a:pt x="0" y="26"/>
                    <a:pt x="0" y="27"/>
                    <a:pt x="1" y="28"/>
                  </a:cubicBezTo>
                  <a:cubicBezTo>
                    <a:pt x="2" y="29"/>
                    <a:pt x="3" y="29"/>
                    <a:pt x="4" y="29"/>
                  </a:cubicBezTo>
                  <a:cubicBezTo>
                    <a:pt x="4" y="29"/>
                    <a:pt x="5" y="29"/>
                    <a:pt x="5" y="29"/>
                  </a:cubicBezTo>
                  <a:cubicBezTo>
                    <a:pt x="34" y="18"/>
                    <a:pt x="34" y="18"/>
                    <a:pt x="34" y="18"/>
                  </a:cubicBezTo>
                  <a:lnTo>
                    <a:pt x="34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2" name="Freeform 53">
              <a:extLst>
                <a:ext uri="{FF2B5EF4-FFF2-40B4-BE49-F238E27FC236}">
                  <a16:creationId xmlns="" xmlns:a16="http://schemas.microsoft.com/office/drawing/2014/main" id="{A50FA830-CF89-4E2D-ADAF-3B77C45994E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0900" y="4098925"/>
              <a:ext cx="361950" cy="233363"/>
            </a:xfrm>
            <a:custGeom>
              <a:avLst/>
              <a:gdLst>
                <a:gd name="T0" fmla="*/ 94 w 96"/>
                <a:gd name="T1" fmla="*/ 58 h 62"/>
                <a:gd name="T2" fmla="*/ 56 w 96"/>
                <a:gd name="T3" fmla="*/ 58 h 62"/>
                <a:gd name="T4" fmla="*/ 56 w 96"/>
                <a:gd name="T5" fmla="*/ 8 h 62"/>
                <a:gd name="T6" fmla="*/ 48 w 96"/>
                <a:gd name="T7" fmla="*/ 0 h 62"/>
                <a:gd name="T8" fmla="*/ 40 w 96"/>
                <a:gd name="T9" fmla="*/ 8 h 62"/>
                <a:gd name="T10" fmla="*/ 40 w 96"/>
                <a:gd name="T11" fmla="*/ 58 h 62"/>
                <a:gd name="T12" fmla="*/ 2 w 96"/>
                <a:gd name="T13" fmla="*/ 58 h 62"/>
                <a:gd name="T14" fmla="*/ 0 w 96"/>
                <a:gd name="T15" fmla="*/ 60 h 62"/>
                <a:gd name="T16" fmla="*/ 2 w 96"/>
                <a:gd name="T17" fmla="*/ 62 h 62"/>
                <a:gd name="T18" fmla="*/ 94 w 96"/>
                <a:gd name="T19" fmla="*/ 62 h 62"/>
                <a:gd name="T20" fmla="*/ 96 w 96"/>
                <a:gd name="T21" fmla="*/ 60 h 62"/>
                <a:gd name="T22" fmla="*/ 94 w 96"/>
                <a:gd name="T23" fmla="*/ 58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6" h="62">
                  <a:moveTo>
                    <a:pt x="94" y="58"/>
                  </a:moveTo>
                  <a:cubicBezTo>
                    <a:pt x="56" y="58"/>
                    <a:pt x="56" y="58"/>
                    <a:pt x="56" y="58"/>
                  </a:cubicBezTo>
                  <a:cubicBezTo>
                    <a:pt x="56" y="8"/>
                    <a:pt x="56" y="8"/>
                    <a:pt x="56" y="8"/>
                  </a:cubicBezTo>
                  <a:cubicBezTo>
                    <a:pt x="56" y="4"/>
                    <a:pt x="52" y="0"/>
                    <a:pt x="48" y="0"/>
                  </a:cubicBezTo>
                  <a:cubicBezTo>
                    <a:pt x="44" y="0"/>
                    <a:pt x="40" y="4"/>
                    <a:pt x="40" y="8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2" y="58"/>
                    <a:pt x="2" y="58"/>
                    <a:pt x="2" y="58"/>
                  </a:cubicBezTo>
                  <a:cubicBezTo>
                    <a:pt x="1" y="58"/>
                    <a:pt x="0" y="59"/>
                    <a:pt x="0" y="60"/>
                  </a:cubicBezTo>
                  <a:cubicBezTo>
                    <a:pt x="0" y="61"/>
                    <a:pt x="1" y="62"/>
                    <a:pt x="2" y="62"/>
                  </a:cubicBezTo>
                  <a:cubicBezTo>
                    <a:pt x="94" y="62"/>
                    <a:pt x="94" y="62"/>
                    <a:pt x="94" y="62"/>
                  </a:cubicBezTo>
                  <a:cubicBezTo>
                    <a:pt x="95" y="62"/>
                    <a:pt x="96" y="61"/>
                    <a:pt x="96" y="60"/>
                  </a:cubicBezTo>
                  <a:cubicBezTo>
                    <a:pt x="96" y="59"/>
                    <a:pt x="95" y="58"/>
                    <a:pt x="94" y="5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="" xmlns:a16="http://schemas.microsoft.com/office/drawing/2014/main" id="{7C54D934-A195-458F-9724-490626220143}"/>
              </a:ext>
            </a:extLst>
          </p:cNvPr>
          <p:cNvGrpSpPr/>
          <p:nvPr/>
        </p:nvGrpSpPr>
        <p:grpSpPr>
          <a:xfrm>
            <a:off x="7040734" y="4573847"/>
            <a:ext cx="330200" cy="331788"/>
            <a:chOff x="6291263" y="4000500"/>
            <a:chExt cx="330200" cy="331788"/>
          </a:xfrm>
          <a:solidFill>
            <a:schemeClr val="bg1"/>
          </a:solidFill>
        </p:grpSpPr>
        <p:sp>
          <p:nvSpPr>
            <p:cNvPr id="84" name="Freeform 64">
              <a:extLst>
                <a:ext uri="{FF2B5EF4-FFF2-40B4-BE49-F238E27FC236}">
                  <a16:creationId xmlns="" xmlns:a16="http://schemas.microsoft.com/office/drawing/2014/main" id="{FBCB1CDC-6411-4E90-8983-C03BF339EBC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291263" y="4000500"/>
              <a:ext cx="241300" cy="120650"/>
            </a:xfrm>
            <a:custGeom>
              <a:avLst/>
              <a:gdLst>
                <a:gd name="T0" fmla="*/ 64 w 64"/>
                <a:gd name="T1" fmla="*/ 2 h 32"/>
                <a:gd name="T2" fmla="*/ 62 w 64"/>
                <a:gd name="T3" fmla="*/ 0 h 32"/>
                <a:gd name="T4" fmla="*/ 2 w 64"/>
                <a:gd name="T5" fmla="*/ 0 h 32"/>
                <a:gd name="T6" fmla="*/ 0 w 64"/>
                <a:gd name="T7" fmla="*/ 2 h 32"/>
                <a:gd name="T8" fmla="*/ 0 w 64"/>
                <a:gd name="T9" fmla="*/ 32 h 32"/>
                <a:gd name="T10" fmla="*/ 64 w 64"/>
                <a:gd name="T11" fmla="*/ 32 h 32"/>
                <a:gd name="T12" fmla="*/ 64 w 64"/>
                <a:gd name="T13" fmla="*/ 2 h 32"/>
                <a:gd name="T14" fmla="*/ 56 w 64"/>
                <a:gd name="T15" fmla="*/ 24 h 32"/>
                <a:gd name="T16" fmla="*/ 54 w 64"/>
                <a:gd name="T17" fmla="*/ 26 h 32"/>
                <a:gd name="T18" fmla="*/ 10 w 64"/>
                <a:gd name="T19" fmla="*/ 26 h 32"/>
                <a:gd name="T20" fmla="*/ 8 w 64"/>
                <a:gd name="T21" fmla="*/ 24 h 32"/>
                <a:gd name="T22" fmla="*/ 8 w 64"/>
                <a:gd name="T23" fmla="*/ 8 h 32"/>
                <a:gd name="T24" fmla="*/ 10 w 64"/>
                <a:gd name="T25" fmla="*/ 6 h 32"/>
                <a:gd name="T26" fmla="*/ 54 w 64"/>
                <a:gd name="T27" fmla="*/ 6 h 32"/>
                <a:gd name="T28" fmla="*/ 56 w 64"/>
                <a:gd name="T29" fmla="*/ 8 h 32"/>
                <a:gd name="T30" fmla="*/ 56 w 64"/>
                <a:gd name="T31" fmla="*/ 24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4" h="32">
                  <a:moveTo>
                    <a:pt x="64" y="2"/>
                  </a:moveTo>
                  <a:cubicBezTo>
                    <a:pt x="64" y="1"/>
                    <a:pt x="63" y="0"/>
                    <a:pt x="6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64" y="32"/>
                    <a:pt x="64" y="32"/>
                    <a:pt x="64" y="32"/>
                  </a:cubicBezTo>
                  <a:lnTo>
                    <a:pt x="64" y="2"/>
                  </a:lnTo>
                  <a:close/>
                  <a:moveTo>
                    <a:pt x="56" y="24"/>
                  </a:moveTo>
                  <a:cubicBezTo>
                    <a:pt x="56" y="25"/>
                    <a:pt x="55" y="26"/>
                    <a:pt x="54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9" y="26"/>
                    <a:pt x="8" y="25"/>
                    <a:pt x="8" y="24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8" y="7"/>
                    <a:pt x="9" y="6"/>
                    <a:pt x="10" y="6"/>
                  </a:cubicBezTo>
                  <a:cubicBezTo>
                    <a:pt x="54" y="6"/>
                    <a:pt x="54" y="6"/>
                    <a:pt x="54" y="6"/>
                  </a:cubicBezTo>
                  <a:cubicBezTo>
                    <a:pt x="55" y="6"/>
                    <a:pt x="56" y="7"/>
                    <a:pt x="56" y="8"/>
                  </a:cubicBezTo>
                  <a:lnTo>
                    <a:pt x="56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5" name="Freeform 65">
              <a:extLst>
                <a:ext uri="{FF2B5EF4-FFF2-40B4-BE49-F238E27FC236}">
                  <a16:creationId xmlns="" xmlns:a16="http://schemas.microsoft.com/office/drawing/2014/main" id="{3AD630CB-271D-414D-A6AC-C0805A1C575E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0638" y="4170363"/>
              <a:ext cx="85725" cy="90488"/>
            </a:xfrm>
            <a:custGeom>
              <a:avLst/>
              <a:gdLst>
                <a:gd name="T0" fmla="*/ 12 w 23"/>
                <a:gd name="T1" fmla="*/ 4 h 24"/>
                <a:gd name="T2" fmla="*/ 4 w 23"/>
                <a:gd name="T3" fmla="*/ 7 h 24"/>
                <a:gd name="T4" fmla="*/ 0 w 23"/>
                <a:gd name="T5" fmla="*/ 12 h 24"/>
                <a:gd name="T6" fmla="*/ 3 w 23"/>
                <a:gd name="T7" fmla="*/ 16 h 24"/>
                <a:gd name="T8" fmla="*/ 12 w 23"/>
                <a:gd name="T9" fmla="*/ 9 h 24"/>
                <a:gd name="T10" fmla="*/ 15 w 23"/>
                <a:gd name="T11" fmla="*/ 10 h 24"/>
                <a:gd name="T12" fmla="*/ 14 w 23"/>
                <a:gd name="T13" fmla="*/ 13 h 24"/>
                <a:gd name="T14" fmla="*/ 5 w 23"/>
                <a:gd name="T15" fmla="*/ 20 h 24"/>
                <a:gd name="T16" fmla="*/ 11 w 23"/>
                <a:gd name="T17" fmla="*/ 24 h 24"/>
                <a:gd name="T18" fmla="*/ 11 w 23"/>
                <a:gd name="T19" fmla="*/ 24 h 24"/>
                <a:gd name="T20" fmla="*/ 17 w 23"/>
                <a:gd name="T21" fmla="*/ 20 h 24"/>
                <a:gd name="T22" fmla="*/ 21 w 23"/>
                <a:gd name="T23" fmla="*/ 0 h 24"/>
                <a:gd name="T24" fmla="*/ 12 w 23"/>
                <a:gd name="T25" fmla="*/ 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3" h="24">
                  <a:moveTo>
                    <a:pt x="12" y="4"/>
                  </a:moveTo>
                  <a:cubicBezTo>
                    <a:pt x="9" y="4"/>
                    <a:pt x="7" y="5"/>
                    <a:pt x="4" y="7"/>
                  </a:cubicBezTo>
                  <a:cubicBezTo>
                    <a:pt x="2" y="8"/>
                    <a:pt x="0" y="10"/>
                    <a:pt x="0" y="12"/>
                  </a:cubicBezTo>
                  <a:cubicBezTo>
                    <a:pt x="0" y="14"/>
                    <a:pt x="2" y="15"/>
                    <a:pt x="3" y="16"/>
                  </a:cubicBezTo>
                  <a:cubicBezTo>
                    <a:pt x="5" y="14"/>
                    <a:pt x="9" y="11"/>
                    <a:pt x="12" y="9"/>
                  </a:cubicBezTo>
                  <a:cubicBezTo>
                    <a:pt x="13" y="9"/>
                    <a:pt x="14" y="9"/>
                    <a:pt x="15" y="10"/>
                  </a:cubicBezTo>
                  <a:cubicBezTo>
                    <a:pt x="15" y="11"/>
                    <a:pt x="15" y="12"/>
                    <a:pt x="14" y="13"/>
                  </a:cubicBezTo>
                  <a:cubicBezTo>
                    <a:pt x="11" y="14"/>
                    <a:pt x="8" y="17"/>
                    <a:pt x="5" y="20"/>
                  </a:cubicBezTo>
                  <a:cubicBezTo>
                    <a:pt x="7" y="22"/>
                    <a:pt x="9" y="24"/>
                    <a:pt x="11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3" y="24"/>
                    <a:pt x="15" y="23"/>
                    <a:pt x="17" y="20"/>
                  </a:cubicBezTo>
                  <a:cubicBezTo>
                    <a:pt x="21" y="17"/>
                    <a:pt x="23" y="7"/>
                    <a:pt x="21" y="0"/>
                  </a:cubicBezTo>
                  <a:cubicBezTo>
                    <a:pt x="18" y="2"/>
                    <a:pt x="15" y="3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6" name="Freeform 66">
              <a:extLst>
                <a:ext uri="{FF2B5EF4-FFF2-40B4-BE49-F238E27FC236}">
                  <a16:creationId xmlns="" xmlns:a16="http://schemas.microsoft.com/office/drawing/2014/main" id="{D0134288-93C2-4B56-BC41-B275554387D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291263" y="4030663"/>
              <a:ext cx="330200" cy="301625"/>
            </a:xfrm>
            <a:custGeom>
              <a:avLst/>
              <a:gdLst>
                <a:gd name="T0" fmla="*/ 87 w 88"/>
                <a:gd name="T1" fmla="*/ 4 h 80"/>
                <a:gd name="T2" fmla="*/ 87 w 88"/>
                <a:gd name="T3" fmla="*/ 1 h 80"/>
                <a:gd name="T4" fmla="*/ 85 w 88"/>
                <a:gd name="T5" fmla="*/ 1 h 80"/>
                <a:gd name="T6" fmla="*/ 72 w 88"/>
                <a:gd name="T7" fmla="*/ 16 h 80"/>
                <a:gd name="T8" fmla="*/ 72 w 88"/>
                <a:gd name="T9" fmla="*/ 22 h 80"/>
                <a:gd name="T10" fmla="*/ 72 w 88"/>
                <a:gd name="T11" fmla="*/ 34 h 80"/>
                <a:gd name="T12" fmla="*/ 72 w 88"/>
                <a:gd name="T13" fmla="*/ 46 h 80"/>
                <a:gd name="T14" fmla="*/ 66 w 88"/>
                <a:gd name="T15" fmla="*/ 52 h 80"/>
                <a:gd name="T16" fmla="*/ 64 w 88"/>
                <a:gd name="T17" fmla="*/ 52 h 80"/>
                <a:gd name="T18" fmla="*/ 64 w 88"/>
                <a:gd name="T19" fmla="*/ 28 h 80"/>
                <a:gd name="T20" fmla="*/ 0 w 88"/>
                <a:gd name="T21" fmla="*/ 28 h 80"/>
                <a:gd name="T22" fmla="*/ 0 w 88"/>
                <a:gd name="T23" fmla="*/ 78 h 80"/>
                <a:gd name="T24" fmla="*/ 2 w 88"/>
                <a:gd name="T25" fmla="*/ 80 h 80"/>
                <a:gd name="T26" fmla="*/ 62 w 88"/>
                <a:gd name="T27" fmla="*/ 80 h 80"/>
                <a:gd name="T28" fmla="*/ 64 w 88"/>
                <a:gd name="T29" fmla="*/ 78 h 80"/>
                <a:gd name="T30" fmla="*/ 64 w 88"/>
                <a:gd name="T31" fmla="*/ 56 h 80"/>
                <a:gd name="T32" fmla="*/ 66 w 88"/>
                <a:gd name="T33" fmla="*/ 56 h 80"/>
                <a:gd name="T34" fmla="*/ 76 w 88"/>
                <a:gd name="T35" fmla="*/ 46 h 80"/>
                <a:gd name="T36" fmla="*/ 76 w 88"/>
                <a:gd name="T37" fmla="*/ 35 h 80"/>
                <a:gd name="T38" fmla="*/ 83 w 88"/>
                <a:gd name="T39" fmla="*/ 32 h 80"/>
                <a:gd name="T40" fmla="*/ 84 w 88"/>
                <a:gd name="T41" fmla="*/ 30 h 80"/>
                <a:gd name="T42" fmla="*/ 84 w 88"/>
                <a:gd name="T43" fmla="*/ 22 h 80"/>
                <a:gd name="T44" fmla="*/ 82 w 88"/>
                <a:gd name="T45" fmla="*/ 20 h 80"/>
                <a:gd name="T46" fmla="*/ 76 w 88"/>
                <a:gd name="T47" fmla="*/ 20 h 80"/>
                <a:gd name="T48" fmla="*/ 76 w 88"/>
                <a:gd name="T49" fmla="*/ 16 h 80"/>
                <a:gd name="T50" fmla="*/ 87 w 88"/>
                <a:gd name="T51" fmla="*/ 4 h 80"/>
                <a:gd name="T52" fmla="*/ 41 w 88"/>
                <a:gd name="T53" fmla="*/ 60 h 80"/>
                <a:gd name="T54" fmla="*/ 32 w 88"/>
                <a:gd name="T55" fmla="*/ 65 h 80"/>
                <a:gd name="T56" fmla="*/ 32 w 88"/>
                <a:gd name="T57" fmla="*/ 65 h 80"/>
                <a:gd name="T58" fmla="*/ 24 w 88"/>
                <a:gd name="T59" fmla="*/ 60 h 80"/>
                <a:gd name="T60" fmla="*/ 18 w 88"/>
                <a:gd name="T61" fmla="*/ 71 h 80"/>
                <a:gd name="T62" fmla="*/ 15 w 88"/>
                <a:gd name="T63" fmla="*/ 72 h 80"/>
                <a:gd name="T64" fmla="*/ 14 w 88"/>
                <a:gd name="T65" fmla="*/ 69 h 80"/>
                <a:gd name="T66" fmla="*/ 21 w 88"/>
                <a:gd name="T67" fmla="*/ 57 h 80"/>
                <a:gd name="T68" fmla="*/ 17 w 88"/>
                <a:gd name="T69" fmla="*/ 49 h 80"/>
                <a:gd name="T70" fmla="*/ 23 w 88"/>
                <a:gd name="T71" fmla="*/ 40 h 80"/>
                <a:gd name="T72" fmla="*/ 32 w 88"/>
                <a:gd name="T73" fmla="*/ 37 h 80"/>
                <a:gd name="T74" fmla="*/ 42 w 88"/>
                <a:gd name="T75" fmla="*/ 32 h 80"/>
                <a:gd name="T76" fmla="*/ 44 w 88"/>
                <a:gd name="T77" fmla="*/ 32 h 80"/>
                <a:gd name="T78" fmla="*/ 45 w 88"/>
                <a:gd name="T79" fmla="*/ 33 h 80"/>
                <a:gd name="T80" fmla="*/ 41 w 88"/>
                <a:gd name="T81" fmla="*/ 6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88" h="80">
                  <a:moveTo>
                    <a:pt x="87" y="4"/>
                  </a:moveTo>
                  <a:cubicBezTo>
                    <a:pt x="88" y="3"/>
                    <a:pt x="88" y="2"/>
                    <a:pt x="87" y="1"/>
                  </a:cubicBezTo>
                  <a:cubicBezTo>
                    <a:pt x="87" y="0"/>
                    <a:pt x="85" y="0"/>
                    <a:pt x="85" y="1"/>
                  </a:cubicBezTo>
                  <a:cubicBezTo>
                    <a:pt x="80" y="5"/>
                    <a:pt x="72" y="12"/>
                    <a:pt x="72" y="16"/>
                  </a:cubicBezTo>
                  <a:cubicBezTo>
                    <a:pt x="72" y="22"/>
                    <a:pt x="72" y="22"/>
                    <a:pt x="72" y="22"/>
                  </a:cubicBezTo>
                  <a:cubicBezTo>
                    <a:pt x="72" y="34"/>
                    <a:pt x="72" y="34"/>
                    <a:pt x="72" y="34"/>
                  </a:cubicBezTo>
                  <a:cubicBezTo>
                    <a:pt x="72" y="46"/>
                    <a:pt x="72" y="46"/>
                    <a:pt x="72" y="46"/>
                  </a:cubicBezTo>
                  <a:cubicBezTo>
                    <a:pt x="72" y="49"/>
                    <a:pt x="69" y="52"/>
                    <a:pt x="66" y="52"/>
                  </a:cubicBezTo>
                  <a:cubicBezTo>
                    <a:pt x="64" y="52"/>
                    <a:pt x="64" y="52"/>
                    <a:pt x="64" y="52"/>
                  </a:cubicBezTo>
                  <a:cubicBezTo>
                    <a:pt x="64" y="28"/>
                    <a:pt x="64" y="28"/>
                    <a:pt x="64" y="28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78"/>
                    <a:pt x="0" y="78"/>
                    <a:pt x="0" y="78"/>
                  </a:cubicBezTo>
                  <a:cubicBezTo>
                    <a:pt x="0" y="79"/>
                    <a:pt x="1" y="80"/>
                    <a:pt x="2" y="80"/>
                  </a:cubicBezTo>
                  <a:cubicBezTo>
                    <a:pt x="62" y="80"/>
                    <a:pt x="62" y="80"/>
                    <a:pt x="62" y="80"/>
                  </a:cubicBezTo>
                  <a:cubicBezTo>
                    <a:pt x="63" y="80"/>
                    <a:pt x="64" y="79"/>
                    <a:pt x="64" y="78"/>
                  </a:cubicBezTo>
                  <a:cubicBezTo>
                    <a:pt x="64" y="56"/>
                    <a:pt x="64" y="56"/>
                    <a:pt x="64" y="56"/>
                  </a:cubicBezTo>
                  <a:cubicBezTo>
                    <a:pt x="66" y="56"/>
                    <a:pt x="66" y="56"/>
                    <a:pt x="66" y="56"/>
                  </a:cubicBezTo>
                  <a:cubicBezTo>
                    <a:pt x="72" y="56"/>
                    <a:pt x="76" y="52"/>
                    <a:pt x="76" y="46"/>
                  </a:cubicBezTo>
                  <a:cubicBezTo>
                    <a:pt x="76" y="35"/>
                    <a:pt x="76" y="35"/>
                    <a:pt x="76" y="35"/>
                  </a:cubicBezTo>
                  <a:cubicBezTo>
                    <a:pt x="83" y="32"/>
                    <a:pt x="83" y="32"/>
                    <a:pt x="83" y="32"/>
                  </a:cubicBezTo>
                  <a:cubicBezTo>
                    <a:pt x="84" y="31"/>
                    <a:pt x="84" y="31"/>
                    <a:pt x="84" y="30"/>
                  </a:cubicBezTo>
                  <a:cubicBezTo>
                    <a:pt x="84" y="22"/>
                    <a:pt x="84" y="22"/>
                    <a:pt x="84" y="22"/>
                  </a:cubicBezTo>
                  <a:cubicBezTo>
                    <a:pt x="84" y="21"/>
                    <a:pt x="83" y="20"/>
                    <a:pt x="82" y="20"/>
                  </a:cubicBezTo>
                  <a:cubicBezTo>
                    <a:pt x="76" y="20"/>
                    <a:pt x="76" y="20"/>
                    <a:pt x="76" y="20"/>
                  </a:cubicBezTo>
                  <a:cubicBezTo>
                    <a:pt x="76" y="16"/>
                    <a:pt x="76" y="16"/>
                    <a:pt x="76" y="16"/>
                  </a:cubicBezTo>
                  <a:cubicBezTo>
                    <a:pt x="76" y="14"/>
                    <a:pt x="82" y="8"/>
                    <a:pt x="87" y="4"/>
                  </a:cubicBezTo>
                  <a:close/>
                  <a:moveTo>
                    <a:pt x="41" y="60"/>
                  </a:moveTo>
                  <a:cubicBezTo>
                    <a:pt x="38" y="63"/>
                    <a:pt x="35" y="65"/>
                    <a:pt x="32" y="65"/>
                  </a:cubicBezTo>
                  <a:cubicBezTo>
                    <a:pt x="32" y="65"/>
                    <a:pt x="32" y="65"/>
                    <a:pt x="32" y="65"/>
                  </a:cubicBezTo>
                  <a:cubicBezTo>
                    <a:pt x="29" y="65"/>
                    <a:pt x="26" y="64"/>
                    <a:pt x="24" y="60"/>
                  </a:cubicBezTo>
                  <a:cubicBezTo>
                    <a:pt x="20" y="65"/>
                    <a:pt x="18" y="71"/>
                    <a:pt x="18" y="71"/>
                  </a:cubicBezTo>
                  <a:cubicBezTo>
                    <a:pt x="17" y="72"/>
                    <a:pt x="16" y="72"/>
                    <a:pt x="15" y="72"/>
                  </a:cubicBezTo>
                  <a:cubicBezTo>
                    <a:pt x="14" y="72"/>
                    <a:pt x="14" y="70"/>
                    <a:pt x="14" y="69"/>
                  </a:cubicBezTo>
                  <a:cubicBezTo>
                    <a:pt x="14" y="69"/>
                    <a:pt x="17" y="63"/>
                    <a:pt x="21" y="57"/>
                  </a:cubicBezTo>
                  <a:cubicBezTo>
                    <a:pt x="18" y="54"/>
                    <a:pt x="17" y="51"/>
                    <a:pt x="17" y="49"/>
                  </a:cubicBezTo>
                  <a:cubicBezTo>
                    <a:pt x="17" y="46"/>
                    <a:pt x="19" y="43"/>
                    <a:pt x="23" y="40"/>
                  </a:cubicBezTo>
                  <a:cubicBezTo>
                    <a:pt x="26" y="38"/>
                    <a:pt x="29" y="38"/>
                    <a:pt x="32" y="37"/>
                  </a:cubicBezTo>
                  <a:cubicBezTo>
                    <a:pt x="35" y="36"/>
                    <a:pt x="39" y="35"/>
                    <a:pt x="42" y="32"/>
                  </a:cubicBezTo>
                  <a:cubicBezTo>
                    <a:pt x="43" y="32"/>
                    <a:pt x="43" y="32"/>
                    <a:pt x="44" y="32"/>
                  </a:cubicBezTo>
                  <a:cubicBezTo>
                    <a:pt x="44" y="32"/>
                    <a:pt x="45" y="33"/>
                    <a:pt x="45" y="33"/>
                  </a:cubicBezTo>
                  <a:cubicBezTo>
                    <a:pt x="49" y="41"/>
                    <a:pt x="46" y="55"/>
                    <a:pt x="41" y="6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="" xmlns:a16="http://schemas.microsoft.com/office/drawing/2014/main" id="{9C6561D8-D132-4D47-82C3-394C8245F069}"/>
              </a:ext>
            </a:extLst>
          </p:cNvPr>
          <p:cNvGrpSpPr/>
          <p:nvPr/>
        </p:nvGrpSpPr>
        <p:grpSpPr>
          <a:xfrm>
            <a:off x="7036766" y="2493490"/>
            <a:ext cx="338137" cy="361950"/>
            <a:chOff x="5570538" y="3970338"/>
            <a:chExt cx="338137" cy="361950"/>
          </a:xfrm>
          <a:solidFill>
            <a:schemeClr val="bg1"/>
          </a:solidFill>
        </p:grpSpPr>
        <p:sp>
          <p:nvSpPr>
            <p:cNvPr id="88" name="Freeform 184">
              <a:extLst>
                <a:ext uri="{FF2B5EF4-FFF2-40B4-BE49-F238E27FC236}">
                  <a16:creationId xmlns="" xmlns:a16="http://schemas.microsoft.com/office/drawing/2014/main" id="{83226D98-A9EF-4C98-9134-3AF676A5AF4E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9925" y="3970338"/>
              <a:ext cx="76200" cy="30163"/>
            </a:xfrm>
            <a:custGeom>
              <a:avLst/>
              <a:gdLst>
                <a:gd name="T0" fmla="*/ 18 w 20"/>
                <a:gd name="T1" fmla="*/ 0 h 8"/>
                <a:gd name="T2" fmla="*/ 2 w 20"/>
                <a:gd name="T3" fmla="*/ 0 h 8"/>
                <a:gd name="T4" fmla="*/ 0 w 20"/>
                <a:gd name="T5" fmla="*/ 2 h 8"/>
                <a:gd name="T6" fmla="*/ 0 w 20"/>
                <a:gd name="T7" fmla="*/ 6 h 8"/>
                <a:gd name="T8" fmla="*/ 2 w 20"/>
                <a:gd name="T9" fmla="*/ 8 h 8"/>
                <a:gd name="T10" fmla="*/ 18 w 20"/>
                <a:gd name="T11" fmla="*/ 8 h 8"/>
                <a:gd name="T12" fmla="*/ 20 w 20"/>
                <a:gd name="T13" fmla="*/ 6 h 8"/>
                <a:gd name="T14" fmla="*/ 20 w 20"/>
                <a:gd name="T15" fmla="*/ 2 h 8"/>
                <a:gd name="T16" fmla="*/ 18 w 20"/>
                <a:gd name="T17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" h="8">
                  <a:moveTo>
                    <a:pt x="18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7"/>
                    <a:pt x="1" y="8"/>
                    <a:pt x="2" y="8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9" y="8"/>
                    <a:pt x="20" y="7"/>
                    <a:pt x="20" y="6"/>
                  </a:cubicBezTo>
                  <a:cubicBezTo>
                    <a:pt x="20" y="2"/>
                    <a:pt x="20" y="2"/>
                    <a:pt x="20" y="2"/>
                  </a:cubicBezTo>
                  <a:cubicBezTo>
                    <a:pt x="20" y="1"/>
                    <a:pt x="19" y="0"/>
                    <a:pt x="1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9" name="Freeform 185">
              <a:extLst>
                <a:ext uri="{FF2B5EF4-FFF2-40B4-BE49-F238E27FC236}">
                  <a16:creationId xmlns="" xmlns:a16="http://schemas.microsoft.com/office/drawing/2014/main" id="{65883C7A-4845-4CB5-9EBA-64F9083B770C}"/>
                </a:ext>
              </a:extLst>
            </p:cNvPr>
            <p:cNvSpPr>
              <a:spLocks/>
            </p:cNvSpPr>
            <p:nvPr/>
          </p:nvSpPr>
          <p:spPr bwMode="auto">
            <a:xfrm>
              <a:off x="5570538" y="4121150"/>
              <a:ext cx="300038" cy="90488"/>
            </a:xfrm>
            <a:custGeom>
              <a:avLst/>
              <a:gdLst>
                <a:gd name="T0" fmla="*/ 2 w 80"/>
                <a:gd name="T1" fmla="*/ 4 h 24"/>
                <a:gd name="T2" fmla="*/ 8 w 80"/>
                <a:gd name="T3" fmla="*/ 4 h 24"/>
                <a:gd name="T4" fmla="*/ 8 w 80"/>
                <a:gd name="T5" fmla="*/ 24 h 24"/>
                <a:gd name="T6" fmla="*/ 44 w 80"/>
                <a:gd name="T7" fmla="*/ 24 h 24"/>
                <a:gd name="T8" fmla="*/ 53 w 80"/>
                <a:gd name="T9" fmla="*/ 11 h 24"/>
                <a:gd name="T10" fmla="*/ 67 w 80"/>
                <a:gd name="T11" fmla="*/ 8 h 24"/>
                <a:gd name="T12" fmla="*/ 70 w 80"/>
                <a:gd name="T13" fmla="*/ 8 h 24"/>
                <a:gd name="T14" fmla="*/ 72 w 80"/>
                <a:gd name="T15" fmla="*/ 8 h 24"/>
                <a:gd name="T16" fmla="*/ 72 w 80"/>
                <a:gd name="T17" fmla="*/ 4 h 24"/>
                <a:gd name="T18" fmla="*/ 78 w 80"/>
                <a:gd name="T19" fmla="*/ 4 h 24"/>
                <a:gd name="T20" fmla="*/ 80 w 80"/>
                <a:gd name="T21" fmla="*/ 2 h 24"/>
                <a:gd name="T22" fmla="*/ 78 w 80"/>
                <a:gd name="T23" fmla="*/ 0 h 24"/>
                <a:gd name="T24" fmla="*/ 72 w 80"/>
                <a:gd name="T25" fmla="*/ 0 h 24"/>
                <a:gd name="T26" fmla="*/ 8 w 80"/>
                <a:gd name="T27" fmla="*/ 0 h 24"/>
                <a:gd name="T28" fmla="*/ 2 w 80"/>
                <a:gd name="T29" fmla="*/ 0 h 24"/>
                <a:gd name="T30" fmla="*/ 0 w 80"/>
                <a:gd name="T31" fmla="*/ 2 h 24"/>
                <a:gd name="T32" fmla="*/ 2 w 80"/>
                <a:gd name="T33" fmla="*/ 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0" h="24">
                  <a:moveTo>
                    <a:pt x="2" y="4"/>
                  </a:moveTo>
                  <a:cubicBezTo>
                    <a:pt x="8" y="4"/>
                    <a:pt x="8" y="4"/>
                    <a:pt x="8" y="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44" y="24"/>
                    <a:pt x="44" y="24"/>
                    <a:pt x="44" y="24"/>
                  </a:cubicBezTo>
                  <a:cubicBezTo>
                    <a:pt x="44" y="20"/>
                    <a:pt x="46" y="16"/>
                    <a:pt x="53" y="11"/>
                  </a:cubicBezTo>
                  <a:cubicBezTo>
                    <a:pt x="57" y="8"/>
                    <a:pt x="63" y="8"/>
                    <a:pt x="67" y="8"/>
                  </a:cubicBezTo>
                  <a:cubicBezTo>
                    <a:pt x="68" y="8"/>
                    <a:pt x="69" y="8"/>
                    <a:pt x="70" y="8"/>
                  </a:cubicBezTo>
                  <a:cubicBezTo>
                    <a:pt x="71" y="8"/>
                    <a:pt x="71" y="8"/>
                    <a:pt x="72" y="8"/>
                  </a:cubicBezTo>
                  <a:cubicBezTo>
                    <a:pt x="72" y="4"/>
                    <a:pt x="72" y="4"/>
                    <a:pt x="72" y="4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9" y="4"/>
                    <a:pt x="80" y="3"/>
                    <a:pt x="80" y="2"/>
                  </a:cubicBezTo>
                  <a:cubicBezTo>
                    <a:pt x="80" y="1"/>
                    <a:pt x="79" y="0"/>
                    <a:pt x="78" y="0"/>
                  </a:cubicBezTo>
                  <a:cubicBezTo>
                    <a:pt x="72" y="0"/>
                    <a:pt x="72" y="0"/>
                    <a:pt x="72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0" name="Freeform 186">
              <a:extLst>
                <a:ext uri="{FF2B5EF4-FFF2-40B4-BE49-F238E27FC236}">
                  <a16:creationId xmlns="" xmlns:a16="http://schemas.microsoft.com/office/drawing/2014/main" id="{17664195-9014-496F-BF70-E1D79FC89667}"/>
                </a:ext>
              </a:extLst>
            </p:cNvPr>
            <p:cNvSpPr>
              <a:spLocks/>
            </p:cNvSpPr>
            <p:nvPr/>
          </p:nvSpPr>
          <p:spPr bwMode="auto">
            <a:xfrm>
              <a:off x="5570538" y="4016375"/>
              <a:ext cx="300038" cy="90488"/>
            </a:xfrm>
            <a:custGeom>
              <a:avLst/>
              <a:gdLst>
                <a:gd name="T0" fmla="*/ 2 w 80"/>
                <a:gd name="T1" fmla="*/ 4 h 24"/>
                <a:gd name="T2" fmla="*/ 8 w 80"/>
                <a:gd name="T3" fmla="*/ 4 h 24"/>
                <a:gd name="T4" fmla="*/ 8 w 80"/>
                <a:gd name="T5" fmla="*/ 24 h 24"/>
                <a:gd name="T6" fmla="*/ 72 w 80"/>
                <a:gd name="T7" fmla="*/ 24 h 24"/>
                <a:gd name="T8" fmla="*/ 72 w 80"/>
                <a:gd name="T9" fmla="*/ 4 h 24"/>
                <a:gd name="T10" fmla="*/ 78 w 80"/>
                <a:gd name="T11" fmla="*/ 4 h 24"/>
                <a:gd name="T12" fmla="*/ 80 w 80"/>
                <a:gd name="T13" fmla="*/ 2 h 24"/>
                <a:gd name="T14" fmla="*/ 78 w 80"/>
                <a:gd name="T15" fmla="*/ 0 h 24"/>
                <a:gd name="T16" fmla="*/ 70 w 80"/>
                <a:gd name="T17" fmla="*/ 0 h 24"/>
                <a:gd name="T18" fmla="*/ 10 w 80"/>
                <a:gd name="T19" fmla="*/ 0 h 24"/>
                <a:gd name="T20" fmla="*/ 2 w 80"/>
                <a:gd name="T21" fmla="*/ 0 h 24"/>
                <a:gd name="T22" fmla="*/ 0 w 80"/>
                <a:gd name="T23" fmla="*/ 2 h 24"/>
                <a:gd name="T24" fmla="*/ 2 w 80"/>
                <a:gd name="T25" fmla="*/ 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0" h="24">
                  <a:moveTo>
                    <a:pt x="2" y="4"/>
                  </a:moveTo>
                  <a:cubicBezTo>
                    <a:pt x="8" y="4"/>
                    <a:pt x="8" y="4"/>
                    <a:pt x="8" y="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2" y="4"/>
                    <a:pt x="72" y="4"/>
                    <a:pt x="72" y="4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9" y="4"/>
                    <a:pt x="80" y="3"/>
                    <a:pt x="80" y="2"/>
                  </a:cubicBezTo>
                  <a:cubicBezTo>
                    <a:pt x="80" y="1"/>
                    <a:pt x="79" y="0"/>
                    <a:pt x="78" y="0"/>
                  </a:cubicBezTo>
                  <a:cubicBezTo>
                    <a:pt x="70" y="0"/>
                    <a:pt x="70" y="0"/>
                    <a:pt x="70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1" name="Freeform 187">
              <a:extLst>
                <a:ext uri="{FF2B5EF4-FFF2-40B4-BE49-F238E27FC236}">
                  <a16:creationId xmlns="" xmlns:a16="http://schemas.microsoft.com/office/drawing/2014/main" id="{226BE4FA-970B-4E41-B78A-CB51AFF60242}"/>
                </a:ext>
              </a:extLst>
            </p:cNvPr>
            <p:cNvSpPr>
              <a:spLocks/>
            </p:cNvSpPr>
            <p:nvPr/>
          </p:nvSpPr>
          <p:spPr bwMode="auto">
            <a:xfrm>
              <a:off x="5570538" y="4227513"/>
              <a:ext cx="179388" cy="104775"/>
            </a:xfrm>
            <a:custGeom>
              <a:avLst/>
              <a:gdLst>
                <a:gd name="T0" fmla="*/ 37 w 48"/>
                <a:gd name="T1" fmla="*/ 21 h 28"/>
                <a:gd name="T2" fmla="*/ 48 w 48"/>
                <a:gd name="T3" fmla="*/ 7 h 28"/>
                <a:gd name="T4" fmla="*/ 44 w 48"/>
                <a:gd name="T5" fmla="*/ 0 h 28"/>
                <a:gd name="T6" fmla="*/ 8 w 48"/>
                <a:gd name="T7" fmla="*/ 0 h 28"/>
                <a:gd name="T8" fmla="*/ 2 w 48"/>
                <a:gd name="T9" fmla="*/ 0 h 28"/>
                <a:gd name="T10" fmla="*/ 0 w 48"/>
                <a:gd name="T11" fmla="*/ 2 h 28"/>
                <a:gd name="T12" fmla="*/ 2 w 48"/>
                <a:gd name="T13" fmla="*/ 4 h 28"/>
                <a:gd name="T14" fmla="*/ 8 w 48"/>
                <a:gd name="T15" fmla="*/ 4 h 28"/>
                <a:gd name="T16" fmla="*/ 8 w 48"/>
                <a:gd name="T17" fmla="*/ 24 h 28"/>
                <a:gd name="T18" fmla="*/ 2 w 48"/>
                <a:gd name="T19" fmla="*/ 24 h 28"/>
                <a:gd name="T20" fmla="*/ 0 w 48"/>
                <a:gd name="T21" fmla="*/ 26 h 28"/>
                <a:gd name="T22" fmla="*/ 2 w 48"/>
                <a:gd name="T23" fmla="*/ 28 h 28"/>
                <a:gd name="T24" fmla="*/ 10 w 48"/>
                <a:gd name="T25" fmla="*/ 28 h 28"/>
                <a:gd name="T26" fmla="*/ 30 w 48"/>
                <a:gd name="T27" fmla="*/ 28 h 28"/>
                <a:gd name="T28" fmla="*/ 37 w 48"/>
                <a:gd name="T29" fmla="*/ 28 h 28"/>
                <a:gd name="T30" fmla="*/ 37 w 48"/>
                <a:gd name="T31" fmla="*/ 2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8" h="28">
                  <a:moveTo>
                    <a:pt x="37" y="21"/>
                  </a:moveTo>
                  <a:cubicBezTo>
                    <a:pt x="38" y="20"/>
                    <a:pt x="42" y="14"/>
                    <a:pt x="48" y="7"/>
                  </a:cubicBezTo>
                  <a:cubicBezTo>
                    <a:pt x="46" y="5"/>
                    <a:pt x="45" y="2"/>
                    <a:pt x="44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2" y="24"/>
                    <a:pt x="2" y="24"/>
                    <a:pt x="2" y="24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7"/>
                    <a:pt x="1" y="28"/>
                    <a:pt x="2" y="28"/>
                  </a:cubicBezTo>
                  <a:cubicBezTo>
                    <a:pt x="10" y="28"/>
                    <a:pt x="10" y="28"/>
                    <a:pt x="10" y="28"/>
                  </a:cubicBezTo>
                  <a:cubicBezTo>
                    <a:pt x="30" y="28"/>
                    <a:pt x="30" y="28"/>
                    <a:pt x="30" y="28"/>
                  </a:cubicBezTo>
                  <a:cubicBezTo>
                    <a:pt x="37" y="28"/>
                    <a:pt x="37" y="28"/>
                    <a:pt x="37" y="28"/>
                  </a:cubicBezTo>
                  <a:cubicBezTo>
                    <a:pt x="36" y="26"/>
                    <a:pt x="35" y="23"/>
                    <a:pt x="37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2" name="Freeform 188">
              <a:extLst>
                <a:ext uri="{FF2B5EF4-FFF2-40B4-BE49-F238E27FC236}">
                  <a16:creationId xmlns="" xmlns:a16="http://schemas.microsoft.com/office/drawing/2014/main" id="{53AC5A4A-AB0B-40F4-BC1A-50987E35ABAE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6750" y="4294188"/>
              <a:ext cx="123825" cy="38100"/>
            </a:xfrm>
            <a:custGeom>
              <a:avLst/>
              <a:gdLst>
                <a:gd name="T0" fmla="*/ 31 w 33"/>
                <a:gd name="T1" fmla="*/ 6 h 10"/>
                <a:gd name="T2" fmla="*/ 25 w 33"/>
                <a:gd name="T3" fmla="*/ 6 h 10"/>
                <a:gd name="T4" fmla="*/ 18 w 33"/>
                <a:gd name="T5" fmla="*/ 6 h 10"/>
                <a:gd name="T6" fmla="*/ 7 w 33"/>
                <a:gd name="T7" fmla="*/ 0 h 10"/>
                <a:gd name="T8" fmla="*/ 0 w 33"/>
                <a:gd name="T9" fmla="*/ 10 h 10"/>
                <a:gd name="T10" fmla="*/ 31 w 33"/>
                <a:gd name="T11" fmla="*/ 10 h 10"/>
                <a:gd name="T12" fmla="*/ 33 w 33"/>
                <a:gd name="T13" fmla="*/ 8 h 10"/>
                <a:gd name="T14" fmla="*/ 31 w 33"/>
                <a:gd name="T15" fmla="*/ 6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10">
                  <a:moveTo>
                    <a:pt x="31" y="6"/>
                  </a:moveTo>
                  <a:cubicBezTo>
                    <a:pt x="25" y="6"/>
                    <a:pt x="25" y="6"/>
                    <a:pt x="25" y="6"/>
                  </a:cubicBezTo>
                  <a:cubicBezTo>
                    <a:pt x="25" y="6"/>
                    <a:pt x="20" y="6"/>
                    <a:pt x="18" y="6"/>
                  </a:cubicBezTo>
                  <a:cubicBezTo>
                    <a:pt x="15" y="6"/>
                    <a:pt x="11" y="5"/>
                    <a:pt x="7" y="0"/>
                  </a:cubicBezTo>
                  <a:cubicBezTo>
                    <a:pt x="4" y="4"/>
                    <a:pt x="2" y="7"/>
                    <a:pt x="0" y="10"/>
                  </a:cubicBezTo>
                  <a:cubicBezTo>
                    <a:pt x="31" y="10"/>
                    <a:pt x="31" y="10"/>
                    <a:pt x="31" y="10"/>
                  </a:cubicBezTo>
                  <a:cubicBezTo>
                    <a:pt x="32" y="10"/>
                    <a:pt x="33" y="9"/>
                    <a:pt x="33" y="8"/>
                  </a:cubicBezTo>
                  <a:cubicBezTo>
                    <a:pt x="33" y="7"/>
                    <a:pt x="32" y="6"/>
                    <a:pt x="31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3" name="Freeform 189">
              <a:extLst>
                <a:ext uri="{FF2B5EF4-FFF2-40B4-BE49-F238E27FC236}">
                  <a16:creationId xmlns="" xmlns:a16="http://schemas.microsoft.com/office/drawing/2014/main" id="{B0089491-8D16-497C-B42D-6AB4B22A1DF2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9925" y="4159250"/>
              <a:ext cx="158750" cy="142875"/>
            </a:xfrm>
            <a:custGeom>
              <a:avLst/>
              <a:gdLst>
                <a:gd name="T0" fmla="*/ 40 w 42"/>
                <a:gd name="T1" fmla="*/ 2 h 38"/>
                <a:gd name="T2" fmla="*/ 39 w 42"/>
                <a:gd name="T3" fmla="*/ 0 h 38"/>
                <a:gd name="T4" fmla="*/ 37 w 42"/>
                <a:gd name="T5" fmla="*/ 0 h 38"/>
                <a:gd name="T6" fmla="*/ 22 w 42"/>
                <a:gd name="T7" fmla="*/ 2 h 38"/>
                <a:gd name="T8" fmla="*/ 7 w 42"/>
                <a:gd name="T9" fmla="*/ 5 h 38"/>
                <a:gd name="T10" fmla="*/ 0 w 42"/>
                <a:gd name="T11" fmla="*/ 15 h 38"/>
                <a:gd name="T12" fmla="*/ 3 w 42"/>
                <a:gd name="T13" fmla="*/ 22 h 38"/>
                <a:gd name="T14" fmla="*/ 26 w 42"/>
                <a:gd name="T15" fmla="*/ 7 h 38"/>
                <a:gd name="T16" fmla="*/ 33 w 42"/>
                <a:gd name="T17" fmla="*/ 11 h 38"/>
                <a:gd name="T18" fmla="*/ 28 w 42"/>
                <a:gd name="T19" fmla="*/ 19 h 38"/>
                <a:gd name="T20" fmla="*/ 9 w 42"/>
                <a:gd name="T21" fmla="*/ 33 h 38"/>
                <a:gd name="T22" fmla="*/ 17 w 42"/>
                <a:gd name="T23" fmla="*/ 38 h 38"/>
                <a:gd name="T24" fmla="*/ 26 w 42"/>
                <a:gd name="T25" fmla="*/ 35 h 38"/>
                <a:gd name="T26" fmla="*/ 40 w 42"/>
                <a:gd name="T27" fmla="*/ 2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2" h="38">
                  <a:moveTo>
                    <a:pt x="40" y="2"/>
                  </a:moveTo>
                  <a:cubicBezTo>
                    <a:pt x="40" y="1"/>
                    <a:pt x="39" y="1"/>
                    <a:pt x="39" y="0"/>
                  </a:cubicBezTo>
                  <a:cubicBezTo>
                    <a:pt x="38" y="0"/>
                    <a:pt x="38" y="0"/>
                    <a:pt x="37" y="0"/>
                  </a:cubicBezTo>
                  <a:cubicBezTo>
                    <a:pt x="32" y="2"/>
                    <a:pt x="27" y="2"/>
                    <a:pt x="22" y="2"/>
                  </a:cubicBezTo>
                  <a:cubicBezTo>
                    <a:pt x="17" y="2"/>
                    <a:pt x="12" y="2"/>
                    <a:pt x="7" y="5"/>
                  </a:cubicBezTo>
                  <a:cubicBezTo>
                    <a:pt x="2" y="8"/>
                    <a:pt x="0" y="11"/>
                    <a:pt x="0" y="15"/>
                  </a:cubicBezTo>
                  <a:cubicBezTo>
                    <a:pt x="0" y="17"/>
                    <a:pt x="1" y="20"/>
                    <a:pt x="3" y="22"/>
                  </a:cubicBezTo>
                  <a:cubicBezTo>
                    <a:pt x="10" y="15"/>
                    <a:pt x="18" y="9"/>
                    <a:pt x="26" y="7"/>
                  </a:cubicBezTo>
                  <a:cubicBezTo>
                    <a:pt x="29" y="6"/>
                    <a:pt x="32" y="8"/>
                    <a:pt x="33" y="11"/>
                  </a:cubicBezTo>
                  <a:cubicBezTo>
                    <a:pt x="33" y="15"/>
                    <a:pt x="31" y="18"/>
                    <a:pt x="28" y="19"/>
                  </a:cubicBezTo>
                  <a:cubicBezTo>
                    <a:pt x="23" y="20"/>
                    <a:pt x="16" y="26"/>
                    <a:pt x="9" y="33"/>
                  </a:cubicBezTo>
                  <a:cubicBezTo>
                    <a:pt x="11" y="37"/>
                    <a:pt x="14" y="38"/>
                    <a:pt x="17" y="38"/>
                  </a:cubicBezTo>
                  <a:cubicBezTo>
                    <a:pt x="20" y="38"/>
                    <a:pt x="22" y="37"/>
                    <a:pt x="26" y="35"/>
                  </a:cubicBezTo>
                  <a:cubicBezTo>
                    <a:pt x="33" y="31"/>
                    <a:pt x="42" y="13"/>
                    <a:pt x="4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4" name="Freeform 190">
              <a:extLst>
                <a:ext uri="{FF2B5EF4-FFF2-40B4-BE49-F238E27FC236}">
                  <a16:creationId xmlns="" xmlns:a16="http://schemas.microsoft.com/office/drawing/2014/main" id="{53F50282-9DBB-462C-88D7-114690111CF7}"/>
                </a:ext>
              </a:extLst>
            </p:cNvPr>
            <p:cNvSpPr>
              <a:spLocks/>
            </p:cNvSpPr>
            <p:nvPr/>
          </p:nvSpPr>
          <p:spPr bwMode="auto">
            <a:xfrm>
              <a:off x="5719763" y="4200525"/>
              <a:ext cx="139700" cy="128588"/>
            </a:xfrm>
            <a:custGeom>
              <a:avLst/>
              <a:gdLst>
                <a:gd name="T0" fmla="*/ 2 w 37"/>
                <a:gd name="T1" fmla="*/ 34 h 34"/>
                <a:gd name="T2" fmla="*/ 1 w 37"/>
                <a:gd name="T3" fmla="*/ 33 h 34"/>
                <a:gd name="T4" fmla="*/ 0 w 37"/>
                <a:gd name="T5" fmla="*/ 31 h 34"/>
                <a:gd name="T6" fmla="*/ 34 w 37"/>
                <a:gd name="T7" fmla="*/ 0 h 34"/>
                <a:gd name="T8" fmla="*/ 37 w 37"/>
                <a:gd name="T9" fmla="*/ 1 h 34"/>
                <a:gd name="T10" fmla="*/ 35 w 37"/>
                <a:gd name="T11" fmla="*/ 4 h 34"/>
                <a:gd name="T12" fmla="*/ 3 w 37"/>
                <a:gd name="T13" fmla="*/ 33 h 34"/>
                <a:gd name="T14" fmla="*/ 2 w 37"/>
                <a:gd name="T15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7" h="34">
                  <a:moveTo>
                    <a:pt x="2" y="34"/>
                  </a:moveTo>
                  <a:cubicBezTo>
                    <a:pt x="1" y="34"/>
                    <a:pt x="1" y="34"/>
                    <a:pt x="1" y="33"/>
                  </a:cubicBezTo>
                  <a:cubicBezTo>
                    <a:pt x="0" y="33"/>
                    <a:pt x="0" y="32"/>
                    <a:pt x="0" y="31"/>
                  </a:cubicBezTo>
                  <a:cubicBezTo>
                    <a:pt x="1" y="30"/>
                    <a:pt x="19" y="3"/>
                    <a:pt x="34" y="0"/>
                  </a:cubicBezTo>
                  <a:cubicBezTo>
                    <a:pt x="36" y="0"/>
                    <a:pt x="37" y="0"/>
                    <a:pt x="37" y="1"/>
                  </a:cubicBezTo>
                  <a:cubicBezTo>
                    <a:pt x="37" y="2"/>
                    <a:pt x="36" y="3"/>
                    <a:pt x="35" y="4"/>
                  </a:cubicBezTo>
                  <a:cubicBezTo>
                    <a:pt x="21" y="7"/>
                    <a:pt x="4" y="33"/>
                    <a:pt x="3" y="33"/>
                  </a:cubicBezTo>
                  <a:cubicBezTo>
                    <a:pt x="3" y="33"/>
                    <a:pt x="2" y="34"/>
                    <a:pt x="2" y="3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sp>
        <p:nvSpPr>
          <p:cNvPr id="7" name="Regular Pentagon 6"/>
          <p:cNvSpPr/>
          <p:nvPr/>
        </p:nvSpPr>
        <p:spPr>
          <a:xfrm>
            <a:off x="1047763" y="1971934"/>
            <a:ext cx="3855855" cy="3654166"/>
          </a:xfrm>
          <a:prstGeom prst="pentagon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9" name="Straight Connector 8"/>
          <p:cNvCxnSpPr>
            <a:stCxn id="7" idx="5"/>
            <a:endCxn id="7" idx="2"/>
          </p:cNvCxnSpPr>
          <p:nvPr/>
        </p:nvCxnSpPr>
        <p:spPr>
          <a:xfrm flipH="1">
            <a:off x="1784168" y="3367698"/>
            <a:ext cx="3119446" cy="2258393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7" idx="3"/>
            <a:endCxn id="7" idx="0"/>
          </p:cNvCxnSpPr>
          <p:nvPr/>
        </p:nvCxnSpPr>
        <p:spPr>
          <a:xfrm flipV="1">
            <a:off x="2975691" y="1971934"/>
            <a:ext cx="0" cy="3654166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7" idx="1"/>
            <a:endCxn id="7" idx="4"/>
          </p:cNvCxnSpPr>
          <p:nvPr/>
        </p:nvCxnSpPr>
        <p:spPr>
          <a:xfrm>
            <a:off x="1047767" y="3367698"/>
            <a:ext cx="3119446" cy="2258393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2959100" y="1574800"/>
            <a:ext cx="393700" cy="39713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solidFill>
                  <a:schemeClr val="tx1"/>
                </a:solidFill>
              </a:rPr>
              <a:t>H</a:t>
            </a: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641363" y="3169131"/>
            <a:ext cx="393700" cy="39713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>
                <a:solidFill>
                  <a:schemeClr val="tx1"/>
                </a:solidFill>
              </a:rPr>
              <a:t>S</a:t>
            </a:r>
          </a:p>
        </p:txBody>
      </p:sp>
      <p:sp>
        <p:nvSpPr>
          <p:cNvPr id="119" name="Rectangle 118"/>
          <p:cNvSpPr/>
          <p:nvPr/>
        </p:nvSpPr>
        <p:spPr>
          <a:xfrm>
            <a:off x="4908546" y="3198428"/>
            <a:ext cx="393700" cy="39713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>
                <a:solidFill>
                  <a:schemeClr val="tx1"/>
                </a:solidFill>
              </a:rPr>
              <a:t>N</a:t>
            </a:r>
          </a:p>
        </p:txBody>
      </p:sp>
      <p:sp>
        <p:nvSpPr>
          <p:cNvPr id="120" name="Rectangle 119"/>
          <p:cNvSpPr/>
          <p:nvPr/>
        </p:nvSpPr>
        <p:spPr>
          <a:xfrm>
            <a:off x="4286080" y="5583358"/>
            <a:ext cx="393700" cy="39713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1301750" y="5596058"/>
            <a:ext cx="393700" cy="39713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>
                <a:solidFill>
                  <a:schemeClr val="tx1"/>
                </a:solidFill>
              </a:rPr>
              <a:t>P</a:t>
            </a:r>
          </a:p>
        </p:txBody>
      </p:sp>
      <p:pic>
        <p:nvPicPr>
          <p:cNvPr id="122" name="Picture 121" descr="http://kotaku.pu.go.id/content/upload/Media/Warta/Warta%20Images/jatim-matriks-portofolio-aspek-livelihood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5946" y="973966"/>
            <a:ext cx="5731510" cy="4846059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Rectangle 126"/>
          <p:cNvSpPr/>
          <p:nvPr/>
        </p:nvSpPr>
        <p:spPr>
          <a:xfrm>
            <a:off x="5695946" y="973966"/>
            <a:ext cx="501654" cy="28333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88580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F25853CB-B8B0-493A-B265-AA7795626625}"/>
              </a:ext>
            </a:extLst>
          </p:cNvPr>
          <p:cNvSpPr txBox="1"/>
          <p:nvPr/>
        </p:nvSpPr>
        <p:spPr>
          <a:xfrm>
            <a:off x="381000" y="248598"/>
            <a:ext cx="11430000" cy="677108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id-ID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HOW IT WORKS</a:t>
            </a:r>
            <a:r>
              <a:rPr lang="id-ID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?: SCHEME &amp; MECHANISM</a:t>
            </a:r>
            <a:endParaRPr lang="en-US" sz="44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5F940AB4-727D-477B-96AC-45E6CF3E8291}"/>
              </a:ext>
            </a:extLst>
          </p:cNvPr>
          <p:cNvSpPr/>
          <p:nvPr/>
        </p:nvSpPr>
        <p:spPr>
          <a:xfrm>
            <a:off x="381000" y="225739"/>
            <a:ext cx="1841500" cy="457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9">
            <a:extLst>
              <a:ext uri="{FF2B5EF4-FFF2-40B4-BE49-F238E27FC236}">
                <a16:creationId xmlns="" xmlns:a16="http://schemas.microsoft.com/office/drawing/2014/main" id="{55A67E2F-A8C6-44F7-985F-772C14236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1A2B2-876B-45BF-993B-6CDB1B8BF9AB}" type="datetime1">
              <a:rPr lang="en-US" smtClean="0"/>
              <a:t>2/25/2019</a:t>
            </a:fld>
            <a:endParaRPr lang="en-US"/>
          </a:p>
        </p:txBody>
      </p:sp>
      <p:sp>
        <p:nvSpPr>
          <p:cNvPr id="5" name="Slide Number Placeholder 10">
            <a:extLst>
              <a:ext uri="{FF2B5EF4-FFF2-40B4-BE49-F238E27FC236}">
                <a16:creationId xmlns="" xmlns:a16="http://schemas.microsoft.com/office/drawing/2014/main" id="{572138F8-2B19-4BA5-9F96-38D8EA0D3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C762C-AFEC-41AB-87FC-30D41D938410}" type="slidenum">
              <a:rPr lang="en-US" smtClean="0"/>
              <a:t>6</a:t>
            </a:fld>
            <a:endParaRPr lang="en-US"/>
          </a:p>
        </p:txBody>
      </p:sp>
      <p:grpSp>
        <p:nvGrpSpPr>
          <p:cNvPr id="73" name="Group 72">
            <a:extLst>
              <a:ext uri="{FF2B5EF4-FFF2-40B4-BE49-F238E27FC236}">
                <a16:creationId xmlns="" xmlns:a16="http://schemas.microsoft.com/office/drawing/2014/main" id="{B8404B25-5DC0-4667-9E91-2F6757F28199}"/>
              </a:ext>
            </a:extLst>
          </p:cNvPr>
          <p:cNvGrpSpPr/>
          <p:nvPr/>
        </p:nvGrpSpPr>
        <p:grpSpPr>
          <a:xfrm>
            <a:off x="4843292" y="4558766"/>
            <a:ext cx="285750" cy="361950"/>
            <a:chOff x="4864100" y="3970338"/>
            <a:chExt cx="285750" cy="361950"/>
          </a:xfrm>
          <a:solidFill>
            <a:schemeClr val="bg1"/>
          </a:solidFill>
        </p:grpSpPr>
        <p:sp>
          <p:nvSpPr>
            <p:cNvPr id="74" name="Freeform 26">
              <a:extLst>
                <a:ext uri="{FF2B5EF4-FFF2-40B4-BE49-F238E27FC236}">
                  <a16:creationId xmlns="" xmlns:a16="http://schemas.microsoft.com/office/drawing/2014/main" id="{936431D6-BC93-4700-BEFA-F27387A3AE81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6650" y="4035425"/>
              <a:ext cx="115888" cy="142875"/>
            </a:xfrm>
            <a:custGeom>
              <a:avLst/>
              <a:gdLst>
                <a:gd name="T0" fmla="*/ 16 w 31"/>
                <a:gd name="T1" fmla="*/ 32 h 38"/>
                <a:gd name="T2" fmla="*/ 29 w 31"/>
                <a:gd name="T3" fmla="*/ 28 h 38"/>
                <a:gd name="T4" fmla="*/ 19 w 31"/>
                <a:gd name="T5" fmla="*/ 0 h 38"/>
                <a:gd name="T6" fmla="*/ 10 w 31"/>
                <a:gd name="T7" fmla="*/ 11 h 38"/>
                <a:gd name="T8" fmla="*/ 2 w 31"/>
                <a:gd name="T9" fmla="*/ 22 h 38"/>
                <a:gd name="T10" fmla="*/ 12 w 31"/>
                <a:gd name="T11" fmla="*/ 31 h 38"/>
                <a:gd name="T12" fmla="*/ 16 w 31"/>
                <a:gd name="T13" fmla="*/ 11 h 38"/>
                <a:gd name="T14" fmla="*/ 19 w 31"/>
                <a:gd name="T15" fmla="*/ 11 h 38"/>
                <a:gd name="T16" fmla="*/ 20 w 31"/>
                <a:gd name="T17" fmla="*/ 13 h 38"/>
                <a:gd name="T18" fmla="*/ 16 w 31"/>
                <a:gd name="T19" fmla="*/ 32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" h="38">
                  <a:moveTo>
                    <a:pt x="16" y="32"/>
                  </a:moveTo>
                  <a:cubicBezTo>
                    <a:pt x="24" y="38"/>
                    <a:pt x="27" y="37"/>
                    <a:pt x="29" y="28"/>
                  </a:cubicBezTo>
                  <a:cubicBezTo>
                    <a:pt x="31" y="21"/>
                    <a:pt x="26" y="7"/>
                    <a:pt x="19" y="0"/>
                  </a:cubicBezTo>
                  <a:cubicBezTo>
                    <a:pt x="17" y="5"/>
                    <a:pt x="13" y="8"/>
                    <a:pt x="10" y="11"/>
                  </a:cubicBezTo>
                  <a:cubicBezTo>
                    <a:pt x="6" y="15"/>
                    <a:pt x="3" y="18"/>
                    <a:pt x="2" y="22"/>
                  </a:cubicBezTo>
                  <a:cubicBezTo>
                    <a:pt x="0" y="30"/>
                    <a:pt x="4" y="33"/>
                    <a:pt x="12" y="31"/>
                  </a:cubicBezTo>
                  <a:cubicBezTo>
                    <a:pt x="12" y="24"/>
                    <a:pt x="13" y="16"/>
                    <a:pt x="16" y="11"/>
                  </a:cubicBezTo>
                  <a:cubicBezTo>
                    <a:pt x="17" y="10"/>
                    <a:pt x="18" y="10"/>
                    <a:pt x="19" y="11"/>
                  </a:cubicBezTo>
                  <a:cubicBezTo>
                    <a:pt x="20" y="11"/>
                    <a:pt x="20" y="12"/>
                    <a:pt x="20" y="13"/>
                  </a:cubicBezTo>
                  <a:cubicBezTo>
                    <a:pt x="17" y="18"/>
                    <a:pt x="16" y="25"/>
                    <a:pt x="16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5" name="Freeform 27">
              <a:extLst>
                <a:ext uri="{FF2B5EF4-FFF2-40B4-BE49-F238E27FC236}">
                  <a16:creationId xmlns="" xmlns:a16="http://schemas.microsoft.com/office/drawing/2014/main" id="{79FED77F-95D6-4F88-8D21-70C92017EC65}"/>
                </a:ext>
              </a:extLst>
            </p:cNvPr>
            <p:cNvSpPr>
              <a:spLocks/>
            </p:cNvSpPr>
            <p:nvPr/>
          </p:nvSpPr>
          <p:spPr bwMode="auto">
            <a:xfrm>
              <a:off x="4864100" y="3970338"/>
              <a:ext cx="285750" cy="287338"/>
            </a:xfrm>
            <a:custGeom>
              <a:avLst/>
              <a:gdLst>
                <a:gd name="T0" fmla="*/ 38 w 76"/>
                <a:gd name="T1" fmla="*/ 0 h 76"/>
                <a:gd name="T2" fmla="*/ 0 w 76"/>
                <a:gd name="T3" fmla="*/ 36 h 76"/>
                <a:gd name="T4" fmla="*/ 26 w 76"/>
                <a:gd name="T5" fmla="*/ 70 h 76"/>
                <a:gd name="T6" fmla="*/ 26 w 76"/>
                <a:gd name="T7" fmla="*/ 74 h 76"/>
                <a:gd name="T8" fmla="*/ 28 w 76"/>
                <a:gd name="T9" fmla="*/ 76 h 76"/>
                <a:gd name="T10" fmla="*/ 36 w 76"/>
                <a:gd name="T11" fmla="*/ 76 h 76"/>
                <a:gd name="T12" fmla="*/ 34 w 76"/>
                <a:gd name="T13" fmla="*/ 52 h 76"/>
                <a:gd name="T14" fmla="*/ 20 w 76"/>
                <a:gd name="T15" fmla="*/ 38 h 76"/>
                <a:gd name="T16" fmla="*/ 29 w 76"/>
                <a:gd name="T17" fmla="*/ 25 h 76"/>
                <a:gd name="T18" fmla="*/ 39 w 76"/>
                <a:gd name="T19" fmla="*/ 13 h 76"/>
                <a:gd name="T20" fmla="*/ 40 w 76"/>
                <a:gd name="T21" fmla="*/ 12 h 76"/>
                <a:gd name="T22" fmla="*/ 42 w 76"/>
                <a:gd name="T23" fmla="*/ 12 h 76"/>
                <a:gd name="T24" fmla="*/ 55 w 76"/>
                <a:gd name="T25" fmla="*/ 46 h 76"/>
                <a:gd name="T26" fmla="*/ 38 w 76"/>
                <a:gd name="T27" fmla="*/ 54 h 76"/>
                <a:gd name="T28" fmla="*/ 40 w 76"/>
                <a:gd name="T29" fmla="*/ 76 h 76"/>
                <a:gd name="T30" fmla="*/ 48 w 76"/>
                <a:gd name="T31" fmla="*/ 76 h 76"/>
                <a:gd name="T32" fmla="*/ 50 w 76"/>
                <a:gd name="T33" fmla="*/ 74 h 76"/>
                <a:gd name="T34" fmla="*/ 50 w 76"/>
                <a:gd name="T35" fmla="*/ 70 h 76"/>
                <a:gd name="T36" fmla="*/ 76 w 76"/>
                <a:gd name="T37" fmla="*/ 36 h 76"/>
                <a:gd name="T38" fmla="*/ 38 w 76"/>
                <a:gd name="T39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6" h="76">
                  <a:moveTo>
                    <a:pt x="38" y="0"/>
                  </a:moveTo>
                  <a:cubicBezTo>
                    <a:pt x="17" y="0"/>
                    <a:pt x="0" y="16"/>
                    <a:pt x="0" y="36"/>
                  </a:cubicBezTo>
                  <a:cubicBezTo>
                    <a:pt x="0" y="51"/>
                    <a:pt x="11" y="65"/>
                    <a:pt x="26" y="70"/>
                  </a:cubicBezTo>
                  <a:cubicBezTo>
                    <a:pt x="26" y="74"/>
                    <a:pt x="26" y="74"/>
                    <a:pt x="26" y="74"/>
                  </a:cubicBezTo>
                  <a:cubicBezTo>
                    <a:pt x="26" y="75"/>
                    <a:pt x="27" y="76"/>
                    <a:pt x="28" y="76"/>
                  </a:cubicBezTo>
                  <a:cubicBezTo>
                    <a:pt x="36" y="76"/>
                    <a:pt x="36" y="76"/>
                    <a:pt x="36" y="76"/>
                  </a:cubicBezTo>
                  <a:cubicBezTo>
                    <a:pt x="36" y="74"/>
                    <a:pt x="34" y="64"/>
                    <a:pt x="34" y="52"/>
                  </a:cubicBezTo>
                  <a:cubicBezTo>
                    <a:pt x="23" y="54"/>
                    <a:pt x="18" y="48"/>
                    <a:pt x="20" y="38"/>
                  </a:cubicBezTo>
                  <a:cubicBezTo>
                    <a:pt x="22" y="32"/>
                    <a:pt x="25" y="29"/>
                    <a:pt x="29" y="25"/>
                  </a:cubicBezTo>
                  <a:cubicBezTo>
                    <a:pt x="33" y="22"/>
                    <a:pt x="36" y="18"/>
                    <a:pt x="39" y="13"/>
                  </a:cubicBezTo>
                  <a:cubicBezTo>
                    <a:pt x="39" y="13"/>
                    <a:pt x="39" y="12"/>
                    <a:pt x="40" y="12"/>
                  </a:cubicBezTo>
                  <a:cubicBezTo>
                    <a:pt x="40" y="12"/>
                    <a:pt x="41" y="12"/>
                    <a:pt x="42" y="12"/>
                  </a:cubicBezTo>
                  <a:cubicBezTo>
                    <a:pt x="51" y="19"/>
                    <a:pt x="57" y="37"/>
                    <a:pt x="55" y="46"/>
                  </a:cubicBezTo>
                  <a:cubicBezTo>
                    <a:pt x="53" y="57"/>
                    <a:pt x="46" y="60"/>
                    <a:pt x="38" y="54"/>
                  </a:cubicBezTo>
                  <a:cubicBezTo>
                    <a:pt x="38" y="65"/>
                    <a:pt x="40" y="76"/>
                    <a:pt x="40" y="76"/>
                  </a:cubicBezTo>
                  <a:cubicBezTo>
                    <a:pt x="48" y="76"/>
                    <a:pt x="48" y="76"/>
                    <a:pt x="48" y="76"/>
                  </a:cubicBezTo>
                  <a:cubicBezTo>
                    <a:pt x="49" y="76"/>
                    <a:pt x="50" y="75"/>
                    <a:pt x="50" y="74"/>
                  </a:cubicBezTo>
                  <a:cubicBezTo>
                    <a:pt x="50" y="70"/>
                    <a:pt x="50" y="70"/>
                    <a:pt x="50" y="70"/>
                  </a:cubicBezTo>
                  <a:cubicBezTo>
                    <a:pt x="65" y="65"/>
                    <a:pt x="76" y="51"/>
                    <a:pt x="76" y="36"/>
                  </a:cubicBezTo>
                  <a:cubicBezTo>
                    <a:pt x="76" y="16"/>
                    <a:pt x="59" y="0"/>
                    <a:pt x="3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6" name="Freeform 28">
              <a:extLst>
                <a:ext uri="{FF2B5EF4-FFF2-40B4-BE49-F238E27FC236}">
                  <a16:creationId xmlns="" xmlns:a16="http://schemas.microsoft.com/office/drawing/2014/main" id="{E1DD89D9-E951-4AAE-8F14-39E0E61856D2}"/>
                </a:ext>
              </a:extLst>
            </p:cNvPr>
            <p:cNvSpPr>
              <a:spLocks/>
            </p:cNvSpPr>
            <p:nvPr/>
          </p:nvSpPr>
          <p:spPr bwMode="auto">
            <a:xfrm>
              <a:off x="4960938" y="4271963"/>
              <a:ext cx="90488" cy="15875"/>
            </a:xfrm>
            <a:custGeom>
              <a:avLst/>
              <a:gdLst>
                <a:gd name="T0" fmla="*/ 22 w 24"/>
                <a:gd name="T1" fmla="*/ 0 h 4"/>
                <a:gd name="T2" fmla="*/ 2 w 24"/>
                <a:gd name="T3" fmla="*/ 0 h 4"/>
                <a:gd name="T4" fmla="*/ 0 w 24"/>
                <a:gd name="T5" fmla="*/ 2 h 4"/>
                <a:gd name="T6" fmla="*/ 2 w 24"/>
                <a:gd name="T7" fmla="*/ 4 h 4"/>
                <a:gd name="T8" fmla="*/ 22 w 24"/>
                <a:gd name="T9" fmla="*/ 4 h 4"/>
                <a:gd name="T10" fmla="*/ 24 w 24"/>
                <a:gd name="T11" fmla="*/ 2 h 4"/>
                <a:gd name="T12" fmla="*/ 22 w 24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" h="4">
                  <a:moveTo>
                    <a:pt x="22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22" y="4"/>
                    <a:pt x="22" y="4"/>
                    <a:pt x="22" y="4"/>
                  </a:cubicBezTo>
                  <a:cubicBezTo>
                    <a:pt x="23" y="4"/>
                    <a:pt x="24" y="3"/>
                    <a:pt x="24" y="2"/>
                  </a:cubicBezTo>
                  <a:cubicBezTo>
                    <a:pt x="24" y="1"/>
                    <a:pt x="23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7" name="Freeform 29">
              <a:extLst>
                <a:ext uri="{FF2B5EF4-FFF2-40B4-BE49-F238E27FC236}">
                  <a16:creationId xmlns="" xmlns:a16="http://schemas.microsoft.com/office/drawing/2014/main" id="{757D0CC1-98DB-4900-9B6D-0E601BEA4D20}"/>
                </a:ext>
              </a:extLst>
            </p:cNvPr>
            <p:cNvSpPr>
              <a:spLocks/>
            </p:cNvSpPr>
            <p:nvPr/>
          </p:nvSpPr>
          <p:spPr bwMode="auto">
            <a:xfrm>
              <a:off x="4960938" y="4302125"/>
              <a:ext cx="90488" cy="30163"/>
            </a:xfrm>
            <a:custGeom>
              <a:avLst/>
              <a:gdLst>
                <a:gd name="T0" fmla="*/ 22 w 24"/>
                <a:gd name="T1" fmla="*/ 0 h 8"/>
                <a:gd name="T2" fmla="*/ 2 w 24"/>
                <a:gd name="T3" fmla="*/ 0 h 8"/>
                <a:gd name="T4" fmla="*/ 0 w 24"/>
                <a:gd name="T5" fmla="*/ 2 h 8"/>
                <a:gd name="T6" fmla="*/ 2 w 24"/>
                <a:gd name="T7" fmla="*/ 4 h 8"/>
                <a:gd name="T8" fmla="*/ 10 w 24"/>
                <a:gd name="T9" fmla="*/ 4 h 8"/>
                <a:gd name="T10" fmla="*/ 10 w 24"/>
                <a:gd name="T11" fmla="*/ 6 h 8"/>
                <a:gd name="T12" fmla="*/ 12 w 24"/>
                <a:gd name="T13" fmla="*/ 8 h 8"/>
                <a:gd name="T14" fmla="*/ 14 w 24"/>
                <a:gd name="T15" fmla="*/ 6 h 8"/>
                <a:gd name="T16" fmla="*/ 14 w 24"/>
                <a:gd name="T17" fmla="*/ 4 h 8"/>
                <a:gd name="T18" fmla="*/ 22 w 24"/>
                <a:gd name="T19" fmla="*/ 4 h 8"/>
                <a:gd name="T20" fmla="*/ 24 w 24"/>
                <a:gd name="T21" fmla="*/ 2 h 8"/>
                <a:gd name="T22" fmla="*/ 22 w 24"/>
                <a:gd name="T2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" h="8">
                  <a:moveTo>
                    <a:pt x="22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0" y="7"/>
                    <a:pt x="11" y="8"/>
                    <a:pt x="12" y="8"/>
                  </a:cubicBezTo>
                  <a:cubicBezTo>
                    <a:pt x="13" y="8"/>
                    <a:pt x="14" y="7"/>
                    <a:pt x="14" y="6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22" y="4"/>
                    <a:pt x="22" y="4"/>
                    <a:pt x="22" y="4"/>
                  </a:cubicBezTo>
                  <a:cubicBezTo>
                    <a:pt x="23" y="4"/>
                    <a:pt x="24" y="3"/>
                    <a:pt x="24" y="2"/>
                  </a:cubicBezTo>
                  <a:cubicBezTo>
                    <a:pt x="24" y="1"/>
                    <a:pt x="23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="" xmlns:a16="http://schemas.microsoft.com/office/drawing/2014/main" id="{41137DD3-7525-4A0F-8756-929A998E574A}"/>
              </a:ext>
            </a:extLst>
          </p:cNvPr>
          <p:cNvGrpSpPr/>
          <p:nvPr/>
        </p:nvGrpSpPr>
        <p:grpSpPr>
          <a:xfrm>
            <a:off x="4767092" y="2493489"/>
            <a:ext cx="361950" cy="361950"/>
            <a:chOff x="3390900" y="3970338"/>
            <a:chExt cx="361950" cy="361950"/>
          </a:xfrm>
          <a:solidFill>
            <a:schemeClr val="bg1"/>
          </a:solidFill>
        </p:grpSpPr>
        <p:sp>
          <p:nvSpPr>
            <p:cNvPr id="79" name="Freeform 50">
              <a:extLst>
                <a:ext uri="{FF2B5EF4-FFF2-40B4-BE49-F238E27FC236}">
                  <a16:creationId xmlns="" xmlns:a16="http://schemas.microsoft.com/office/drawing/2014/main" id="{C06D550D-293F-4C1A-A737-7E0D9CE25C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6325" y="4137025"/>
              <a:ext cx="123825" cy="104775"/>
            </a:xfrm>
            <a:custGeom>
              <a:avLst/>
              <a:gdLst>
                <a:gd name="T0" fmla="*/ 31 w 33"/>
                <a:gd name="T1" fmla="*/ 14 h 28"/>
                <a:gd name="T2" fmla="*/ 0 w 33"/>
                <a:gd name="T3" fmla="*/ 0 h 28"/>
                <a:gd name="T4" fmla="*/ 0 w 33"/>
                <a:gd name="T5" fmla="*/ 22 h 28"/>
                <a:gd name="T6" fmla="*/ 15 w 33"/>
                <a:gd name="T7" fmla="*/ 28 h 28"/>
                <a:gd name="T8" fmla="*/ 16 w 33"/>
                <a:gd name="T9" fmla="*/ 28 h 28"/>
                <a:gd name="T10" fmla="*/ 32 w 33"/>
                <a:gd name="T11" fmla="*/ 20 h 28"/>
                <a:gd name="T12" fmla="*/ 33 w 33"/>
                <a:gd name="T13" fmla="*/ 18 h 28"/>
                <a:gd name="T14" fmla="*/ 31 w 33"/>
                <a:gd name="T15" fmla="*/ 14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28">
                  <a:moveTo>
                    <a:pt x="31" y="14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5"/>
                    <a:pt x="9" y="28"/>
                    <a:pt x="15" y="28"/>
                  </a:cubicBezTo>
                  <a:cubicBezTo>
                    <a:pt x="15" y="28"/>
                    <a:pt x="15" y="28"/>
                    <a:pt x="16" y="28"/>
                  </a:cubicBezTo>
                  <a:cubicBezTo>
                    <a:pt x="21" y="28"/>
                    <a:pt x="27" y="25"/>
                    <a:pt x="32" y="20"/>
                  </a:cubicBezTo>
                  <a:cubicBezTo>
                    <a:pt x="32" y="20"/>
                    <a:pt x="33" y="19"/>
                    <a:pt x="33" y="18"/>
                  </a:cubicBezTo>
                  <a:cubicBezTo>
                    <a:pt x="33" y="16"/>
                    <a:pt x="32" y="15"/>
                    <a:pt x="31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0" name="Freeform 51">
              <a:extLst>
                <a:ext uri="{FF2B5EF4-FFF2-40B4-BE49-F238E27FC236}">
                  <a16:creationId xmlns="" xmlns:a16="http://schemas.microsoft.com/office/drawing/2014/main" id="{D343FB97-693D-4969-A35C-355C8000EFF5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1713" y="3970338"/>
              <a:ext cx="90488" cy="139700"/>
            </a:xfrm>
            <a:custGeom>
              <a:avLst/>
              <a:gdLst>
                <a:gd name="T0" fmla="*/ 8 w 24"/>
                <a:gd name="T1" fmla="*/ 30 h 37"/>
                <a:gd name="T2" fmla="*/ 19 w 24"/>
                <a:gd name="T3" fmla="*/ 37 h 37"/>
                <a:gd name="T4" fmla="*/ 21 w 24"/>
                <a:gd name="T5" fmla="*/ 14 h 37"/>
                <a:gd name="T6" fmla="*/ 6 w 24"/>
                <a:gd name="T7" fmla="*/ 1 h 37"/>
                <a:gd name="T8" fmla="*/ 3 w 24"/>
                <a:gd name="T9" fmla="*/ 1 h 37"/>
                <a:gd name="T10" fmla="*/ 0 w 24"/>
                <a:gd name="T11" fmla="*/ 4 h 37"/>
                <a:gd name="T12" fmla="*/ 0 w 24"/>
                <a:gd name="T13" fmla="*/ 33 h 37"/>
                <a:gd name="T14" fmla="*/ 8 w 24"/>
                <a:gd name="T15" fmla="*/ 3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37">
                  <a:moveTo>
                    <a:pt x="8" y="30"/>
                  </a:moveTo>
                  <a:cubicBezTo>
                    <a:pt x="13" y="30"/>
                    <a:pt x="17" y="33"/>
                    <a:pt x="19" y="37"/>
                  </a:cubicBezTo>
                  <a:cubicBezTo>
                    <a:pt x="21" y="31"/>
                    <a:pt x="24" y="22"/>
                    <a:pt x="21" y="14"/>
                  </a:cubicBezTo>
                  <a:cubicBezTo>
                    <a:pt x="18" y="8"/>
                    <a:pt x="14" y="3"/>
                    <a:pt x="6" y="1"/>
                  </a:cubicBezTo>
                  <a:cubicBezTo>
                    <a:pt x="5" y="0"/>
                    <a:pt x="4" y="0"/>
                    <a:pt x="3" y="1"/>
                  </a:cubicBezTo>
                  <a:cubicBezTo>
                    <a:pt x="2" y="1"/>
                    <a:pt x="0" y="2"/>
                    <a:pt x="0" y="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2" y="31"/>
                    <a:pt x="5" y="30"/>
                    <a:pt x="8" y="3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1" name="Freeform 52">
              <a:extLst>
                <a:ext uri="{FF2B5EF4-FFF2-40B4-BE49-F238E27FC236}">
                  <a16:creationId xmlns="" xmlns:a16="http://schemas.microsoft.com/office/drawing/2014/main" id="{33692935-FA88-419B-940D-B934F135A43A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8838" y="4117975"/>
              <a:ext cx="128588" cy="109538"/>
            </a:xfrm>
            <a:custGeom>
              <a:avLst/>
              <a:gdLst>
                <a:gd name="T0" fmla="*/ 34 w 34"/>
                <a:gd name="T1" fmla="*/ 3 h 29"/>
                <a:gd name="T2" fmla="*/ 34 w 34"/>
                <a:gd name="T3" fmla="*/ 2 h 29"/>
                <a:gd name="T4" fmla="*/ 8 w 34"/>
                <a:gd name="T5" fmla="*/ 6 h 29"/>
                <a:gd name="T6" fmla="*/ 0 w 34"/>
                <a:gd name="T7" fmla="*/ 25 h 29"/>
                <a:gd name="T8" fmla="*/ 1 w 34"/>
                <a:gd name="T9" fmla="*/ 28 h 29"/>
                <a:gd name="T10" fmla="*/ 4 w 34"/>
                <a:gd name="T11" fmla="*/ 29 h 29"/>
                <a:gd name="T12" fmla="*/ 5 w 34"/>
                <a:gd name="T13" fmla="*/ 29 h 29"/>
                <a:gd name="T14" fmla="*/ 34 w 34"/>
                <a:gd name="T15" fmla="*/ 18 h 29"/>
                <a:gd name="T16" fmla="*/ 34 w 34"/>
                <a:gd name="T17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" h="29">
                  <a:moveTo>
                    <a:pt x="34" y="3"/>
                  </a:moveTo>
                  <a:cubicBezTo>
                    <a:pt x="34" y="3"/>
                    <a:pt x="34" y="2"/>
                    <a:pt x="34" y="2"/>
                  </a:cubicBezTo>
                  <a:cubicBezTo>
                    <a:pt x="25" y="0"/>
                    <a:pt x="15" y="1"/>
                    <a:pt x="8" y="6"/>
                  </a:cubicBezTo>
                  <a:cubicBezTo>
                    <a:pt x="3" y="10"/>
                    <a:pt x="0" y="17"/>
                    <a:pt x="0" y="25"/>
                  </a:cubicBezTo>
                  <a:cubicBezTo>
                    <a:pt x="0" y="26"/>
                    <a:pt x="0" y="27"/>
                    <a:pt x="1" y="28"/>
                  </a:cubicBezTo>
                  <a:cubicBezTo>
                    <a:pt x="2" y="29"/>
                    <a:pt x="3" y="29"/>
                    <a:pt x="4" y="29"/>
                  </a:cubicBezTo>
                  <a:cubicBezTo>
                    <a:pt x="4" y="29"/>
                    <a:pt x="5" y="29"/>
                    <a:pt x="5" y="29"/>
                  </a:cubicBezTo>
                  <a:cubicBezTo>
                    <a:pt x="34" y="18"/>
                    <a:pt x="34" y="18"/>
                    <a:pt x="34" y="18"/>
                  </a:cubicBezTo>
                  <a:lnTo>
                    <a:pt x="34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2" name="Freeform 53">
              <a:extLst>
                <a:ext uri="{FF2B5EF4-FFF2-40B4-BE49-F238E27FC236}">
                  <a16:creationId xmlns="" xmlns:a16="http://schemas.microsoft.com/office/drawing/2014/main" id="{A50FA830-CF89-4E2D-ADAF-3B77C45994E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0900" y="4098925"/>
              <a:ext cx="361950" cy="233363"/>
            </a:xfrm>
            <a:custGeom>
              <a:avLst/>
              <a:gdLst>
                <a:gd name="T0" fmla="*/ 94 w 96"/>
                <a:gd name="T1" fmla="*/ 58 h 62"/>
                <a:gd name="T2" fmla="*/ 56 w 96"/>
                <a:gd name="T3" fmla="*/ 58 h 62"/>
                <a:gd name="T4" fmla="*/ 56 w 96"/>
                <a:gd name="T5" fmla="*/ 8 h 62"/>
                <a:gd name="T6" fmla="*/ 48 w 96"/>
                <a:gd name="T7" fmla="*/ 0 h 62"/>
                <a:gd name="T8" fmla="*/ 40 w 96"/>
                <a:gd name="T9" fmla="*/ 8 h 62"/>
                <a:gd name="T10" fmla="*/ 40 w 96"/>
                <a:gd name="T11" fmla="*/ 58 h 62"/>
                <a:gd name="T12" fmla="*/ 2 w 96"/>
                <a:gd name="T13" fmla="*/ 58 h 62"/>
                <a:gd name="T14" fmla="*/ 0 w 96"/>
                <a:gd name="T15" fmla="*/ 60 h 62"/>
                <a:gd name="T16" fmla="*/ 2 w 96"/>
                <a:gd name="T17" fmla="*/ 62 h 62"/>
                <a:gd name="T18" fmla="*/ 94 w 96"/>
                <a:gd name="T19" fmla="*/ 62 h 62"/>
                <a:gd name="T20" fmla="*/ 96 w 96"/>
                <a:gd name="T21" fmla="*/ 60 h 62"/>
                <a:gd name="T22" fmla="*/ 94 w 96"/>
                <a:gd name="T23" fmla="*/ 58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6" h="62">
                  <a:moveTo>
                    <a:pt x="94" y="58"/>
                  </a:moveTo>
                  <a:cubicBezTo>
                    <a:pt x="56" y="58"/>
                    <a:pt x="56" y="58"/>
                    <a:pt x="56" y="58"/>
                  </a:cubicBezTo>
                  <a:cubicBezTo>
                    <a:pt x="56" y="8"/>
                    <a:pt x="56" y="8"/>
                    <a:pt x="56" y="8"/>
                  </a:cubicBezTo>
                  <a:cubicBezTo>
                    <a:pt x="56" y="4"/>
                    <a:pt x="52" y="0"/>
                    <a:pt x="48" y="0"/>
                  </a:cubicBezTo>
                  <a:cubicBezTo>
                    <a:pt x="44" y="0"/>
                    <a:pt x="40" y="4"/>
                    <a:pt x="40" y="8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2" y="58"/>
                    <a:pt x="2" y="58"/>
                    <a:pt x="2" y="58"/>
                  </a:cubicBezTo>
                  <a:cubicBezTo>
                    <a:pt x="1" y="58"/>
                    <a:pt x="0" y="59"/>
                    <a:pt x="0" y="60"/>
                  </a:cubicBezTo>
                  <a:cubicBezTo>
                    <a:pt x="0" y="61"/>
                    <a:pt x="1" y="62"/>
                    <a:pt x="2" y="62"/>
                  </a:cubicBezTo>
                  <a:cubicBezTo>
                    <a:pt x="94" y="62"/>
                    <a:pt x="94" y="62"/>
                    <a:pt x="94" y="62"/>
                  </a:cubicBezTo>
                  <a:cubicBezTo>
                    <a:pt x="95" y="62"/>
                    <a:pt x="96" y="61"/>
                    <a:pt x="96" y="60"/>
                  </a:cubicBezTo>
                  <a:cubicBezTo>
                    <a:pt x="96" y="59"/>
                    <a:pt x="95" y="58"/>
                    <a:pt x="94" y="5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="" xmlns:a16="http://schemas.microsoft.com/office/drawing/2014/main" id="{7C54D934-A195-458F-9724-490626220143}"/>
              </a:ext>
            </a:extLst>
          </p:cNvPr>
          <p:cNvGrpSpPr/>
          <p:nvPr/>
        </p:nvGrpSpPr>
        <p:grpSpPr>
          <a:xfrm>
            <a:off x="7040734" y="4573847"/>
            <a:ext cx="330200" cy="331788"/>
            <a:chOff x="6291263" y="4000500"/>
            <a:chExt cx="330200" cy="331788"/>
          </a:xfrm>
          <a:solidFill>
            <a:schemeClr val="bg1"/>
          </a:solidFill>
        </p:grpSpPr>
        <p:sp>
          <p:nvSpPr>
            <p:cNvPr id="84" name="Freeform 64">
              <a:extLst>
                <a:ext uri="{FF2B5EF4-FFF2-40B4-BE49-F238E27FC236}">
                  <a16:creationId xmlns="" xmlns:a16="http://schemas.microsoft.com/office/drawing/2014/main" id="{FBCB1CDC-6411-4E90-8983-C03BF339EBC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291263" y="4000500"/>
              <a:ext cx="241300" cy="120650"/>
            </a:xfrm>
            <a:custGeom>
              <a:avLst/>
              <a:gdLst>
                <a:gd name="T0" fmla="*/ 64 w 64"/>
                <a:gd name="T1" fmla="*/ 2 h 32"/>
                <a:gd name="T2" fmla="*/ 62 w 64"/>
                <a:gd name="T3" fmla="*/ 0 h 32"/>
                <a:gd name="T4" fmla="*/ 2 w 64"/>
                <a:gd name="T5" fmla="*/ 0 h 32"/>
                <a:gd name="T6" fmla="*/ 0 w 64"/>
                <a:gd name="T7" fmla="*/ 2 h 32"/>
                <a:gd name="T8" fmla="*/ 0 w 64"/>
                <a:gd name="T9" fmla="*/ 32 h 32"/>
                <a:gd name="T10" fmla="*/ 64 w 64"/>
                <a:gd name="T11" fmla="*/ 32 h 32"/>
                <a:gd name="T12" fmla="*/ 64 w 64"/>
                <a:gd name="T13" fmla="*/ 2 h 32"/>
                <a:gd name="T14" fmla="*/ 56 w 64"/>
                <a:gd name="T15" fmla="*/ 24 h 32"/>
                <a:gd name="T16" fmla="*/ 54 w 64"/>
                <a:gd name="T17" fmla="*/ 26 h 32"/>
                <a:gd name="T18" fmla="*/ 10 w 64"/>
                <a:gd name="T19" fmla="*/ 26 h 32"/>
                <a:gd name="T20" fmla="*/ 8 w 64"/>
                <a:gd name="T21" fmla="*/ 24 h 32"/>
                <a:gd name="T22" fmla="*/ 8 w 64"/>
                <a:gd name="T23" fmla="*/ 8 h 32"/>
                <a:gd name="T24" fmla="*/ 10 w 64"/>
                <a:gd name="T25" fmla="*/ 6 h 32"/>
                <a:gd name="T26" fmla="*/ 54 w 64"/>
                <a:gd name="T27" fmla="*/ 6 h 32"/>
                <a:gd name="T28" fmla="*/ 56 w 64"/>
                <a:gd name="T29" fmla="*/ 8 h 32"/>
                <a:gd name="T30" fmla="*/ 56 w 64"/>
                <a:gd name="T31" fmla="*/ 24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4" h="32">
                  <a:moveTo>
                    <a:pt x="64" y="2"/>
                  </a:moveTo>
                  <a:cubicBezTo>
                    <a:pt x="64" y="1"/>
                    <a:pt x="63" y="0"/>
                    <a:pt x="6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64" y="32"/>
                    <a:pt x="64" y="32"/>
                    <a:pt x="64" y="32"/>
                  </a:cubicBezTo>
                  <a:lnTo>
                    <a:pt x="64" y="2"/>
                  </a:lnTo>
                  <a:close/>
                  <a:moveTo>
                    <a:pt x="56" y="24"/>
                  </a:moveTo>
                  <a:cubicBezTo>
                    <a:pt x="56" y="25"/>
                    <a:pt x="55" y="26"/>
                    <a:pt x="54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9" y="26"/>
                    <a:pt x="8" y="25"/>
                    <a:pt x="8" y="24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8" y="7"/>
                    <a:pt x="9" y="6"/>
                    <a:pt x="10" y="6"/>
                  </a:cubicBezTo>
                  <a:cubicBezTo>
                    <a:pt x="54" y="6"/>
                    <a:pt x="54" y="6"/>
                    <a:pt x="54" y="6"/>
                  </a:cubicBezTo>
                  <a:cubicBezTo>
                    <a:pt x="55" y="6"/>
                    <a:pt x="56" y="7"/>
                    <a:pt x="56" y="8"/>
                  </a:cubicBezTo>
                  <a:lnTo>
                    <a:pt x="56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5" name="Freeform 65">
              <a:extLst>
                <a:ext uri="{FF2B5EF4-FFF2-40B4-BE49-F238E27FC236}">
                  <a16:creationId xmlns="" xmlns:a16="http://schemas.microsoft.com/office/drawing/2014/main" id="{3AD630CB-271D-414D-A6AC-C0805A1C575E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0638" y="4170363"/>
              <a:ext cx="85725" cy="90488"/>
            </a:xfrm>
            <a:custGeom>
              <a:avLst/>
              <a:gdLst>
                <a:gd name="T0" fmla="*/ 12 w 23"/>
                <a:gd name="T1" fmla="*/ 4 h 24"/>
                <a:gd name="T2" fmla="*/ 4 w 23"/>
                <a:gd name="T3" fmla="*/ 7 h 24"/>
                <a:gd name="T4" fmla="*/ 0 w 23"/>
                <a:gd name="T5" fmla="*/ 12 h 24"/>
                <a:gd name="T6" fmla="*/ 3 w 23"/>
                <a:gd name="T7" fmla="*/ 16 h 24"/>
                <a:gd name="T8" fmla="*/ 12 w 23"/>
                <a:gd name="T9" fmla="*/ 9 h 24"/>
                <a:gd name="T10" fmla="*/ 15 w 23"/>
                <a:gd name="T11" fmla="*/ 10 h 24"/>
                <a:gd name="T12" fmla="*/ 14 w 23"/>
                <a:gd name="T13" fmla="*/ 13 h 24"/>
                <a:gd name="T14" fmla="*/ 5 w 23"/>
                <a:gd name="T15" fmla="*/ 20 h 24"/>
                <a:gd name="T16" fmla="*/ 11 w 23"/>
                <a:gd name="T17" fmla="*/ 24 h 24"/>
                <a:gd name="T18" fmla="*/ 11 w 23"/>
                <a:gd name="T19" fmla="*/ 24 h 24"/>
                <a:gd name="T20" fmla="*/ 17 w 23"/>
                <a:gd name="T21" fmla="*/ 20 h 24"/>
                <a:gd name="T22" fmla="*/ 21 w 23"/>
                <a:gd name="T23" fmla="*/ 0 h 24"/>
                <a:gd name="T24" fmla="*/ 12 w 23"/>
                <a:gd name="T25" fmla="*/ 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3" h="24">
                  <a:moveTo>
                    <a:pt x="12" y="4"/>
                  </a:moveTo>
                  <a:cubicBezTo>
                    <a:pt x="9" y="4"/>
                    <a:pt x="7" y="5"/>
                    <a:pt x="4" y="7"/>
                  </a:cubicBezTo>
                  <a:cubicBezTo>
                    <a:pt x="2" y="8"/>
                    <a:pt x="0" y="10"/>
                    <a:pt x="0" y="12"/>
                  </a:cubicBezTo>
                  <a:cubicBezTo>
                    <a:pt x="0" y="14"/>
                    <a:pt x="2" y="15"/>
                    <a:pt x="3" y="16"/>
                  </a:cubicBezTo>
                  <a:cubicBezTo>
                    <a:pt x="5" y="14"/>
                    <a:pt x="9" y="11"/>
                    <a:pt x="12" y="9"/>
                  </a:cubicBezTo>
                  <a:cubicBezTo>
                    <a:pt x="13" y="9"/>
                    <a:pt x="14" y="9"/>
                    <a:pt x="15" y="10"/>
                  </a:cubicBezTo>
                  <a:cubicBezTo>
                    <a:pt x="15" y="11"/>
                    <a:pt x="15" y="12"/>
                    <a:pt x="14" y="13"/>
                  </a:cubicBezTo>
                  <a:cubicBezTo>
                    <a:pt x="11" y="14"/>
                    <a:pt x="8" y="17"/>
                    <a:pt x="5" y="20"/>
                  </a:cubicBezTo>
                  <a:cubicBezTo>
                    <a:pt x="7" y="22"/>
                    <a:pt x="9" y="24"/>
                    <a:pt x="11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3" y="24"/>
                    <a:pt x="15" y="23"/>
                    <a:pt x="17" y="20"/>
                  </a:cubicBezTo>
                  <a:cubicBezTo>
                    <a:pt x="21" y="17"/>
                    <a:pt x="23" y="7"/>
                    <a:pt x="21" y="0"/>
                  </a:cubicBezTo>
                  <a:cubicBezTo>
                    <a:pt x="18" y="2"/>
                    <a:pt x="15" y="3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6" name="Freeform 66">
              <a:extLst>
                <a:ext uri="{FF2B5EF4-FFF2-40B4-BE49-F238E27FC236}">
                  <a16:creationId xmlns="" xmlns:a16="http://schemas.microsoft.com/office/drawing/2014/main" id="{D0134288-93C2-4B56-BC41-B275554387D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291263" y="4030663"/>
              <a:ext cx="330200" cy="301625"/>
            </a:xfrm>
            <a:custGeom>
              <a:avLst/>
              <a:gdLst>
                <a:gd name="T0" fmla="*/ 87 w 88"/>
                <a:gd name="T1" fmla="*/ 4 h 80"/>
                <a:gd name="T2" fmla="*/ 87 w 88"/>
                <a:gd name="T3" fmla="*/ 1 h 80"/>
                <a:gd name="T4" fmla="*/ 85 w 88"/>
                <a:gd name="T5" fmla="*/ 1 h 80"/>
                <a:gd name="T6" fmla="*/ 72 w 88"/>
                <a:gd name="T7" fmla="*/ 16 h 80"/>
                <a:gd name="T8" fmla="*/ 72 w 88"/>
                <a:gd name="T9" fmla="*/ 22 h 80"/>
                <a:gd name="T10" fmla="*/ 72 w 88"/>
                <a:gd name="T11" fmla="*/ 34 h 80"/>
                <a:gd name="T12" fmla="*/ 72 w 88"/>
                <a:gd name="T13" fmla="*/ 46 h 80"/>
                <a:gd name="T14" fmla="*/ 66 w 88"/>
                <a:gd name="T15" fmla="*/ 52 h 80"/>
                <a:gd name="T16" fmla="*/ 64 w 88"/>
                <a:gd name="T17" fmla="*/ 52 h 80"/>
                <a:gd name="T18" fmla="*/ 64 w 88"/>
                <a:gd name="T19" fmla="*/ 28 h 80"/>
                <a:gd name="T20" fmla="*/ 0 w 88"/>
                <a:gd name="T21" fmla="*/ 28 h 80"/>
                <a:gd name="T22" fmla="*/ 0 w 88"/>
                <a:gd name="T23" fmla="*/ 78 h 80"/>
                <a:gd name="T24" fmla="*/ 2 w 88"/>
                <a:gd name="T25" fmla="*/ 80 h 80"/>
                <a:gd name="T26" fmla="*/ 62 w 88"/>
                <a:gd name="T27" fmla="*/ 80 h 80"/>
                <a:gd name="T28" fmla="*/ 64 w 88"/>
                <a:gd name="T29" fmla="*/ 78 h 80"/>
                <a:gd name="T30" fmla="*/ 64 w 88"/>
                <a:gd name="T31" fmla="*/ 56 h 80"/>
                <a:gd name="T32" fmla="*/ 66 w 88"/>
                <a:gd name="T33" fmla="*/ 56 h 80"/>
                <a:gd name="T34" fmla="*/ 76 w 88"/>
                <a:gd name="T35" fmla="*/ 46 h 80"/>
                <a:gd name="T36" fmla="*/ 76 w 88"/>
                <a:gd name="T37" fmla="*/ 35 h 80"/>
                <a:gd name="T38" fmla="*/ 83 w 88"/>
                <a:gd name="T39" fmla="*/ 32 h 80"/>
                <a:gd name="T40" fmla="*/ 84 w 88"/>
                <a:gd name="T41" fmla="*/ 30 h 80"/>
                <a:gd name="T42" fmla="*/ 84 w 88"/>
                <a:gd name="T43" fmla="*/ 22 h 80"/>
                <a:gd name="T44" fmla="*/ 82 w 88"/>
                <a:gd name="T45" fmla="*/ 20 h 80"/>
                <a:gd name="T46" fmla="*/ 76 w 88"/>
                <a:gd name="T47" fmla="*/ 20 h 80"/>
                <a:gd name="T48" fmla="*/ 76 w 88"/>
                <a:gd name="T49" fmla="*/ 16 h 80"/>
                <a:gd name="T50" fmla="*/ 87 w 88"/>
                <a:gd name="T51" fmla="*/ 4 h 80"/>
                <a:gd name="T52" fmla="*/ 41 w 88"/>
                <a:gd name="T53" fmla="*/ 60 h 80"/>
                <a:gd name="T54" fmla="*/ 32 w 88"/>
                <a:gd name="T55" fmla="*/ 65 h 80"/>
                <a:gd name="T56" fmla="*/ 32 w 88"/>
                <a:gd name="T57" fmla="*/ 65 h 80"/>
                <a:gd name="T58" fmla="*/ 24 w 88"/>
                <a:gd name="T59" fmla="*/ 60 h 80"/>
                <a:gd name="T60" fmla="*/ 18 w 88"/>
                <a:gd name="T61" fmla="*/ 71 h 80"/>
                <a:gd name="T62" fmla="*/ 15 w 88"/>
                <a:gd name="T63" fmla="*/ 72 h 80"/>
                <a:gd name="T64" fmla="*/ 14 w 88"/>
                <a:gd name="T65" fmla="*/ 69 h 80"/>
                <a:gd name="T66" fmla="*/ 21 w 88"/>
                <a:gd name="T67" fmla="*/ 57 h 80"/>
                <a:gd name="T68" fmla="*/ 17 w 88"/>
                <a:gd name="T69" fmla="*/ 49 h 80"/>
                <a:gd name="T70" fmla="*/ 23 w 88"/>
                <a:gd name="T71" fmla="*/ 40 h 80"/>
                <a:gd name="T72" fmla="*/ 32 w 88"/>
                <a:gd name="T73" fmla="*/ 37 h 80"/>
                <a:gd name="T74" fmla="*/ 42 w 88"/>
                <a:gd name="T75" fmla="*/ 32 h 80"/>
                <a:gd name="T76" fmla="*/ 44 w 88"/>
                <a:gd name="T77" fmla="*/ 32 h 80"/>
                <a:gd name="T78" fmla="*/ 45 w 88"/>
                <a:gd name="T79" fmla="*/ 33 h 80"/>
                <a:gd name="T80" fmla="*/ 41 w 88"/>
                <a:gd name="T81" fmla="*/ 6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88" h="80">
                  <a:moveTo>
                    <a:pt x="87" y="4"/>
                  </a:moveTo>
                  <a:cubicBezTo>
                    <a:pt x="88" y="3"/>
                    <a:pt x="88" y="2"/>
                    <a:pt x="87" y="1"/>
                  </a:cubicBezTo>
                  <a:cubicBezTo>
                    <a:pt x="87" y="0"/>
                    <a:pt x="85" y="0"/>
                    <a:pt x="85" y="1"/>
                  </a:cubicBezTo>
                  <a:cubicBezTo>
                    <a:pt x="80" y="5"/>
                    <a:pt x="72" y="12"/>
                    <a:pt x="72" y="16"/>
                  </a:cubicBezTo>
                  <a:cubicBezTo>
                    <a:pt x="72" y="22"/>
                    <a:pt x="72" y="22"/>
                    <a:pt x="72" y="22"/>
                  </a:cubicBezTo>
                  <a:cubicBezTo>
                    <a:pt x="72" y="34"/>
                    <a:pt x="72" y="34"/>
                    <a:pt x="72" y="34"/>
                  </a:cubicBezTo>
                  <a:cubicBezTo>
                    <a:pt x="72" y="46"/>
                    <a:pt x="72" y="46"/>
                    <a:pt x="72" y="46"/>
                  </a:cubicBezTo>
                  <a:cubicBezTo>
                    <a:pt x="72" y="49"/>
                    <a:pt x="69" y="52"/>
                    <a:pt x="66" y="52"/>
                  </a:cubicBezTo>
                  <a:cubicBezTo>
                    <a:pt x="64" y="52"/>
                    <a:pt x="64" y="52"/>
                    <a:pt x="64" y="52"/>
                  </a:cubicBezTo>
                  <a:cubicBezTo>
                    <a:pt x="64" y="28"/>
                    <a:pt x="64" y="28"/>
                    <a:pt x="64" y="28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78"/>
                    <a:pt x="0" y="78"/>
                    <a:pt x="0" y="78"/>
                  </a:cubicBezTo>
                  <a:cubicBezTo>
                    <a:pt x="0" y="79"/>
                    <a:pt x="1" y="80"/>
                    <a:pt x="2" y="80"/>
                  </a:cubicBezTo>
                  <a:cubicBezTo>
                    <a:pt x="62" y="80"/>
                    <a:pt x="62" y="80"/>
                    <a:pt x="62" y="80"/>
                  </a:cubicBezTo>
                  <a:cubicBezTo>
                    <a:pt x="63" y="80"/>
                    <a:pt x="64" y="79"/>
                    <a:pt x="64" y="78"/>
                  </a:cubicBezTo>
                  <a:cubicBezTo>
                    <a:pt x="64" y="56"/>
                    <a:pt x="64" y="56"/>
                    <a:pt x="64" y="56"/>
                  </a:cubicBezTo>
                  <a:cubicBezTo>
                    <a:pt x="66" y="56"/>
                    <a:pt x="66" y="56"/>
                    <a:pt x="66" y="56"/>
                  </a:cubicBezTo>
                  <a:cubicBezTo>
                    <a:pt x="72" y="56"/>
                    <a:pt x="76" y="52"/>
                    <a:pt x="76" y="46"/>
                  </a:cubicBezTo>
                  <a:cubicBezTo>
                    <a:pt x="76" y="35"/>
                    <a:pt x="76" y="35"/>
                    <a:pt x="76" y="35"/>
                  </a:cubicBezTo>
                  <a:cubicBezTo>
                    <a:pt x="83" y="32"/>
                    <a:pt x="83" y="32"/>
                    <a:pt x="83" y="32"/>
                  </a:cubicBezTo>
                  <a:cubicBezTo>
                    <a:pt x="84" y="31"/>
                    <a:pt x="84" y="31"/>
                    <a:pt x="84" y="30"/>
                  </a:cubicBezTo>
                  <a:cubicBezTo>
                    <a:pt x="84" y="22"/>
                    <a:pt x="84" y="22"/>
                    <a:pt x="84" y="22"/>
                  </a:cubicBezTo>
                  <a:cubicBezTo>
                    <a:pt x="84" y="21"/>
                    <a:pt x="83" y="20"/>
                    <a:pt x="82" y="20"/>
                  </a:cubicBezTo>
                  <a:cubicBezTo>
                    <a:pt x="76" y="20"/>
                    <a:pt x="76" y="20"/>
                    <a:pt x="76" y="20"/>
                  </a:cubicBezTo>
                  <a:cubicBezTo>
                    <a:pt x="76" y="16"/>
                    <a:pt x="76" y="16"/>
                    <a:pt x="76" y="16"/>
                  </a:cubicBezTo>
                  <a:cubicBezTo>
                    <a:pt x="76" y="14"/>
                    <a:pt x="82" y="8"/>
                    <a:pt x="87" y="4"/>
                  </a:cubicBezTo>
                  <a:close/>
                  <a:moveTo>
                    <a:pt x="41" y="60"/>
                  </a:moveTo>
                  <a:cubicBezTo>
                    <a:pt x="38" y="63"/>
                    <a:pt x="35" y="65"/>
                    <a:pt x="32" y="65"/>
                  </a:cubicBezTo>
                  <a:cubicBezTo>
                    <a:pt x="32" y="65"/>
                    <a:pt x="32" y="65"/>
                    <a:pt x="32" y="65"/>
                  </a:cubicBezTo>
                  <a:cubicBezTo>
                    <a:pt x="29" y="65"/>
                    <a:pt x="26" y="64"/>
                    <a:pt x="24" y="60"/>
                  </a:cubicBezTo>
                  <a:cubicBezTo>
                    <a:pt x="20" y="65"/>
                    <a:pt x="18" y="71"/>
                    <a:pt x="18" y="71"/>
                  </a:cubicBezTo>
                  <a:cubicBezTo>
                    <a:pt x="17" y="72"/>
                    <a:pt x="16" y="72"/>
                    <a:pt x="15" y="72"/>
                  </a:cubicBezTo>
                  <a:cubicBezTo>
                    <a:pt x="14" y="72"/>
                    <a:pt x="14" y="70"/>
                    <a:pt x="14" y="69"/>
                  </a:cubicBezTo>
                  <a:cubicBezTo>
                    <a:pt x="14" y="69"/>
                    <a:pt x="17" y="63"/>
                    <a:pt x="21" y="57"/>
                  </a:cubicBezTo>
                  <a:cubicBezTo>
                    <a:pt x="18" y="54"/>
                    <a:pt x="17" y="51"/>
                    <a:pt x="17" y="49"/>
                  </a:cubicBezTo>
                  <a:cubicBezTo>
                    <a:pt x="17" y="46"/>
                    <a:pt x="19" y="43"/>
                    <a:pt x="23" y="40"/>
                  </a:cubicBezTo>
                  <a:cubicBezTo>
                    <a:pt x="26" y="38"/>
                    <a:pt x="29" y="38"/>
                    <a:pt x="32" y="37"/>
                  </a:cubicBezTo>
                  <a:cubicBezTo>
                    <a:pt x="35" y="36"/>
                    <a:pt x="39" y="35"/>
                    <a:pt x="42" y="32"/>
                  </a:cubicBezTo>
                  <a:cubicBezTo>
                    <a:pt x="43" y="32"/>
                    <a:pt x="43" y="32"/>
                    <a:pt x="44" y="32"/>
                  </a:cubicBezTo>
                  <a:cubicBezTo>
                    <a:pt x="44" y="32"/>
                    <a:pt x="45" y="33"/>
                    <a:pt x="45" y="33"/>
                  </a:cubicBezTo>
                  <a:cubicBezTo>
                    <a:pt x="49" y="41"/>
                    <a:pt x="46" y="55"/>
                    <a:pt x="41" y="6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="" xmlns:a16="http://schemas.microsoft.com/office/drawing/2014/main" id="{9C6561D8-D132-4D47-82C3-394C8245F069}"/>
              </a:ext>
            </a:extLst>
          </p:cNvPr>
          <p:cNvGrpSpPr/>
          <p:nvPr/>
        </p:nvGrpSpPr>
        <p:grpSpPr>
          <a:xfrm>
            <a:off x="7036766" y="2493490"/>
            <a:ext cx="338137" cy="361950"/>
            <a:chOff x="5570538" y="3970338"/>
            <a:chExt cx="338137" cy="361950"/>
          </a:xfrm>
          <a:solidFill>
            <a:schemeClr val="bg1"/>
          </a:solidFill>
        </p:grpSpPr>
        <p:sp>
          <p:nvSpPr>
            <p:cNvPr id="88" name="Freeform 184">
              <a:extLst>
                <a:ext uri="{FF2B5EF4-FFF2-40B4-BE49-F238E27FC236}">
                  <a16:creationId xmlns="" xmlns:a16="http://schemas.microsoft.com/office/drawing/2014/main" id="{83226D98-A9EF-4C98-9134-3AF676A5AF4E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9925" y="3970338"/>
              <a:ext cx="76200" cy="30163"/>
            </a:xfrm>
            <a:custGeom>
              <a:avLst/>
              <a:gdLst>
                <a:gd name="T0" fmla="*/ 18 w 20"/>
                <a:gd name="T1" fmla="*/ 0 h 8"/>
                <a:gd name="T2" fmla="*/ 2 w 20"/>
                <a:gd name="T3" fmla="*/ 0 h 8"/>
                <a:gd name="T4" fmla="*/ 0 w 20"/>
                <a:gd name="T5" fmla="*/ 2 h 8"/>
                <a:gd name="T6" fmla="*/ 0 w 20"/>
                <a:gd name="T7" fmla="*/ 6 h 8"/>
                <a:gd name="T8" fmla="*/ 2 w 20"/>
                <a:gd name="T9" fmla="*/ 8 h 8"/>
                <a:gd name="T10" fmla="*/ 18 w 20"/>
                <a:gd name="T11" fmla="*/ 8 h 8"/>
                <a:gd name="T12" fmla="*/ 20 w 20"/>
                <a:gd name="T13" fmla="*/ 6 h 8"/>
                <a:gd name="T14" fmla="*/ 20 w 20"/>
                <a:gd name="T15" fmla="*/ 2 h 8"/>
                <a:gd name="T16" fmla="*/ 18 w 20"/>
                <a:gd name="T17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" h="8">
                  <a:moveTo>
                    <a:pt x="18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7"/>
                    <a:pt x="1" y="8"/>
                    <a:pt x="2" y="8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9" y="8"/>
                    <a:pt x="20" y="7"/>
                    <a:pt x="20" y="6"/>
                  </a:cubicBezTo>
                  <a:cubicBezTo>
                    <a:pt x="20" y="2"/>
                    <a:pt x="20" y="2"/>
                    <a:pt x="20" y="2"/>
                  </a:cubicBezTo>
                  <a:cubicBezTo>
                    <a:pt x="20" y="1"/>
                    <a:pt x="19" y="0"/>
                    <a:pt x="1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9" name="Freeform 185">
              <a:extLst>
                <a:ext uri="{FF2B5EF4-FFF2-40B4-BE49-F238E27FC236}">
                  <a16:creationId xmlns="" xmlns:a16="http://schemas.microsoft.com/office/drawing/2014/main" id="{65883C7A-4845-4CB5-9EBA-64F9083B770C}"/>
                </a:ext>
              </a:extLst>
            </p:cNvPr>
            <p:cNvSpPr>
              <a:spLocks/>
            </p:cNvSpPr>
            <p:nvPr/>
          </p:nvSpPr>
          <p:spPr bwMode="auto">
            <a:xfrm>
              <a:off x="5570538" y="4121150"/>
              <a:ext cx="300038" cy="90488"/>
            </a:xfrm>
            <a:custGeom>
              <a:avLst/>
              <a:gdLst>
                <a:gd name="T0" fmla="*/ 2 w 80"/>
                <a:gd name="T1" fmla="*/ 4 h 24"/>
                <a:gd name="T2" fmla="*/ 8 w 80"/>
                <a:gd name="T3" fmla="*/ 4 h 24"/>
                <a:gd name="T4" fmla="*/ 8 w 80"/>
                <a:gd name="T5" fmla="*/ 24 h 24"/>
                <a:gd name="T6" fmla="*/ 44 w 80"/>
                <a:gd name="T7" fmla="*/ 24 h 24"/>
                <a:gd name="T8" fmla="*/ 53 w 80"/>
                <a:gd name="T9" fmla="*/ 11 h 24"/>
                <a:gd name="T10" fmla="*/ 67 w 80"/>
                <a:gd name="T11" fmla="*/ 8 h 24"/>
                <a:gd name="T12" fmla="*/ 70 w 80"/>
                <a:gd name="T13" fmla="*/ 8 h 24"/>
                <a:gd name="T14" fmla="*/ 72 w 80"/>
                <a:gd name="T15" fmla="*/ 8 h 24"/>
                <a:gd name="T16" fmla="*/ 72 w 80"/>
                <a:gd name="T17" fmla="*/ 4 h 24"/>
                <a:gd name="T18" fmla="*/ 78 w 80"/>
                <a:gd name="T19" fmla="*/ 4 h 24"/>
                <a:gd name="T20" fmla="*/ 80 w 80"/>
                <a:gd name="T21" fmla="*/ 2 h 24"/>
                <a:gd name="T22" fmla="*/ 78 w 80"/>
                <a:gd name="T23" fmla="*/ 0 h 24"/>
                <a:gd name="T24" fmla="*/ 72 w 80"/>
                <a:gd name="T25" fmla="*/ 0 h 24"/>
                <a:gd name="T26" fmla="*/ 8 w 80"/>
                <a:gd name="T27" fmla="*/ 0 h 24"/>
                <a:gd name="T28" fmla="*/ 2 w 80"/>
                <a:gd name="T29" fmla="*/ 0 h 24"/>
                <a:gd name="T30" fmla="*/ 0 w 80"/>
                <a:gd name="T31" fmla="*/ 2 h 24"/>
                <a:gd name="T32" fmla="*/ 2 w 80"/>
                <a:gd name="T33" fmla="*/ 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0" h="24">
                  <a:moveTo>
                    <a:pt x="2" y="4"/>
                  </a:moveTo>
                  <a:cubicBezTo>
                    <a:pt x="8" y="4"/>
                    <a:pt x="8" y="4"/>
                    <a:pt x="8" y="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44" y="24"/>
                    <a:pt x="44" y="24"/>
                    <a:pt x="44" y="24"/>
                  </a:cubicBezTo>
                  <a:cubicBezTo>
                    <a:pt x="44" y="20"/>
                    <a:pt x="46" y="16"/>
                    <a:pt x="53" y="11"/>
                  </a:cubicBezTo>
                  <a:cubicBezTo>
                    <a:pt x="57" y="8"/>
                    <a:pt x="63" y="8"/>
                    <a:pt x="67" y="8"/>
                  </a:cubicBezTo>
                  <a:cubicBezTo>
                    <a:pt x="68" y="8"/>
                    <a:pt x="69" y="8"/>
                    <a:pt x="70" y="8"/>
                  </a:cubicBezTo>
                  <a:cubicBezTo>
                    <a:pt x="71" y="8"/>
                    <a:pt x="71" y="8"/>
                    <a:pt x="72" y="8"/>
                  </a:cubicBezTo>
                  <a:cubicBezTo>
                    <a:pt x="72" y="4"/>
                    <a:pt x="72" y="4"/>
                    <a:pt x="72" y="4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9" y="4"/>
                    <a:pt x="80" y="3"/>
                    <a:pt x="80" y="2"/>
                  </a:cubicBezTo>
                  <a:cubicBezTo>
                    <a:pt x="80" y="1"/>
                    <a:pt x="79" y="0"/>
                    <a:pt x="78" y="0"/>
                  </a:cubicBezTo>
                  <a:cubicBezTo>
                    <a:pt x="72" y="0"/>
                    <a:pt x="72" y="0"/>
                    <a:pt x="72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0" name="Freeform 186">
              <a:extLst>
                <a:ext uri="{FF2B5EF4-FFF2-40B4-BE49-F238E27FC236}">
                  <a16:creationId xmlns="" xmlns:a16="http://schemas.microsoft.com/office/drawing/2014/main" id="{17664195-9014-496F-BF70-E1D79FC89667}"/>
                </a:ext>
              </a:extLst>
            </p:cNvPr>
            <p:cNvSpPr>
              <a:spLocks/>
            </p:cNvSpPr>
            <p:nvPr/>
          </p:nvSpPr>
          <p:spPr bwMode="auto">
            <a:xfrm>
              <a:off x="5570538" y="4016375"/>
              <a:ext cx="300038" cy="90488"/>
            </a:xfrm>
            <a:custGeom>
              <a:avLst/>
              <a:gdLst>
                <a:gd name="T0" fmla="*/ 2 w 80"/>
                <a:gd name="T1" fmla="*/ 4 h 24"/>
                <a:gd name="T2" fmla="*/ 8 w 80"/>
                <a:gd name="T3" fmla="*/ 4 h 24"/>
                <a:gd name="T4" fmla="*/ 8 w 80"/>
                <a:gd name="T5" fmla="*/ 24 h 24"/>
                <a:gd name="T6" fmla="*/ 72 w 80"/>
                <a:gd name="T7" fmla="*/ 24 h 24"/>
                <a:gd name="T8" fmla="*/ 72 w 80"/>
                <a:gd name="T9" fmla="*/ 4 h 24"/>
                <a:gd name="T10" fmla="*/ 78 w 80"/>
                <a:gd name="T11" fmla="*/ 4 h 24"/>
                <a:gd name="T12" fmla="*/ 80 w 80"/>
                <a:gd name="T13" fmla="*/ 2 h 24"/>
                <a:gd name="T14" fmla="*/ 78 w 80"/>
                <a:gd name="T15" fmla="*/ 0 h 24"/>
                <a:gd name="T16" fmla="*/ 70 w 80"/>
                <a:gd name="T17" fmla="*/ 0 h 24"/>
                <a:gd name="T18" fmla="*/ 10 w 80"/>
                <a:gd name="T19" fmla="*/ 0 h 24"/>
                <a:gd name="T20" fmla="*/ 2 w 80"/>
                <a:gd name="T21" fmla="*/ 0 h 24"/>
                <a:gd name="T22" fmla="*/ 0 w 80"/>
                <a:gd name="T23" fmla="*/ 2 h 24"/>
                <a:gd name="T24" fmla="*/ 2 w 80"/>
                <a:gd name="T25" fmla="*/ 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0" h="24">
                  <a:moveTo>
                    <a:pt x="2" y="4"/>
                  </a:moveTo>
                  <a:cubicBezTo>
                    <a:pt x="8" y="4"/>
                    <a:pt x="8" y="4"/>
                    <a:pt x="8" y="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2" y="4"/>
                    <a:pt x="72" y="4"/>
                    <a:pt x="72" y="4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9" y="4"/>
                    <a:pt x="80" y="3"/>
                    <a:pt x="80" y="2"/>
                  </a:cubicBezTo>
                  <a:cubicBezTo>
                    <a:pt x="80" y="1"/>
                    <a:pt x="79" y="0"/>
                    <a:pt x="78" y="0"/>
                  </a:cubicBezTo>
                  <a:cubicBezTo>
                    <a:pt x="70" y="0"/>
                    <a:pt x="70" y="0"/>
                    <a:pt x="70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1" name="Freeform 187">
              <a:extLst>
                <a:ext uri="{FF2B5EF4-FFF2-40B4-BE49-F238E27FC236}">
                  <a16:creationId xmlns="" xmlns:a16="http://schemas.microsoft.com/office/drawing/2014/main" id="{226BE4FA-970B-4E41-B78A-CB51AFF60242}"/>
                </a:ext>
              </a:extLst>
            </p:cNvPr>
            <p:cNvSpPr>
              <a:spLocks/>
            </p:cNvSpPr>
            <p:nvPr/>
          </p:nvSpPr>
          <p:spPr bwMode="auto">
            <a:xfrm>
              <a:off x="5570538" y="4227513"/>
              <a:ext cx="179388" cy="104775"/>
            </a:xfrm>
            <a:custGeom>
              <a:avLst/>
              <a:gdLst>
                <a:gd name="T0" fmla="*/ 37 w 48"/>
                <a:gd name="T1" fmla="*/ 21 h 28"/>
                <a:gd name="T2" fmla="*/ 48 w 48"/>
                <a:gd name="T3" fmla="*/ 7 h 28"/>
                <a:gd name="T4" fmla="*/ 44 w 48"/>
                <a:gd name="T5" fmla="*/ 0 h 28"/>
                <a:gd name="T6" fmla="*/ 8 w 48"/>
                <a:gd name="T7" fmla="*/ 0 h 28"/>
                <a:gd name="T8" fmla="*/ 2 w 48"/>
                <a:gd name="T9" fmla="*/ 0 h 28"/>
                <a:gd name="T10" fmla="*/ 0 w 48"/>
                <a:gd name="T11" fmla="*/ 2 h 28"/>
                <a:gd name="T12" fmla="*/ 2 w 48"/>
                <a:gd name="T13" fmla="*/ 4 h 28"/>
                <a:gd name="T14" fmla="*/ 8 w 48"/>
                <a:gd name="T15" fmla="*/ 4 h 28"/>
                <a:gd name="T16" fmla="*/ 8 w 48"/>
                <a:gd name="T17" fmla="*/ 24 h 28"/>
                <a:gd name="T18" fmla="*/ 2 w 48"/>
                <a:gd name="T19" fmla="*/ 24 h 28"/>
                <a:gd name="T20" fmla="*/ 0 w 48"/>
                <a:gd name="T21" fmla="*/ 26 h 28"/>
                <a:gd name="T22" fmla="*/ 2 w 48"/>
                <a:gd name="T23" fmla="*/ 28 h 28"/>
                <a:gd name="T24" fmla="*/ 10 w 48"/>
                <a:gd name="T25" fmla="*/ 28 h 28"/>
                <a:gd name="T26" fmla="*/ 30 w 48"/>
                <a:gd name="T27" fmla="*/ 28 h 28"/>
                <a:gd name="T28" fmla="*/ 37 w 48"/>
                <a:gd name="T29" fmla="*/ 28 h 28"/>
                <a:gd name="T30" fmla="*/ 37 w 48"/>
                <a:gd name="T31" fmla="*/ 2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8" h="28">
                  <a:moveTo>
                    <a:pt x="37" y="21"/>
                  </a:moveTo>
                  <a:cubicBezTo>
                    <a:pt x="38" y="20"/>
                    <a:pt x="42" y="14"/>
                    <a:pt x="48" y="7"/>
                  </a:cubicBezTo>
                  <a:cubicBezTo>
                    <a:pt x="46" y="5"/>
                    <a:pt x="45" y="2"/>
                    <a:pt x="44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2" y="24"/>
                    <a:pt x="2" y="24"/>
                    <a:pt x="2" y="24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7"/>
                    <a:pt x="1" y="28"/>
                    <a:pt x="2" y="28"/>
                  </a:cubicBezTo>
                  <a:cubicBezTo>
                    <a:pt x="10" y="28"/>
                    <a:pt x="10" y="28"/>
                    <a:pt x="10" y="28"/>
                  </a:cubicBezTo>
                  <a:cubicBezTo>
                    <a:pt x="30" y="28"/>
                    <a:pt x="30" y="28"/>
                    <a:pt x="30" y="28"/>
                  </a:cubicBezTo>
                  <a:cubicBezTo>
                    <a:pt x="37" y="28"/>
                    <a:pt x="37" y="28"/>
                    <a:pt x="37" y="28"/>
                  </a:cubicBezTo>
                  <a:cubicBezTo>
                    <a:pt x="36" y="26"/>
                    <a:pt x="35" y="23"/>
                    <a:pt x="37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2" name="Freeform 188">
              <a:extLst>
                <a:ext uri="{FF2B5EF4-FFF2-40B4-BE49-F238E27FC236}">
                  <a16:creationId xmlns="" xmlns:a16="http://schemas.microsoft.com/office/drawing/2014/main" id="{53AC5A4A-AB0B-40F4-BC1A-50987E35ABAE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6750" y="4294188"/>
              <a:ext cx="123825" cy="38100"/>
            </a:xfrm>
            <a:custGeom>
              <a:avLst/>
              <a:gdLst>
                <a:gd name="T0" fmla="*/ 31 w 33"/>
                <a:gd name="T1" fmla="*/ 6 h 10"/>
                <a:gd name="T2" fmla="*/ 25 w 33"/>
                <a:gd name="T3" fmla="*/ 6 h 10"/>
                <a:gd name="T4" fmla="*/ 18 w 33"/>
                <a:gd name="T5" fmla="*/ 6 h 10"/>
                <a:gd name="T6" fmla="*/ 7 w 33"/>
                <a:gd name="T7" fmla="*/ 0 h 10"/>
                <a:gd name="T8" fmla="*/ 0 w 33"/>
                <a:gd name="T9" fmla="*/ 10 h 10"/>
                <a:gd name="T10" fmla="*/ 31 w 33"/>
                <a:gd name="T11" fmla="*/ 10 h 10"/>
                <a:gd name="T12" fmla="*/ 33 w 33"/>
                <a:gd name="T13" fmla="*/ 8 h 10"/>
                <a:gd name="T14" fmla="*/ 31 w 33"/>
                <a:gd name="T15" fmla="*/ 6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10">
                  <a:moveTo>
                    <a:pt x="31" y="6"/>
                  </a:moveTo>
                  <a:cubicBezTo>
                    <a:pt x="25" y="6"/>
                    <a:pt x="25" y="6"/>
                    <a:pt x="25" y="6"/>
                  </a:cubicBezTo>
                  <a:cubicBezTo>
                    <a:pt x="25" y="6"/>
                    <a:pt x="20" y="6"/>
                    <a:pt x="18" y="6"/>
                  </a:cubicBezTo>
                  <a:cubicBezTo>
                    <a:pt x="15" y="6"/>
                    <a:pt x="11" y="5"/>
                    <a:pt x="7" y="0"/>
                  </a:cubicBezTo>
                  <a:cubicBezTo>
                    <a:pt x="4" y="4"/>
                    <a:pt x="2" y="7"/>
                    <a:pt x="0" y="10"/>
                  </a:cubicBezTo>
                  <a:cubicBezTo>
                    <a:pt x="31" y="10"/>
                    <a:pt x="31" y="10"/>
                    <a:pt x="31" y="10"/>
                  </a:cubicBezTo>
                  <a:cubicBezTo>
                    <a:pt x="32" y="10"/>
                    <a:pt x="33" y="9"/>
                    <a:pt x="33" y="8"/>
                  </a:cubicBezTo>
                  <a:cubicBezTo>
                    <a:pt x="33" y="7"/>
                    <a:pt x="32" y="6"/>
                    <a:pt x="31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3" name="Freeform 189">
              <a:extLst>
                <a:ext uri="{FF2B5EF4-FFF2-40B4-BE49-F238E27FC236}">
                  <a16:creationId xmlns="" xmlns:a16="http://schemas.microsoft.com/office/drawing/2014/main" id="{B0089491-8D16-497C-B42D-6AB4B22A1DF2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9925" y="4159250"/>
              <a:ext cx="158750" cy="142875"/>
            </a:xfrm>
            <a:custGeom>
              <a:avLst/>
              <a:gdLst>
                <a:gd name="T0" fmla="*/ 40 w 42"/>
                <a:gd name="T1" fmla="*/ 2 h 38"/>
                <a:gd name="T2" fmla="*/ 39 w 42"/>
                <a:gd name="T3" fmla="*/ 0 h 38"/>
                <a:gd name="T4" fmla="*/ 37 w 42"/>
                <a:gd name="T5" fmla="*/ 0 h 38"/>
                <a:gd name="T6" fmla="*/ 22 w 42"/>
                <a:gd name="T7" fmla="*/ 2 h 38"/>
                <a:gd name="T8" fmla="*/ 7 w 42"/>
                <a:gd name="T9" fmla="*/ 5 h 38"/>
                <a:gd name="T10" fmla="*/ 0 w 42"/>
                <a:gd name="T11" fmla="*/ 15 h 38"/>
                <a:gd name="T12" fmla="*/ 3 w 42"/>
                <a:gd name="T13" fmla="*/ 22 h 38"/>
                <a:gd name="T14" fmla="*/ 26 w 42"/>
                <a:gd name="T15" fmla="*/ 7 h 38"/>
                <a:gd name="T16" fmla="*/ 33 w 42"/>
                <a:gd name="T17" fmla="*/ 11 h 38"/>
                <a:gd name="T18" fmla="*/ 28 w 42"/>
                <a:gd name="T19" fmla="*/ 19 h 38"/>
                <a:gd name="T20" fmla="*/ 9 w 42"/>
                <a:gd name="T21" fmla="*/ 33 h 38"/>
                <a:gd name="T22" fmla="*/ 17 w 42"/>
                <a:gd name="T23" fmla="*/ 38 h 38"/>
                <a:gd name="T24" fmla="*/ 26 w 42"/>
                <a:gd name="T25" fmla="*/ 35 h 38"/>
                <a:gd name="T26" fmla="*/ 40 w 42"/>
                <a:gd name="T27" fmla="*/ 2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2" h="38">
                  <a:moveTo>
                    <a:pt x="40" y="2"/>
                  </a:moveTo>
                  <a:cubicBezTo>
                    <a:pt x="40" y="1"/>
                    <a:pt x="39" y="1"/>
                    <a:pt x="39" y="0"/>
                  </a:cubicBezTo>
                  <a:cubicBezTo>
                    <a:pt x="38" y="0"/>
                    <a:pt x="38" y="0"/>
                    <a:pt x="37" y="0"/>
                  </a:cubicBezTo>
                  <a:cubicBezTo>
                    <a:pt x="32" y="2"/>
                    <a:pt x="27" y="2"/>
                    <a:pt x="22" y="2"/>
                  </a:cubicBezTo>
                  <a:cubicBezTo>
                    <a:pt x="17" y="2"/>
                    <a:pt x="12" y="2"/>
                    <a:pt x="7" y="5"/>
                  </a:cubicBezTo>
                  <a:cubicBezTo>
                    <a:pt x="2" y="8"/>
                    <a:pt x="0" y="11"/>
                    <a:pt x="0" y="15"/>
                  </a:cubicBezTo>
                  <a:cubicBezTo>
                    <a:pt x="0" y="17"/>
                    <a:pt x="1" y="20"/>
                    <a:pt x="3" y="22"/>
                  </a:cubicBezTo>
                  <a:cubicBezTo>
                    <a:pt x="10" y="15"/>
                    <a:pt x="18" y="9"/>
                    <a:pt x="26" y="7"/>
                  </a:cubicBezTo>
                  <a:cubicBezTo>
                    <a:pt x="29" y="6"/>
                    <a:pt x="32" y="8"/>
                    <a:pt x="33" y="11"/>
                  </a:cubicBezTo>
                  <a:cubicBezTo>
                    <a:pt x="33" y="15"/>
                    <a:pt x="31" y="18"/>
                    <a:pt x="28" y="19"/>
                  </a:cubicBezTo>
                  <a:cubicBezTo>
                    <a:pt x="23" y="20"/>
                    <a:pt x="16" y="26"/>
                    <a:pt x="9" y="33"/>
                  </a:cubicBezTo>
                  <a:cubicBezTo>
                    <a:pt x="11" y="37"/>
                    <a:pt x="14" y="38"/>
                    <a:pt x="17" y="38"/>
                  </a:cubicBezTo>
                  <a:cubicBezTo>
                    <a:pt x="20" y="38"/>
                    <a:pt x="22" y="37"/>
                    <a:pt x="26" y="35"/>
                  </a:cubicBezTo>
                  <a:cubicBezTo>
                    <a:pt x="33" y="31"/>
                    <a:pt x="42" y="13"/>
                    <a:pt x="4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4" name="Freeform 190">
              <a:extLst>
                <a:ext uri="{FF2B5EF4-FFF2-40B4-BE49-F238E27FC236}">
                  <a16:creationId xmlns="" xmlns:a16="http://schemas.microsoft.com/office/drawing/2014/main" id="{53F50282-9DBB-462C-88D7-114690111CF7}"/>
                </a:ext>
              </a:extLst>
            </p:cNvPr>
            <p:cNvSpPr>
              <a:spLocks/>
            </p:cNvSpPr>
            <p:nvPr/>
          </p:nvSpPr>
          <p:spPr bwMode="auto">
            <a:xfrm>
              <a:off x="5719763" y="4200525"/>
              <a:ext cx="139700" cy="128588"/>
            </a:xfrm>
            <a:custGeom>
              <a:avLst/>
              <a:gdLst>
                <a:gd name="T0" fmla="*/ 2 w 37"/>
                <a:gd name="T1" fmla="*/ 34 h 34"/>
                <a:gd name="T2" fmla="*/ 1 w 37"/>
                <a:gd name="T3" fmla="*/ 33 h 34"/>
                <a:gd name="T4" fmla="*/ 0 w 37"/>
                <a:gd name="T5" fmla="*/ 31 h 34"/>
                <a:gd name="T6" fmla="*/ 34 w 37"/>
                <a:gd name="T7" fmla="*/ 0 h 34"/>
                <a:gd name="T8" fmla="*/ 37 w 37"/>
                <a:gd name="T9" fmla="*/ 1 h 34"/>
                <a:gd name="T10" fmla="*/ 35 w 37"/>
                <a:gd name="T11" fmla="*/ 4 h 34"/>
                <a:gd name="T12" fmla="*/ 3 w 37"/>
                <a:gd name="T13" fmla="*/ 33 h 34"/>
                <a:gd name="T14" fmla="*/ 2 w 37"/>
                <a:gd name="T15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7" h="34">
                  <a:moveTo>
                    <a:pt x="2" y="34"/>
                  </a:moveTo>
                  <a:cubicBezTo>
                    <a:pt x="1" y="34"/>
                    <a:pt x="1" y="34"/>
                    <a:pt x="1" y="33"/>
                  </a:cubicBezTo>
                  <a:cubicBezTo>
                    <a:pt x="0" y="33"/>
                    <a:pt x="0" y="32"/>
                    <a:pt x="0" y="31"/>
                  </a:cubicBezTo>
                  <a:cubicBezTo>
                    <a:pt x="1" y="30"/>
                    <a:pt x="19" y="3"/>
                    <a:pt x="34" y="0"/>
                  </a:cubicBezTo>
                  <a:cubicBezTo>
                    <a:pt x="36" y="0"/>
                    <a:pt x="37" y="0"/>
                    <a:pt x="37" y="1"/>
                  </a:cubicBezTo>
                  <a:cubicBezTo>
                    <a:pt x="37" y="2"/>
                    <a:pt x="36" y="3"/>
                    <a:pt x="35" y="4"/>
                  </a:cubicBezTo>
                  <a:cubicBezTo>
                    <a:pt x="21" y="7"/>
                    <a:pt x="4" y="33"/>
                    <a:pt x="3" y="33"/>
                  </a:cubicBezTo>
                  <a:cubicBezTo>
                    <a:pt x="3" y="33"/>
                    <a:pt x="2" y="34"/>
                    <a:pt x="2" y="3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pic>
        <p:nvPicPr>
          <p:cNvPr id="35" name="Picture 34" descr="http://kotaku.pu.go.id/content/upload/Media/Warta/Warta%20Images/jatim-bagan-portofolio-livelihood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1100" y="1181100"/>
            <a:ext cx="10312400" cy="5207000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Rectangle 35"/>
          <p:cNvSpPr/>
          <p:nvPr/>
        </p:nvSpPr>
        <p:spPr>
          <a:xfrm>
            <a:off x="1181100" y="1181100"/>
            <a:ext cx="1041400" cy="3683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29168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F25853CB-B8B0-493A-B265-AA7795626625}"/>
              </a:ext>
            </a:extLst>
          </p:cNvPr>
          <p:cNvSpPr txBox="1"/>
          <p:nvPr/>
        </p:nvSpPr>
        <p:spPr>
          <a:xfrm>
            <a:off x="381000" y="296858"/>
            <a:ext cx="11430000" cy="677108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id-ID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SOME PRACTISES: URBAN FARMING</a:t>
            </a:r>
            <a:endParaRPr lang="en-US" sz="44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5F940AB4-727D-477B-96AC-45E6CF3E8291}"/>
              </a:ext>
            </a:extLst>
          </p:cNvPr>
          <p:cNvSpPr/>
          <p:nvPr/>
        </p:nvSpPr>
        <p:spPr>
          <a:xfrm>
            <a:off x="381000" y="225739"/>
            <a:ext cx="1841500" cy="457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9">
            <a:extLst>
              <a:ext uri="{FF2B5EF4-FFF2-40B4-BE49-F238E27FC236}">
                <a16:creationId xmlns="" xmlns:a16="http://schemas.microsoft.com/office/drawing/2014/main" id="{55A67E2F-A8C6-44F7-985F-772C14236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1A2B2-876B-45BF-993B-6CDB1B8BF9AB}" type="datetime1">
              <a:rPr lang="en-US" smtClean="0"/>
              <a:t>2/25/2019</a:t>
            </a:fld>
            <a:endParaRPr lang="en-US"/>
          </a:p>
        </p:txBody>
      </p:sp>
      <p:sp>
        <p:nvSpPr>
          <p:cNvPr id="5" name="Slide Number Placeholder 10">
            <a:extLst>
              <a:ext uri="{FF2B5EF4-FFF2-40B4-BE49-F238E27FC236}">
                <a16:creationId xmlns="" xmlns:a16="http://schemas.microsoft.com/office/drawing/2014/main" id="{572138F8-2B19-4BA5-9F96-38D8EA0D3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C762C-AFEC-41AB-87FC-30D41D938410}" type="slidenum">
              <a:rPr lang="en-US" smtClean="0"/>
              <a:t>7</a:t>
            </a:fld>
            <a:endParaRPr lang="en-US"/>
          </a:p>
        </p:txBody>
      </p:sp>
      <p:grpSp>
        <p:nvGrpSpPr>
          <p:cNvPr id="73" name="Group 72">
            <a:extLst>
              <a:ext uri="{FF2B5EF4-FFF2-40B4-BE49-F238E27FC236}">
                <a16:creationId xmlns="" xmlns:a16="http://schemas.microsoft.com/office/drawing/2014/main" id="{B8404B25-5DC0-4667-9E91-2F6757F28199}"/>
              </a:ext>
            </a:extLst>
          </p:cNvPr>
          <p:cNvGrpSpPr/>
          <p:nvPr/>
        </p:nvGrpSpPr>
        <p:grpSpPr>
          <a:xfrm>
            <a:off x="4843292" y="4558766"/>
            <a:ext cx="285750" cy="361950"/>
            <a:chOff x="4864100" y="3970338"/>
            <a:chExt cx="285750" cy="361950"/>
          </a:xfrm>
          <a:solidFill>
            <a:schemeClr val="bg1"/>
          </a:solidFill>
        </p:grpSpPr>
        <p:sp>
          <p:nvSpPr>
            <p:cNvPr id="74" name="Freeform 26">
              <a:extLst>
                <a:ext uri="{FF2B5EF4-FFF2-40B4-BE49-F238E27FC236}">
                  <a16:creationId xmlns="" xmlns:a16="http://schemas.microsoft.com/office/drawing/2014/main" id="{936431D6-BC93-4700-BEFA-F27387A3AE81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6650" y="4035425"/>
              <a:ext cx="115888" cy="142875"/>
            </a:xfrm>
            <a:custGeom>
              <a:avLst/>
              <a:gdLst>
                <a:gd name="T0" fmla="*/ 16 w 31"/>
                <a:gd name="T1" fmla="*/ 32 h 38"/>
                <a:gd name="T2" fmla="*/ 29 w 31"/>
                <a:gd name="T3" fmla="*/ 28 h 38"/>
                <a:gd name="T4" fmla="*/ 19 w 31"/>
                <a:gd name="T5" fmla="*/ 0 h 38"/>
                <a:gd name="T6" fmla="*/ 10 w 31"/>
                <a:gd name="T7" fmla="*/ 11 h 38"/>
                <a:gd name="T8" fmla="*/ 2 w 31"/>
                <a:gd name="T9" fmla="*/ 22 h 38"/>
                <a:gd name="T10" fmla="*/ 12 w 31"/>
                <a:gd name="T11" fmla="*/ 31 h 38"/>
                <a:gd name="T12" fmla="*/ 16 w 31"/>
                <a:gd name="T13" fmla="*/ 11 h 38"/>
                <a:gd name="T14" fmla="*/ 19 w 31"/>
                <a:gd name="T15" fmla="*/ 11 h 38"/>
                <a:gd name="T16" fmla="*/ 20 w 31"/>
                <a:gd name="T17" fmla="*/ 13 h 38"/>
                <a:gd name="T18" fmla="*/ 16 w 31"/>
                <a:gd name="T19" fmla="*/ 32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" h="38">
                  <a:moveTo>
                    <a:pt x="16" y="32"/>
                  </a:moveTo>
                  <a:cubicBezTo>
                    <a:pt x="24" y="38"/>
                    <a:pt x="27" y="37"/>
                    <a:pt x="29" y="28"/>
                  </a:cubicBezTo>
                  <a:cubicBezTo>
                    <a:pt x="31" y="21"/>
                    <a:pt x="26" y="7"/>
                    <a:pt x="19" y="0"/>
                  </a:cubicBezTo>
                  <a:cubicBezTo>
                    <a:pt x="17" y="5"/>
                    <a:pt x="13" y="8"/>
                    <a:pt x="10" y="11"/>
                  </a:cubicBezTo>
                  <a:cubicBezTo>
                    <a:pt x="6" y="15"/>
                    <a:pt x="3" y="18"/>
                    <a:pt x="2" y="22"/>
                  </a:cubicBezTo>
                  <a:cubicBezTo>
                    <a:pt x="0" y="30"/>
                    <a:pt x="4" y="33"/>
                    <a:pt x="12" y="31"/>
                  </a:cubicBezTo>
                  <a:cubicBezTo>
                    <a:pt x="12" y="24"/>
                    <a:pt x="13" y="16"/>
                    <a:pt x="16" y="11"/>
                  </a:cubicBezTo>
                  <a:cubicBezTo>
                    <a:pt x="17" y="10"/>
                    <a:pt x="18" y="10"/>
                    <a:pt x="19" y="11"/>
                  </a:cubicBezTo>
                  <a:cubicBezTo>
                    <a:pt x="20" y="11"/>
                    <a:pt x="20" y="12"/>
                    <a:pt x="20" y="13"/>
                  </a:cubicBezTo>
                  <a:cubicBezTo>
                    <a:pt x="17" y="18"/>
                    <a:pt x="16" y="25"/>
                    <a:pt x="16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5" name="Freeform 27">
              <a:extLst>
                <a:ext uri="{FF2B5EF4-FFF2-40B4-BE49-F238E27FC236}">
                  <a16:creationId xmlns="" xmlns:a16="http://schemas.microsoft.com/office/drawing/2014/main" id="{79FED77F-95D6-4F88-8D21-70C92017EC65}"/>
                </a:ext>
              </a:extLst>
            </p:cNvPr>
            <p:cNvSpPr>
              <a:spLocks/>
            </p:cNvSpPr>
            <p:nvPr/>
          </p:nvSpPr>
          <p:spPr bwMode="auto">
            <a:xfrm>
              <a:off x="4864100" y="3970338"/>
              <a:ext cx="285750" cy="287338"/>
            </a:xfrm>
            <a:custGeom>
              <a:avLst/>
              <a:gdLst>
                <a:gd name="T0" fmla="*/ 38 w 76"/>
                <a:gd name="T1" fmla="*/ 0 h 76"/>
                <a:gd name="T2" fmla="*/ 0 w 76"/>
                <a:gd name="T3" fmla="*/ 36 h 76"/>
                <a:gd name="T4" fmla="*/ 26 w 76"/>
                <a:gd name="T5" fmla="*/ 70 h 76"/>
                <a:gd name="T6" fmla="*/ 26 w 76"/>
                <a:gd name="T7" fmla="*/ 74 h 76"/>
                <a:gd name="T8" fmla="*/ 28 w 76"/>
                <a:gd name="T9" fmla="*/ 76 h 76"/>
                <a:gd name="T10" fmla="*/ 36 w 76"/>
                <a:gd name="T11" fmla="*/ 76 h 76"/>
                <a:gd name="T12" fmla="*/ 34 w 76"/>
                <a:gd name="T13" fmla="*/ 52 h 76"/>
                <a:gd name="T14" fmla="*/ 20 w 76"/>
                <a:gd name="T15" fmla="*/ 38 h 76"/>
                <a:gd name="T16" fmla="*/ 29 w 76"/>
                <a:gd name="T17" fmla="*/ 25 h 76"/>
                <a:gd name="T18" fmla="*/ 39 w 76"/>
                <a:gd name="T19" fmla="*/ 13 h 76"/>
                <a:gd name="T20" fmla="*/ 40 w 76"/>
                <a:gd name="T21" fmla="*/ 12 h 76"/>
                <a:gd name="T22" fmla="*/ 42 w 76"/>
                <a:gd name="T23" fmla="*/ 12 h 76"/>
                <a:gd name="T24" fmla="*/ 55 w 76"/>
                <a:gd name="T25" fmla="*/ 46 h 76"/>
                <a:gd name="T26" fmla="*/ 38 w 76"/>
                <a:gd name="T27" fmla="*/ 54 h 76"/>
                <a:gd name="T28" fmla="*/ 40 w 76"/>
                <a:gd name="T29" fmla="*/ 76 h 76"/>
                <a:gd name="T30" fmla="*/ 48 w 76"/>
                <a:gd name="T31" fmla="*/ 76 h 76"/>
                <a:gd name="T32" fmla="*/ 50 w 76"/>
                <a:gd name="T33" fmla="*/ 74 h 76"/>
                <a:gd name="T34" fmla="*/ 50 w 76"/>
                <a:gd name="T35" fmla="*/ 70 h 76"/>
                <a:gd name="T36" fmla="*/ 76 w 76"/>
                <a:gd name="T37" fmla="*/ 36 h 76"/>
                <a:gd name="T38" fmla="*/ 38 w 76"/>
                <a:gd name="T39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6" h="76">
                  <a:moveTo>
                    <a:pt x="38" y="0"/>
                  </a:moveTo>
                  <a:cubicBezTo>
                    <a:pt x="17" y="0"/>
                    <a:pt x="0" y="16"/>
                    <a:pt x="0" y="36"/>
                  </a:cubicBezTo>
                  <a:cubicBezTo>
                    <a:pt x="0" y="51"/>
                    <a:pt x="11" y="65"/>
                    <a:pt x="26" y="70"/>
                  </a:cubicBezTo>
                  <a:cubicBezTo>
                    <a:pt x="26" y="74"/>
                    <a:pt x="26" y="74"/>
                    <a:pt x="26" y="74"/>
                  </a:cubicBezTo>
                  <a:cubicBezTo>
                    <a:pt x="26" y="75"/>
                    <a:pt x="27" y="76"/>
                    <a:pt x="28" y="76"/>
                  </a:cubicBezTo>
                  <a:cubicBezTo>
                    <a:pt x="36" y="76"/>
                    <a:pt x="36" y="76"/>
                    <a:pt x="36" y="76"/>
                  </a:cubicBezTo>
                  <a:cubicBezTo>
                    <a:pt x="36" y="74"/>
                    <a:pt x="34" y="64"/>
                    <a:pt x="34" y="52"/>
                  </a:cubicBezTo>
                  <a:cubicBezTo>
                    <a:pt x="23" y="54"/>
                    <a:pt x="18" y="48"/>
                    <a:pt x="20" y="38"/>
                  </a:cubicBezTo>
                  <a:cubicBezTo>
                    <a:pt x="22" y="32"/>
                    <a:pt x="25" y="29"/>
                    <a:pt x="29" y="25"/>
                  </a:cubicBezTo>
                  <a:cubicBezTo>
                    <a:pt x="33" y="22"/>
                    <a:pt x="36" y="18"/>
                    <a:pt x="39" y="13"/>
                  </a:cubicBezTo>
                  <a:cubicBezTo>
                    <a:pt x="39" y="13"/>
                    <a:pt x="39" y="12"/>
                    <a:pt x="40" y="12"/>
                  </a:cubicBezTo>
                  <a:cubicBezTo>
                    <a:pt x="40" y="12"/>
                    <a:pt x="41" y="12"/>
                    <a:pt x="42" y="12"/>
                  </a:cubicBezTo>
                  <a:cubicBezTo>
                    <a:pt x="51" y="19"/>
                    <a:pt x="57" y="37"/>
                    <a:pt x="55" y="46"/>
                  </a:cubicBezTo>
                  <a:cubicBezTo>
                    <a:pt x="53" y="57"/>
                    <a:pt x="46" y="60"/>
                    <a:pt x="38" y="54"/>
                  </a:cubicBezTo>
                  <a:cubicBezTo>
                    <a:pt x="38" y="65"/>
                    <a:pt x="40" y="76"/>
                    <a:pt x="40" y="76"/>
                  </a:cubicBezTo>
                  <a:cubicBezTo>
                    <a:pt x="48" y="76"/>
                    <a:pt x="48" y="76"/>
                    <a:pt x="48" y="76"/>
                  </a:cubicBezTo>
                  <a:cubicBezTo>
                    <a:pt x="49" y="76"/>
                    <a:pt x="50" y="75"/>
                    <a:pt x="50" y="74"/>
                  </a:cubicBezTo>
                  <a:cubicBezTo>
                    <a:pt x="50" y="70"/>
                    <a:pt x="50" y="70"/>
                    <a:pt x="50" y="70"/>
                  </a:cubicBezTo>
                  <a:cubicBezTo>
                    <a:pt x="65" y="65"/>
                    <a:pt x="76" y="51"/>
                    <a:pt x="76" y="36"/>
                  </a:cubicBezTo>
                  <a:cubicBezTo>
                    <a:pt x="76" y="16"/>
                    <a:pt x="59" y="0"/>
                    <a:pt x="3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6" name="Freeform 28">
              <a:extLst>
                <a:ext uri="{FF2B5EF4-FFF2-40B4-BE49-F238E27FC236}">
                  <a16:creationId xmlns="" xmlns:a16="http://schemas.microsoft.com/office/drawing/2014/main" id="{E1DD89D9-E951-4AAE-8F14-39E0E61856D2}"/>
                </a:ext>
              </a:extLst>
            </p:cNvPr>
            <p:cNvSpPr>
              <a:spLocks/>
            </p:cNvSpPr>
            <p:nvPr/>
          </p:nvSpPr>
          <p:spPr bwMode="auto">
            <a:xfrm>
              <a:off x="4960938" y="4271963"/>
              <a:ext cx="90488" cy="15875"/>
            </a:xfrm>
            <a:custGeom>
              <a:avLst/>
              <a:gdLst>
                <a:gd name="T0" fmla="*/ 22 w 24"/>
                <a:gd name="T1" fmla="*/ 0 h 4"/>
                <a:gd name="T2" fmla="*/ 2 w 24"/>
                <a:gd name="T3" fmla="*/ 0 h 4"/>
                <a:gd name="T4" fmla="*/ 0 w 24"/>
                <a:gd name="T5" fmla="*/ 2 h 4"/>
                <a:gd name="T6" fmla="*/ 2 w 24"/>
                <a:gd name="T7" fmla="*/ 4 h 4"/>
                <a:gd name="T8" fmla="*/ 22 w 24"/>
                <a:gd name="T9" fmla="*/ 4 h 4"/>
                <a:gd name="T10" fmla="*/ 24 w 24"/>
                <a:gd name="T11" fmla="*/ 2 h 4"/>
                <a:gd name="T12" fmla="*/ 22 w 24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" h="4">
                  <a:moveTo>
                    <a:pt x="22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22" y="4"/>
                    <a:pt x="22" y="4"/>
                    <a:pt x="22" y="4"/>
                  </a:cubicBezTo>
                  <a:cubicBezTo>
                    <a:pt x="23" y="4"/>
                    <a:pt x="24" y="3"/>
                    <a:pt x="24" y="2"/>
                  </a:cubicBezTo>
                  <a:cubicBezTo>
                    <a:pt x="24" y="1"/>
                    <a:pt x="23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7" name="Freeform 29">
              <a:extLst>
                <a:ext uri="{FF2B5EF4-FFF2-40B4-BE49-F238E27FC236}">
                  <a16:creationId xmlns="" xmlns:a16="http://schemas.microsoft.com/office/drawing/2014/main" id="{757D0CC1-98DB-4900-9B6D-0E601BEA4D20}"/>
                </a:ext>
              </a:extLst>
            </p:cNvPr>
            <p:cNvSpPr>
              <a:spLocks/>
            </p:cNvSpPr>
            <p:nvPr/>
          </p:nvSpPr>
          <p:spPr bwMode="auto">
            <a:xfrm>
              <a:off x="4960938" y="4302125"/>
              <a:ext cx="90488" cy="30163"/>
            </a:xfrm>
            <a:custGeom>
              <a:avLst/>
              <a:gdLst>
                <a:gd name="T0" fmla="*/ 22 w 24"/>
                <a:gd name="T1" fmla="*/ 0 h 8"/>
                <a:gd name="T2" fmla="*/ 2 w 24"/>
                <a:gd name="T3" fmla="*/ 0 h 8"/>
                <a:gd name="T4" fmla="*/ 0 w 24"/>
                <a:gd name="T5" fmla="*/ 2 h 8"/>
                <a:gd name="T6" fmla="*/ 2 w 24"/>
                <a:gd name="T7" fmla="*/ 4 h 8"/>
                <a:gd name="T8" fmla="*/ 10 w 24"/>
                <a:gd name="T9" fmla="*/ 4 h 8"/>
                <a:gd name="T10" fmla="*/ 10 w 24"/>
                <a:gd name="T11" fmla="*/ 6 h 8"/>
                <a:gd name="T12" fmla="*/ 12 w 24"/>
                <a:gd name="T13" fmla="*/ 8 h 8"/>
                <a:gd name="T14" fmla="*/ 14 w 24"/>
                <a:gd name="T15" fmla="*/ 6 h 8"/>
                <a:gd name="T16" fmla="*/ 14 w 24"/>
                <a:gd name="T17" fmla="*/ 4 h 8"/>
                <a:gd name="T18" fmla="*/ 22 w 24"/>
                <a:gd name="T19" fmla="*/ 4 h 8"/>
                <a:gd name="T20" fmla="*/ 24 w 24"/>
                <a:gd name="T21" fmla="*/ 2 h 8"/>
                <a:gd name="T22" fmla="*/ 22 w 24"/>
                <a:gd name="T2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" h="8">
                  <a:moveTo>
                    <a:pt x="22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0" y="7"/>
                    <a:pt x="11" y="8"/>
                    <a:pt x="12" y="8"/>
                  </a:cubicBezTo>
                  <a:cubicBezTo>
                    <a:pt x="13" y="8"/>
                    <a:pt x="14" y="7"/>
                    <a:pt x="14" y="6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22" y="4"/>
                    <a:pt x="22" y="4"/>
                    <a:pt x="22" y="4"/>
                  </a:cubicBezTo>
                  <a:cubicBezTo>
                    <a:pt x="23" y="4"/>
                    <a:pt x="24" y="3"/>
                    <a:pt x="24" y="2"/>
                  </a:cubicBezTo>
                  <a:cubicBezTo>
                    <a:pt x="24" y="1"/>
                    <a:pt x="23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="" xmlns:a16="http://schemas.microsoft.com/office/drawing/2014/main" id="{41137DD3-7525-4A0F-8756-929A998E574A}"/>
              </a:ext>
            </a:extLst>
          </p:cNvPr>
          <p:cNvGrpSpPr/>
          <p:nvPr/>
        </p:nvGrpSpPr>
        <p:grpSpPr>
          <a:xfrm>
            <a:off x="4767092" y="2493489"/>
            <a:ext cx="361950" cy="361950"/>
            <a:chOff x="3390900" y="3970338"/>
            <a:chExt cx="361950" cy="361950"/>
          </a:xfrm>
          <a:solidFill>
            <a:schemeClr val="bg1"/>
          </a:solidFill>
        </p:grpSpPr>
        <p:sp>
          <p:nvSpPr>
            <p:cNvPr id="79" name="Freeform 50">
              <a:extLst>
                <a:ext uri="{FF2B5EF4-FFF2-40B4-BE49-F238E27FC236}">
                  <a16:creationId xmlns="" xmlns:a16="http://schemas.microsoft.com/office/drawing/2014/main" id="{C06D550D-293F-4C1A-A737-7E0D9CE25C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6325" y="4137025"/>
              <a:ext cx="123825" cy="104775"/>
            </a:xfrm>
            <a:custGeom>
              <a:avLst/>
              <a:gdLst>
                <a:gd name="T0" fmla="*/ 31 w 33"/>
                <a:gd name="T1" fmla="*/ 14 h 28"/>
                <a:gd name="T2" fmla="*/ 0 w 33"/>
                <a:gd name="T3" fmla="*/ 0 h 28"/>
                <a:gd name="T4" fmla="*/ 0 w 33"/>
                <a:gd name="T5" fmla="*/ 22 h 28"/>
                <a:gd name="T6" fmla="*/ 15 w 33"/>
                <a:gd name="T7" fmla="*/ 28 h 28"/>
                <a:gd name="T8" fmla="*/ 16 w 33"/>
                <a:gd name="T9" fmla="*/ 28 h 28"/>
                <a:gd name="T10" fmla="*/ 32 w 33"/>
                <a:gd name="T11" fmla="*/ 20 h 28"/>
                <a:gd name="T12" fmla="*/ 33 w 33"/>
                <a:gd name="T13" fmla="*/ 18 h 28"/>
                <a:gd name="T14" fmla="*/ 31 w 33"/>
                <a:gd name="T15" fmla="*/ 14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28">
                  <a:moveTo>
                    <a:pt x="31" y="14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5"/>
                    <a:pt x="9" y="28"/>
                    <a:pt x="15" y="28"/>
                  </a:cubicBezTo>
                  <a:cubicBezTo>
                    <a:pt x="15" y="28"/>
                    <a:pt x="15" y="28"/>
                    <a:pt x="16" y="28"/>
                  </a:cubicBezTo>
                  <a:cubicBezTo>
                    <a:pt x="21" y="28"/>
                    <a:pt x="27" y="25"/>
                    <a:pt x="32" y="20"/>
                  </a:cubicBezTo>
                  <a:cubicBezTo>
                    <a:pt x="32" y="20"/>
                    <a:pt x="33" y="19"/>
                    <a:pt x="33" y="18"/>
                  </a:cubicBezTo>
                  <a:cubicBezTo>
                    <a:pt x="33" y="16"/>
                    <a:pt x="32" y="15"/>
                    <a:pt x="31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0" name="Freeform 51">
              <a:extLst>
                <a:ext uri="{FF2B5EF4-FFF2-40B4-BE49-F238E27FC236}">
                  <a16:creationId xmlns="" xmlns:a16="http://schemas.microsoft.com/office/drawing/2014/main" id="{D343FB97-693D-4969-A35C-355C8000EFF5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1713" y="3970338"/>
              <a:ext cx="90488" cy="139700"/>
            </a:xfrm>
            <a:custGeom>
              <a:avLst/>
              <a:gdLst>
                <a:gd name="T0" fmla="*/ 8 w 24"/>
                <a:gd name="T1" fmla="*/ 30 h 37"/>
                <a:gd name="T2" fmla="*/ 19 w 24"/>
                <a:gd name="T3" fmla="*/ 37 h 37"/>
                <a:gd name="T4" fmla="*/ 21 w 24"/>
                <a:gd name="T5" fmla="*/ 14 h 37"/>
                <a:gd name="T6" fmla="*/ 6 w 24"/>
                <a:gd name="T7" fmla="*/ 1 h 37"/>
                <a:gd name="T8" fmla="*/ 3 w 24"/>
                <a:gd name="T9" fmla="*/ 1 h 37"/>
                <a:gd name="T10" fmla="*/ 0 w 24"/>
                <a:gd name="T11" fmla="*/ 4 h 37"/>
                <a:gd name="T12" fmla="*/ 0 w 24"/>
                <a:gd name="T13" fmla="*/ 33 h 37"/>
                <a:gd name="T14" fmla="*/ 8 w 24"/>
                <a:gd name="T15" fmla="*/ 3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37">
                  <a:moveTo>
                    <a:pt x="8" y="30"/>
                  </a:moveTo>
                  <a:cubicBezTo>
                    <a:pt x="13" y="30"/>
                    <a:pt x="17" y="33"/>
                    <a:pt x="19" y="37"/>
                  </a:cubicBezTo>
                  <a:cubicBezTo>
                    <a:pt x="21" y="31"/>
                    <a:pt x="24" y="22"/>
                    <a:pt x="21" y="14"/>
                  </a:cubicBezTo>
                  <a:cubicBezTo>
                    <a:pt x="18" y="8"/>
                    <a:pt x="14" y="3"/>
                    <a:pt x="6" y="1"/>
                  </a:cubicBezTo>
                  <a:cubicBezTo>
                    <a:pt x="5" y="0"/>
                    <a:pt x="4" y="0"/>
                    <a:pt x="3" y="1"/>
                  </a:cubicBezTo>
                  <a:cubicBezTo>
                    <a:pt x="2" y="1"/>
                    <a:pt x="0" y="2"/>
                    <a:pt x="0" y="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2" y="31"/>
                    <a:pt x="5" y="30"/>
                    <a:pt x="8" y="3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1" name="Freeform 52">
              <a:extLst>
                <a:ext uri="{FF2B5EF4-FFF2-40B4-BE49-F238E27FC236}">
                  <a16:creationId xmlns="" xmlns:a16="http://schemas.microsoft.com/office/drawing/2014/main" id="{33692935-FA88-419B-940D-B934F135A43A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8838" y="4117975"/>
              <a:ext cx="128588" cy="109538"/>
            </a:xfrm>
            <a:custGeom>
              <a:avLst/>
              <a:gdLst>
                <a:gd name="T0" fmla="*/ 34 w 34"/>
                <a:gd name="T1" fmla="*/ 3 h 29"/>
                <a:gd name="T2" fmla="*/ 34 w 34"/>
                <a:gd name="T3" fmla="*/ 2 h 29"/>
                <a:gd name="T4" fmla="*/ 8 w 34"/>
                <a:gd name="T5" fmla="*/ 6 h 29"/>
                <a:gd name="T6" fmla="*/ 0 w 34"/>
                <a:gd name="T7" fmla="*/ 25 h 29"/>
                <a:gd name="T8" fmla="*/ 1 w 34"/>
                <a:gd name="T9" fmla="*/ 28 h 29"/>
                <a:gd name="T10" fmla="*/ 4 w 34"/>
                <a:gd name="T11" fmla="*/ 29 h 29"/>
                <a:gd name="T12" fmla="*/ 5 w 34"/>
                <a:gd name="T13" fmla="*/ 29 h 29"/>
                <a:gd name="T14" fmla="*/ 34 w 34"/>
                <a:gd name="T15" fmla="*/ 18 h 29"/>
                <a:gd name="T16" fmla="*/ 34 w 34"/>
                <a:gd name="T17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" h="29">
                  <a:moveTo>
                    <a:pt x="34" y="3"/>
                  </a:moveTo>
                  <a:cubicBezTo>
                    <a:pt x="34" y="3"/>
                    <a:pt x="34" y="2"/>
                    <a:pt x="34" y="2"/>
                  </a:cubicBezTo>
                  <a:cubicBezTo>
                    <a:pt x="25" y="0"/>
                    <a:pt x="15" y="1"/>
                    <a:pt x="8" y="6"/>
                  </a:cubicBezTo>
                  <a:cubicBezTo>
                    <a:pt x="3" y="10"/>
                    <a:pt x="0" y="17"/>
                    <a:pt x="0" y="25"/>
                  </a:cubicBezTo>
                  <a:cubicBezTo>
                    <a:pt x="0" y="26"/>
                    <a:pt x="0" y="27"/>
                    <a:pt x="1" y="28"/>
                  </a:cubicBezTo>
                  <a:cubicBezTo>
                    <a:pt x="2" y="29"/>
                    <a:pt x="3" y="29"/>
                    <a:pt x="4" y="29"/>
                  </a:cubicBezTo>
                  <a:cubicBezTo>
                    <a:pt x="4" y="29"/>
                    <a:pt x="5" y="29"/>
                    <a:pt x="5" y="29"/>
                  </a:cubicBezTo>
                  <a:cubicBezTo>
                    <a:pt x="34" y="18"/>
                    <a:pt x="34" y="18"/>
                    <a:pt x="34" y="18"/>
                  </a:cubicBezTo>
                  <a:lnTo>
                    <a:pt x="34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2" name="Freeform 53">
              <a:extLst>
                <a:ext uri="{FF2B5EF4-FFF2-40B4-BE49-F238E27FC236}">
                  <a16:creationId xmlns="" xmlns:a16="http://schemas.microsoft.com/office/drawing/2014/main" id="{A50FA830-CF89-4E2D-ADAF-3B77C45994E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0900" y="4098925"/>
              <a:ext cx="361950" cy="233363"/>
            </a:xfrm>
            <a:custGeom>
              <a:avLst/>
              <a:gdLst>
                <a:gd name="T0" fmla="*/ 94 w 96"/>
                <a:gd name="T1" fmla="*/ 58 h 62"/>
                <a:gd name="T2" fmla="*/ 56 w 96"/>
                <a:gd name="T3" fmla="*/ 58 h 62"/>
                <a:gd name="T4" fmla="*/ 56 w 96"/>
                <a:gd name="T5" fmla="*/ 8 h 62"/>
                <a:gd name="T6" fmla="*/ 48 w 96"/>
                <a:gd name="T7" fmla="*/ 0 h 62"/>
                <a:gd name="T8" fmla="*/ 40 w 96"/>
                <a:gd name="T9" fmla="*/ 8 h 62"/>
                <a:gd name="T10" fmla="*/ 40 w 96"/>
                <a:gd name="T11" fmla="*/ 58 h 62"/>
                <a:gd name="T12" fmla="*/ 2 w 96"/>
                <a:gd name="T13" fmla="*/ 58 h 62"/>
                <a:gd name="T14" fmla="*/ 0 w 96"/>
                <a:gd name="T15" fmla="*/ 60 h 62"/>
                <a:gd name="T16" fmla="*/ 2 w 96"/>
                <a:gd name="T17" fmla="*/ 62 h 62"/>
                <a:gd name="T18" fmla="*/ 94 w 96"/>
                <a:gd name="T19" fmla="*/ 62 h 62"/>
                <a:gd name="T20" fmla="*/ 96 w 96"/>
                <a:gd name="T21" fmla="*/ 60 h 62"/>
                <a:gd name="T22" fmla="*/ 94 w 96"/>
                <a:gd name="T23" fmla="*/ 58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6" h="62">
                  <a:moveTo>
                    <a:pt x="94" y="58"/>
                  </a:moveTo>
                  <a:cubicBezTo>
                    <a:pt x="56" y="58"/>
                    <a:pt x="56" y="58"/>
                    <a:pt x="56" y="58"/>
                  </a:cubicBezTo>
                  <a:cubicBezTo>
                    <a:pt x="56" y="8"/>
                    <a:pt x="56" y="8"/>
                    <a:pt x="56" y="8"/>
                  </a:cubicBezTo>
                  <a:cubicBezTo>
                    <a:pt x="56" y="4"/>
                    <a:pt x="52" y="0"/>
                    <a:pt x="48" y="0"/>
                  </a:cubicBezTo>
                  <a:cubicBezTo>
                    <a:pt x="44" y="0"/>
                    <a:pt x="40" y="4"/>
                    <a:pt x="40" y="8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2" y="58"/>
                    <a:pt x="2" y="58"/>
                    <a:pt x="2" y="58"/>
                  </a:cubicBezTo>
                  <a:cubicBezTo>
                    <a:pt x="1" y="58"/>
                    <a:pt x="0" y="59"/>
                    <a:pt x="0" y="60"/>
                  </a:cubicBezTo>
                  <a:cubicBezTo>
                    <a:pt x="0" y="61"/>
                    <a:pt x="1" y="62"/>
                    <a:pt x="2" y="62"/>
                  </a:cubicBezTo>
                  <a:cubicBezTo>
                    <a:pt x="94" y="62"/>
                    <a:pt x="94" y="62"/>
                    <a:pt x="94" y="62"/>
                  </a:cubicBezTo>
                  <a:cubicBezTo>
                    <a:pt x="95" y="62"/>
                    <a:pt x="96" y="61"/>
                    <a:pt x="96" y="60"/>
                  </a:cubicBezTo>
                  <a:cubicBezTo>
                    <a:pt x="96" y="59"/>
                    <a:pt x="95" y="58"/>
                    <a:pt x="94" y="5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="" xmlns:a16="http://schemas.microsoft.com/office/drawing/2014/main" id="{7C54D934-A195-458F-9724-490626220143}"/>
              </a:ext>
            </a:extLst>
          </p:cNvPr>
          <p:cNvGrpSpPr/>
          <p:nvPr/>
        </p:nvGrpSpPr>
        <p:grpSpPr>
          <a:xfrm>
            <a:off x="7040734" y="4573847"/>
            <a:ext cx="330200" cy="331788"/>
            <a:chOff x="6291263" y="4000500"/>
            <a:chExt cx="330200" cy="331788"/>
          </a:xfrm>
          <a:solidFill>
            <a:schemeClr val="bg1"/>
          </a:solidFill>
        </p:grpSpPr>
        <p:sp>
          <p:nvSpPr>
            <p:cNvPr id="84" name="Freeform 64">
              <a:extLst>
                <a:ext uri="{FF2B5EF4-FFF2-40B4-BE49-F238E27FC236}">
                  <a16:creationId xmlns="" xmlns:a16="http://schemas.microsoft.com/office/drawing/2014/main" id="{FBCB1CDC-6411-4E90-8983-C03BF339EBC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291263" y="4000500"/>
              <a:ext cx="241300" cy="120650"/>
            </a:xfrm>
            <a:custGeom>
              <a:avLst/>
              <a:gdLst>
                <a:gd name="T0" fmla="*/ 64 w 64"/>
                <a:gd name="T1" fmla="*/ 2 h 32"/>
                <a:gd name="T2" fmla="*/ 62 w 64"/>
                <a:gd name="T3" fmla="*/ 0 h 32"/>
                <a:gd name="T4" fmla="*/ 2 w 64"/>
                <a:gd name="T5" fmla="*/ 0 h 32"/>
                <a:gd name="T6" fmla="*/ 0 w 64"/>
                <a:gd name="T7" fmla="*/ 2 h 32"/>
                <a:gd name="T8" fmla="*/ 0 w 64"/>
                <a:gd name="T9" fmla="*/ 32 h 32"/>
                <a:gd name="T10" fmla="*/ 64 w 64"/>
                <a:gd name="T11" fmla="*/ 32 h 32"/>
                <a:gd name="T12" fmla="*/ 64 w 64"/>
                <a:gd name="T13" fmla="*/ 2 h 32"/>
                <a:gd name="T14" fmla="*/ 56 w 64"/>
                <a:gd name="T15" fmla="*/ 24 h 32"/>
                <a:gd name="T16" fmla="*/ 54 w 64"/>
                <a:gd name="T17" fmla="*/ 26 h 32"/>
                <a:gd name="T18" fmla="*/ 10 w 64"/>
                <a:gd name="T19" fmla="*/ 26 h 32"/>
                <a:gd name="T20" fmla="*/ 8 w 64"/>
                <a:gd name="T21" fmla="*/ 24 h 32"/>
                <a:gd name="T22" fmla="*/ 8 w 64"/>
                <a:gd name="T23" fmla="*/ 8 h 32"/>
                <a:gd name="T24" fmla="*/ 10 w 64"/>
                <a:gd name="T25" fmla="*/ 6 h 32"/>
                <a:gd name="T26" fmla="*/ 54 w 64"/>
                <a:gd name="T27" fmla="*/ 6 h 32"/>
                <a:gd name="T28" fmla="*/ 56 w 64"/>
                <a:gd name="T29" fmla="*/ 8 h 32"/>
                <a:gd name="T30" fmla="*/ 56 w 64"/>
                <a:gd name="T31" fmla="*/ 24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4" h="32">
                  <a:moveTo>
                    <a:pt x="64" y="2"/>
                  </a:moveTo>
                  <a:cubicBezTo>
                    <a:pt x="64" y="1"/>
                    <a:pt x="63" y="0"/>
                    <a:pt x="6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64" y="32"/>
                    <a:pt x="64" y="32"/>
                    <a:pt x="64" y="32"/>
                  </a:cubicBezTo>
                  <a:lnTo>
                    <a:pt x="64" y="2"/>
                  </a:lnTo>
                  <a:close/>
                  <a:moveTo>
                    <a:pt x="56" y="24"/>
                  </a:moveTo>
                  <a:cubicBezTo>
                    <a:pt x="56" y="25"/>
                    <a:pt x="55" y="26"/>
                    <a:pt x="54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9" y="26"/>
                    <a:pt x="8" y="25"/>
                    <a:pt x="8" y="24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8" y="7"/>
                    <a:pt x="9" y="6"/>
                    <a:pt x="10" y="6"/>
                  </a:cubicBezTo>
                  <a:cubicBezTo>
                    <a:pt x="54" y="6"/>
                    <a:pt x="54" y="6"/>
                    <a:pt x="54" y="6"/>
                  </a:cubicBezTo>
                  <a:cubicBezTo>
                    <a:pt x="55" y="6"/>
                    <a:pt x="56" y="7"/>
                    <a:pt x="56" y="8"/>
                  </a:cubicBezTo>
                  <a:lnTo>
                    <a:pt x="56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5" name="Freeform 65">
              <a:extLst>
                <a:ext uri="{FF2B5EF4-FFF2-40B4-BE49-F238E27FC236}">
                  <a16:creationId xmlns="" xmlns:a16="http://schemas.microsoft.com/office/drawing/2014/main" id="{3AD630CB-271D-414D-A6AC-C0805A1C575E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0638" y="4170363"/>
              <a:ext cx="85725" cy="90488"/>
            </a:xfrm>
            <a:custGeom>
              <a:avLst/>
              <a:gdLst>
                <a:gd name="T0" fmla="*/ 12 w 23"/>
                <a:gd name="T1" fmla="*/ 4 h 24"/>
                <a:gd name="T2" fmla="*/ 4 w 23"/>
                <a:gd name="T3" fmla="*/ 7 h 24"/>
                <a:gd name="T4" fmla="*/ 0 w 23"/>
                <a:gd name="T5" fmla="*/ 12 h 24"/>
                <a:gd name="T6" fmla="*/ 3 w 23"/>
                <a:gd name="T7" fmla="*/ 16 h 24"/>
                <a:gd name="T8" fmla="*/ 12 w 23"/>
                <a:gd name="T9" fmla="*/ 9 h 24"/>
                <a:gd name="T10" fmla="*/ 15 w 23"/>
                <a:gd name="T11" fmla="*/ 10 h 24"/>
                <a:gd name="T12" fmla="*/ 14 w 23"/>
                <a:gd name="T13" fmla="*/ 13 h 24"/>
                <a:gd name="T14" fmla="*/ 5 w 23"/>
                <a:gd name="T15" fmla="*/ 20 h 24"/>
                <a:gd name="T16" fmla="*/ 11 w 23"/>
                <a:gd name="T17" fmla="*/ 24 h 24"/>
                <a:gd name="T18" fmla="*/ 11 w 23"/>
                <a:gd name="T19" fmla="*/ 24 h 24"/>
                <a:gd name="T20" fmla="*/ 17 w 23"/>
                <a:gd name="T21" fmla="*/ 20 h 24"/>
                <a:gd name="T22" fmla="*/ 21 w 23"/>
                <a:gd name="T23" fmla="*/ 0 h 24"/>
                <a:gd name="T24" fmla="*/ 12 w 23"/>
                <a:gd name="T25" fmla="*/ 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3" h="24">
                  <a:moveTo>
                    <a:pt x="12" y="4"/>
                  </a:moveTo>
                  <a:cubicBezTo>
                    <a:pt x="9" y="4"/>
                    <a:pt x="7" y="5"/>
                    <a:pt x="4" y="7"/>
                  </a:cubicBezTo>
                  <a:cubicBezTo>
                    <a:pt x="2" y="8"/>
                    <a:pt x="0" y="10"/>
                    <a:pt x="0" y="12"/>
                  </a:cubicBezTo>
                  <a:cubicBezTo>
                    <a:pt x="0" y="14"/>
                    <a:pt x="2" y="15"/>
                    <a:pt x="3" y="16"/>
                  </a:cubicBezTo>
                  <a:cubicBezTo>
                    <a:pt x="5" y="14"/>
                    <a:pt x="9" y="11"/>
                    <a:pt x="12" y="9"/>
                  </a:cubicBezTo>
                  <a:cubicBezTo>
                    <a:pt x="13" y="9"/>
                    <a:pt x="14" y="9"/>
                    <a:pt x="15" y="10"/>
                  </a:cubicBezTo>
                  <a:cubicBezTo>
                    <a:pt x="15" y="11"/>
                    <a:pt x="15" y="12"/>
                    <a:pt x="14" y="13"/>
                  </a:cubicBezTo>
                  <a:cubicBezTo>
                    <a:pt x="11" y="14"/>
                    <a:pt x="8" y="17"/>
                    <a:pt x="5" y="20"/>
                  </a:cubicBezTo>
                  <a:cubicBezTo>
                    <a:pt x="7" y="22"/>
                    <a:pt x="9" y="24"/>
                    <a:pt x="11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3" y="24"/>
                    <a:pt x="15" y="23"/>
                    <a:pt x="17" y="20"/>
                  </a:cubicBezTo>
                  <a:cubicBezTo>
                    <a:pt x="21" y="17"/>
                    <a:pt x="23" y="7"/>
                    <a:pt x="21" y="0"/>
                  </a:cubicBezTo>
                  <a:cubicBezTo>
                    <a:pt x="18" y="2"/>
                    <a:pt x="15" y="3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6" name="Freeform 66">
              <a:extLst>
                <a:ext uri="{FF2B5EF4-FFF2-40B4-BE49-F238E27FC236}">
                  <a16:creationId xmlns="" xmlns:a16="http://schemas.microsoft.com/office/drawing/2014/main" id="{D0134288-93C2-4B56-BC41-B275554387D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291263" y="4030663"/>
              <a:ext cx="330200" cy="301625"/>
            </a:xfrm>
            <a:custGeom>
              <a:avLst/>
              <a:gdLst>
                <a:gd name="T0" fmla="*/ 87 w 88"/>
                <a:gd name="T1" fmla="*/ 4 h 80"/>
                <a:gd name="T2" fmla="*/ 87 w 88"/>
                <a:gd name="T3" fmla="*/ 1 h 80"/>
                <a:gd name="T4" fmla="*/ 85 w 88"/>
                <a:gd name="T5" fmla="*/ 1 h 80"/>
                <a:gd name="T6" fmla="*/ 72 w 88"/>
                <a:gd name="T7" fmla="*/ 16 h 80"/>
                <a:gd name="T8" fmla="*/ 72 w 88"/>
                <a:gd name="T9" fmla="*/ 22 h 80"/>
                <a:gd name="T10" fmla="*/ 72 w 88"/>
                <a:gd name="T11" fmla="*/ 34 h 80"/>
                <a:gd name="T12" fmla="*/ 72 w 88"/>
                <a:gd name="T13" fmla="*/ 46 h 80"/>
                <a:gd name="T14" fmla="*/ 66 w 88"/>
                <a:gd name="T15" fmla="*/ 52 h 80"/>
                <a:gd name="T16" fmla="*/ 64 w 88"/>
                <a:gd name="T17" fmla="*/ 52 h 80"/>
                <a:gd name="T18" fmla="*/ 64 w 88"/>
                <a:gd name="T19" fmla="*/ 28 h 80"/>
                <a:gd name="T20" fmla="*/ 0 w 88"/>
                <a:gd name="T21" fmla="*/ 28 h 80"/>
                <a:gd name="T22" fmla="*/ 0 w 88"/>
                <a:gd name="T23" fmla="*/ 78 h 80"/>
                <a:gd name="T24" fmla="*/ 2 w 88"/>
                <a:gd name="T25" fmla="*/ 80 h 80"/>
                <a:gd name="T26" fmla="*/ 62 w 88"/>
                <a:gd name="T27" fmla="*/ 80 h 80"/>
                <a:gd name="T28" fmla="*/ 64 w 88"/>
                <a:gd name="T29" fmla="*/ 78 h 80"/>
                <a:gd name="T30" fmla="*/ 64 w 88"/>
                <a:gd name="T31" fmla="*/ 56 h 80"/>
                <a:gd name="T32" fmla="*/ 66 w 88"/>
                <a:gd name="T33" fmla="*/ 56 h 80"/>
                <a:gd name="T34" fmla="*/ 76 w 88"/>
                <a:gd name="T35" fmla="*/ 46 h 80"/>
                <a:gd name="T36" fmla="*/ 76 w 88"/>
                <a:gd name="T37" fmla="*/ 35 h 80"/>
                <a:gd name="T38" fmla="*/ 83 w 88"/>
                <a:gd name="T39" fmla="*/ 32 h 80"/>
                <a:gd name="T40" fmla="*/ 84 w 88"/>
                <a:gd name="T41" fmla="*/ 30 h 80"/>
                <a:gd name="T42" fmla="*/ 84 w 88"/>
                <a:gd name="T43" fmla="*/ 22 h 80"/>
                <a:gd name="T44" fmla="*/ 82 w 88"/>
                <a:gd name="T45" fmla="*/ 20 h 80"/>
                <a:gd name="T46" fmla="*/ 76 w 88"/>
                <a:gd name="T47" fmla="*/ 20 h 80"/>
                <a:gd name="T48" fmla="*/ 76 w 88"/>
                <a:gd name="T49" fmla="*/ 16 h 80"/>
                <a:gd name="T50" fmla="*/ 87 w 88"/>
                <a:gd name="T51" fmla="*/ 4 h 80"/>
                <a:gd name="T52" fmla="*/ 41 w 88"/>
                <a:gd name="T53" fmla="*/ 60 h 80"/>
                <a:gd name="T54" fmla="*/ 32 w 88"/>
                <a:gd name="T55" fmla="*/ 65 h 80"/>
                <a:gd name="T56" fmla="*/ 32 w 88"/>
                <a:gd name="T57" fmla="*/ 65 h 80"/>
                <a:gd name="T58" fmla="*/ 24 w 88"/>
                <a:gd name="T59" fmla="*/ 60 h 80"/>
                <a:gd name="T60" fmla="*/ 18 w 88"/>
                <a:gd name="T61" fmla="*/ 71 h 80"/>
                <a:gd name="T62" fmla="*/ 15 w 88"/>
                <a:gd name="T63" fmla="*/ 72 h 80"/>
                <a:gd name="T64" fmla="*/ 14 w 88"/>
                <a:gd name="T65" fmla="*/ 69 h 80"/>
                <a:gd name="T66" fmla="*/ 21 w 88"/>
                <a:gd name="T67" fmla="*/ 57 h 80"/>
                <a:gd name="T68" fmla="*/ 17 w 88"/>
                <a:gd name="T69" fmla="*/ 49 h 80"/>
                <a:gd name="T70" fmla="*/ 23 w 88"/>
                <a:gd name="T71" fmla="*/ 40 h 80"/>
                <a:gd name="T72" fmla="*/ 32 w 88"/>
                <a:gd name="T73" fmla="*/ 37 h 80"/>
                <a:gd name="T74" fmla="*/ 42 w 88"/>
                <a:gd name="T75" fmla="*/ 32 h 80"/>
                <a:gd name="T76" fmla="*/ 44 w 88"/>
                <a:gd name="T77" fmla="*/ 32 h 80"/>
                <a:gd name="T78" fmla="*/ 45 w 88"/>
                <a:gd name="T79" fmla="*/ 33 h 80"/>
                <a:gd name="T80" fmla="*/ 41 w 88"/>
                <a:gd name="T81" fmla="*/ 6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88" h="80">
                  <a:moveTo>
                    <a:pt x="87" y="4"/>
                  </a:moveTo>
                  <a:cubicBezTo>
                    <a:pt x="88" y="3"/>
                    <a:pt x="88" y="2"/>
                    <a:pt x="87" y="1"/>
                  </a:cubicBezTo>
                  <a:cubicBezTo>
                    <a:pt x="87" y="0"/>
                    <a:pt x="85" y="0"/>
                    <a:pt x="85" y="1"/>
                  </a:cubicBezTo>
                  <a:cubicBezTo>
                    <a:pt x="80" y="5"/>
                    <a:pt x="72" y="12"/>
                    <a:pt x="72" y="16"/>
                  </a:cubicBezTo>
                  <a:cubicBezTo>
                    <a:pt x="72" y="22"/>
                    <a:pt x="72" y="22"/>
                    <a:pt x="72" y="22"/>
                  </a:cubicBezTo>
                  <a:cubicBezTo>
                    <a:pt x="72" y="34"/>
                    <a:pt x="72" y="34"/>
                    <a:pt x="72" y="34"/>
                  </a:cubicBezTo>
                  <a:cubicBezTo>
                    <a:pt x="72" y="46"/>
                    <a:pt x="72" y="46"/>
                    <a:pt x="72" y="46"/>
                  </a:cubicBezTo>
                  <a:cubicBezTo>
                    <a:pt x="72" y="49"/>
                    <a:pt x="69" y="52"/>
                    <a:pt x="66" y="52"/>
                  </a:cubicBezTo>
                  <a:cubicBezTo>
                    <a:pt x="64" y="52"/>
                    <a:pt x="64" y="52"/>
                    <a:pt x="64" y="52"/>
                  </a:cubicBezTo>
                  <a:cubicBezTo>
                    <a:pt x="64" y="28"/>
                    <a:pt x="64" y="28"/>
                    <a:pt x="64" y="28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78"/>
                    <a:pt x="0" y="78"/>
                    <a:pt x="0" y="78"/>
                  </a:cubicBezTo>
                  <a:cubicBezTo>
                    <a:pt x="0" y="79"/>
                    <a:pt x="1" y="80"/>
                    <a:pt x="2" y="80"/>
                  </a:cubicBezTo>
                  <a:cubicBezTo>
                    <a:pt x="62" y="80"/>
                    <a:pt x="62" y="80"/>
                    <a:pt x="62" y="80"/>
                  </a:cubicBezTo>
                  <a:cubicBezTo>
                    <a:pt x="63" y="80"/>
                    <a:pt x="64" y="79"/>
                    <a:pt x="64" y="78"/>
                  </a:cubicBezTo>
                  <a:cubicBezTo>
                    <a:pt x="64" y="56"/>
                    <a:pt x="64" y="56"/>
                    <a:pt x="64" y="56"/>
                  </a:cubicBezTo>
                  <a:cubicBezTo>
                    <a:pt x="66" y="56"/>
                    <a:pt x="66" y="56"/>
                    <a:pt x="66" y="56"/>
                  </a:cubicBezTo>
                  <a:cubicBezTo>
                    <a:pt x="72" y="56"/>
                    <a:pt x="76" y="52"/>
                    <a:pt x="76" y="46"/>
                  </a:cubicBezTo>
                  <a:cubicBezTo>
                    <a:pt x="76" y="35"/>
                    <a:pt x="76" y="35"/>
                    <a:pt x="76" y="35"/>
                  </a:cubicBezTo>
                  <a:cubicBezTo>
                    <a:pt x="83" y="32"/>
                    <a:pt x="83" y="32"/>
                    <a:pt x="83" y="32"/>
                  </a:cubicBezTo>
                  <a:cubicBezTo>
                    <a:pt x="84" y="31"/>
                    <a:pt x="84" y="31"/>
                    <a:pt x="84" y="30"/>
                  </a:cubicBezTo>
                  <a:cubicBezTo>
                    <a:pt x="84" y="22"/>
                    <a:pt x="84" y="22"/>
                    <a:pt x="84" y="22"/>
                  </a:cubicBezTo>
                  <a:cubicBezTo>
                    <a:pt x="84" y="21"/>
                    <a:pt x="83" y="20"/>
                    <a:pt x="82" y="20"/>
                  </a:cubicBezTo>
                  <a:cubicBezTo>
                    <a:pt x="76" y="20"/>
                    <a:pt x="76" y="20"/>
                    <a:pt x="76" y="20"/>
                  </a:cubicBezTo>
                  <a:cubicBezTo>
                    <a:pt x="76" y="16"/>
                    <a:pt x="76" y="16"/>
                    <a:pt x="76" y="16"/>
                  </a:cubicBezTo>
                  <a:cubicBezTo>
                    <a:pt x="76" y="14"/>
                    <a:pt x="82" y="8"/>
                    <a:pt x="87" y="4"/>
                  </a:cubicBezTo>
                  <a:close/>
                  <a:moveTo>
                    <a:pt x="41" y="60"/>
                  </a:moveTo>
                  <a:cubicBezTo>
                    <a:pt x="38" y="63"/>
                    <a:pt x="35" y="65"/>
                    <a:pt x="32" y="65"/>
                  </a:cubicBezTo>
                  <a:cubicBezTo>
                    <a:pt x="32" y="65"/>
                    <a:pt x="32" y="65"/>
                    <a:pt x="32" y="65"/>
                  </a:cubicBezTo>
                  <a:cubicBezTo>
                    <a:pt x="29" y="65"/>
                    <a:pt x="26" y="64"/>
                    <a:pt x="24" y="60"/>
                  </a:cubicBezTo>
                  <a:cubicBezTo>
                    <a:pt x="20" y="65"/>
                    <a:pt x="18" y="71"/>
                    <a:pt x="18" y="71"/>
                  </a:cubicBezTo>
                  <a:cubicBezTo>
                    <a:pt x="17" y="72"/>
                    <a:pt x="16" y="72"/>
                    <a:pt x="15" y="72"/>
                  </a:cubicBezTo>
                  <a:cubicBezTo>
                    <a:pt x="14" y="72"/>
                    <a:pt x="14" y="70"/>
                    <a:pt x="14" y="69"/>
                  </a:cubicBezTo>
                  <a:cubicBezTo>
                    <a:pt x="14" y="69"/>
                    <a:pt x="17" y="63"/>
                    <a:pt x="21" y="57"/>
                  </a:cubicBezTo>
                  <a:cubicBezTo>
                    <a:pt x="18" y="54"/>
                    <a:pt x="17" y="51"/>
                    <a:pt x="17" y="49"/>
                  </a:cubicBezTo>
                  <a:cubicBezTo>
                    <a:pt x="17" y="46"/>
                    <a:pt x="19" y="43"/>
                    <a:pt x="23" y="40"/>
                  </a:cubicBezTo>
                  <a:cubicBezTo>
                    <a:pt x="26" y="38"/>
                    <a:pt x="29" y="38"/>
                    <a:pt x="32" y="37"/>
                  </a:cubicBezTo>
                  <a:cubicBezTo>
                    <a:pt x="35" y="36"/>
                    <a:pt x="39" y="35"/>
                    <a:pt x="42" y="32"/>
                  </a:cubicBezTo>
                  <a:cubicBezTo>
                    <a:pt x="43" y="32"/>
                    <a:pt x="43" y="32"/>
                    <a:pt x="44" y="32"/>
                  </a:cubicBezTo>
                  <a:cubicBezTo>
                    <a:pt x="44" y="32"/>
                    <a:pt x="45" y="33"/>
                    <a:pt x="45" y="33"/>
                  </a:cubicBezTo>
                  <a:cubicBezTo>
                    <a:pt x="49" y="41"/>
                    <a:pt x="46" y="55"/>
                    <a:pt x="41" y="6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="" xmlns:a16="http://schemas.microsoft.com/office/drawing/2014/main" id="{9C6561D8-D132-4D47-82C3-394C8245F069}"/>
              </a:ext>
            </a:extLst>
          </p:cNvPr>
          <p:cNvGrpSpPr/>
          <p:nvPr/>
        </p:nvGrpSpPr>
        <p:grpSpPr>
          <a:xfrm>
            <a:off x="7036766" y="2493490"/>
            <a:ext cx="338137" cy="361950"/>
            <a:chOff x="5570538" y="3970338"/>
            <a:chExt cx="338137" cy="361950"/>
          </a:xfrm>
          <a:solidFill>
            <a:schemeClr val="bg1"/>
          </a:solidFill>
        </p:grpSpPr>
        <p:sp>
          <p:nvSpPr>
            <p:cNvPr id="88" name="Freeform 184">
              <a:extLst>
                <a:ext uri="{FF2B5EF4-FFF2-40B4-BE49-F238E27FC236}">
                  <a16:creationId xmlns="" xmlns:a16="http://schemas.microsoft.com/office/drawing/2014/main" id="{83226D98-A9EF-4C98-9134-3AF676A5AF4E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9925" y="3970338"/>
              <a:ext cx="76200" cy="30163"/>
            </a:xfrm>
            <a:custGeom>
              <a:avLst/>
              <a:gdLst>
                <a:gd name="T0" fmla="*/ 18 w 20"/>
                <a:gd name="T1" fmla="*/ 0 h 8"/>
                <a:gd name="T2" fmla="*/ 2 w 20"/>
                <a:gd name="T3" fmla="*/ 0 h 8"/>
                <a:gd name="T4" fmla="*/ 0 w 20"/>
                <a:gd name="T5" fmla="*/ 2 h 8"/>
                <a:gd name="T6" fmla="*/ 0 w 20"/>
                <a:gd name="T7" fmla="*/ 6 h 8"/>
                <a:gd name="T8" fmla="*/ 2 w 20"/>
                <a:gd name="T9" fmla="*/ 8 h 8"/>
                <a:gd name="T10" fmla="*/ 18 w 20"/>
                <a:gd name="T11" fmla="*/ 8 h 8"/>
                <a:gd name="T12" fmla="*/ 20 w 20"/>
                <a:gd name="T13" fmla="*/ 6 h 8"/>
                <a:gd name="T14" fmla="*/ 20 w 20"/>
                <a:gd name="T15" fmla="*/ 2 h 8"/>
                <a:gd name="T16" fmla="*/ 18 w 20"/>
                <a:gd name="T17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" h="8">
                  <a:moveTo>
                    <a:pt x="18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7"/>
                    <a:pt x="1" y="8"/>
                    <a:pt x="2" y="8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9" y="8"/>
                    <a:pt x="20" y="7"/>
                    <a:pt x="20" y="6"/>
                  </a:cubicBezTo>
                  <a:cubicBezTo>
                    <a:pt x="20" y="2"/>
                    <a:pt x="20" y="2"/>
                    <a:pt x="20" y="2"/>
                  </a:cubicBezTo>
                  <a:cubicBezTo>
                    <a:pt x="20" y="1"/>
                    <a:pt x="19" y="0"/>
                    <a:pt x="1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9" name="Freeform 185">
              <a:extLst>
                <a:ext uri="{FF2B5EF4-FFF2-40B4-BE49-F238E27FC236}">
                  <a16:creationId xmlns="" xmlns:a16="http://schemas.microsoft.com/office/drawing/2014/main" id="{65883C7A-4845-4CB5-9EBA-64F9083B770C}"/>
                </a:ext>
              </a:extLst>
            </p:cNvPr>
            <p:cNvSpPr>
              <a:spLocks/>
            </p:cNvSpPr>
            <p:nvPr/>
          </p:nvSpPr>
          <p:spPr bwMode="auto">
            <a:xfrm>
              <a:off x="5570538" y="4121150"/>
              <a:ext cx="300038" cy="90488"/>
            </a:xfrm>
            <a:custGeom>
              <a:avLst/>
              <a:gdLst>
                <a:gd name="T0" fmla="*/ 2 w 80"/>
                <a:gd name="T1" fmla="*/ 4 h 24"/>
                <a:gd name="T2" fmla="*/ 8 w 80"/>
                <a:gd name="T3" fmla="*/ 4 h 24"/>
                <a:gd name="T4" fmla="*/ 8 w 80"/>
                <a:gd name="T5" fmla="*/ 24 h 24"/>
                <a:gd name="T6" fmla="*/ 44 w 80"/>
                <a:gd name="T7" fmla="*/ 24 h 24"/>
                <a:gd name="T8" fmla="*/ 53 w 80"/>
                <a:gd name="T9" fmla="*/ 11 h 24"/>
                <a:gd name="T10" fmla="*/ 67 w 80"/>
                <a:gd name="T11" fmla="*/ 8 h 24"/>
                <a:gd name="T12" fmla="*/ 70 w 80"/>
                <a:gd name="T13" fmla="*/ 8 h 24"/>
                <a:gd name="T14" fmla="*/ 72 w 80"/>
                <a:gd name="T15" fmla="*/ 8 h 24"/>
                <a:gd name="T16" fmla="*/ 72 w 80"/>
                <a:gd name="T17" fmla="*/ 4 h 24"/>
                <a:gd name="T18" fmla="*/ 78 w 80"/>
                <a:gd name="T19" fmla="*/ 4 h 24"/>
                <a:gd name="T20" fmla="*/ 80 w 80"/>
                <a:gd name="T21" fmla="*/ 2 h 24"/>
                <a:gd name="T22" fmla="*/ 78 w 80"/>
                <a:gd name="T23" fmla="*/ 0 h 24"/>
                <a:gd name="T24" fmla="*/ 72 w 80"/>
                <a:gd name="T25" fmla="*/ 0 h 24"/>
                <a:gd name="T26" fmla="*/ 8 w 80"/>
                <a:gd name="T27" fmla="*/ 0 h 24"/>
                <a:gd name="T28" fmla="*/ 2 w 80"/>
                <a:gd name="T29" fmla="*/ 0 h 24"/>
                <a:gd name="T30" fmla="*/ 0 w 80"/>
                <a:gd name="T31" fmla="*/ 2 h 24"/>
                <a:gd name="T32" fmla="*/ 2 w 80"/>
                <a:gd name="T33" fmla="*/ 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0" h="24">
                  <a:moveTo>
                    <a:pt x="2" y="4"/>
                  </a:moveTo>
                  <a:cubicBezTo>
                    <a:pt x="8" y="4"/>
                    <a:pt x="8" y="4"/>
                    <a:pt x="8" y="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44" y="24"/>
                    <a:pt x="44" y="24"/>
                    <a:pt x="44" y="24"/>
                  </a:cubicBezTo>
                  <a:cubicBezTo>
                    <a:pt x="44" y="20"/>
                    <a:pt x="46" y="16"/>
                    <a:pt x="53" y="11"/>
                  </a:cubicBezTo>
                  <a:cubicBezTo>
                    <a:pt x="57" y="8"/>
                    <a:pt x="63" y="8"/>
                    <a:pt x="67" y="8"/>
                  </a:cubicBezTo>
                  <a:cubicBezTo>
                    <a:pt x="68" y="8"/>
                    <a:pt x="69" y="8"/>
                    <a:pt x="70" y="8"/>
                  </a:cubicBezTo>
                  <a:cubicBezTo>
                    <a:pt x="71" y="8"/>
                    <a:pt x="71" y="8"/>
                    <a:pt x="72" y="8"/>
                  </a:cubicBezTo>
                  <a:cubicBezTo>
                    <a:pt x="72" y="4"/>
                    <a:pt x="72" y="4"/>
                    <a:pt x="72" y="4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9" y="4"/>
                    <a:pt x="80" y="3"/>
                    <a:pt x="80" y="2"/>
                  </a:cubicBezTo>
                  <a:cubicBezTo>
                    <a:pt x="80" y="1"/>
                    <a:pt x="79" y="0"/>
                    <a:pt x="78" y="0"/>
                  </a:cubicBezTo>
                  <a:cubicBezTo>
                    <a:pt x="72" y="0"/>
                    <a:pt x="72" y="0"/>
                    <a:pt x="72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0" name="Freeform 186">
              <a:extLst>
                <a:ext uri="{FF2B5EF4-FFF2-40B4-BE49-F238E27FC236}">
                  <a16:creationId xmlns="" xmlns:a16="http://schemas.microsoft.com/office/drawing/2014/main" id="{17664195-9014-496F-BF70-E1D79FC89667}"/>
                </a:ext>
              </a:extLst>
            </p:cNvPr>
            <p:cNvSpPr>
              <a:spLocks/>
            </p:cNvSpPr>
            <p:nvPr/>
          </p:nvSpPr>
          <p:spPr bwMode="auto">
            <a:xfrm>
              <a:off x="5570538" y="4016375"/>
              <a:ext cx="300038" cy="90488"/>
            </a:xfrm>
            <a:custGeom>
              <a:avLst/>
              <a:gdLst>
                <a:gd name="T0" fmla="*/ 2 w 80"/>
                <a:gd name="T1" fmla="*/ 4 h 24"/>
                <a:gd name="T2" fmla="*/ 8 w 80"/>
                <a:gd name="T3" fmla="*/ 4 h 24"/>
                <a:gd name="T4" fmla="*/ 8 w 80"/>
                <a:gd name="T5" fmla="*/ 24 h 24"/>
                <a:gd name="T6" fmla="*/ 72 w 80"/>
                <a:gd name="T7" fmla="*/ 24 h 24"/>
                <a:gd name="T8" fmla="*/ 72 w 80"/>
                <a:gd name="T9" fmla="*/ 4 h 24"/>
                <a:gd name="T10" fmla="*/ 78 w 80"/>
                <a:gd name="T11" fmla="*/ 4 h 24"/>
                <a:gd name="T12" fmla="*/ 80 w 80"/>
                <a:gd name="T13" fmla="*/ 2 h 24"/>
                <a:gd name="T14" fmla="*/ 78 w 80"/>
                <a:gd name="T15" fmla="*/ 0 h 24"/>
                <a:gd name="T16" fmla="*/ 70 w 80"/>
                <a:gd name="T17" fmla="*/ 0 h 24"/>
                <a:gd name="T18" fmla="*/ 10 w 80"/>
                <a:gd name="T19" fmla="*/ 0 h 24"/>
                <a:gd name="T20" fmla="*/ 2 w 80"/>
                <a:gd name="T21" fmla="*/ 0 h 24"/>
                <a:gd name="T22" fmla="*/ 0 w 80"/>
                <a:gd name="T23" fmla="*/ 2 h 24"/>
                <a:gd name="T24" fmla="*/ 2 w 80"/>
                <a:gd name="T25" fmla="*/ 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0" h="24">
                  <a:moveTo>
                    <a:pt x="2" y="4"/>
                  </a:moveTo>
                  <a:cubicBezTo>
                    <a:pt x="8" y="4"/>
                    <a:pt x="8" y="4"/>
                    <a:pt x="8" y="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2" y="4"/>
                    <a:pt x="72" y="4"/>
                    <a:pt x="72" y="4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9" y="4"/>
                    <a:pt x="80" y="3"/>
                    <a:pt x="80" y="2"/>
                  </a:cubicBezTo>
                  <a:cubicBezTo>
                    <a:pt x="80" y="1"/>
                    <a:pt x="79" y="0"/>
                    <a:pt x="78" y="0"/>
                  </a:cubicBezTo>
                  <a:cubicBezTo>
                    <a:pt x="70" y="0"/>
                    <a:pt x="70" y="0"/>
                    <a:pt x="70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1" name="Freeform 187">
              <a:extLst>
                <a:ext uri="{FF2B5EF4-FFF2-40B4-BE49-F238E27FC236}">
                  <a16:creationId xmlns="" xmlns:a16="http://schemas.microsoft.com/office/drawing/2014/main" id="{226BE4FA-970B-4E41-B78A-CB51AFF60242}"/>
                </a:ext>
              </a:extLst>
            </p:cNvPr>
            <p:cNvSpPr>
              <a:spLocks/>
            </p:cNvSpPr>
            <p:nvPr/>
          </p:nvSpPr>
          <p:spPr bwMode="auto">
            <a:xfrm>
              <a:off x="5570538" y="4227513"/>
              <a:ext cx="179388" cy="104775"/>
            </a:xfrm>
            <a:custGeom>
              <a:avLst/>
              <a:gdLst>
                <a:gd name="T0" fmla="*/ 37 w 48"/>
                <a:gd name="T1" fmla="*/ 21 h 28"/>
                <a:gd name="T2" fmla="*/ 48 w 48"/>
                <a:gd name="T3" fmla="*/ 7 h 28"/>
                <a:gd name="T4" fmla="*/ 44 w 48"/>
                <a:gd name="T5" fmla="*/ 0 h 28"/>
                <a:gd name="T6" fmla="*/ 8 w 48"/>
                <a:gd name="T7" fmla="*/ 0 h 28"/>
                <a:gd name="T8" fmla="*/ 2 w 48"/>
                <a:gd name="T9" fmla="*/ 0 h 28"/>
                <a:gd name="T10" fmla="*/ 0 w 48"/>
                <a:gd name="T11" fmla="*/ 2 h 28"/>
                <a:gd name="T12" fmla="*/ 2 w 48"/>
                <a:gd name="T13" fmla="*/ 4 h 28"/>
                <a:gd name="T14" fmla="*/ 8 w 48"/>
                <a:gd name="T15" fmla="*/ 4 h 28"/>
                <a:gd name="T16" fmla="*/ 8 w 48"/>
                <a:gd name="T17" fmla="*/ 24 h 28"/>
                <a:gd name="T18" fmla="*/ 2 w 48"/>
                <a:gd name="T19" fmla="*/ 24 h 28"/>
                <a:gd name="T20" fmla="*/ 0 w 48"/>
                <a:gd name="T21" fmla="*/ 26 h 28"/>
                <a:gd name="T22" fmla="*/ 2 w 48"/>
                <a:gd name="T23" fmla="*/ 28 h 28"/>
                <a:gd name="T24" fmla="*/ 10 w 48"/>
                <a:gd name="T25" fmla="*/ 28 h 28"/>
                <a:gd name="T26" fmla="*/ 30 w 48"/>
                <a:gd name="T27" fmla="*/ 28 h 28"/>
                <a:gd name="T28" fmla="*/ 37 w 48"/>
                <a:gd name="T29" fmla="*/ 28 h 28"/>
                <a:gd name="T30" fmla="*/ 37 w 48"/>
                <a:gd name="T31" fmla="*/ 2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8" h="28">
                  <a:moveTo>
                    <a:pt x="37" y="21"/>
                  </a:moveTo>
                  <a:cubicBezTo>
                    <a:pt x="38" y="20"/>
                    <a:pt x="42" y="14"/>
                    <a:pt x="48" y="7"/>
                  </a:cubicBezTo>
                  <a:cubicBezTo>
                    <a:pt x="46" y="5"/>
                    <a:pt x="45" y="2"/>
                    <a:pt x="44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2" y="24"/>
                    <a:pt x="2" y="24"/>
                    <a:pt x="2" y="24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7"/>
                    <a:pt x="1" y="28"/>
                    <a:pt x="2" y="28"/>
                  </a:cubicBezTo>
                  <a:cubicBezTo>
                    <a:pt x="10" y="28"/>
                    <a:pt x="10" y="28"/>
                    <a:pt x="10" y="28"/>
                  </a:cubicBezTo>
                  <a:cubicBezTo>
                    <a:pt x="30" y="28"/>
                    <a:pt x="30" y="28"/>
                    <a:pt x="30" y="28"/>
                  </a:cubicBezTo>
                  <a:cubicBezTo>
                    <a:pt x="37" y="28"/>
                    <a:pt x="37" y="28"/>
                    <a:pt x="37" y="28"/>
                  </a:cubicBezTo>
                  <a:cubicBezTo>
                    <a:pt x="36" y="26"/>
                    <a:pt x="35" y="23"/>
                    <a:pt x="37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2" name="Freeform 188">
              <a:extLst>
                <a:ext uri="{FF2B5EF4-FFF2-40B4-BE49-F238E27FC236}">
                  <a16:creationId xmlns="" xmlns:a16="http://schemas.microsoft.com/office/drawing/2014/main" id="{53AC5A4A-AB0B-40F4-BC1A-50987E35ABAE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6750" y="4294188"/>
              <a:ext cx="123825" cy="38100"/>
            </a:xfrm>
            <a:custGeom>
              <a:avLst/>
              <a:gdLst>
                <a:gd name="T0" fmla="*/ 31 w 33"/>
                <a:gd name="T1" fmla="*/ 6 h 10"/>
                <a:gd name="T2" fmla="*/ 25 w 33"/>
                <a:gd name="T3" fmla="*/ 6 h 10"/>
                <a:gd name="T4" fmla="*/ 18 w 33"/>
                <a:gd name="T5" fmla="*/ 6 h 10"/>
                <a:gd name="T6" fmla="*/ 7 w 33"/>
                <a:gd name="T7" fmla="*/ 0 h 10"/>
                <a:gd name="T8" fmla="*/ 0 w 33"/>
                <a:gd name="T9" fmla="*/ 10 h 10"/>
                <a:gd name="T10" fmla="*/ 31 w 33"/>
                <a:gd name="T11" fmla="*/ 10 h 10"/>
                <a:gd name="T12" fmla="*/ 33 w 33"/>
                <a:gd name="T13" fmla="*/ 8 h 10"/>
                <a:gd name="T14" fmla="*/ 31 w 33"/>
                <a:gd name="T15" fmla="*/ 6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10">
                  <a:moveTo>
                    <a:pt x="31" y="6"/>
                  </a:moveTo>
                  <a:cubicBezTo>
                    <a:pt x="25" y="6"/>
                    <a:pt x="25" y="6"/>
                    <a:pt x="25" y="6"/>
                  </a:cubicBezTo>
                  <a:cubicBezTo>
                    <a:pt x="25" y="6"/>
                    <a:pt x="20" y="6"/>
                    <a:pt x="18" y="6"/>
                  </a:cubicBezTo>
                  <a:cubicBezTo>
                    <a:pt x="15" y="6"/>
                    <a:pt x="11" y="5"/>
                    <a:pt x="7" y="0"/>
                  </a:cubicBezTo>
                  <a:cubicBezTo>
                    <a:pt x="4" y="4"/>
                    <a:pt x="2" y="7"/>
                    <a:pt x="0" y="10"/>
                  </a:cubicBezTo>
                  <a:cubicBezTo>
                    <a:pt x="31" y="10"/>
                    <a:pt x="31" y="10"/>
                    <a:pt x="31" y="10"/>
                  </a:cubicBezTo>
                  <a:cubicBezTo>
                    <a:pt x="32" y="10"/>
                    <a:pt x="33" y="9"/>
                    <a:pt x="33" y="8"/>
                  </a:cubicBezTo>
                  <a:cubicBezTo>
                    <a:pt x="33" y="7"/>
                    <a:pt x="32" y="6"/>
                    <a:pt x="31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3" name="Freeform 189">
              <a:extLst>
                <a:ext uri="{FF2B5EF4-FFF2-40B4-BE49-F238E27FC236}">
                  <a16:creationId xmlns="" xmlns:a16="http://schemas.microsoft.com/office/drawing/2014/main" id="{B0089491-8D16-497C-B42D-6AB4B22A1DF2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9925" y="4159250"/>
              <a:ext cx="158750" cy="142875"/>
            </a:xfrm>
            <a:custGeom>
              <a:avLst/>
              <a:gdLst>
                <a:gd name="T0" fmla="*/ 40 w 42"/>
                <a:gd name="T1" fmla="*/ 2 h 38"/>
                <a:gd name="T2" fmla="*/ 39 w 42"/>
                <a:gd name="T3" fmla="*/ 0 h 38"/>
                <a:gd name="T4" fmla="*/ 37 w 42"/>
                <a:gd name="T5" fmla="*/ 0 h 38"/>
                <a:gd name="T6" fmla="*/ 22 w 42"/>
                <a:gd name="T7" fmla="*/ 2 h 38"/>
                <a:gd name="T8" fmla="*/ 7 w 42"/>
                <a:gd name="T9" fmla="*/ 5 h 38"/>
                <a:gd name="T10" fmla="*/ 0 w 42"/>
                <a:gd name="T11" fmla="*/ 15 h 38"/>
                <a:gd name="T12" fmla="*/ 3 w 42"/>
                <a:gd name="T13" fmla="*/ 22 h 38"/>
                <a:gd name="T14" fmla="*/ 26 w 42"/>
                <a:gd name="T15" fmla="*/ 7 h 38"/>
                <a:gd name="T16" fmla="*/ 33 w 42"/>
                <a:gd name="T17" fmla="*/ 11 h 38"/>
                <a:gd name="T18" fmla="*/ 28 w 42"/>
                <a:gd name="T19" fmla="*/ 19 h 38"/>
                <a:gd name="T20" fmla="*/ 9 w 42"/>
                <a:gd name="T21" fmla="*/ 33 h 38"/>
                <a:gd name="T22" fmla="*/ 17 w 42"/>
                <a:gd name="T23" fmla="*/ 38 h 38"/>
                <a:gd name="T24" fmla="*/ 26 w 42"/>
                <a:gd name="T25" fmla="*/ 35 h 38"/>
                <a:gd name="T26" fmla="*/ 40 w 42"/>
                <a:gd name="T27" fmla="*/ 2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2" h="38">
                  <a:moveTo>
                    <a:pt x="40" y="2"/>
                  </a:moveTo>
                  <a:cubicBezTo>
                    <a:pt x="40" y="1"/>
                    <a:pt x="39" y="1"/>
                    <a:pt x="39" y="0"/>
                  </a:cubicBezTo>
                  <a:cubicBezTo>
                    <a:pt x="38" y="0"/>
                    <a:pt x="38" y="0"/>
                    <a:pt x="37" y="0"/>
                  </a:cubicBezTo>
                  <a:cubicBezTo>
                    <a:pt x="32" y="2"/>
                    <a:pt x="27" y="2"/>
                    <a:pt x="22" y="2"/>
                  </a:cubicBezTo>
                  <a:cubicBezTo>
                    <a:pt x="17" y="2"/>
                    <a:pt x="12" y="2"/>
                    <a:pt x="7" y="5"/>
                  </a:cubicBezTo>
                  <a:cubicBezTo>
                    <a:pt x="2" y="8"/>
                    <a:pt x="0" y="11"/>
                    <a:pt x="0" y="15"/>
                  </a:cubicBezTo>
                  <a:cubicBezTo>
                    <a:pt x="0" y="17"/>
                    <a:pt x="1" y="20"/>
                    <a:pt x="3" y="22"/>
                  </a:cubicBezTo>
                  <a:cubicBezTo>
                    <a:pt x="10" y="15"/>
                    <a:pt x="18" y="9"/>
                    <a:pt x="26" y="7"/>
                  </a:cubicBezTo>
                  <a:cubicBezTo>
                    <a:pt x="29" y="6"/>
                    <a:pt x="32" y="8"/>
                    <a:pt x="33" y="11"/>
                  </a:cubicBezTo>
                  <a:cubicBezTo>
                    <a:pt x="33" y="15"/>
                    <a:pt x="31" y="18"/>
                    <a:pt x="28" y="19"/>
                  </a:cubicBezTo>
                  <a:cubicBezTo>
                    <a:pt x="23" y="20"/>
                    <a:pt x="16" y="26"/>
                    <a:pt x="9" y="33"/>
                  </a:cubicBezTo>
                  <a:cubicBezTo>
                    <a:pt x="11" y="37"/>
                    <a:pt x="14" y="38"/>
                    <a:pt x="17" y="38"/>
                  </a:cubicBezTo>
                  <a:cubicBezTo>
                    <a:pt x="20" y="38"/>
                    <a:pt x="22" y="37"/>
                    <a:pt x="26" y="35"/>
                  </a:cubicBezTo>
                  <a:cubicBezTo>
                    <a:pt x="33" y="31"/>
                    <a:pt x="42" y="13"/>
                    <a:pt x="4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4" name="Freeform 190">
              <a:extLst>
                <a:ext uri="{FF2B5EF4-FFF2-40B4-BE49-F238E27FC236}">
                  <a16:creationId xmlns="" xmlns:a16="http://schemas.microsoft.com/office/drawing/2014/main" id="{53F50282-9DBB-462C-88D7-114690111CF7}"/>
                </a:ext>
              </a:extLst>
            </p:cNvPr>
            <p:cNvSpPr>
              <a:spLocks/>
            </p:cNvSpPr>
            <p:nvPr/>
          </p:nvSpPr>
          <p:spPr bwMode="auto">
            <a:xfrm>
              <a:off x="5719763" y="4200525"/>
              <a:ext cx="139700" cy="128588"/>
            </a:xfrm>
            <a:custGeom>
              <a:avLst/>
              <a:gdLst>
                <a:gd name="T0" fmla="*/ 2 w 37"/>
                <a:gd name="T1" fmla="*/ 34 h 34"/>
                <a:gd name="T2" fmla="*/ 1 w 37"/>
                <a:gd name="T3" fmla="*/ 33 h 34"/>
                <a:gd name="T4" fmla="*/ 0 w 37"/>
                <a:gd name="T5" fmla="*/ 31 h 34"/>
                <a:gd name="T6" fmla="*/ 34 w 37"/>
                <a:gd name="T7" fmla="*/ 0 h 34"/>
                <a:gd name="T8" fmla="*/ 37 w 37"/>
                <a:gd name="T9" fmla="*/ 1 h 34"/>
                <a:gd name="T10" fmla="*/ 35 w 37"/>
                <a:gd name="T11" fmla="*/ 4 h 34"/>
                <a:gd name="T12" fmla="*/ 3 w 37"/>
                <a:gd name="T13" fmla="*/ 33 h 34"/>
                <a:gd name="T14" fmla="*/ 2 w 37"/>
                <a:gd name="T15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7" h="34">
                  <a:moveTo>
                    <a:pt x="2" y="34"/>
                  </a:moveTo>
                  <a:cubicBezTo>
                    <a:pt x="1" y="34"/>
                    <a:pt x="1" y="34"/>
                    <a:pt x="1" y="33"/>
                  </a:cubicBezTo>
                  <a:cubicBezTo>
                    <a:pt x="0" y="33"/>
                    <a:pt x="0" y="32"/>
                    <a:pt x="0" y="31"/>
                  </a:cubicBezTo>
                  <a:cubicBezTo>
                    <a:pt x="1" y="30"/>
                    <a:pt x="19" y="3"/>
                    <a:pt x="34" y="0"/>
                  </a:cubicBezTo>
                  <a:cubicBezTo>
                    <a:pt x="36" y="0"/>
                    <a:pt x="37" y="0"/>
                    <a:pt x="37" y="1"/>
                  </a:cubicBezTo>
                  <a:cubicBezTo>
                    <a:pt x="37" y="2"/>
                    <a:pt x="36" y="3"/>
                    <a:pt x="35" y="4"/>
                  </a:cubicBezTo>
                  <a:cubicBezTo>
                    <a:pt x="21" y="7"/>
                    <a:pt x="4" y="33"/>
                    <a:pt x="3" y="33"/>
                  </a:cubicBezTo>
                  <a:cubicBezTo>
                    <a:pt x="3" y="33"/>
                    <a:pt x="2" y="34"/>
                    <a:pt x="2" y="3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pic>
        <p:nvPicPr>
          <p:cNvPr id="29" name="Picture 28" descr="Related image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1346" y="1311534"/>
            <a:ext cx="3155154" cy="446696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Picture 29" descr="Image result for urban farming indonesia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279050"/>
            <a:ext cx="3762375" cy="4499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D:\kampus\MK Urban Governance\New folder\images.jpe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5100" y="1311534"/>
            <a:ext cx="4041153" cy="4466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4182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F25853CB-B8B0-493A-B265-AA7795626625}"/>
              </a:ext>
            </a:extLst>
          </p:cNvPr>
          <p:cNvSpPr txBox="1"/>
          <p:nvPr/>
        </p:nvSpPr>
        <p:spPr>
          <a:xfrm>
            <a:off x="381000" y="296858"/>
            <a:ext cx="11620500" cy="492443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id-ID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SOME PRACTISES: COMMUNITY BASED </a:t>
            </a:r>
            <a:r>
              <a:rPr lang="id-ID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WATER &amp; </a:t>
            </a:r>
            <a:r>
              <a:rPr lang="id-ID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SANITATION</a:t>
            </a:r>
            <a:endParaRPr lang="en-US" sz="32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5F940AB4-727D-477B-96AC-45E6CF3E8291}"/>
              </a:ext>
            </a:extLst>
          </p:cNvPr>
          <p:cNvSpPr/>
          <p:nvPr/>
        </p:nvSpPr>
        <p:spPr>
          <a:xfrm>
            <a:off x="381000" y="225739"/>
            <a:ext cx="1841500" cy="457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9">
            <a:extLst>
              <a:ext uri="{FF2B5EF4-FFF2-40B4-BE49-F238E27FC236}">
                <a16:creationId xmlns="" xmlns:a16="http://schemas.microsoft.com/office/drawing/2014/main" id="{55A67E2F-A8C6-44F7-985F-772C14236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1A2B2-876B-45BF-993B-6CDB1B8BF9AB}" type="datetime1">
              <a:rPr lang="en-US" smtClean="0"/>
              <a:t>2/25/2019</a:t>
            </a:fld>
            <a:endParaRPr lang="en-US"/>
          </a:p>
        </p:txBody>
      </p:sp>
      <p:sp>
        <p:nvSpPr>
          <p:cNvPr id="5" name="Slide Number Placeholder 10">
            <a:extLst>
              <a:ext uri="{FF2B5EF4-FFF2-40B4-BE49-F238E27FC236}">
                <a16:creationId xmlns="" xmlns:a16="http://schemas.microsoft.com/office/drawing/2014/main" id="{572138F8-2B19-4BA5-9F96-38D8EA0D3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C762C-AFEC-41AB-87FC-30D41D938410}" type="slidenum">
              <a:rPr lang="en-US" smtClean="0"/>
              <a:t>8</a:t>
            </a:fld>
            <a:endParaRPr lang="en-US"/>
          </a:p>
        </p:txBody>
      </p:sp>
      <p:grpSp>
        <p:nvGrpSpPr>
          <p:cNvPr id="73" name="Group 72">
            <a:extLst>
              <a:ext uri="{FF2B5EF4-FFF2-40B4-BE49-F238E27FC236}">
                <a16:creationId xmlns="" xmlns:a16="http://schemas.microsoft.com/office/drawing/2014/main" id="{B8404B25-5DC0-4667-9E91-2F6757F28199}"/>
              </a:ext>
            </a:extLst>
          </p:cNvPr>
          <p:cNvGrpSpPr/>
          <p:nvPr/>
        </p:nvGrpSpPr>
        <p:grpSpPr>
          <a:xfrm>
            <a:off x="4843292" y="4558766"/>
            <a:ext cx="285750" cy="361950"/>
            <a:chOff x="4864100" y="3970338"/>
            <a:chExt cx="285750" cy="361950"/>
          </a:xfrm>
          <a:solidFill>
            <a:schemeClr val="bg1"/>
          </a:solidFill>
        </p:grpSpPr>
        <p:sp>
          <p:nvSpPr>
            <p:cNvPr id="74" name="Freeform 26">
              <a:extLst>
                <a:ext uri="{FF2B5EF4-FFF2-40B4-BE49-F238E27FC236}">
                  <a16:creationId xmlns="" xmlns:a16="http://schemas.microsoft.com/office/drawing/2014/main" id="{936431D6-BC93-4700-BEFA-F27387A3AE81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6650" y="4035425"/>
              <a:ext cx="115888" cy="142875"/>
            </a:xfrm>
            <a:custGeom>
              <a:avLst/>
              <a:gdLst>
                <a:gd name="T0" fmla="*/ 16 w 31"/>
                <a:gd name="T1" fmla="*/ 32 h 38"/>
                <a:gd name="T2" fmla="*/ 29 w 31"/>
                <a:gd name="T3" fmla="*/ 28 h 38"/>
                <a:gd name="T4" fmla="*/ 19 w 31"/>
                <a:gd name="T5" fmla="*/ 0 h 38"/>
                <a:gd name="T6" fmla="*/ 10 w 31"/>
                <a:gd name="T7" fmla="*/ 11 h 38"/>
                <a:gd name="T8" fmla="*/ 2 w 31"/>
                <a:gd name="T9" fmla="*/ 22 h 38"/>
                <a:gd name="T10" fmla="*/ 12 w 31"/>
                <a:gd name="T11" fmla="*/ 31 h 38"/>
                <a:gd name="T12" fmla="*/ 16 w 31"/>
                <a:gd name="T13" fmla="*/ 11 h 38"/>
                <a:gd name="T14" fmla="*/ 19 w 31"/>
                <a:gd name="T15" fmla="*/ 11 h 38"/>
                <a:gd name="T16" fmla="*/ 20 w 31"/>
                <a:gd name="T17" fmla="*/ 13 h 38"/>
                <a:gd name="T18" fmla="*/ 16 w 31"/>
                <a:gd name="T19" fmla="*/ 32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" h="38">
                  <a:moveTo>
                    <a:pt x="16" y="32"/>
                  </a:moveTo>
                  <a:cubicBezTo>
                    <a:pt x="24" y="38"/>
                    <a:pt x="27" y="37"/>
                    <a:pt x="29" y="28"/>
                  </a:cubicBezTo>
                  <a:cubicBezTo>
                    <a:pt x="31" y="21"/>
                    <a:pt x="26" y="7"/>
                    <a:pt x="19" y="0"/>
                  </a:cubicBezTo>
                  <a:cubicBezTo>
                    <a:pt x="17" y="5"/>
                    <a:pt x="13" y="8"/>
                    <a:pt x="10" y="11"/>
                  </a:cubicBezTo>
                  <a:cubicBezTo>
                    <a:pt x="6" y="15"/>
                    <a:pt x="3" y="18"/>
                    <a:pt x="2" y="22"/>
                  </a:cubicBezTo>
                  <a:cubicBezTo>
                    <a:pt x="0" y="30"/>
                    <a:pt x="4" y="33"/>
                    <a:pt x="12" y="31"/>
                  </a:cubicBezTo>
                  <a:cubicBezTo>
                    <a:pt x="12" y="24"/>
                    <a:pt x="13" y="16"/>
                    <a:pt x="16" y="11"/>
                  </a:cubicBezTo>
                  <a:cubicBezTo>
                    <a:pt x="17" y="10"/>
                    <a:pt x="18" y="10"/>
                    <a:pt x="19" y="11"/>
                  </a:cubicBezTo>
                  <a:cubicBezTo>
                    <a:pt x="20" y="11"/>
                    <a:pt x="20" y="12"/>
                    <a:pt x="20" y="13"/>
                  </a:cubicBezTo>
                  <a:cubicBezTo>
                    <a:pt x="17" y="18"/>
                    <a:pt x="16" y="25"/>
                    <a:pt x="16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5" name="Freeform 27">
              <a:extLst>
                <a:ext uri="{FF2B5EF4-FFF2-40B4-BE49-F238E27FC236}">
                  <a16:creationId xmlns="" xmlns:a16="http://schemas.microsoft.com/office/drawing/2014/main" id="{79FED77F-95D6-4F88-8D21-70C92017EC65}"/>
                </a:ext>
              </a:extLst>
            </p:cNvPr>
            <p:cNvSpPr>
              <a:spLocks/>
            </p:cNvSpPr>
            <p:nvPr/>
          </p:nvSpPr>
          <p:spPr bwMode="auto">
            <a:xfrm>
              <a:off x="4864100" y="3970338"/>
              <a:ext cx="285750" cy="287338"/>
            </a:xfrm>
            <a:custGeom>
              <a:avLst/>
              <a:gdLst>
                <a:gd name="T0" fmla="*/ 38 w 76"/>
                <a:gd name="T1" fmla="*/ 0 h 76"/>
                <a:gd name="T2" fmla="*/ 0 w 76"/>
                <a:gd name="T3" fmla="*/ 36 h 76"/>
                <a:gd name="T4" fmla="*/ 26 w 76"/>
                <a:gd name="T5" fmla="*/ 70 h 76"/>
                <a:gd name="T6" fmla="*/ 26 w 76"/>
                <a:gd name="T7" fmla="*/ 74 h 76"/>
                <a:gd name="T8" fmla="*/ 28 w 76"/>
                <a:gd name="T9" fmla="*/ 76 h 76"/>
                <a:gd name="T10" fmla="*/ 36 w 76"/>
                <a:gd name="T11" fmla="*/ 76 h 76"/>
                <a:gd name="T12" fmla="*/ 34 w 76"/>
                <a:gd name="T13" fmla="*/ 52 h 76"/>
                <a:gd name="T14" fmla="*/ 20 w 76"/>
                <a:gd name="T15" fmla="*/ 38 h 76"/>
                <a:gd name="T16" fmla="*/ 29 w 76"/>
                <a:gd name="T17" fmla="*/ 25 h 76"/>
                <a:gd name="T18" fmla="*/ 39 w 76"/>
                <a:gd name="T19" fmla="*/ 13 h 76"/>
                <a:gd name="T20" fmla="*/ 40 w 76"/>
                <a:gd name="T21" fmla="*/ 12 h 76"/>
                <a:gd name="T22" fmla="*/ 42 w 76"/>
                <a:gd name="T23" fmla="*/ 12 h 76"/>
                <a:gd name="T24" fmla="*/ 55 w 76"/>
                <a:gd name="T25" fmla="*/ 46 h 76"/>
                <a:gd name="T26" fmla="*/ 38 w 76"/>
                <a:gd name="T27" fmla="*/ 54 h 76"/>
                <a:gd name="T28" fmla="*/ 40 w 76"/>
                <a:gd name="T29" fmla="*/ 76 h 76"/>
                <a:gd name="T30" fmla="*/ 48 w 76"/>
                <a:gd name="T31" fmla="*/ 76 h 76"/>
                <a:gd name="T32" fmla="*/ 50 w 76"/>
                <a:gd name="T33" fmla="*/ 74 h 76"/>
                <a:gd name="T34" fmla="*/ 50 w 76"/>
                <a:gd name="T35" fmla="*/ 70 h 76"/>
                <a:gd name="T36" fmla="*/ 76 w 76"/>
                <a:gd name="T37" fmla="*/ 36 h 76"/>
                <a:gd name="T38" fmla="*/ 38 w 76"/>
                <a:gd name="T39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6" h="76">
                  <a:moveTo>
                    <a:pt x="38" y="0"/>
                  </a:moveTo>
                  <a:cubicBezTo>
                    <a:pt x="17" y="0"/>
                    <a:pt x="0" y="16"/>
                    <a:pt x="0" y="36"/>
                  </a:cubicBezTo>
                  <a:cubicBezTo>
                    <a:pt x="0" y="51"/>
                    <a:pt x="11" y="65"/>
                    <a:pt x="26" y="70"/>
                  </a:cubicBezTo>
                  <a:cubicBezTo>
                    <a:pt x="26" y="74"/>
                    <a:pt x="26" y="74"/>
                    <a:pt x="26" y="74"/>
                  </a:cubicBezTo>
                  <a:cubicBezTo>
                    <a:pt x="26" y="75"/>
                    <a:pt x="27" y="76"/>
                    <a:pt x="28" y="76"/>
                  </a:cubicBezTo>
                  <a:cubicBezTo>
                    <a:pt x="36" y="76"/>
                    <a:pt x="36" y="76"/>
                    <a:pt x="36" y="76"/>
                  </a:cubicBezTo>
                  <a:cubicBezTo>
                    <a:pt x="36" y="74"/>
                    <a:pt x="34" y="64"/>
                    <a:pt x="34" y="52"/>
                  </a:cubicBezTo>
                  <a:cubicBezTo>
                    <a:pt x="23" y="54"/>
                    <a:pt x="18" y="48"/>
                    <a:pt x="20" y="38"/>
                  </a:cubicBezTo>
                  <a:cubicBezTo>
                    <a:pt x="22" y="32"/>
                    <a:pt x="25" y="29"/>
                    <a:pt x="29" y="25"/>
                  </a:cubicBezTo>
                  <a:cubicBezTo>
                    <a:pt x="33" y="22"/>
                    <a:pt x="36" y="18"/>
                    <a:pt x="39" y="13"/>
                  </a:cubicBezTo>
                  <a:cubicBezTo>
                    <a:pt x="39" y="13"/>
                    <a:pt x="39" y="12"/>
                    <a:pt x="40" y="12"/>
                  </a:cubicBezTo>
                  <a:cubicBezTo>
                    <a:pt x="40" y="12"/>
                    <a:pt x="41" y="12"/>
                    <a:pt x="42" y="12"/>
                  </a:cubicBezTo>
                  <a:cubicBezTo>
                    <a:pt x="51" y="19"/>
                    <a:pt x="57" y="37"/>
                    <a:pt x="55" y="46"/>
                  </a:cubicBezTo>
                  <a:cubicBezTo>
                    <a:pt x="53" y="57"/>
                    <a:pt x="46" y="60"/>
                    <a:pt x="38" y="54"/>
                  </a:cubicBezTo>
                  <a:cubicBezTo>
                    <a:pt x="38" y="65"/>
                    <a:pt x="40" y="76"/>
                    <a:pt x="40" y="76"/>
                  </a:cubicBezTo>
                  <a:cubicBezTo>
                    <a:pt x="48" y="76"/>
                    <a:pt x="48" y="76"/>
                    <a:pt x="48" y="76"/>
                  </a:cubicBezTo>
                  <a:cubicBezTo>
                    <a:pt x="49" y="76"/>
                    <a:pt x="50" y="75"/>
                    <a:pt x="50" y="74"/>
                  </a:cubicBezTo>
                  <a:cubicBezTo>
                    <a:pt x="50" y="70"/>
                    <a:pt x="50" y="70"/>
                    <a:pt x="50" y="70"/>
                  </a:cubicBezTo>
                  <a:cubicBezTo>
                    <a:pt x="65" y="65"/>
                    <a:pt x="76" y="51"/>
                    <a:pt x="76" y="36"/>
                  </a:cubicBezTo>
                  <a:cubicBezTo>
                    <a:pt x="76" y="16"/>
                    <a:pt x="59" y="0"/>
                    <a:pt x="3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6" name="Freeform 28">
              <a:extLst>
                <a:ext uri="{FF2B5EF4-FFF2-40B4-BE49-F238E27FC236}">
                  <a16:creationId xmlns="" xmlns:a16="http://schemas.microsoft.com/office/drawing/2014/main" id="{E1DD89D9-E951-4AAE-8F14-39E0E61856D2}"/>
                </a:ext>
              </a:extLst>
            </p:cNvPr>
            <p:cNvSpPr>
              <a:spLocks/>
            </p:cNvSpPr>
            <p:nvPr/>
          </p:nvSpPr>
          <p:spPr bwMode="auto">
            <a:xfrm>
              <a:off x="4960938" y="4271963"/>
              <a:ext cx="90488" cy="15875"/>
            </a:xfrm>
            <a:custGeom>
              <a:avLst/>
              <a:gdLst>
                <a:gd name="T0" fmla="*/ 22 w 24"/>
                <a:gd name="T1" fmla="*/ 0 h 4"/>
                <a:gd name="T2" fmla="*/ 2 w 24"/>
                <a:gd name="T3" fmla="*/ 0 h 4"/>
                <a:gd name="T4" fmla="*/ 0 w 24"/>
                <a:gd name="T5" fmla="*/ 2 h 4"/>
                <a:gd name="T6" fmla="*/ 2 w 24"/>
                <a:gd name="T7" fmla="*/ 4 h 4"/>
                <a:gd name="T8" fmla="*/ 22 w 24"/>
                <a:gd name="T9" fmla="*/ 4 h 4"/>
                <a:gd name="T10" fmla="*/ 24 w 24"/>
                <a:gd name="T11" fmla="*/ 2 h 4"/>
                <a:gd name="T12" fmla="*/ 22 w 24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" h="4">
                  <a:moveTo>
                    <a:pt x="22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22" y="4"/>
                    <a:pt x="22" y="4"/>
                    <a:pt x="22" y="4"/>
                  </a:cubicBezTo>
                  <a:cubicBezTo>
                    <a:pt x="23" y="4"/>
                    <a:pt x="24" y="3"/>
                    <a:pt x="24" y="2"/>
                  </a:cubicBezTo>
                  <a:cubicBezTo>
                    <a:pt x="24" y="1"/>
                    <a:pt x="23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7" name="Freeform 29">
              <a:extLst>
                <a:ext uri="{FF2B5EF4-FFF2-40B4-BE49-F238E27FC236}">
                  <a16:creationId xmlns="" xmlns:a16="http://schemas.microsoft.com/office/drawing/2014/main" id="{757D0CC1-98DB-4900-9B6D-0E601BEA4D20}"/>
                </a:ext>
              </a:extLst>
            </p:cNvPr>
            <p:cNvSpPr>
              <a:spLocks/>
            </p:cNvSpPr>
            <p:nvPr/>
          </p:nvSpPr>
          <p:spPr bwMode="auto">
            <a:xfrm>
              <a:off x="4960938" y="4302125"/>
              <a:ext cx="90488" cy="30163"/>
            </a:xfrm>
            <a:custGeom>
              <a:avLst/>
              <a:gdLst>
                <a:gd name="T0" fmla="*/ 22 w 24"/>
                <a:gd name="T1" fmla="*/ 0 h 8"/>
                <a:gd name="T2" fmla="*/ 2 w 24"/>
                <a:gd name="T3" fmla="*/ 0 h 8"/>
                <a:gd name="T4" fmla="*/ 0 w 24"/>
                <a:gd name="T5" fmla="*/ 2 h 8"/>
                <a:gd name="T6" fmla="*/ 2 w 24"/>
                <a:gd name="T7" fmla="*/ 4 h 8"/>
                <a:gd name="T8" fmla="*/ 10 w 24"/>
                <a:gd name="T9" fmla="*/ 4 h 8"/>
                <a:gd name="T10" fmla="*/ 10 w 24"/>
                <a:gd name="T11" fmla="*/ 6 h 8"/>
                <a:gd name="T12" fmla="*/ 12 w 24"/>
                <a:gd name="T13" fmla="*/ 8 h 8"/>
                <a:gd name="T14" fmla="*/ 14 w 24"/>
                <a:gd name="T15" fmla="*/ 6 h 8"/>
                <a:gd name="T16" fmla="*/ 14 w 24"/>
                <a:gd name="T17" fmla="*/ 4 h 8"/>
                <a:gd name="T18" fmla="*/ 22 w 24"/>
                <a:gd name="T19" fmla="*/ 4 h 8"/>
                <a:gd name="T20" fmla="*/ 24 w 24"/>
                <a:gd name="T21" fmla="*/ 2 h 8"/>
                <a:gd name="T22" fmla="*/ 22 w 24"/>
                <a:gd name="T2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" h="8">
                  <a:moveTo>
                    <a:pt x="22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0" y="7"/>
                    <a:pt x="11" y="8"/>
                    <a:pt x="12" y="8"/>
                  </a:cubicBezTo>
                  <a:cubicBezTo>
                    <a:pt x="13" y="8"/>
                    <a:pt x="14" y="7"/>
                    <a:pt x="14" y="6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22" y="4"/>
                    <a:pt x="22" y="4"/>
                    <a:pt x="22" y="4"/>
                  </a:cubicBezTo>
                  <a:cubicBezTo>
                    <a:pt x="23" y="4"/>
                    <a:pt x="24" y="3"/>
                    <a:pt x="24" y="2"/>
                  </a:cubicBezTo>
                  <a:cubicBezTo>
                    <a:pt x="24" y="1"/>
                    <a:pt x="23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="" xmlns:a16="http://schemas.microsoft.com/office/drawing/2014/main" id="{41137DD3-7525-4A0F-8756-929A998E574A}"/>
              </a:ext>
            </a:extLst>
          </p:cNvPr>
          <p:cNvGrpSpPr/>
          <p:nvPr/>
        </p:nvGrpSpPr>
        <p:grpSpPr>
          <a:xfrm>
            <a:off x="4767092" y="2493489"/>
            <a:ext cx="361950" cy="361950"/>
            <a:chOff x="3390900" y="3970338"/>
            <a:chExt cx="361950" cy="361950"/>
          </a:xfrm>
          <a:solidFill>
            <a:schemeClr val="bg1"/>
          </a:solidFill>
        </p:grpSpPr>
        <p:sp>
          <p:nvSpPr>
            <p:cNvPr id="79" name="Freeform 50">
              <a:extLst>
                <a:ext uri="{FF2B5EF4-FFF2-40B4-BE49-F238E27FC236}">
                  <a16:creationId xmlns="" xmlns:a16="http://schemas.microsoft.com/office/drawing/2014/main" id="{C06D550D-293F-4C1A-A737-7E0D9CE25C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6325" y="4137025"/>
              <a:ext cx="123825" cy="104775"/>
            </a:xfrm>
            <a:custGeom>
              <a:avLst/>
              <a:gdLst>
                <a:gd name="T0" fmla="*/ 31 w 33"/>
                <a:gd name="T1" fmla="*/ 14 h 28"/>
                <a:gd name="T2" fmla="*/ 0 w 33"/>
                <a:gd name="T3" fmla="*/ 0 h 28"/>
                <a:gd name="T4" fmla="*/ 0 w 33"/>
                <a:gd name="T5" fmla="*/ 22 h 28"/>
                <a:gd name="T6" fmla="*/ 15 w 33"/>
                <a:gd name="T7" fmla="*/ 28 h 28"/>
                <a:gd name="T8" fmla="*/ 16 w 33"/>
                <a:gd name="T9" fmla="*/ 28 h 28"/>
                <a:gd name="T10" fmla="*/ 32 w 33"/>
                <a:gd name="T11" fmla="*/ 20 h 28"/>
                <a:gd name="T12" fmla="*/ 33 w 33"/>
                <a:gd name="T13" fmla="*/ 18 h 28"/>
                <a:gd name="T14" fmla="*/ 31 w 33"/>
                <a:gd name="T15" fmla="*/ 14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28">
                  <a:moveTo>
                    <a:pt x="31" y="14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5"/>
                    <a:pt x="9" y="28"/>
                    <a:pt x="15" y="28"/>
                  </a:cubicBezTo>
                  <a:cubicBezTo>
                    <a:pt x="15" y="28"/>
                    <a:pt x="15" y="28"/>
                    <a:pt x="16" y="28"/>
                  </a:cubicBezTo>
                  <a:cubicBezTo>
                    <a:pt x="21" y="28"/>
                    <a:pt x="27" y="25"/>
                    <a:pt x="32" y="20"/>
                  </a:cubicBezTo>
                  <a:cubicBezTo>
                    <a:pt x="32" y="20"/>
                    <a:pt x="33" y="19"/>
                    <a:pt x="33" y="18"/>
                  </a:cubicBezTo>
                  <a:cubicBezTo>
                    <a:pt x="33" y="16"/>
                    <a:pt x="32" y="15"/>
                    <a:pt x="31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0" name="Freeform 51">
              <a:extLst>
                <a:ext uri="{FF2B5EF4-FFF2-40B4-BE49-F238E27FC236}">
                  <a16:creationId xmlns="" xmlns:a16="http://schemas.microsoft.com/office/drawing/2014/main" id="{D343FB97-693D-4969-A35C-355C8000EFF5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1713" y="3970338"/>
              <a:ext cx="90488" cy="139700"/>
            </a:xfrm>
            <a:custGeom>
              <a:avLst/>
              <a:gdLst>
                <a:gd name="T0" fmla="*/ 8 w 24"/>
                <a:gd name="T1" fmla="*/ 30 h 37"/>
                <a:gd name="T2" fmla="*/ 19 w 24"/>
                <a:gd name="T3" fmla="*/ 37 h 37"/>
                <a:gd name="T4" fmla="*/ 21 w 24"/>
                <a:gd name="T5" fmla="*/ 14 h 37"/>
                <a:gd name="T6" fmla="*/ 6 w 24"/>
                <a:gd name="T7" fmla="*/ 1 h 37"/>
                <a:gd name="T8" fmla="*/ 3 w 24"/>
                <a:gd name="T9" fmla="*/ 1 h 37"/>
                <a:gd name="T10" fmla="*/ 0 w 24"/>
                <a:gd name="T11" fmla="*/ 4 h 37"/>
                <a:gd name="T12" fmla="*/ 0 w 24"/>
                <a:gd name="T13" fmla="*/ 33 h 37"/>
                <a:gd name="T14" fmla="*/ 8 w 24"/>
                <a:gd name="T15" fmla="*/ 3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37">
                  <a:moveTo>
                    <a:pt x="8" y="30"/>
                  </a:moveTo>
                  <a:cubicBezTo>
                    <a:pt x="13" y="30"/>
                    <a:pt x="17" y="33"/>
                    <a:pt x="19" y="37"/>
                  </a:cubicBezTo>
                  <a:cubicBezTo>
                    <a:pt x="21" y="31"/>
                    <a:pt x="24" y="22"/>
                    <a:pt x="21" y="14"/>
                  </a:cubicBezTo>
                  <a:cubicBezTo>
                    <a:pt x="18" y="8"/>
                    <a:pt x="14" y="3"/>
                    <a:pt x="6" y="1"/>
                  </a:cubicBezTo>
                  <a:cubicBezTo>
                    <a:pt x="5" y="0"/>
                    <a:pt x="4" y="0"/>
                    <a:pt x="3" y="1"/>
                  </a:cubicBezTo>
                  <a:cubicBezTo>
                    <a:pt x="2" y="1"/>
                    <a:pt x="0" y="2"/>
                    <a:pt x="0" y="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2" y="31"/>
                    <a:pt x="5" y="30"/>
                    <a:pt x="8" y="3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1" name="Freeform 52">
              <a:extLst>
                <a:ext uri="{FF2B5EF4-FFF2-40B4-BE49-F238E27FC236}">
                  <a16:creationId xmlns="" xmlns:a16="http://schemas.microsoft.com/office/drawing/2014/main" id="{33692935-FA88-419B-940D-B934F135A43A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8838" y="4117975"/>
              <a:ext cx="128588" cy="109538"/>
            </a:xfrm>
            <a:custGeom>
              <a:avLst/>
              <a:gdLst>
                <a:gd name="T0" fmla="*/ 34 w 34"/>
                <a:gd name="T1" fmla="*/ 3 h 29"/>
                <a:gd name="T2" fmla="*/ 34 w 34"/>
                <a:gd name="T3" fmla="*/ 2 h 29"/>
                <a:gd name="T4" fmla="*/ 8 w 34"/>
                <a:gd name="T5" fmla="*/ 6 h 29"/>
                <a:gd name="T6" fmla="*/ 0 w 34"/>
                <a:gd name="T7" fmla="*/ 25 h 29"/>
                <a:gd name="T8" fmla="*/ 1 w 34"/>
                <a:gd name="T9" fmla="*/ 28 h 29"/>
                <a:gd name="T10" fmla="*/ 4 w 34"/>
                <a:gd name="T11" fmla="*/ 29 h 29"/>
                <a:gd name="T12" fmla="*/ 5 w 34"/>
                <a:gd name="T13" fmla="*/ 29 h 29"/>
                <a:gd name="T14" fmla="*/ 34 w 34"/>
                <a:gd name="T15" fmla="*/ 18 h 29"/>
                <a:gd name="T16" fmla="*/ 34 w 34"/>
                <a:gd name="T17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" h="29">
                  <a:moveTo>
                    <a:pt x="34" y="3"/>
                  </a:moveTo>
                  <a:cubicBezTo>
                    <a:pt x="34" y="3"/>
                    <a:pt x="34" y="2"/>
                    <a:pt x="34" y="2"/>
                  </a:cubicBezTo>
                  <a:cubicBezTo>
                    <a:pt x="25" y="0"/>
                    <a:pt x="15" y="1"/>
                    <a:pt x="8" y="6"/>
                  </a:cubicBezTo>
                  <a:cubicBezTo>
                    <a:pt x="3" y="10"/>
                    <a:pt x="0" y="17"/>
                    <a:pt x="0" y="25"/>
                  </a:cubicBezTo>
                  <a:cubicBezTo>
                    <a:pt x="0" y="26"/>
                    <a:pt x="0" y="27"/>
                    <a:pt x="1" y="28"/>
                  </a:cubicBezTo>
                  <a:cubicBezTo>
                    <a:pt x="2" y="29"/>
                    <a:pt x="3" y="29"/>
                    <a:pt x="4" y="29"/>
                  </a:cubicBezTo>
                  <a:cubicBezTo>
                    <a:pt x="4" y="29"/>
                    <a:pt x="5" y="29"/>
                    <a:pt x="5" y="29"/>
                  </a:cubicBezTo>
                  <a:cubicBezTo>
                    <a:pt x="34" y="18"/>
                    <a:pt x="34" y="18"/>
                    <a:pt x="34" y="18"/>
                  </a:cubicBezTo>
                  <a:lnTo>
                    <a:pt x="34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2" name="Freeform 53">
              <a:extLst>
                <a:ext uri="{FF2B5EF4-FFF2-40B4-BE49-F238E27FC236}">
                  <a16:creationId xmlns="" xmlns:a16="http://schemas.microsoft.com/office/drawing/2014/main" id="{A50FA830-CF89-4E2D-ADAF-3B77C45994E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0900" y="4098925"/>
              <a:ext cx="361950" cy="233363"/>
            </a:xfrm>
            <a:custGeom>
              <a:avLst/>
              <a:gdLst>
                <a:gd name="T0" fmla="*/ 94 w 96"/>
                <a:gd name="T1" fmla="*/ 58 h 62"/>
                <a:gd name="T2" fmla="*/ 56 w 96"/>
                <a:gd name="T3" fmla="*/ 58 h 62"/>
                <a:gd name="T4" fmla="*/ 56 w 96"/>
                <a:gd name="T5" fmla="*/ 8 h 62"/>
                <a:gd name="T6" fmla="*/ 48 w 96"/>
                <a:gd name="T7" fmla="*/ 0 h 62"/>
                <a:gd name="T8" fmla="*/ 40 w 96"/>
                <a:gd name="T9" fmla="*/ 8 h 62"/>
                <a:gd name="T10" fmla="*/ 40 w 96"/>
                <a:gd name="T11" fmla="*/ 58 h 62"/>
                <a:gd name="T12" fmla="*/ 2 w 96"/>
                <a:gd name="T13" fmla="*/ 58 h 62"/>
                <a:gd name="T14" fmla="*/ 0 w 96"/>
                <a:gd name="T15" fmla="*/ 60 h 62"/>
                <a:gd name="T16" fmla="*/ 2 w 96"/>
                <a:gd name="T17" fmla="*/ 62 h 62"/>
                <a:gd name="T18" fmla="*/ 94 w 96"/>
                <a:gd name="T19" fmla="*/ 62 h 62"/>
                <a:gd name="T20" fmla="*/ 96 w 96"/>
                <a:gd name="T21" fmla="*/ 60 h 62"/>
                <a:gd name="T22" fmla="*/ 94 w 96"/>
                <a:gd name="T23" fmla="*/ 58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6" h="62">
                  <a:moveTo>
                    <a:pt x="94" y="58"/>
                  </a:moveTo>
                  <a:cubicBezTo>
                    <a:pt x="56" y="58"/>
                    <a:pt x="56" y="58"/>
                    <a:pt x="56" y="58"/>
                  </a:cubicBezTo>
                  <a:cubicBezTo>
                    <a:pt x="56" y="8"/>
                    <a:pt x="56" y="8"/>
                    <a:pt x="56" y="8"/>
                  </a:cubicBezTo>
                  <a:cubicBezTo>
                    <a:pt x="56" y="4"/>
                    <a:pt x="52" y="0"/>
                    <a:pt x="48" y="0"/>
                  </a:cubicBezTo>
                  <a:cubicBezTo>
                    <a:pt x="44" y="0"/>
                    <a:pt x="40" y="4"/>
                    <a:pt x="40" y="8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2" y="58"/>
                    <a:pt x="2" y="58"/>
                    <a:pt x="2" y="58"/>
                  </a:cubicBezTo>
                  <a:cubicBezTo>
                    <a:pt x="1" y="58"/>
                    <a:pt x="0" y="59"/>
                    <a:pt x="0" y="60"/>
                  </a:cubicBezTo>
                  <a:cubicBezTo>
                    <a:pt x="0" y="61"/>
                    <a:pt x="1" y="62"/>
                    <a:pt x="2" y="62"/>
                  </a:cubicBezTo>
                  <a:cubicBezTo>
                    <a:pt x="94" y="62"/>
                    <a:pt x="94" y="62"/>
                    <a:pt x="94" y="62"/>
                  </a:cubicBezTo>
                  <a:cubicBezTo>
                    <a:pt x="95" y="62"/>
                    <a:pt x="96" y="61"/>
                    <a:pt x="96" y="60"/>
                  </a:cubicBezTo>
                  <a:cubicBezTo>
                    <a:pt x="96" y="59"/>
                    <a:pt x="95" y="58"/>
                    <a:pt x="94" y="5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="" xmlns:a16="http://schemas.microsoft.com/office/drawing/2014/main" id="{7C54D934-A195-458F-9724-490626220143}"/>
              </a:ext>
            </a:extLst>
          </p:cNvPr>
          <p:cNvGrpSpPr/>
          <p:nvPr/>
        </p:nvGrpSpPr>
        <p:grpSpPr>
          <a:xfrm>
            <a:off x="7040734" y="4573847"/>
            <a:ext cx="330200" cy="331788"/>
            <a:chOff x="6291263" y="4000500"/>
            <a:chExt cx="330200" cy="331788"/>
          </a:xfrm>
          <a:solidFill>
            <a:schemeClr val="bg1"/>
          </a:solidFill>
        </p:grpSpPr>
        <p:sp>
          <p:nvSpPr>
            <p:cNvPr id="84" name="Freeform 64">
              <a:extLst>
                <a:ext uri="{FF2B5EF4-FFF2-40B4-BE49-F238E27FC236}">
                  <a16:creationId xmlns="" xmlns:a16="http://schemas.microsoft.com/office/drawing/2014/main" id="{FBCB1CDC-6411-4E90-8983-C03BF339EBC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291263" y="4000500"/>
              <a:ext cx="241300" cy="120650"/>
            </a:xfrm>
            <a:custGeom>
              <a:avLst/>
              <a:gdLst>
                <a:gd name="T0" fmla="*/ 64 w 64"/>
                <a:gd name="T1" fmla="*/ 2 h 32"/>
                <a:gd name="T2" fmla="*/ 62 w 64"/>
                <a:gd name="T3" fmla="*/ 0 h 32"/>
                <a:gd name="T4" fmla="*/ 2 w 64"/>
                <a:gd name="T5" fmla="*/ 0 h 32"/>
                <a:gd name="T6" fmla="*/ 0 w 64"/>
                <a:gd name="T7" fmla="*/ 2 h 32"/>
                <a:gd name="T8" fmla="*/ 0 w 64"/>
                <a:gd name="T9" fmla="*/ 32 h 32"/>
                <a:gd name="T10" fmla="*/ 64 w 64"/>
                <a:gd name="T11" fmla="*/ 32 h 32"/>
                <a:gd name="T12" fmla="*/ 64 w 64"/>
                <a:gd name="T13" fmla="*/ 2 h 32"/>
                <a:gd name="T14" fmla="*/ 56 w 64"/>
                <a:gd name="T15" fmla="*/ 24 h 32"/>
                <a:gd name="T16" fmla="*/ 54 w 64"/>
                <a:gd name="T17" fmla="*/ 26 h 32"/>
                <a:gd name="T18" fmla="*/ 10 w 64"/>
                <a:gd name="T19" fmla="*/ 26 h 32"/>
                <a:gd name="T20" fmla="*/ 8 w 64"/>
                <a:gd name="T21" fmla="*/ 24 h 32"/>
                <a:gd name="T22" fmla="*/ 8 w 64"/>
                <a:gd name="T23" fmla="*/ 8 h 32"/>
                <a:gd name="T24" fmla="*/ 10 w 64"/>
                <a:gd name="T25" fmla="*/ 6 h 32"/>
                <a:gd name="T26" fmla="*/ 54 w 64"/>
                <a:gd name="T27" fmla="*/ 6 h 32"/>
                <a:gd name="T28" fmla="*/ 56 w 64"/>
                <a:gd name="T29" fmla="*/ 8 h 32"/>
                <a:gd name="T30" fmla="*/ 56 w 64"/>
                <a:gd name="T31" fmla="*/ 24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4" h="32">
                  <a:moveTo>
                    <a:pt x="64" y="2"/>
                  </a:moveTo>
                  <a:cubicBezTo>
                    <a:pt x="64" y="1"/>
                    <a:pt x="63" y="0"/>
                    <a:pt x="6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64" y="32"/>
                    <a:pt x="64" y="32"/>
                    <a:pt x="64" y="32"/>
                  </a:cubicBezTo>
                  <a:lnTo>
                    <a:pt x="64" y="2"/>
                  </a:lnTo>
                  <a:close/>
                  <a:moveTo>
                    <a:pt x="56" y="24"/>
                  </a:moveTo>
                  <a:cubicBezTo>
                    <a:pt x="56" y="25"/>
                    <a:pt x="55" y="26"/>
                    <a:pt x="54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9" y="26"/>
                    <a:pt x="8" y="25"/>
                    <a:pt x="8" y="24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8" y="7"/>
                    <a:pt x="9" y="6"/>
                    <a:pt x="10" y="6"/>
                  </a:cubicBezTo>
                  <a:cubicBezTo>
                    <a:pt x="54" y="6"/>
                    <a:pt x="54" y="6"/>
                    <a:pt x="54" y="6"/>
                  </a:cubicBezTo>
                  <a:cubicBezTo>
                    <a:pt x="55" y="6"/>
                    <a:pt x="56" y="7"/>
                    <a:pt x="56" y="8"/>
                  </a:cubicBezTo>
                  <a:lnTo>
                    <a:pt x="56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5" name="Freeform 65">
              <a:extLst>
                <a:ext uri="{FF2B5EF4-FFF2-40B4-BE49-F238E27FC236}">
                  <a16:creationId xmlns="" xmlns:a16="http://schemas.microsoft.com/office/drawing/2014/main" id="{3AD630CB-271D-414D-A6AC-C0805A1C575E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0638" y="4170363"/>
              <a:ext cx="85725" cy="90488"/>
            </a:xfrm>
            <a:custGeom>
              <a:avLst/>
              <a:gdLst>
                <a:gd name="T0" fmla="*/ 12 w 23"/>
                <a:gd name="T1" fmla="*/ 4 h 24"/>
                <a:gd name="T2" fmla="*/ 4 w 23"/>
                <a:gd name="T3" fmla="*/ 7 h 24"/>
                <a:gd name="T4" fmla="*/ 0 w 23"/>
                <a:gd name="T5" fmla="*/ 12 h 24"/>
                <a:gd name="T6" fmla="*/ 3 w 23"/>
                <a:gd name="T7" fmla="*/ 16 h 24"/>
                <a:gd name="T8" fmla="*/ 12 w 23"/>
                <a:gd name="T9" fmla="*/ 9 h 24"/>
                <a:gd name="T10" fmla="*/ 15 w 23"/>
                <a:gd name="T11" fmla="*/ 10 h 24"/>
                <a:gd name="T12" fmla="*/ 14 w 23"/>
                <a:gd name="T13" fmla="*/ 13 h 24"/>
                <a:gd name="T14" fmla="*/ 5 w 23"/>
                <a:gd name="T15" fmla="*/ 20 h 24"/>
                <a:gd name="T16" fmla="*/ 11 w 23"/>
                <a:gd name="T17" fmla="*/ 24 h 24"/>
                <a:gd name="T18" fmla="*/ 11 w 23"/>
                <a:gd name="T19" fmla="*/ 24 h 24"/>
                <a:gd name="T20" fmla="*/ 17 w 23"/>
                <a:gd name="T21" fmla="*/ 20 h 24"/>
                <a:gd name="T22" fmla="*/ 21 w 23"/>
                <a:gd name="T23" fmla="*/ 0 h 24"/>
                <a:gd name="T24" fmla="*/ 12 w 23"/>
                <a:gd name="T25" fmla="*/ 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3" h="24">
                  <a:moveTo>
                    <a:pt x="12" y="4"/>
                  </a:moveTo>
                  <a:cubicBezTo>
                    <a:pt x="9" y="4"/>
                    <a:pt x="7" y="5"/>
                    <a:pt x="4" y="7"/>
                  </a:cubicBezTo>
                  <a:cubicBezTo>
                    <a:pt x="2" y="8"/>
                    <a:pt x="0" y="10"/>
                    <a:pt x="0" y="12"/>
                  </a:cubicBezTo>
                  <a:cubicBezTo>
                    <a:pt x="0" y="14"/>
                    <a:pt x="2" y="15"/>
                    <a:pt x="3" y="16"/>
                  </a:cubicBezTo>
                  <a:cubicBezTo>
                    <a:pt x="5" y="14"/>
                    <a:pt x="9" y="11"/>
                    <a:pt x="12" y="9"/>
                  </a:cubicBezTo>
                  <a:cubicBezTo>
                    <a:pt x="13" y="9"/>
                    <a:pt x="14" y="9"/>
                    <a:pt x="15" y="10"/>
                  </a:cubicBezTo>
                  <a:cubicBezTo>
                    <a:pt x="15" y="11"/>
                    <a:pt x="15" y="12"/>
                    <a:pt x="14" y="13"/>
                  </a:cubicBezTo>
                  <a:cubicBezTo>
                    <a:pt x="11" y="14"/>
                    <a:pt x="8" y="17"/>
                    <a:pt x="5" y="20"/>
                  </a:cubicBezTo>
                  <a:cubicBezTo>
                    <a:pt x="7" y="22"/>
                    <a:pt x="9" y="24"/>
                    <a:pt x="11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3" y="24"/>
                    <a:pt x="15" y="23"/>
                    <a:pt x="17" y="20"/>
                  </a:cubicBezTo>
                  <a:cubicBezTo>
                    <a:pt x="21" y="17"/>
                    <a:pt x="23" y="7"/>
                    <a:pt x="21" y="0"/>
                  </a:cubicBezTo>
                  <a:cubicBezTo>
                    <a:pt x="18" y="2"/>
                    <a:pt x="15" y="3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6" name="Freeform 66">
              <a:extLst>
                <a:ext uri="{FF2B5EF4-FFF2-40B4-BE49-F238E27FC236}">
                  <a16:creationId xmlns="" xmlns:a16="http://schemas.microsoft.com/office/drawing/2014/main" id="{D0134288-93C2-4B56-BC41-B275554387D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291263" y="4030663"/>
              <a:ext cx="330200" cy="301625"/>
            </a:xfrm>
            <a:custGeom>
              <a:avLst/>
              <a:gdLst>
                <a:gd name="T0" fmla="*/ 87 w 88"/>
                <a:gd name="T1" fmla="*/ 4 h 80"/>
                <a:gd name="T2" fmla="*/ 87 w 88"/>
                <a:gd name="T3" fmla="*/ 1 h 80"/>
                <a:gd name="T4" fmla="*/ 85 w 88"/>
                <a:gd name="T5" fmla="*/ 1 h 80"/>
                <a:gd name="T6" fmla="*/ 72 w 88"/>
                <a:gd name="T7" fmla="*/ 16 h 80"/>
                <a:gd name="T8" fmla="*/ 72 w 88"/>
                <a:gd name="T9" fmla="*/ 22 h 80"/>
                <a:gd name="T10" fmla="*/ 72 w 88"/>
                <a:gd name="T11" fmla="*/ 34 h 80"/>
                <a:gd name="T12" fmla="*/ 72 w 88"/>
                <a:gd name="T13" fmla="*/ 46 h 80"/>
                <a:gd name="T14" fmla="*/ 66 w 88"/>
                <a:gd name="T15" fmla="*/ 52 h 80"/>
                <a:gd name="T16" fmla="*/ 64 w 88"/>
                <a:gd name="T17" fmla="*/ 52 h 80"/>
                <a:gd name="T18" fmla="*/ 64 w 88"/>
                <a:gd name="T19" fmla="*/ 28 h 80"/>
                <a:gd name="T20" fmla="*/ 0 w 88"/>
                <a:gd name="T21" fmla="*/ 28 h 80"/>
                <a:gd name="T22" fmla="*/ 0 w 88"/>
                <a:gd name="T23" fmla="*/ 78 h 80"/>
                <a:gd name="T24" fmla="*/ 2 w 88"/>
                <a:gd name="T25" fmla="*/ 80 h 80"/>
                <a:gd name="T26" fmla="*/ 62 w 88"/>
                <a:gd name="T27" fmla="*/ 80 h 80"/>
                <a:gd name="T28" fmla="*/ 64 w 88"/>
                <a:gd name="T29" fmla="*/ 78 h 80"/>
                <a:gd name="T30" fmla="*/ 64 w 88"/>
                <a:gd name="T31" fmla="*/ 56 h 80"/>
                <a:gd name="T32" fmla="*/ 66 w 88"/>
                <a:gd name="T33" fmla="*/ 56 h 80"/>
                <a:gd name="T34" fmla="*/ 76 w 88"/>
                <a:gd name="T35" fmla="*/ 46 h 80"/>
                <a:gd name="T36" fmla="*/ 76 w 88"/>
                <a:gd name="T37" fmla="*/ 35 h 80"/>
                <a:gd name="T38" fmla="*/ 83 w 88"/>
                <a:gd name="T39" fmla="*/ 32 h 80"/>
                <a:gd name="T40" fmla="*/ 84 w 88"/>
                <a:gd name="T41" fmla="*/ 30 h 80"/>
                <a:gd name="T42" fmla="*/ 84 w 88"/>
                <a:gd name="T43" fmla="*/ 22 h 80"/>
                <a:gd name="T44" fmla="*/ 82 w 88"/>
                <a:gd name="T45" fmla="*/ 20 h 80"/>
                <a:gd name="T46" fmla="*/ 76 w 88"/>
                <a:gd name="T47" fmla="*/ 20 h 80"/>
                <a:gd name="T48" fmla="*/ 76 w 88"/>
                <a:gd name="T49" fmla="*/ 16 h 80"/>
                <a:gd name="T50" fmla="*/ 87 w 88"/>
                <a:gd name="T51" fmla="*/ 4 h 80"/>
                <a:gd name="T52" fmla="*/ 41 w 88"/>
                <a:gd name="T53" fmla="*/ 60 h 80"/>
                <a:gd name="T54" fmla="*/ 32 w 88"/>
                <a:gd name="T55" fmla="*/ 65 h 80"/>
                <a:gd name="T56" fmla="*/ 32 w 88"/>
                <a:gd name="T57" fmla="*/ 65 h 80"/>
                <a:gd name="T58" fmla="*/ 24 w 88"/>
                <a:gd name="T59" fmla="*/ 60 h 80"/>
                <a:gd name="T60" fmla="*/ 18 w 88"/>
                <a:gd name="T61" fmla="*/ 71 h 80"/>
                <a:gd name="T62" fmla="*/ 15 w 88"/>
                <a:gd name="T63" fmla="*/ 72 h 80"/>
                <a:gd name="T64" fmla="*/ 14 w 88"/>
                <a:gd name="T65" fmla="*/ 69 h 80"/>
                <a:gd name="T66" fmla="*/ 21 w 88"/>
                <a:gd name="T67" fmla="*/ 57 h 80"/>
                <a:gd name="T68" fmla="*/ 17 w 88"/>
                <a:gd name="T69" fmla="*/ 49 h 80"/>
                <a:gd name="T70" fmla="*/ 23 w 88"/>
                <a:gd name="T71" fmla="*/ 40 h 80"/>
                <a:gd name="T72" fmla="*/ 32 w 88"/>
                <a:gd name="T73" fmla="*/ 37 h 80"/>
                <a:gd name="T74" fmla="*/ 42 w 88"/>
                <a:gd name="T75" fmla="*/ 32 h 80"/>
                <a:gd name="T76" fmla="*/ 44 w 88"/>
                <a:gd name="T77" fmla="*/ 32 h 80"/>
                <a:gd name="T78" fmla="*/ 45 w 88"/>
                <a:gd name="T79" fmla="*/ 33 h 80"/>
                <a:gd name="T80" fmla="*/ 41 w 88"/>
                <a:gd name="T81" fmla="*/ 6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88" h="80">
                  <a:moveTo>
                    <a:pt x="87" y="4"/>
                  </a:moveTo>
                  <a:cubicBezTo>
                    <a:pt x="88" y="3"/>
                    <a:pt x="88" y="2"/>
                    <a:pt x="87" y="1"/>
                  </a:cubicBezTo>
                  <a:cubicBezTo>
                    <a:pt x="87" y="0"/>
                    <a:pt x="85" y="0"/>
                    <a:pt x="85" y="1"/>
                  </a:cubicBezTo>
                  <a:cubicBezTo>
                    <a:pt x="80" y="5"/>
                    <a:pt x="72" y="12"/>
                    <a:pt x="72" y="16"/>
                  </a:cubicBezTo>
                  <a:cubicBezTo>
                    <a:pt x="72" y="22"/>
                    <a:pt x="72" y="22"/>
                    <a:pt x="72" y="22"/>
                  </a:cubicBezTo>
                  <a:cubicBezTo>
                    <a:pt x="72" y="34"/>
                    <a:pt x="72" y="34"/>
                    <a:pt x="72" y="34"/>
                  </a:cubicBezTo>
                  <a:cubicBezTo>
                    <a:pt x="72" y="46"/>
                    <a:pt x="72" y="46"/>
                    <a:pt x="72" y="46"/>
                  </a:cubicBezTo>
                  <a:cubicBezTo>
                    <a:pt x="72" y="49"/>
                    <a:pt x="69" y="52"/>
                    <a:pt x="66" y="52"/>
                  </a:cubicBezTo>
                  <a:cubicBezTo>
                    <a:pt x="64" y="52"/>
                    <a:pt x="64" y="52"/>
                    <a:pt x="64" y="52"/>
                  </a:cubicBezTo>
                  <a:cubicBezTo>
                    <a:pt x="64" y="28"/>
                    <a:pt x="64" y="28"/>
                    <a:pt x="64" y="28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78"/>
                    <a:pt x="0" y="78"/>
                    <a:pt x="0" y="78"/>
                  </a:cubicBezTo>
                  <a:cubicBezTo>
                    <a:pt x="0" y="79"/>
                    <a:pt x="1" y="80"/>
                    <a:pt x="2" y="80"/>
                  </a:cubicBezTo>
                  <a:cubicBezTo>
                    <a:pt x="62" y="80"/>
                    <a:pt x="62" y="80"/>
                    <a:pt x="62" y="80"/>
                  </a:cubicBezTo>
                  <a:cubicBezTo>
                    <a:pt x="63" y="80"/>
                    <a:pt x="64" y="79"/>
                    <a:pt x="64" y="78"/>
                  </a:cubicBezTo>
                  <a:cubicBezTo>
                    <a:pt x="64" y="56"/>
                    <a:pt x="64" y="56"/>
                    <a:pt x="64" y="56"/>
                  </a:cubicBezTo>
                  <a:cubicBezTo>
                    <a:pt x="66" y="56"/>
                    <a:pt x="66" y="56"/>
                    <a:pt x="66" y="56"/>
                  </a:cubicBezTo>
                  <a:cubicBezTo>
                    <a:pt x="72" y="56"/>
                    <a:pt x="76" y="52"/>
                    <a:pt x="76" y="46"/>
                  </a:cubicBezTo>
                  <a:cubicBezTo>
                    <a:pt x="76" y="35"/>
                    <a:pt x="76" y="35"/>
                    <a:pt x="76" y="35"/>
                  </a:cubicBezTo>
                  <a:cubicBezTo>
                    <a:pt x="83" y="32"/>
                    <a:pt x="83" y="32"/>
                    <a:pt x="83" y="32"/>
                  </a:cubicBezTo>
                  <a:cubicBezTo>
                    <a:pt x="84" y="31"/>
                    <a:pt x="84" y="31"/>
                    <a:pt x="84" y="30"/>
                  </a:cubicBezTo>
                  <a:cubicBezTo>
                    <a:pt x="84" y="22"/>
                    <a:pt x="84" y="22"/>
                    <a:pt x="84" y="22"/>
                  </a:cubicBezTo>
                  <a:cubicBezTo>
                    <a:pt x="84" y="21"/>
                    <a:pt x="83" y="20"/>
                    <a:pt x="82" y="20"/>
                  </a:cubicBezTo>
                  <a:cubicBezTo>
                    <a:pt x="76" y="20"/>
                    <a:pt x="76" y="20"/>
                    <a:pt x="76" y="20"/>
                  </a:cubicBezTo>
                  <a:cubicBezTo>
                    <a:pt x="76" y="16"/>
                    <a:pt x="76" y="16"/>
                    <a:pt x="76" y="16"/>
                  </a:cubicBezTo>
                  <a:cubicBezTo>
                    <a:pt x="76" y="14"/>
                    <a:pt x="82" y="8"/>
                    <a:pt x="87" y="4"/>
                  </a:cubicBezTo>
                  <a:close/>
                  <a:moveTo>
                    <a:pt x="41" y="60"/>
                  </a:moveTo>
                  <a:cubicBezTo>
                    <a:pt x="38" y="63"/>
                    <a:pt x="35" y="65"/>
                    <a:pt x="32" y="65"/>
                  </a:cubicBezTo>
                  <a:cubicBezTo>
                    <a:pt x="32" y="65"/>
                    <a:pt x="32" y="65"/>
                    <a:pt x="32" y="65"/>
                  </a:cubicBezTo>
                  <a:cubicBezTo>
                    <a:pt x="29" y="65"/>
                    <a:pt x="26" y="64"/>
                    <a:pt x="24" y="60"/>
                  </a:cubicBezTo>
                  <a:cubicBezTo>
                    <a:pt x="20" y="65"/>
                    <a:pt x="18" y="71"/>
                    <a:pt x="18" y="71"/>
                  </a:cubicBezTo>
                  <a:cubicBezTo>
                    <a:pt x="17" y="72"/>
                    <a:pt x="16" y="72"/>
                    <a:pt x="15" y="72"/>
                  </a:cubicBezTo>
                  <a:cubicBezTo>
                    <a:pt x="14" y="72"/>
                    <a:pt x="14" y="70"/>
                    <a:pt x="14" y="69"/>
                  </a:cubicBezTo>
                  <a:cubicBezTo>
                    <a:pt x="14" y="69"/>
                    <a:pt x="17" y="63"/>
                    <a:pt x="21" y="57"/>
                  </a:cubicBezTo>
                  <a:cubicBezTo>
                    <a:pt x="18" y="54"/>
                    <a:pt x="17" y="51"/>
                    <a:pt x="17" y="49"/>
                  </a:cubicBezTo>
                  <a:cubicBezTo>
                    <a:pt x="17" y="46"/>
                    <a:pt x="19" y="43"/>
                    <a:pt x="23" y="40"/>
                  </a:cubicBezTo>
                  <a:cubicBezTo>
                    <a:pt x="26" y="38"/>
                    <a:pt x="29" y="38"/>
                    <a:pt x="32" y="37"/>
                  </a:cubicBezTo>
                  <a:cubicBezTo>
                    <a:pt x="35" y="36"/>
                    <a:pt x="39" y="35"/>
                    <a:pt x="42" y="32"/>
                  </a:cubicBezTo>
                  <a:cubicBezTo>
                    <a:pt x="43" y="32"/>
                    <a:pt x="43" y="32"/>
                    <a:pt x="44" y="32"/>
                  </a:cubicBezTo>
                  <a:cubicBezTo>
                    <a:pt x="44" y="32"/>
                    <a:pt x="45" y="33"/>
                    <a:pt x="45" y="33"/>
                  </a:cubicBezTo>
                  <a:cubicBezTo>
                    <a:pt x="49" y="41"/>
                    <a:pt x="46" y="55"/>
                    <a:pt x="41" y="6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="" xmlns:a16="http://schemas.microsoft.com/office/drawing/2014/main" id="{9C6561D8-D132-4D47-82C3-394C8245F069}"/>
              </a:ext>
            </a:extLst>
          </p:cNvPr>
          <p:cNvGrpSpPr/>
          <p:nvPr/>
        </p:nvGrpSpPr>
        <p:grpSpPr>
          <a:xfrm>
            <a:off x="7036766" y="2493490"/>
            <a:ext cx="338137" cy="361950"/>
            <a:chOff x="5570538" y="3970338"/>
            <a:chExt cx="338137" cy="361950"/>
          </a:xfrm>
          <a:solidFill>
            <a:schemeClr val="bg1"/>
          </a:solidFill>
        </p:grpSpPr>
        <p:sp>
          <p:nvSpPr>
            <p:cNvPr id="88" name="Freeform 184">
              <a:extLst>
                <a:ext uri="{FF2B5EF4-FFF2-40B4-BE49-F238E27FC236}">
                  <a16:creationId xmlns="" xmlns:a16="http://schemas.microsoft.com/office/drawing/2014/main" id="{83226D98-A9EF-4C98-9134-3AF676A5AF4E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9925" y="3970338"/>
              <a:ext cx="76200" cy="30163"/>
            </a:xfrm>
            <a:custGeom>
              <a:avLst/>
              <a:gdLst>
                <a:gd name="T0" fmla="*/ 18 w 20"/>
                <a:gd name="T1" fmla="*/ 0 h 8"/>
                <a:gd name="T2" fmla="*/ 2 w 20"/>
                <a:gd name="T3" fmla="*/ 0 h 8"/>
                <a:gd name="T4" fmla="*/ 0 w 20"/>
                <a:gd name="T5" fmla="*/ 2 h 8"/>
                <a:gd name="T6" fmla="*/ 0 w 20"/>
                <a:gd name="T7" fmla="*/ 6 h 8"/>
                <a:gd name="T8" fmla="*/ 2 w 20"/>
                <a:gd name="T9" fmla="*/ 8 h 8"/>
                <a:gd name="T10" fmla="*/ 18 w 20"/>
                <a:gd name="T11" fmla="*/ 8 h 8"/>
                <a:gd name="T12" fmla="*/ 20 w 20"/>
                <a:gd name="T13" fmla="*/ 6 h 8"/>
                <a:gd name="T14" fmla="*/ 20 w 20"/>
                <a:gd name="T15" fmla="*/ 2 h 8"/>
                <a:gd name="T16" fmla="*/ 18 w 20"/>
                <a:gd name="T17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" h="8">
                  <a:moveTo>
                    <a:pt x="18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7"/>
                    <a:pt x="1" y="8"/>
                    <a:pt x="2" y="8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9" y="8"/>
                    <a:pt x="20" y="7"/>
                    <a:pt x="20" y="6"/>
                  </a:cubicBezTo>
                  <a:cubicBezTo>
                    <a:pt x="20" y="2"/>
                    <a:pt x="20" y="2"/>
                    <a:pt x="20" y="2"/>
                  </a:cubicBezTo>
                  <a:cubicBezTo>
                    <a:pt x="20" y="1"/>
                    <a:pt x="19" y="0"/>
                    <a:pt x="1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9" name="Freeform 185">
              <a:extLst>
                <a:ext uri="{FF2B5EF4-FFF2-40B4-BE49-F238E27FC236}">
                  <a16:creationId xmlns="" xmlns:a16="http://schemas.microsoft.com/office/drawing/2014/main" id="{65883C7A-4845-4CB5-9EBA-64F9083B770C}"/>
                </a:ext>
              </a:extLst>
            </p:cNvPr>
            <p:cNvSpPr>
              <a:spLocks/>
            </p:cNvSpPr>
            <p:nvPr/>
          </p:nvSpPr>
          <p:spPr bwMode="auto">
            <a:xfrm>
              <a:off x="5570538" y="4121150"/>
              <a:ext cx="300038" cy="90488"/>
            </a:xfrm>
            <a:custGeom>
              <a:avLst/>
              <a:gdLst>
                <a:gd name="T0" fmla="*/ 2 w 80"/>
                <a:gd name="T1" fmla="*/ 4 h 24"/>
                <a:gd name="T2" fmla="*/ 8 w 80"/>
                <a:gd name="T3" fmla="*/ 4 h 24"/>
                <a:gd name="T4" fmla="*/ 8 w 80"/>
                <a:gd name="T5" fmla="*/ 24 h 24"/>
                <a:gd name="T6" fmla="*/ 44 w 80"/>
                <a:gd name="T7" fmla="*/ 24 h 24"/>
                <a:gd name="T8" fmla="*/ 53 w 80"/>
                <a:gd name="T9" fmla="*/ 11 h 24"/>
                <a:gd name="T10" fmla="*/ 67 w 80"/>
                <a:gd name="T11" fmla="*/ 8 h 24"/>
                <a:gd name="T12" fmla="*/ 70 w 80"/>
                <a:gd name="T13" fmla="*/ 8 h 24"/>
                <a:gd name="T14" fmla="*/ 72 w 80"/>
                <a:gd name="T15" fmla="*/ 8 h 24"/>
                <a:gd name="T16" fmla="*/ 72 w 80"/>
                <a:gd name="T17" fmla="*/ 4 h 24"/>
                <a:gd name="T18" fmla="*/ 78 w 80"/>
                <a:gd name="T19" fmla="*/ 4 h 24"/>
                <a:gd name="T20" fmla="*/ 80 w 80"/>
                <a:gd name="T21" fmla="*/ 2 h 24"/>
                <a:gd name="T22" fmla="*/ 78 w 80"/>
                <a:gd name="T23" fmla="*/ 0 h 24"/>
                <a:gd name="T24" fmla="*/ 72 w 80"/>
                <a:gd name="T25" fmla="*/ 0 h 24"/>
                <a:gd name="T26" fmla="*/ 8 w 80"/>
                <a:gd name="T27" fmla="*/ 0 h 24"/>
                <a:gd name="T28" fmla="*/ 2 w 80"/>
                <a:gd name="T29" fmla="*/ 0 h 24"/>
                <a:gd name="T30" fmla="*/ 0 w 80"/>
                <a:gd name="T31" fmla="*/ 2 h 24"/>
                <a:gd name="T32" fmla="*/ 2 w 80"/>
                <a:gd name="T33" fmla="*/ 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0" h="24">
                  <a:moveTo>
                    <a:pt x="2" y="4"/>
                  </a:moveTo>
                  <a:cubicBezTo>
                    <a:pt x="8" y="4"/>
                    <a:pt x="8" y="4"/>
                    <a:pt x="8" y="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44" y="24"/>
                    <a:pt x="44" y="24"/>
                    <a:pt x="44" y="24"/>
                  </a:cubicBezTo>
                  <a:cubicBezTo>
                    <a:pt x="44" y="20"/>
                    <a:pt x="46" y="16"/>
                    <a:pt x="53" y="11"/>
                  </a:cubicBezTo>
                  <a:cubicBezTo>
                    <a:pt x="57" y="8"/>
                    <a:pt x="63" y="8"/>
                    <a:pt x="67" y="8"/>
                  </a:cubicBezTo>
                  <a:cubicBezTo>
                    <a:pt x="68" y="8"/>
                    <a:pt x="69" y="8"/>
                    <a:pt x="70" y="8"/>
                  </a:cubicBezTo>
                  <a:cubicBezTo>
                    <a:pt x="71" y="8"/>
                    <a:pt x="71" y="8"/>
                    <a:pt x="72" y="8"/>
                  </a:cubicBezTo>
                  <a:cubicBezTo>
                    <a:pt x="72" y="4"/>
                    <a:pt x="72" y="4"/>
                    <a:pt x="72" y="4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9" y="4"/>
                    <a:pt x="80" y="3"/>
                    <a:pt x="80" y="2"/>
                  </a:cubicBezTo>
                  <a:cubicBezTo>
                    <a:pt x="80" y="1"/>
                    <a:pt x="79" y="0"/>
                    <a:pt x="78" y="0"/>
                  </a:cubicBezTo>
                  <a:cubicBezTo>
                    <a:pt x="72" y="0"/>
                    <a:pt x="72" y="0"/>
                    <a:pt x="72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0" name="Freeform 186">
              <a:extLst>
                <a:ext uri="{FF2B5EF4-FFF2-40B4-BE49-F238E27FC236}">
                  <a16:creationId xmlns="" xmlns:a16="http://schemas.microsoft.com/office/drawing/2014/main" id="{17664195-9014-496F-BF70-E1D79FC89667}"/>
                </a:ext>
              </a:extLst>
            </p:cNvPr>
            <p:cNvSpPr>
              <a:spLocks/>
            </p:cNvSpPr>
            <p:nvPr/>
          </p:nvSpPr>
          <p:spPr bwMode="auto">
            <a:xfrm>
              <a:off x="5570538" y="4016375"/>
              <a:ext cx="300038" cy="90488"/>
            </a:xfrm>
            <a:custGeom>
              <a:avLst/>
              <a:gdLst>
                <a:gd name="T0" fmla="*/ 2 w 80"/>
                <a:gd name="T1" fmla="*/ 4 h 24"/>
                <a:gd name="T2" fmla="*/ 8 w 80"/>
                <a:gd name="T3" fmla="*/ 4 h 24"/>
                <a:gd name="T4" fmla="*/ 8 w 80"/>
                <a:gd name="T5" fmla="*/ 24 h 24"/>
                <a:gd name="T6" fmla="*/ 72 w 80"/>
                <a:gd name="T7" fmla="*/ 24 h 24"/>
                <a:gd name="T8" fmla="*/ 72 w 80"/>
                <a:gd name="T9" fmla="*/ 4 h 24"/>
                <a:gd name="T10" fmla="*/ 78 w 80"/>
                <a:gd name="T11" fmla="*/ 4 h 24"/>
                <a:gd name="T12" fmla="*/ 80 w 80"/>
                <a:gd name="T13" fmla="*/ 2 h 24"/>
                <a:gd name="T14" fmla="*/ 78 w 80"/>
                <a:gd name="T15" fmla="*/ 0 h 24"/>
                <a:gd name="T16" fmla="*/ 70 w 80"/>
                <a:gd name="T17" fmla="*/ 0 h 24"/>
                <a:gd name="T18" fmla="*/ 10 w 80"/>
                <a:gd name="T19" fmla="*/ 0 h 24"/>
                <a:gd name="T20" fmla="*/ 2 w 80"/>
                <a:gd name="T21" fmla="*/ 0 h 24"/>
                <a:gd name="T22" fmla="*/ 0 w 80"/>
                <a:gd name="T23" fmla="*/ 2 h 24"/>
                <a:gd name="T24" fmla="*/ 2 w 80"/>
                <a:gd name="T25" fmla="*/ 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0" h="24">
                  <a:moveTo>
                    <a:pt x="2" y="4"/>
                  </a:moveTo>
                  <a:cubicBezTo>
                    <a:pt x="8" y="4"/>
                    <a:pt x="8" y="4"/>
                    <a:pt x="8" y="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2" y="4"/>
                    <a:pt x="72" y="4"/>
                    <a:pt x="72" y="4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9" y="4"/>
                    <a:pt x="80" y="3"/>
                    <a:pt x="80" y="2"/>
                  </a:cubicBezTo>
                  <a:cubicBezTo>
                    <a:pt x="80" y="1"/>
                    <a:pt x="79" y="0"/>
                    <a:pt x="78" y="0"/>
                  </a:cubicBezTo>
                  <a:cubicBezTo>
                    <a:pt x="70" y="0"/>
                    <a:pt x="70" y="0"/>
                    <a:pt x="70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1" name="Freeform 187">
              <a:extLst>
                <a:ext uri="{FF2B5EF4-FFF2-40B4-BE49-F238E27FC236}">
                  <a16:creationId xmlns="" xmlns:a16="http://schemas.microsoft.com/office/drawing/2014/main" id="{226BE4FA-970B-4E41-B78A-CB51AFF60242}"/>
                </a:ext>
              </a:extLst>
            </p:cNvPr>
            <p:cNvSpPr>
              <a:spLocks/>
            </p:cNvSpPr>
            <p:nvPr/>
          </p:nvSpPr>
          <p:spPr bwMode="auto">
            <a:xfrm>
              <a:off x="5570538" y="4227513"/>
              <a:ext cx="179388" cy="104775"/>
            </a:xfrm>
            <a:custGeom>
              <a:avLst/>
              <a:gdLst>
                <a:gd name="T0" fmla="*/ 37 w 48"/>
                <a:gd name="T1" fmla="*/ 21 h 28"/>
                <a:gd name="T2" fmla="*/ 48 w 48"/>
                <a:gd name="T3" fmla="*/ 7 h 28"/>
                <a:gd name="T4" fmla="*/ 44 w 48"/>
                <a:gd name="T5" fmla="*/ 0 h 28"/>
                <a:gd name="T6" fmla="*/ 8 w 48"/>
                <a:gd name="T7" fmla="*/ 0 h 28"/>
                <a:gd name="T8" fmla="*/ 2 w 48"/>
                <a:gd name="T9" fmla="*/ 0 h 28"/>
                <a:gd name="T10" fmla="*/ 0 w 48"/>
                <a:gd name="T11" fmla="*/ 2 h 28"/>
                <a:gd name="T12" fmla="*/ 2 w 48"/>
                <a:gd name="T13" fmla="*/ 4 h 28"/>
                <a:gd name="T14" fmla="*/ 8 w 48"/>
                <a:gd name="T15" fmla="*/ 4 h 28"/>
                <a:gd name="T16" fmla="*/ 8 w 48"/>
                <a:gd name="T17" fmla="*/ 24 h 28"/>
                <a:gd name="T18" fmla="*/ 2 w 48"/>
                <a:gd name="T19" fmla="*/ 24 h 28"/>
                <a:gd name="T20" fmla="*/ 0 w 48"/>
                <a:gd name="T21" fmla="*/ 26 h 28"/>
                <a:gd name="T22" fmla="*/ 2 w 48"/>
                <a:gd name="T23" fmla="*/ 28 h 28"/>
                <a:gd name="T24" fmla="*/ 10 w 48"/>
                <a:gd name="T25" fmla="*/ 28 h 28"/>
                <a:gd name="T26" fmla="*/ 30 w 48"/>
                <a:gd name="T27" fmla="*/ 28 h 28"/>
                <a:gd name="T28" fmla="*/ 37 w 48"/>
                <a:gd name="T29" fmla="*/ 28 h 28"/>
                <a:gd name="T30" fmla="*/ 37 w 48"/>
                <a:gd name="T31" fmla="*/ 2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8" h="28">
                  <a:moveTo>
                    <a:pt x="37" y="21"/>
                  </a:moveTo>
                  <a:cubicBezTo>
                    <a:pt x="38" y="20"/>
                    <a:pt x="42" y="14"/>
                    <a:pt x="48" y="7"/>
                  </a:cubicBezTo>
                  <a:cubicBezTo>
                    <a:pt x="46" y="5"/>
                    <a:pt x="45" y="2"/>
                    <a:pt x="44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2" y="24"/>
                    <a:pt x="2" y="24"/>
                    <a:pt x="2" y="24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7"/>
                    <a:pt x="1" y="28"/>
                    <a:pt x="2" y="28"/>
                  </a:cubicBezTo>
                  <a:cubicBezTo>
                    <a:pt x="10" y="28"/>
                    <a:pt x="10" y="28"/>
                    <a:pt x="10" y="28"/>
                  </a:cubicBezTo>
                  <a:cubicBezTo>
                    <a:pt x="30" y="28"/>
                    <a:pt x="30" y="28"/>
                    <a:pt x="30" y="28"/>
                  </a:cubicBezTo>
                  <a:cubicBezTo>
                    <a:pt x="37" y="28"/>
                    <a:pt x="37" y="28"/>
                    <a:pt x="37" y="28"/>
                  </a:cubicBezTo>
                  <a:cubicBezTo>
                    <a:pt x="36" y="26"/>
                    <a:pt x="35" y="23"/>
                    <a:pt x="37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2" name="Freeform 188">
              <a:extLst>
                <a:ext uri="{FF2B5EF4-FFF2-40B4-BE49-F238E27FC236}">
                  <a16:creationId xmlns="" xmlns:a16="http://schemas.microsoft.com/office/drawing/2014/main" id="{53AC5A4A-AB0B-40F4-BC1A-50987E35ABAE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6750" y="4294188"/>
              <a:ext cx="123825" cy="38100"/>
            </a:xfrm>
            <a:custGeom>
              <a:avLst/>
              <a:gdLst>
                <a:gd name="T0" fmla="*/ 31 w 33"/>
                <a:gd name="T1" fmla="*/ 6 h 10"/>
                <a:gd name="T2" fmla="*/ 25 w 33"/>
                <a:gd name="T3" fmla="*/ 6 h 10"/>
                <a:gd name="T4" fmla="*/ 18 w 33"/>
                <a:gd name="T5" fmla="*/ 6 h 10"/>
                <a:gd name="T6" fmla="*/ 7 w 33"/>
                <a:gd name="T7" fmla="*/ 0 h 10"/>
                <a:gd name="T8" fmla="*/ 0 w 33"/>
                <a:gd name="T9" fmla="*/ 10 h 10"/>
                <a:gd name="T10" fmla="*/ 31 w 33"/>
                <a:gd name="T11" fmla="*/ 10 h 10"/>
                <a:gd name="T12" fmla="*/ 33 w 33"/>
                <a:gd name="T13" fmla="*/ 8 h 10"/>
                <a:gd name="T14" fmla="*/ 31 w 33"/>
                <a:gd name="T15" fmla="*/ 6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10">
                  <a:moveTo>
                    <a:pt x="31" y="6"/>
                  </a:moveTo>
                  <a:cubicBezTo>
                    <a:pt x="25" y="6"/>
                    <a:pt x="25" y="6"/>
                    <a:pt x="25" y="6"/>
                  </a:cubicBezTo>
                  <a:cubicBezTo>
                    <a:pt x="25" y="6"/>
                    <a:pt x="20" y="6"/>
                    <a:pt x="18" y="6"/>
                  </a:cubicBezTo>
                  <a:cubicBezTo>
                    <a:pt x="15" y="6"/>
                    <a:pt x="11" y="5"/>
                    <a:pt x="7" y="0"/>
                  </a:cubicBezTo>
                  <a:cubicBezTo>
                    <a:pt x="4" y="4"/>
                    <a:pt x="2" y="7"/>
                    <a:pt x="0" y="10"/>
                  </a:cubicBezTo>
                  <a:cubicBezTo>
                    <a:pt x="31" y="10"/>
                    <a:pt x="31" y="10"/>
                    <a:pt x="31" y="10"/>
                  </a:cubicBezTo>
                  <a:cubicBezTo>
                    <a:pt x="32" y="10"/>
                    <a:pt x="33" y="9"/>
                    <a:pt x="33" y="8"/>
                  </a:cubicBezTo>
                  <a:cubicBezTo>
                    <a:pt x="33" y="7"/>
                    <a:pt x="32" y="6"/>
                    <a:pt x="31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3" name="Freeform 189">
              <a:extLst>
                <a:ext uri="{FF2B5EF4-FFF2-40B4-BE49-F238E27FC236}">
                  <a16:creationId xmlns="" xmlns:a16="http://schemas.microsoft.com/office/drawing/2014/main" id="{B0089491-8D16-497C-B42D-6AB4B22A1DF2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9925" y="4159250"/>
              <a:ext cx="158750" cy="142875"/>
            </a:xfrm>
            <a:custGeom>
              <a:avLst/>
              <a:gdLst>
                <a:gd name="T0" fmla="*/ 40 w 42"/>
                <a:gd name="T1" fmla="*/ 2 h 38"/>
                <a:gd name="T2" fmla="*/ 39 w 42"/>
                <a:gd name="T3" fmla="*/ 0 h 38"/>
                <a:gd name="T4" fmla="*/ 37 w 42"/>
                <a:gd name="T5" fmla="*/ 0 h 38"/>
                <a:gd name="T6" fmla="*/ 22 w 42"/>
                <a:gd name="T7" fmla="*/ 2 h 38"/>
                <a:gd name="T8" fmla="*/ 7 w 42"/>
                <a:gd name="T9" fmla="*/ 5 h 38"/>
                <a:gd name="T10" fmla="*/ 0 w 42"/>
                <a:gd name="T11" fmla="*/ 15 h 38"/>
                <a:gd name="T12" fmla="*/ 3 w 42"/>
                <a:gd name="T13" fmla="*/ 22 h 38"/>
                <a:gd name="T14" fmla="*/ 26 w 42"/>
                <a:gd name="T15" fmla="*/ 7 h 38"/>
                <a:gd name="T16" fmla="*/ 33 w 42"/>
                <a:gd name="T17" fmla="*/ 11 h 38"/>
                <a:gd name="T18" fmla="*/ 28 w 42"/>
                <a:gd name="T19" fmla="*/ 19 h 38"/>
                <a:gd name="T20" fmla="*/ 9 w 42"/>
                <a:gd name="T21" fmla="*/ 33 h 38"/>
                <a:gd name="T22" fmla="*/ 17 w 42"/>
                <a:gd name="T23" fmla="*/ 38 h 38"/>
                <a:gd name="T24" fmla="*/ 26 w 42"/>
                <a:gd name="T25" fmla="*/ 35 h 38"/>
                <a:gd name="T26" fmla="*/ 40 w 42"/>
                <a:gd name="T27" fmla="*/ 2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2" h="38">
                  <a:moveTo>
                    <a:pt x="40" y="2"/>
                  </a:moveTo>
                  <a:cubicBezTo>
                    <a:pt x="40" y="1"/>
                    <a:pt x="39" y="1"/>
                    <a:pt x="39" y="0"/>
                  </a:cubicBezTo>
                  <a:cubicBezTo>
                    <a:pt x="38" y="0"/>
                    <a:pt x="38" y="0"/>
                    <a:pt x="37" y="0"/>
                  </a:cubicBezTo>
                  <a:cubicBezTo>
                    <a:pt x="32" y="2"/>
                    <a:pt x="27" y="2"/>
                    <a:pt x="22" y="2"/>
                  </a:cubicBezTo>
                  <a:cubicBezTo>
                    <a:pt x="17" y="2"/>
                    <a:pt x="12" y="2"/>
                    <a:pt x="7" y="5"/>
                  </a:cubicBezTo>
                  <a:cubicBezTo>
                    <a:pt x="2" y="8"/>
                    <a:pt x="0" y="11"/>
                    <a:pt x="0" y="15"/>
                  </a:cubicBezTo>
                  <a:cubicBezTo>
                    <a:pt x="0" y="17"/>
                    <a:pt x="1" y="20"/>
                    <a:pt x="3" y="22"/>
                  </a:cubicBezTo>
                  <a:cubicBezTo>
                    <a:pt x="10" y="15"/>
                    <a:pt x="18" y="9"/>
                    <a:pt x="26" y="7"/>
                  </a:cubicBezTo>
                  <a:cubicBezTo>
                    <a:pt x="29" y="6"/>
                    <a:pt x="32" y="8"/>
                    <a:pt x="33" y="11"/>
                  </a:cubicBezTo>
                  <a:cubicBezTo>
                    <a:pt x="33" y="15"/>
                    <a:pt x="31" y="18"/>
                    <a:pt x="28" y="19"/>
                  </a:cubicBezTo>
                  <a:cubicBezTo>
                    <a:pt x="23" y="20"/>
                    <a:pt x="16" y="26"/>
                    <a:pt x="9" y="33"/>
                  </a:cubicBezTo>
                  <a:cubicBezTo>
                    <a:pt x="11" y="37"/>
                    <a:pt x="14" y="38"/>
                    <a:pt x="17" y="38"/>
                  </a:cubicBezTo>
                  <a:cubicBezTo>
                    <a:pt x="20" y="38"/>
                    <a:pt x="22" y="37"/>
                    <a:pt x="26" y="35"/>
                  </a:cubicBezTo>
                  <a:cubicBezTo>
                    <a:pt x="33" y="31"/>
                    <a:pt x="42" y="13"/>
                    <a:pt x="4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4" name="Freeform 190">
              <a:extLst>
                <a:ext uri="{FF2B5EF4-FFF2-40B4-BE49-F238E27FC236}">
                  <a16:creationId xmlns="" xmlns:a16="http://schemas.microsoft.com/office/drawing/2014/main" id="{53F50282-9DBB-462C-88D7-114690111CF7}"/>
                </a:ext>
              </a:extLst>
            </p:cNvPr>
            <p:cNvSpPr>
              <a:spLocks/>
            </p:cNvSpPr>
            <p:nvPr/>
          </p:nvSpPr>
          <p:spPr bwMode="auto">
            <a:xfrm>
              <a:off x="5719763" y="4200525"/>
              <a:ext cx="139700" cy="128588"/>
            </a:xfrm>
            <a:custGeom>
              <a:avLst/>
              <a:gdLst>
                <a:gd name="T0" fmla="*/ 2 w 37"/>
                <a:gd name="T1" fmla="*/ 34 h 34"/>
                <a:gd name="T2" fmla="*/ 1 w 37"/>
                <a:gd name="T3" fmla="*/ 33 h 34"/>
                <a:gd name="T4" fmla="*/ 0 w 37"/>
                <a:gd name="T5" fmla="*/ 31 h 34"/>
                <a:gd name="T6" fmla="*/ 34 w 37"/>
                <a:gd name="T7" fmla="*/ 0 h 34"/>
                <a:gd name="T8" fmla="*/ 37 w 37"/>
                <a:gd name="T9" fmla="*/ 1 h 34"/>
                <a:gd name="T10" fmla="*/ 35 w 37"/>
                <a:gd name="T11" fmla="*/ 4 h 34"/>
                <a:gd name="T12" fmla="*/ 3 w 37"/>
                <a:gd name="T13" fmla="*/ 33 h 34"/>
                <a:gd name="T14" fmla="*/ 2 w 37"/>
                <a:gd name="T15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7" h="34">
                  <a:moveTo>
                    <a:pt x="2" y="34"/>
                  </a:moveTo>
                  <a:cubicBezTo>
                    <a:pt x="1" y="34"/>
                    <a:pt x="1" y="34"/>
                    <a:pt x="1" y="33"/>
                  </a:cubicBezTo>
                  <a:cubicBezTo>
                    <a:pt x="0" y="33"/>
                    <a:pt x="0" y="32"/>
                    <a:pt x="0" y="31"/>
                  </a:cubicBezTo>
                  <a:cubicBezTo>
                    <a:pt x="1" y="30"/>
                    <a:pt x="19" y="3"/>
                    <a:pt x="34" y="0"/>
                  </a:cubicBezTo>
                  <a:cubicBezTo>
                    <a:pt x="36" y="0"/>
                    <a:pt x="37" y="0"/>
                    <a:pt x="37" y="1"/>
                  </a:cubicBezTo>
                  <a:cubicBezTo>
                    <a:pt x="37" y="2"/>
                    <a:pt x="36" y="3"/>
                    <a:pt x="35" y="4"/>
                  </a:cubicBezTo>
                  <a:cubicBezTo>
                    <a:pt x="21" y="7"/>
                    <a:pt x="4" y="33"/>
                    <a:pt x="3" y="33"/>
                  </a:cubicBezTo>
                  <a:cubicBezTo>
                    <a:pt x="3" y="33"/>
                    <a:pt x="2" y="34"/>
                    <a:pt x="2" y="3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pic>
        <p:nvPicPr>
          <p:cNvPr id="30" name="Picture 29" descr="Image result for pembangunan kota berbasis masyarakat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00" y="1211003"/>
            <a:ext cx="4546599" cy="48341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1" name="Picture 3" descr="D:\kampus\MK Urban Governance\New folder\pentingnya-ipal-menteri-basuki-akui-masih-terjadi-praktik-bab-sembarangan-BEuHGZx8f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3400" y="3857884"/>
            <a:ext cx="5676900" cy="2187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D:\kampus\MK Urban Governance\New folder\pembangunan-ipal-komunal-sistem-perpipaan-di-rumbai-pesisir-1_20170908_15480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8942" y="1181100"/>
            <a:ext cx="5691358" cy="2481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2029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F25853CB-B8B0-493A-B265-AA7795626625}"/>
              </a:ext>
            </a:extLst>
          </p:cNvPr>
          <p:cNvSpPr txBox="1"/>
          <p:nvPr/>
        </p:nvSpPr>
        <p:spPr>
          <a:xfrm>
            <a:off x="381000" y="296858"/>
            <a:ext cx="11430000" cy="492443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id-ID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SOME PRACTISES: </a:t>
            </a:r>
            <a:r>
              <a:rPr lang="id-ID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SLUM UPGRADING</a:t>
            </a:r>
            <a:endParaRPr lang="en-US" sz="32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5F940AB4-727D-477B-96AC-45E6CF3E8291}"/>
              </a:ext>
            </a:extLst>
          </p:cNvPr>
          <p:cNvSpPr/>
          <p:nvPr/>
        </p:nvSpPr>
        <p:spPr>
          <a:xfrm>
            <a:off x="381000" y="225739"/>
            <a:ext cx="1841500" cy="457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9">
            <a:extLst>
              <a:ext uri="{FF2B5EF4-FFF2-40B4-BE49-F238E27FC236}">
                <a16:creationId xmlns="" xmlns:a16="http://schemas.microsoft.com/office/drawing/2014/main" id="{55A67E2F-A8C6-44F7-985F-772C14236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1A2B2-876B-45BF-993B-6CDB1B8BF9AB}" type="datetime1">
              <a:rPr lang="en-US" smtClean="0"/>
              <a:t>2/25/2019</a:t>
            </a:fld>
            <a:endParaRPr lang="en-US"/>
          </a:p>
        </p:txBody>
      </p:sp>
      <p:sp>
        <p:nvSpPr>
          <p:cNvPr id="5" name="Slide Number Placeholder 10">
            <a:extLst>
              <a:ext uri="{FF2B5EF4-FFF2-40B4-BE49-F238E27FC236}">
                <a16:creationId xmlns="" xmlns:a16="http://schemas.microsoft.com/office/drawing/2014/main" id="{572138F8-2B19-4BA5-9F96-38D8EA0D3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C762C-AFEC-41AB-87FC-30D41D938410}" type="slidenum">
              <a:rPr lang="en-US" smtClean="0"/>
              <a:t>9</a:t>
            </a:fld>
            <a:endParaRPr lang="en-US"/>
          </a:p>
        </p:txBody>
      </p:sp>
      <p:grpSp>
        <p:nvGrpSpPr>
          <p:cNvPr id="73" name="Group 72">
            <a:extLst>
              <a:ext uri="{FF2B5EF4-FFF2-40B4-BE49-F238E27FC236}">
                <a16:creationId xmlns="" xmlns:a16="http://schemas.microsoft.com/office/drawing/2014/main" id="{B8404B25-5DC0-4667-9E91-2F6757F28199}"/>
              </a:ext>
            </a:extLst>
          </p:cNvPr>
          <p:cNvGrpSpPr/>
          <p:nvPr/>
        </p:nvGrpSpPr>
        <p:grpSpPr>
          <a:xfrm>
            <a:off x="4843292" y="4558766"/>
            <a:ext cx="285750" cy="361950"/>
            <a:chOff x="4864100" y="3970338"/>
            <a:chExt cx="285750" cy="361950"/>
          </a:xfrm>
          <a:solidFill>
            <a:schemeClr val="bg1"/>
          </a:solidFill>
        </p:grpSpPr>
        <p:sp>
          <p:nvSpPr>
            <p:cNvPr id="74" name="Freeform 26">
              <a:extLst>
                <a:ext uri="{FF2B5EF4-FFF2-40B4-BE49-F238E27FC236}">
                  <a16:creationId xmlns="" xmlns:a16="http://schemas.microsoft.com/office/drawing/2014/main" id="{936431D6-BC93-4700-BEFA-F27387A3AE81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6650" y="4035425"/>
              <a:ext cx="115888" cy="142875"/>
            </a:xfrm>
            <a:custGeom>
              <a:avLst/>
              <a:gdLst>
                <a:gd name="T0" fmla="*/ 16 w 31"/>
                <a:gd name="T1" fmla="*/ 32 h 38"/>
                <a:gd name="T2" fmla="*/ 29 w 31"/>
                <a:gd name="T3" fmla="*/ 28 h 38"/>
                <a:gd name="T4" fmla="*/ 19 w 31"/>
                <a:gd name="T5" fmla="*/ 0 h 38"/>
                <a:gd name="T6" fmla="*/ 10 w 31"/>
                <a:gd name="T7" fmla="*/ 11 h 38"/>
                <a:gd name="T8" fmla="*/ 2 w 31"/>
                <a:gd name="T9" fmla="*/ 22 h 38"/>
                <a:gd name="T10" fmla="*/ 12 w 31"/>
                <a:gd name="T11" fmla="*/ 31 h 38"/>
                <a:gd name="T12" fmla="*/ 16 w 31"/>
                <a:gd name="T13" fmla="*/ 11 h 38"/>
                <a:gd name="T14" fmla="*/ 19 w 31"/>
                <a:gd name="T15" fmla="*/ 11 h 38"/>
                <a:gd name="T16" fmla="*/ 20 w 31"/>
                <a:gd name="T17" fmla="*/ 13 h 38"/>
                <a:gd name="T18" fmla="*/ 16 w 31"/>
                <a:gd name="T19" fmla="*/ 32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" h="38">
                  <a:moveTo>
                    <a:pt x="16" y="32"/>
                  </a:moveTo>
                  <a:cubicBezTo>
                    <a:pt x="24" y="38"/>
                    <a:pt x="27" y="37"/>
                    <a:pt x="29" y="28"/>
                  </a:cubicBezTo>
                  <a:cubicBezTo>
                    <a:pt x="31" y="21"/>
                    <a:pt x="26" y="7"/>
                    <a:pt x="19" y="0"/>
                  </a:cubicBezTo>
                  <a:cubicBezTo>
                    <a:pt x="17" y="5"/>
                    <a:pt x="13" y="8"/>
                    <a:pt x="10" y="11"/>
                  </a:cubicBezTo>
                  <a:cubicBezTo>
                    <a:pt x="6" y="15"/>
                    <a:pt x="3" y="18"/>
                    <a:pt x="2" y="22"/>
                  </a:cubicBezTo>
                  <a:cubicBezTo>
                    <a:pt x="0" y="30"/>
                    <a:pt x="4" y="33"/>
                    <a:pt x="12" y="31"/>
                  </a:cubicBezTo>
                  <a:cubicBezTo>
                    <a:pt x="12" y="24"/>
                    <a:pt x="13" y="16"/>
                    <a:pt x="16" y="11"/>
                  </a:cubicBezTo>
                  <a:cubicBezTo>
                    <a:pt x="17" y="10"/>
                    <a:pt x="18" y="10"/>
                    <a:pt x="19" y="11"/>
                  </a:cubicBezTo>
                  <a:cubicBezTo>
                    <a:pt x="20" y="11"/>
                    <a:pt x="20" y="12"/>
                    <a:pt x="20" y="13"/>
                  </a:cubicBezTo>
                  <a:cubicBezTo>
                    <a:pt x="17" y="18"/>
                    <a:pt x="16" y="25"/>
                    <a:pt x="16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5" name="Freeform 27">
              <a:extLst>
                <a:ext uri="{FF2B5EF4-FFF2-40B4-BE49-F238E27FC236}">
                  <a16:creationId xmlns="" xmlns:a16="http://schemas.microsoft.com/office/drawing/2014/main" id="{79FED77F-95D6-4F88-8D21-70C92017EC65}"/>
                </a:ext>
              </a:extLst>
            </p:cNvPr>
            <p:cNvSpPr>
              <a:spLocks/>
            </p:cNvSpPr>
            <p:nvPr/>
          </p:nvSpPr>
          <p:spPr bwMode="auto">
            <a:xfrm>
              <a:off x="4864100" y="3970338"/>
              <a:ext cx="285750" cy="287338"/>
            </a:xfrm>
            <a:custGeom>
              <a:avLst/>
              <a:gdLst>
                <a:gd name="T0" fmla="*/ 38 w 76"/>
                <a:gd name="T1" fmla="*/ 0 h 76"/>
                <a:gd name="T2" fmla="*/ 0 w 76"/>
                <a:gd name="T3" fmla="*/ 36 h 76"/>
                <a:gd name="T4" fmla="*/ 26 w 76"/>
                <a:gd name="T5" fmla="*/ 70 h 76"/>
                <a:gd name="T6" fmla="*/ 26 w 76"/>
                <a:gd name="T7" fmla="*/ 74 h 76"/>
                <a:gd name="T8" fmla="*/ 28 w 76"/>
                <a:gd name="T9" fmla="*/ 76 h 76"/>
                <a:gd name="T10" fmla="*/ 36 w 76"/>
                <a:gd name="T11" fmla="*/ 76 h 76"/>
                <a:gd name="T12" fmla="*/ 34 w 76"/>
                <a:gd name="T13" fmla="*/ 52 h 76"/>
                <a:gd name="T14" fmla="*/ 20 w 76"/>
                <a:gd name="T15" fmla="*/ 38 h 76"/>
                <a:gd name="T16" fmla="*/ 29 w 76"/>
                <a:gd name="T17" fmla="*/ 25 h 76"/>
                <a:gd name="T18" fmla="*/ 39 w 76"/>
                <a:gd name="T19" fmla="*/ 13 h 76"/>
                <a:gd name="T20" fmla="*/ 40 w 76"/>
                <a:gd name="T21" fmla="*/ 12 h 76"/>
                <a:gd name="T22" fmla="*/ 42 w 76"/>
                <a:gd name="T23" fmla="*/ 12 h 76"/>
                <a:gd name="T24" fmla="*/ 55 w 76"/>
                <a:gd name="T25" fmla="*/ 46 h 76"/>
                <a:gd name="T26" fmla="*/ 38 w 76"/>
                <a:gd name="T27" fmla="*/ 54 h 76"/>
                <a:gd name="T28" fmla="*/ 40 w 76"/>
                <a:gd name="T29" fmla="*/ 76 h 76"/>
                <a:gd name="T30" fmla="*/ 48 w 76"/>
                <a:gd name="T31" fmla="*/ 76 h 76"/>
                <a:gd name="T32" fmla="*/ 50 w 76"/>
                <a:gd name="T33" fmla="*/ 74 h 76"/>
                <a:gd name="T34" fmla="*/ 50 w 76"/>
                <a:gd name="T35" fmla="*/ 70 h 76"/>
                <a:gd name="T36" fmla="*/ 76 w 76"/>
                <a:gd name="T37" fmla="*/ 36 h 76"/>
                <a:gd name="T38" fmla="*/ 38 w 76"/>
                <a:gd name="T39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6" h="76">
                  <a:moveTo>
                    <a:pt x="38" y="0"/>
                  </a:moveTo>
                  <a:cubicBezTo>
                    <a:pt x="17" y="0"/>
                    <a:pt x="0" y="16"/>
                    <a:pt x="0" y="36"/>
                  </a:cubicBezTo>
                  <a:cubicBezTo>
                    <a:pt x="0" y="51"/>
                    <a:pt x="11" y="65"/>
                    <a:pt x="26" y="70"/>
                  </a:cubicBezTo>
                  <a:cubicBezTo>
                    <a:pt x="26" y="74"/>
                    <a:pt x="26" y="74"/>
                    <a:pt x="26" y="74"/>
                  </a:cubicBezTo>
                  <a:cubicBezTo>
                    <a:pt x="26" y="75"/>
                    <a:pt x="27" y="76"/>
                    <a:pt x="28" y="76"/>
                  </a:cubicBezTo>
                  <a:cubicBezTo>
                    <a:pt x="36" y="76"/>
                    <a:pt x="36" y="76"/>
                    <a:pt x="36" y="76"/>
                  </a:cubicBezTo>
                  <a:cubicBezTo>
                    <a:pt x="36" y="74"/>
                    <a:pt x="34" y="64"/>
                    <a:pt x="34" y="52"/>
                  </a:cubicBezTo>
                  <a:cubicBezTo>
                    <a:pt x="23" y="54"/>
                    <a:pt x="18" y="48"/>
                    <a:pt x="20" y="38"/>
                  </a:cubicBezTo>
                  <a:cubicBezTo>
                    <a:pt x="22" y="32"/>
                    <a:pt x="25" y="29"/>
                    <a:pt x="29" y="25"/>
                  </a:cubicBezTo>
                  <a:cubicBezTo>
                    <a:pt x="33" y="22"/>
                    <a:pt x="36" y="18"/>
                    <a:pt x="39" y="13"/>
                  </a:cubicBezTo>
                  <a:cubicBezTo>
                    <a:pt x="39" y="13"/>
                    <a:pt x="39" y="12"/>
                    <a:pt x="40" y="12"/>
                  </a:cubicBezTo>
                  <a:cubicBezTo>
                    <a:pt x="40" y="12"/>
                    <a:pt x="41" y="12"/>
                    <a:pt x="42" y="12"/>
                  </a:cubicBezTo>
                  <a:cubicBezTo>
                    <a:pt x="51" y="19"/>
                    <a:pt x="57" y="37"/>
                    <a:pt x="55" y="46"/>
                  </a:cubicBezTo>
                  <a:cubicBezTo>
                    <a:pt x="53" y="57"/>
                    <a:pt x="46" y="60"/>
                    <a:pt x="38" y="54"/>
                  </a:cubicBezTo>
                  <a:cubicBezTo>
                    <a:pt x="38" y="65"/>
                    <a:pt x="40" y="76"/>
                    <a:pt x="40" y="76"/>
                  </a:cubicBezTo>
                  <a:cubicBezTo>
                    <a:pt x="48" y="76"/>
                    <a:pt x="48" y="76"/>
                    <a:pt x="48" y="76"/>
                  </a:cubicBezTo>
                  <a:cubicBezTo>
                    <a:pt x="49" y="76"/>
                    <a:pt x="50" y="75"/>
                    <a:pt x="50" y="74"/>
                  </a:cubicBezTo>
                  <a:cubicBezTo>
                    <a:pt x="50" y="70"/>
                    <a:pt x="50" y="70"/>
                    <a:pt x="50" y="70"/>
                  </a:cubicBezTo>
                  <a:cubicBezTo>
                    <a:pt x="65" y="65"/>
                    <a:pt x="76" y="51"/>
                    <a:pt x="76" y="36"/>
                  </a:cubicBezTo>
                  <a:cubicBezTo>
                    <a:pt x="76" y="16"/>
                    <a:pt x="59" y="0"/>
                    <a:pt x="3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6" name="Freeform 28">
              <a:extLst>
                <a:ext uri="{FF2B5EF4-FFF2-40B4-BE49-F238E27FC236}">
                  <a16:creationId xmlns="" xmlns:a16="http://schemas.microsoft.com/office/drawing/2014/main" id="{E1DD89D9-E951-4AAE-8F14-39E0E61856D2}"/>
                </a:ext>
              </a:extLst>
            </p:cNvPr>
            <p:cNvSpPr>
              <a:spLocks/>
            </p:cNvSpPr>
            <p:nvPr/>
          </p:nvSpPr>
          <p:spPr bwMode="auto">
            <a:xfrm>
              <a:off x="4960938" y="4271963"/>
              <a:ext cx="90488" cy="15875"/>
            </a:xfrm>
            <a:custGeom>
              <a:avLst/>
              <a:gdLst>
                <a:gd name="T0" fmla="*/ 22 w 24"/>
                <a:gd name="T1" fmla="*/ 0 h 4"/>
                <a:gd name="T2" fmla="*/ 2 w 24"/>
                <a:gd name="T3" fmla="*/ 0 h 4"/>
                <a:gd name="T4" fmla="*/ 0 w 24"/>
                <a:gd name="T5" fmla="*/ 2 h 4"/>
                <a:gd name="T6" fmla="*/ 2 w 24"/>
                <a:gd name="T7" fmla="*/ 4 h 4"/>
                <a:gd name="T8" fmla="*/ 22 w 24"/>
                <a:gd name="T9" fmla="*/ 4 h 4"/>
                <a:gd name="T10" fmla="*/ 24 w 24"/>
                <a:gd name="T11" fmla="*/ 2 h 4"/>
                <a:gd name="T12" fmla="*/ 22 w 24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" h="4">
                  <a:moveTo>
                    <a:pt x="22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22" y="4"/>
                    <a:pt x="22" y="4"/>
                    <a:pt x="22" y="4"/>
                  </a:cubicBezTo>
                  <a:cubicBezTo>
                    <a:pt x="23" y="4"/>
                    <a:pt x="24" y="3"/>
                    <a:pt x="24" y="2"/>
                  </a:cubicBezTo>
                  <a:cubicBezTo>
                    <a:pt x="24" y="1"/>
                    <a:pt x="23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7" name="Freeform 29">
              <a:extLst>
                <a:ext uri="{FF2B5EF4-FFF2-40B4-BE49-F238E27FC236}">
                  <a16:creationId xmlns="" xmlns:a16="http://schemas.microsoft.com/office/drawing/2014/main" id="{757D0CC1-98DB-4900-9B6D-0E601BEA4D20}"/>
                </a:ext>
              </a:extLst>
            </p:cNvPr>
            <p:cNvSpPr>
              <a:spLocks/>
            </p:cNvSpPr>
            <p:nvPr/>
          </p:nvSpPr>
          <p:spPr bwMode="auto">
            <a:xfrm>
              <a:off x="4960938" y="4302125"/>
              <a:ext cx="90488" cy="30163"/>
            </a:xfrm>
            <a:custGeom>
              <a:avLst/>
              <a:gdLst>
                <a:gd name="T0" fmla="*/ 22 w 24"/>
                <a:gd name="T1" fmla="*/ 0 h 8"/>
                <a:gd name="T2" fmla="*/ 2 w 24"/>
                <a:gd name="T3" fmla="*/ 0 h 8"/>
                <a:gd name="T4" fmla="*/ 0 w 24"/>
                <a:gd name="T5" fmla="*/ 2 h 8"/>
                <a:gd name="T6" fmla="*/ 2 w 24"/>
                <a:gd name="T7" fmla="*/ 4 h 8"/>
                <a:gd name="T8" fmla="*/ 10 w 24"/>
                <a:gd name="T9" fmla="*/ 4 h 8"/>
                <a:gd name="T10" fmla="*/ 10 w 24"/>
                <a:gd name="T11" fmla="*/ 6 h 8"/>
                <a:gd name="T12" fmla="*/ 12 w 24"/>
                <a:gd name="T13" fmla="*/ 8 h 8"/>
                <a:gd name="T14" fmla="*/ 14 w 24"/>
                <a:gd name="T15" fmla="*/ 6 h 8"/>
                <a:gd name="T16" fmla="*/ 14 w 24"/>
                <a:gd name="T17" fmla="*/ 4 h 8"/>
                <a:gd name="T18" fmla="*/ 22 w 24"/>
                <a:gd name="T19" fmla="*/ 4 h 8"/>
                <a:gd name="T20" fmla="*/ 24 w 24"/>
                <a:gd name="T21" fmla="*/ 2 h 8"/>
                <a:gd name="T22" fmla="*/ 22 w 24"/>
                <a:gd name="T2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" h="8">
                  <a:moveTo>
                    <a:pt x="22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0" y="7"/>
                    <a:pt x="11" y="8"/>
                    <a:pt x="12" y="8"/>
                  </a:cubicBezTo>
                  <a:cubicBezTo>
                    <a:pt x="13" y="8"/>
                    <a:pt x="14" y="7"/>
                    <a:pt x="14" y="6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22" y="4"/>
                    <a:pt x="22" y="4"/>
                    <a:pt x="22" y="4"/>
                  </a:cubicBezTo>
                  <a:cubicBezTo>
                    <a:pt x="23" y="4"/>
                    <a:pt x="24" y="3"/>
                    <a:pt x="24" y="2"/>
                  </a:cubicBezTo>
                  <a:cubicBezTo>
                    <a:pt x="24" y="1"/>
                    <a:pt x="23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="" xmlns:a16="http://schemas.microsoft.com/office/drawing/2014/main" id="{41137DD3-7525-4A0F-8756-929A998E574A}"/>
              </a:ext>
            </a:extLst>
          </p:cNvPr>
          <p:cNvGrpSpPr/>
          <p:nvPr/>
        </p:nvGrpSpPr>
        <p:grpSpPr>
          <a:xfrm>
            <a:off x="4767092" y="2493489"/>
            <a:ext cx="361950" cy="361950"/>
            <a:chOff x="3390900" y="3970338"/>
            <a:chExt cx="361950" cy="361950"/>
          </a:xfrm>
          <a:solidFill>
            <a:schemeClr val="bg1"/>
          </a:solidFill>
        </p:grpSpPr>
        <p:sp>
          <p:nvSpPr>
            <p:cNvPr id="79" name="Freeform 50">
              <a:extLst>
                <a:ext uri="{FF2B5EF4-FFF2-40B4-BE49-F238E27FC236}">
                  <a16:creationId xmlns="" xmlns:a16="http://schemas.microsoft.com/office/drawing/2014/main" id="{C06D550D-293F-4C1A-A737-7E0D9CE25C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6325" y="4137025"/>
              <a:ext cx="123825" cy="104775"/>
            </a:xfrm>
            <a:custGeom>
              <a:avLst/>
              <a:gdLst>
                <a:gd name="T0" fmla="*/ 31 w 33"/>
                <a:gd name="T1" fmla="*/ 14 h 28"/>
                <a:gd name="T2" fmla="*/ 0 w 33"/>
                <a:gd name="T3" fmla="*/ 0 h 28"/>
                <a:gd name="T4" fmla="*/ 0 w 33"/>
                <a:gd name="T5" fmla="*/ 22 h 28"/>
                <a:gd name="T6" fmla="*/ 15 w 33"/>
                <a:gd name="T7" fmla="*/ 28 h 28"/>
                <a:gd name="T8" fmla="*/ 16 w 33"/>
                <a:gd name="T9" fmla="*/ 28 h 28"/>
                <a:gd name="T10" fmla="*/ 32 w 33"/>
                <a:gd name="T11" fmla="*/ 20 h 28"/>
                <a:gd name="T12" fmla="*/ 33 w 33"/>
                <a:gd name="T13" fmla="*/ 18 h 28"/>
                <a:gd name="T14" fmla="*/ 31 w 33"/>
                <a:gd name="T15" fmla="*/ 14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28">
                  <a:moveTo>
                    <a:pt x="31" y="14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5"/>
                    <a:pt x="9" y="28"/>
                    <a:pt x="15" y="28"/>
                  </a:cubicBezTo>
                  <a:cubicBezTo>
                    <a:pt x="15" y="28"/>
                    <a:pt x="15" y="28"/>
                    <a:pt x="16" y="28"/>
                  </a:cubicBezTo>
                  <a:cubicBezTo>
                    <a:pt x="21" y="28"/>
                    <a:pt x="27" y="25"/>
                    <a:pt x="32" y="20"/>
                  </a:cubicBezTo>
                  <a:cubicBezTo>
                    <a:pt x="32" y="20"/>
                    <a:pt x="33" y="19"/>
                    <a:pt x="33" y="18"/>
                  </a:cubicBezTo>
                  <a:cubicBezTo>
                    <a:pt x="33" y="16"/>
                    <a:pt x="32" y="15"/>
                    <a:pt x="31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0" name="Freeform 51">
              <a:extLst>
                <a:ext uri="{FF2B5EF4-FFF2-40B4-BE49-F238E27FC236}">
                  <a16:creationId xmlns="" xmlns:a16="http://schemas.microsoft.com/office/drawing/2014/main" id="{D343FB97-693D-4969-A35C-355C8000EFF5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1713" y="3970338"/>
              <a:ext cx="90488" cy="139700"/>
            </a:xfrm>
            <a:custGeom>
              <a:avLst/>
              <a:gdLst>
                <a:gd name="T0" fmla="*/ 8 w 24"/>
                <a:gd name="T1" fmla="*/ 30 h 37"/>
                <a:gd name="T2" fmla="*/ 19 w 24"/>
                <a:gd name="T3" fmla="*/ 37 h 37"/>
                <a:gd name="T4" fmla="*/ 21 w 24"/>
                <a:gd name="T5" fmla="*/ 14 h 37"/>
                <a:gd name="T6" fmla="*/ 6 w 24"/>
                <a:gd name="T7" fmla="*/ 1 h 37"/>
                <a:gd name="T8" fmla="*/ 3 w 24"/>
                <a:gd name="T9" fmla="*/ 1 h 37"/>
                <a:gd name="T10" fmla="*/ 0 w 24"/>
                <a:gd name="T11" fmla="*/ 4 h 37"/>
                <a:gd name="T12" fmla="*/ 0 w 24"/>
                <a:gd name="T13" fmla="*/ 33 h 37"/>
                <a:gd name="T14" fmla="*/ 8 w 24"/>
                <a:gd name="T15" fmla="*/ 3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37">
                  <a:moveTo>
                    <a:pt x="8" y="30"/>
                  </a:moveTo>
                  <a:cubicBezTo>
                    <a:pt x="13" y="30"/>
                    <a:pt x="17" y="33"/>
                    <a:pt x="19" y="37"/>
                  </a:cubicBezTo>
                  <a:cubicBezTo>
                    <a:pt x="21" y="31"/>
                    <a:pt x="24" y="22"/>
                    <a:pt x="21" y="14"/>
                  </a:cubicBezTo>
                  <a:cubicBezTo>
                    <a:pt x="18" y="8"/>
                    <a:pt x="14" y="3"/>
                    <a:pt x="6" y="1"/>
                  </a:cubicBezTo>
                  <a:cubicBezTo>
                    <a:pt x="5" y="0"/>
                    <a:pt x="4" y="0"/>
                    <a:pt x="3" y="1"/>
                  </a:cubicBezTo>
                  <a:cubicBezTo>
                    <a:pt x="2" y="1"/>
                    <a:pt x="0" y="2"/>
                    <a:pt x="0" y="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2" y="31"/>
                    <a:pt x="5" y="30"/>
                    <a:pt x="8" y="3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1" name="Freeform 52">
              <a:extLst>
                <a:ext uri="{FF2B5EF4-FFF2-40B4-BE49-F238E27FC236}">
                  <a16:creationId xmlns="" xmlns:a16="http://schemas.microsoft.com/office/drawing/2014/main" id="{33692935-FA88-419B-940D-B934F135A43A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8838" y="4117975"/>
              <a:ext cx="128588" cy="109538"/>
            </a:xfrm>
            <a:custGeom>
              <a:avLst/>
              <a:gdLst>
                <a:gd name="T0" fmla="*/ 34 w 34"/>
                <a:gd name="T1" fmla="*/ 3 h 29"/>
                <a:gd name="T2" fmla="*/ 34 w 34"/>
                <a:gd name="T3" fmla="*/ 2 h 29"/>
                <a:gd name="T4" fmla="*/ 8 w 34"/>
                <a:gd name="T5" fmla="*/ 6 h 29"/>
                <a:gd name="T6" fmla="*/ 0 w 34"/>
                <a:gd name="T7" fmla="*/ 25 h 29"/>
                <a:gd name="T8" fmla="*/ 1 w 34"/>
                <a:gd name="T9" fmla="*/ 28 h 29"/>
                <a:gd name="T10" fmla="*/ 4 w 34"/>
                <a:gd name="T11" fmla="*/ 29 h 29"/>
                <a:gd name="T12" fmla="*/ 5 w 34"/>
                <a:gd name="T13" fmla="*/ 29 h 29"/>
                <a:gd name="T14" fmla="*/ 34 w 34"/>
                <a:gd name="T15" fmla="*/ 18 h 29"/>
                <a:gd name="T16" fmla="*/ 34 w 34"/>
                <a:gd name="T17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" h="29">
                  <a:moveTo>
                    <a:pt x="34" y="3"/>
                  </a:moveTo>
                  <a:cubicBezTo>
                    <a:pt x="34" y="3"/>
                    <a:pt x="34" y="2"/>
                    <a:pt x="34" y="2"/>
                  </a:cubicBezTo>
                  <a:cubicBezTo>
                    <a:pt x="25" y="0"/>
                    <a:pt x="15" y="1"/>
                    <a:pt x="8" y="6"/>
                  </a:cubicBezTo>
                  <a:cubicBezTo>
                    <a:pt x="3" y="10"/>
                    <a:pt x="0" y="17"/>
                    <a:pt x="0" y="25"/>
                  </a:cubicBezTo>
                  <a:cubicBezTo>
                    <a:pt x="0" y="26"/>
                    <a:pt x="0" y="27"/>
                    <a:pt x="1" y="28"/>
                  </a:cubicBezTo>
                  <a:cubicBezTo>
                    <a:pt x="2" y="29"/>
                    <a:pt x="3" y="29"/>
                    <a:pt x="4" y="29"/>
                  </a:cubicBezTo>
                  <a:cubicBezTo>
                    <a:pt x="4" y="29"/>
                    <a:pt x="5" y="29"/>
                    <a:pt x="5" y="29"/>
                  </a:cubicBezTo>
                  <a:cubicBezTo>
                    <a:pt x="34" y="18"/>
                    <a:pt x="34" y="18"/>
                    <a:pt x="34" y="18"/>
                  </a:cubicBezTo>
                  <a:lnTo>
                    <a:pt x="34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2" name="Freeform 53">
              <a:extLst>
                <a:ext uri="{FF2B5EF4-FFF2-40B4-BE49-F238E27FC236}">
                  <a16:creationId xmlns="" xmlns:a16="http://schemas.microsoft.com/office/drawing/2014/main" id="{A50FA830-CF89-4E2D-ADAF-3B77C45994E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0900" y="4098925"/>
              <a:ext cx="361950" cy="233363"/>
            </a:xfrm>
            <a:custGeom>
              <a:avLst/>
              <a:gdLst>
                <a:gd name="T0" fmla="*/ 94 w 96"/>
                <a:gd name="T1" fmla="*/ 58 h 62"/>
                <a:gd name="T2" fmla="*/ 56 w 96"/>
                <a:gd name="T3" fmla="*/ 58 h 62"/>
                <a:gd name="T4" fmla="*/ 56 w 96"/>
                <a:gd name="T5" fmla="*/ 8 h 62"/>
                <a:gd name="T6" fmla="*/ 48 w 96"/>
                <a:gd name="T7" fmla="*/ 0 h 62"/>
                <a:gd name="T8" fmla="*/ 40 w 96"/>
                <a:gd name="T9" fmla="*/ 8 h 62"/>
                <a:gd name="T10" fmla="*/ 40 w 96"/>
                <a:gd name="T11" fmla="*/ 58 h 62"/>
                <a:gd name="T12" fmla="*/ 2 w 96"/>
                <a:gd name="T13" fmla="*/ 58 h 62"/>
                <a:gd name="T14" fmla="*/ 0 w 96"/>
                <a:gd name="T15" fmla="*/ 60 h 62"/>
                <a:gd name="T16" fmla="*/ 2 w 96"/>
                <a:gd name="T17" fmla="*/ 62 h 62"/>
                <a:gd name="T18" fmla="*/ 94 w 96"/>
                <a:gd name="T19" fmla="*/ 62 h 62"/>
                <a:gd name="T20" fmla="*/ 96 w 96"/>
                <a:gd name="T21" fmla="*/ 60 h 62"/>
                <a:gd name="T22" fmla="*/ 94 w 96"/>
                <a:gd name="T23" fmla="*/ 58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6" h="62">
                  <a:moveTo>
                    <a:pt x="94" y="58"/>
                  </a:moveTo>
                  <a:cubicBezTo>
                    <a:pt x="56" y="58"/>
                    <a:pt x="56" y="58"/>
                    <a:pt x="56" y="58"/>
                  </a:cubicBezTo>
                  <a:cubicBezTo>
                    <a:pt x="56" y="8"/>
                    <a:pt x="56" y="8"/>
                    <a:pt x="56" y="8"/>
                  </a:cubicBezTo>
                  <a:cubicBezTo>
                    <a:pt x="56" y="4"/>
                    <a:pt x="52" y="0"/>
                    <a:pt x="48" y="0"/>
                  </a:cubicBezTo>
                  <a:cubicBezTo>
                    <a:pt x="44" y="0"/>
                    <a:pt x="40" y="4"/>
                    <a:pt x="40" y="8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2" y="58"/>
                    <a:pt x="2" y="58"/>
                    <a:pt x="2" y="58"/>
                  </a:cubicBezTo>
                  <a:cubicBezTo>
                    <a:pt x="1" y="58"/>
                    <a:pt x="0" y="59"/>
                    <a:pt x="0" y="60"/>
                  </a:cubicBezTo>
                  <a:cubicBezTo>
                    <a:pt x="0" y="61"/>
                    <a:pt x="1" y="62"/>
                    <a:pt x="2" y="62"/>
                  </a:cubicBezTo>
                  <a:cubicBezTo>
                    <a:pt x="94" y="62"/>
                    <a:pt x="94" y="62"/>
                    <a:pt x="94" y="62"/>
                  </a:cubicBezTo>
                  <a:cubicBezTo>
                    <a:pt x="95" y="62"/>
                    <a:pt x="96" y="61"/>
                    <a:pt x="96" y="60"/>
                  </a:cubicBezTo>
                  <a:cubicBezTo>
                    <a:pt x="96" y="59"/>
                    <a:pt x="95" y="58"/>
                    <a:pt x="94" y="5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="" xmlns:a16="http://schemas.microsoft.com/office/drawing/2014/main" id="{7C54D934-A195-458F-9724-490626220143}"/>
              </a:ext>
            </a:extLst>
          </p:cNvPr>
          <p:cNvGrpSpPr/>
          <p:nvPr/>
        </p:nvGrpSpPr>
        <p:grpSpPr>
          <a:xfrm>
            <a:off x="7040734" y="4573847"/>
            <a:ext cx="330200" cy="331788"/>
            <a:chOff x="6291263" y="4000500"/>
            <a:chExt cx="330200" cy="331788"/>
          </a:xfrm>
          <a:solidFill>
            <a:schemeClr val="bg1"/>
          </a:solidFill>
        </p:grpSpPr>
        <p:sp>
          <p:nvSpPr>
            <p:cNvPr id="84" name="Freeform 64">
              <a:extLst>
                <a:ext uri="{FF2B5EF4-FFF2-40B4-BE49-F238E27FC236}">
                  <a16:creationId xmlns="" xmlns:a16="http://schemas.microsoft.com/office/drawing/2014/main" id="{FBCB1CDC-6411-4E90-8983-C03BF339EBC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291263" y="4000500"/>
              <a:ext cx="241300" cy="120650"/>
            </a:xfrm>
            <a:custGeom>
              <a:avLst/>
              <a:gdLst>
                <a:gd name="T0" fmla="*/ 64 w 64"/>
                <a:gd name="T1" fmla="*/ 2 h 32"/>
                <a:gd name="T2" fmla="*/ 62 w 64"/>
                <a:gd name="T3" fmla="*/ 0 h 32"/>
                <a:gd name="T4" fmla="*/ 2 w 64"/>
                <a:gd name="T5" fmla="*/ 0 h 32"/>
                <a:gd name="T6" fmla="*/ 0 w 64"/>
                <a:gd name="T7" fmla="*/ 2 h 32"/>
                <a:gd name="T8" fmla="*/ 0 w 64"/>
                <a:gd name="T9" fmla="*/ 32 h 32"/>
                <a:gd name="T10" fmla="*/ 64 w 64"/>
                <a:gd name="T11" fmla="*/ 32 h 32"/>
                <a:gd name="T12" fmla="*/ 64 w 64"/>
                <a:gd name="T13" fmla="*/ 2 h 32"/>
                <a:gd name="T14" fmla="*/ 56 w 64"/>
                <a:gd name="T15" fmla="*/ 24 h 32"/>
                <a:gd name="T16" fmla="*/ 54 w 64"/>
                <a:gd name="T17" fmla="*/ 26 h 32"/>
                <a:gd name="T18" fmla="*/ 10 w 64"/>
                <a:gd name="T19" fmla="*/ 26 h 32"/>
                <a:gd name="T20" fmla="*/ 8 w 64"/>
                <a:gd name="T21" fmla="*/ 24 h 32"/>
                <a:gd name="T22" fmla="*/ 8 w 64"/>
                <a:gd name="T23" fmla="*/ 8 h 32"/>
                <a:gd name="T24" fmla="*/ 10 w 64"/>
                <a:gd name="T25" fmla="*/ 6 h 32"/>
                <a:gd name="T26" fmla="*/ 54 w 64"/>
                <a:gd name="T27" fmla="*/ 6 h 32"/>
                <a:gd name="T28" fmla="*/ 56 w 64"/>
                <a:gd name="T29" fmla="*/ 8 h 32"/>
                <a:gd name="T30" fmla="*/ 56 w 64"/>
                <a:gd name="T31" fmla="*/ 24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4" h="32">
                  <a:moveTo>
                    <a:pt x="64" y="2"/>
                  </a:moveTo>
                  <a:cubicBezTo>
                    <a:pt x="64" y="1"/>
                    <a:pt x="63" y="0"/>
                    <a:pt x="6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64" y="32"/>
                    <a:pt x="64" y="32"/>
                    <a:pt x="64" y="32"/>
                  </a:cubicBezTo>
                  <a:lnTo>
                    <a:pt x="64" y="2"/>
                  </a:lnTo>
                  <a:close/>
                  <a:moveTo>
                    <a:pt x="56" y="24"/>
                  </a:moveTo>
                  <a:cubicBezTo>
                    <a:pt x="56" y="25"/>
                    <a:pt x="55" y="26"/>
                    <a:pt x="54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9" y="26"/>
                    <a:pt x="8" y="25"/>
                    <a:pt x="8" y="24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8" y="7"/>
                    <a:pt x="9" y="6"/>
                    <a:pt x="10" y="6"/>
                  </a:cubicBezTo>
                  <a:cubicBezTo>
                    <a:pt x="54" y="6"/>
                    <a:pt x="54" y="6"/>
                    <a:pt x="54" y="6"/>
                  </a:cubicBezTo>
                  <a:cubicBezTo>
                    <a:pt x="55" y="6"/>
                    <a:pt x="56" y="7"/>
                    <a:pt x="56" y="8"/>
                  </a:cubicBezTo>
                  <a:lnTo>
                    <a:pt x="56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5" name="Freeform 65">
              <a:extLst>
                <a:ext uri="{FF2B5EF4-FFF2-40B4-BE49-F238E27FC236}">
                  <a16:creationId xmlns="" xmlns:a16="http://schemas.microsoft.com/office/drawing/2014/main" id="{3AD630CB-271D-414D-A6AC-C0805A1C575E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0638" y="4170363"/>
              <a:ext cx="85725" cy="90488"/>
            </a:xfrm>
            <a:custGeom>
              <a:avLst/>
              <a:gdLst>
                <a:gd name="T0" fmla="*/ 12 w 23"/>
                <a:gd name="T1" fmla="*/ 4 h 24"/>
                <a:gd name="T2" fmla="*/ 4 w 23"/>
                <a:gd name="T3" fmla="*/ 7 h 24"/>
                <a:gd name="T4" fmla="*/ 0 w 23"/>
                <a:gd name="T5" fmla="*/ 12 h 24"/>
                <a:gd name="T6" fmla="*/ 3 w 23"/>
                <a:gd name="T7" fmla="*/ 16 h 24"/>
                <a:gd name="T8" fmla="*/ 12 w 23"/>
                <a:gd name="T9" fmla="*/ 9 h 24"/>
                <a:gd name="T10" fmla="*/ 15 w 23"/>
                <a:gd name="T11" fmla="*/ 10 h 24"/>
                <a:gd name="T12" fmla="*/ 14 w 23"/>
                <a:gd name="T13" fmla="*/ 13 h 24"/>
                <a:gd name="T14" fmla="*/ 5 w 23"/>
                <a:gd name="T15" fmla="*/ 20 h 24"/>
                <a:gd name="T16" fmla="*/ 11 w 23"/>
                <a:gd name="T17" fmla="*/ 24 h 24"/>
                <a:gd name="T18" fmla="*/ 11 w 23"/>
                <a:gd name="T19" fmla="*/ 24 h 24"/>
                <a:gd name="T20" fmla="*/ 17 w 23"/>
                <a:gd name="T21" fmla="*/ 20 h 24"/>
                <a:gd name="T22" fmla="*/ 21 w 23"/>
                <a:gd name="T23" fmla="*/ 0 h 24"/>
                <a:gd name="T24" fmla="*/ 12 w 23"/>
                <a:gd name="T25" fmla="*/ 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3" h="24">
                  <a:moveTo>
                    <a:pt x="12" y="4"/>
                  </a:moveTo>
                  <a:cubicBezTo>
                    <a:pt x="9" y="4"/>
                    <a:pt x="7" y="5"/>
                    <a:pt x="4" y="7"/>
                  </a:cubicBezTo>
                  <a:cubicBezTo>
                    <a:pt x="2" y="8"/>
                    <a:pt x="0" y="10"/>
                    <a:pt x="0" y="12"/>
                  </a:cubicBezTo>
                  <a:cubicBezTo>
                    <a:pt x="0" y="14"/>
                    <a:pt x="2" y="15"/>
                    <a:pt x="3" y="16"/>
                  </a:cubicBezTo>
                  <a:cubicBezTo>
                    <a:pt x="5" y="14"/>
                    <a:pt x="9" y="11"/>
                    <a:pt x="12" y="9"/>
                  </a:cubicBezTo>
                  <a:cubicBezTo>
                    <a:pt x="13" y="9"/>
                    <a:pt x="14" y="9"/>
                    <a:pt x="15" y="10"/>
                  </a:cubicBezTo>
                  <a:cubicBezTo>
                    <a:pt x="15" y="11"/>
                    <a:pt x="15" y="12"/>
                    <a:pt x="14" y="13"/>
                  </a:cubicBezTo>
                  <a:cubicBezTo>
                    <a:pt x="11" y="14"/>
                    <a:pt x="8" y="17"/>
                    <a:pt x="5" y="20"/>
                  </a:cubicBezTo>
                  <a:cubicBezTo>
                    <a:pt x="7" y="22"/>
                    <a:pt x="9" y="24"/>
                    <a:pt x="11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3" y="24"/>
                    <a:pt x="15" y="23"/>
                    <a:pt x="17" y="20"/>
                  </a:cubicBezTo>
                  <a:cubicBezTo>
                    <a:pt x="21" y="17"/>
                    <a:pt x="23" y="7"/>
                    <a:pt x="21" y="0"/>
                  </a:cubicBezTo>
                  <a:cubicBezTo>
                    <a:pt x="18" y="2"/>
                    <a:pt x="15" y="3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6" name="Freeform 66">
              <a:extLst>
                <a:ext uri="{FF2B5EF4-FFF2-40B4-BE49-F238E27FC236}">
                  <a16:creationId xmlns="" xmlns:a16="http://schemas.microsoft.com/office/drawing/2014/main" id="{D0134288-93C2-4B56-BC41-B275554387D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291263" y="4030663"/>
              <a:ext cx="330200" cy="301625"/>
            </a:xfrm>
            <a:custGeom>
              <a:avLst/>
              <a:gdLst>
                <a:gd name="T0" fmla="*/ 87 w 88"/>
                <a:gd name="T1" fmla="*/ 4 h 80"/>
                <a:gd name="T2" fmla="*/ 87 w 88"/>
                <a:gd name="T3" fmla="*/ 1 h 80"/>
                <a:gd name="T4" fmla="*/ 85 w 88"/>
                <a:gd name="T5" fmla="*/ 1 h 80"/>
                <a:gd name="T6" fmla="*/ 72 w 88"/>
                <a:gd name="T7" fmla="*/ 16 h 80"/>
                <a:gd name="T8" fmla="*/ 72 w 88"/>
                <a:gd name="T9" fmla="*/ 22 h 80"/>
                <a:gd name="T10" fmla="*/ 72 w 88"/>
                <a:gd name="T11" fmla="*/ 34 h 80"/>
                <a:gd name="T12" fmla="*/ 72 w 88"/>
                <a:gd name="T13" fmla="*/ 46 h 80"/>
                <a:gd name="T14" fmla="*/ 66 w 88"/>
                <a:gd name="T15" fmla="*/ 52 h 80"/>
                <a:gd name="T16" fmla="*/ 64 w 88"/>
                <a:gd name="T17" fmla="*/ 52 h 80"/>
                <a:gd name="T18" fmla="*/ 64 w 88"/>
                <a:gd name="T19" fmla="*/ 28 h 80"/>
                <a:gd name="T20" fmla="*/ 0 w 88"/>
                <a:gd name="T21" fmla="*/ 28 h 80"/>
                <a:gd name="T22" fmla="*/ 0 w 88"/>
                <a:gd name="T23" fmla="*/ 78 h 80"/>
                <a:gd name="T24" fmla="*/ 2 w 88"/>
                <a:gd name="T25" fmla="*/ 80 h 80"/>
                <a:gd name="T26" fmla="*/ 62 w 88"/>
                <a:gd name="T27" fmla="*/ 80 h 80"/>
                <a:gd name="T28" fmla="*/ 64 w 88"/>
                <a:gd name="T29" fmla="*/ 78 h 80"/>
                <a:gd name="T30" fmla="*/ 64 w 88"/>
                <a:gd name="T31" fmla="*/ 56 h 80"/>
                <a:gd name="T32" fmla="*/ 66 w 88"/>
                <a:gd name="T33" fmla="*/ 56 h 80"/>
                <a:gd name="T34" fmla="*/ 76 w 88"/>
                <a:gd name="T35" fmla="*/ 46 h 80"/>
                <a:gd name="T36" fmla="*/ 76 w 88"/>
                <a:gd name="T37" fmla="*/ 35 h 80"/>
                <a:gd name="T38" fmla="*/ 83 w 88"/>
                <a:gd name="T39" fmla="*/ 32 h 80"/>
                <a:gd name="T40" fmla="*/ 84 w 88"/>
                <a:gd name="T41" fmla="*/ 30 h 80"/>
                <a:gd name="T42" fmla="*/ 84 w 88"/>
                <a:gd name="T43" fmla="*/ 22 h 80"/>
                <a:gd name="T44" fmla="*/ 82 w 88"/>
                <a:gd name="T45" fmla="*/ 20 h 80"/>
                <a:gd name="T46" fmla="*/ 76 w 88"/>
                <a:gd name="T47" fmla="*/ 20 h 80"/>
                <a:gd name="T48" fmla="*/ 76 w 88"/>
                <a:gd name="T49" fmla="*/ 16 h 80"/>
                <a:gd name="T50" fmla="*/ 87 w 88"/>
                <a:gd name="T51" fmla="*/ 4 h 80"/>
                <a:gd name="T52" fmla="*/ 41 w 88"/>
                <a:gd name="T53" fmla="*/ 60 h 80"/>
                <a:gd name="T54" fmla="*/ 32 w 88"/>
                <a:gd name="T55" fmla="*/ 65 h 80"/>
                <a:gd name="T56" fmla="*/ 32 w 88"/>
                <a:gd name="T57" fmla="*/ 65 h 80"/>
                <a:gd name="T58" fmla="*/ 24 w 88"/>
                <a:gd name="T59" fmla="*/ 60 h 80"/>
                <a:gd name="T60" fmla="*/ 18 w 88"/>
                <a:gd name="T61" fmla="*/ 71 h 80"/>
                <a:gd name="T62" fmla="*/ 15 w 88"/>
                <a:gd name="T63" fmla="*/ 72 h 80"/>
                <a:gd name="T64" fmla="*/ 14 w 88"/>
                <a:gd name="T65" fmla="*/ 69 h 80"/>
                <a:gd name="T66" fmla="*/ 21 w 88"/>
                <a:gd name="T67" fmla="*/ 57 h 80"/>
                <a:gd name="T68" fmla="*/ 17 w 88"/>
                <a:gd name="T69" fmla="*/ 49 h 80"/>
                <a:gd name="T70" fmla="*/ 23 w 88"/>
                <a:gd name="T71" fmla="*/ 40 h 80"/>
                <a:gd name="T72" fmla="*/ 32 w 88"/>
                <a:gd name="T73" fmla="*/ 37 h 80"/>
                <a:gd name="T74" fmla="*/ 42 w 88"/>
                <a:gd name="T75" fmla="*/ 32 h 80"/>
                <a:gd name="T76" fmla="*/ 44 w 88"/>
                <a:gd name="T77" fmla="*/ 32 h 80"/>
                <a:gd name="T78" fmla="*/ 45 w 88"/>
                <a:gd name="T79" fmla="*/ 33 h 80"/>
                <a:gd name="T80" fmla="*/ 41 w 88"/>
                <a:gd name="T81" fmla="*/ 6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88" h="80">
                  <a:moveTo>
                    <a:pt x="87" y="4"/>
                  </a:moveTo>
                  <a:cubicBezTo>
                    <a:pt x="88" y="3"/>
                    <a:pt x="88" y="2"/>
                    <a:pt x="87" y="1"/>
                  </a:cubicBezTo>
                  <a:cubicBezTo>
                    <a:pt x="87" y="0"/>
                    <a:pt x="85" y="0"/>
                    <a:pt x="85" y="1"/>
                  </a:cubicBezTo>
                  <a:cubicBezTo>
                    <a:pt x="80" y="5"/>
                    <a:pt x="72" y="12"/>
                    <a:pt x="72" y="16"/>
                  </a:cubicBezTo>
                  <a:cubicBezTo>
                    <a:pt x="72" y="22"/>
                    <a:pt x="72" y="22"/>
                    <a:pt x="72" y="22"/>
                  </a:cubicBezTo>
                  <a:cubicBezTo>
                    <a:pt x="72" y="34"/>
                    <a:pt x="72" y="34"/>
                    <a:pt x="72" y="34"/>
                  </a:cubicBezTo>
                  <a:cubicBezTo>
                    <a:pt x="72" y="46"/>
                    <a:pt x="72" y="46"/>
                    <a:pt x="72" y="46"/>
                  </a:cubicBezTo>
                  <a:cubicBezTo>
                    <a:pt x="72" y="49"/>
                    <a:pt x="69" y="52"/>
                    <a:pt x="66" y="52"/>
                  </a:cubicBezTo>
                  <a:cubicBezTo>
                    <a:pt x="64" y="52"/>
                    <a:pt x="64" y="52"/>
                    <a:pt x="64" y="52"/>
                  </a:cubicBezTo>
                  <a:cubicBezTo>
                    <a:pt x="64" y="28"/>
                    <a:pt x="64" y="28"/>
                    <a:pt x="64" y="28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78"/>
                    <a:pt x="0" y="78"/>
                    <a:pt x="0" y="78"/>
                  </a:cubicBezTo>
                  <a:cubicBezTo>
                    <a:pt x="0" y="79"/>
                    <a:pt x="1" y="80"/>
                    <a:pt x="2" y="80"/>
                  </a:cubicBezTo>
                  <a:cubicBezTo>
                    <a:pt x="62" y="80"/>
                    <a:pt x="62" y="80"/>
                    <a:pt x="62" y="80"/>
                  </a:cubicBezTo>
                  <a:cubicBezTo>
                    <a:pt x="63" y="80"/>
                    <a:pt x="64" y="79"/>
                    <a:pt x="64" y="78"/>
                  </a:cubicBezTo>
                  <a:cubicBezTo>
                    <a:pt x="64" y="56"/>
                    <a:pt x="64" y="56"/>
                    <a:pt x="64" y="56"/>
                  </a:cubicBezTo>
                  <a:cubicBezTo>
                    <a:pt x="66" y="56"/>
                    <a:pt x="66" y="56"/>
                    <a:pt x="66" y="56"/>
                  </a:cubicBezTo>
                  <a:cubicBezTo>
                    <a:pt x="72" y="56"/>
                    <a:pt x="76" y="52"/>
                    <a:pt x="76" y="46"/>
                  </a:cubicBezTo>
                  <a:cubicBezTo>
                    <a:pt x="76" y="35"/>
                    <a:pt x="76" y="35"/>
                    <a:pt x="76" y="35"/>
                  </a:cubicBezTo>
                  <a:cubicBezTo>
                    <a:pt x="83" y="32"/>
                    <a:pt x="83" y="32"/>
                    <a:pt x="83" y="32"/>
                  </a:cubicBezTo>
                  <a:cubicBezTo>
                    <a:pt x="84" y="31"/>
                    <a:pt x="84" y="31"/>
                    <a:pt x="84" y="30"/>
                  </a:cubicBezTo>
                  <a:cubicBezTo>
                    <a:pt x="84" y="22"/>
                    <a:pt x="84" y="22"/>
                    <a:pt x="84" y="22"/>
                  </a:cubicBezTo>
                  <a:cubicBezTo>
                    <a:pt x="84" y="21"/>
                    <a:pt x="83" y="20"/>
                    <a:pt x="82" y="20"/>
                  </a:cubicBezTo>
                  <a:cubicBezTo>
                    <a:pt x="76" y="20"/>
                    <a:pt x="76" y="20"/>
                    <a:pt x="76" y="20"/>
                  </a:cubicBezTo>
                  <a:cubicBezTo>
                    <a:pt x="76" y="16"/>
                    <a:pt x="76" y="16"/>
                    <a:pt x="76" y="16"/>
                  </a:cubicBezTo>
                  <a:cubicBezTo>
                    <a:pt x="76" y="14"/>
                    <a:pt x="82" y="8"/>
                    <a:pt x="87" y="4"/>
                  </a:cubicBezTo>
                  <a:close/>
                  <a:moveTo>
                    <a:pt x="41" y="60"/>
                  </a:moveTo>
                  <a:cubicBezTo>
                    <a:pt x="38" y="63"/>
                    <a:pt x="35" y="65"/>
                    <a:pt x="32" y="65"/>
                  </a:cubicBezTo>
                  <a:cubicBezTo>
                    <a:pt x="32" y="65"/>
                    <a:pt x="32" y="65"/>
                    <a:pt x="32" y="65"/>
                  </a:cubicBezTo>
                  <a:cubicBezTo>
                    <a:pt x="29" y="65"/>
                    <a:pt x="26" y="64"/>
                    <a:pt x="24" y="60"/>
                  </a:cubicBezTo>
                  <a:cubicBezTo>
                    <a:pt x="20" y="65"/>
                    <a:pt x="18" y="71"/>
                    <a:pt x="18" y="71"/>
                  </a:cubicBezTo>
                  <a:cubicBezTo>
                    <a:pt x="17" y="72"/>
                    <a:pt x="16" y="72"/>
                    <a:pt x="15" y="72"/>
                  </a:cubicBezTo>
                  <a:cubicBezTo>
                    <a:pt x="14" y="72"/>
                    <a:pt x="14" y="70"/>
                    <a:pt x="14" y="69"/>
                  </a:cubicBezTo>
                  <a:cubicBezTo>
                    <a:pt x="14" y="69"/>
                    <a:pt x="17" y="63"/>
                    <a:pt x="21" y="57"/>
                  </a:cubicBezTo>
                  <a:cubicBezTo>
                    <a:pt x="18" y="54"/>
                    <a:pt x="17" y="51"/>
                    <a:pt x="17" y="49"/>
                  </a:cubicBezTo>
                  <a:cubicBezTo>
                    <a:pt x="17" y="46"/>
                    <a:pt x="19" y="43"/>
                    <a:pt x="23" y="40"/>
                  </a:cubicBezTo>
                  <a:cubicBezTo>
                    <a:pt x="26" y="38"/>
                    <a:pt x="29" y="38"/>
                    <a:pt x="32" y="37"/>
                  </a:cubicBezTo>
                  <a:cubicBezTo>
                    <a:pt x="35" y="36"/>
                    <a:pt x="39" y="35"/>
                    <a:pt x="42" y="32"/>
                  </a:cubicBezTo>
                  <a:cubicBezTo>
                    <a:pt x="43" y="32"/>
                    <a:pt x="43" y="32"/>
                    <a:pt x="44" y="32"/>
                  </a:cubicBezTo>
                  <a:cubicBezTo>
                    <a:pt x="44" y="32"/>
                    <a:pt x="45" y="33"/>
                    <a:pt x="45" y="33"/>
                  </a:cubicBezTo>
                  <a:cubicBezTo>
                    <a:pt x="49" y="41"/>
                    <a:pt x="46" y="55"/>
                    <a:pt x="41" y="6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="" xmlns:a16="http://schemas.microsoft.com/office/drawing/2014/main" id="{9C6561D8-D132-4D47-82C3-394C8245F069}"/>
              </a:ext>
            </a:extLst>
          </p:cNvPr>
          <p:cNvGrpSpPr/>
          <p:nvPr/>
        </p:nvGrpSpPr>
        <p:grpSpPr>
          <a:xfrm>
            <a:off x="7036766" y="2493490"/>
            <a:ext cx="338137" cy="361950"/>
            <a:chOff x="5570538" y="3970338"/>
            <a:chExt cx="338137" cy="361950"/>
          </a:xfrm>
          <a:solidFill>
            <a:schemeClr val="bg1"/>
          </a:solidFill>
        </p:grpSpPr>
        <p:sp>
          <p:nvSpPr>
            <p:cNvPr id="88" name="Freeform 184">
              <a:extLst>
                <a:ext uri="{FF2B5EF4-FFF2-40B4-BE49-F238E27FC236}">
                  <a16:creationId xmlns="" xmlns:a16="http://schemas.microsoft.com/office/drawing/2014/main" id="{83226D98-A9EF-4C98-9134-3AF676A5AF4E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9925" y="3970338"/>
              <a:ext cx="76200" cy="30163"/>
            </a:xfrm>
            <a:custGeom>
              <a:avLst/>
              <a:gdLst>
                <a:gd name="T0" fmla="*/ 18 w 20"/>
                <a:gd name="T1" fmla="*/ 0 h 8"/>
                <a:gd name="T2" fmla="*/ 2 w 20"/>
                <a:gd name="T3" fmla="*/ 0 h 8"/>
                <a:gd name="T4" fmla="*/ 0 w 20"/>
                <a:gd name="T5" fmla="*/ 2 h 8"/>
                <a:gd name="T6" fmla="*/ 0 w 20"/>
                <a:gd name="T7" fmla="*/ 6 h 8"/>
                <a:gd name="T8" fmla="*/ 2 w 20"/>
                <a:gd name="T9" fmla="*/ 8 h 8"/>
                <a:gd name="T10" fmla="*/ 18 w 20"/>
                <a:gd name="T11" fmla="*/ 8 h 8"/>
                <a:gd name="T12" fmla="*/ 20 w 20"/>
                <a:gd name="T13" fmla="*/ 6 h 8"/>
                <a:gd name="T14" fmla="*/ 20 w 20"/>
                <a:gd name="T15" fmla="*/ 2 h 8"/>
                <a:gd name="T16" fmla="*/ 18 w 20"/>
                <a:gd name="T17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" h="8">
                  <a:moveTo>
                    <a:pt x="18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7"/>
                    <a:pt x="1" y="8"/>
                    <a:pt x="2" y="8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9" y="8"/>
                    <a:pt x="20" y="7"/>
                    <a:pt x="20" y="6"/>
                  </a:cubicBezTo>
                  <a:cubicBezTo>
                    <a:pt x="20" y="2"/>
                    <a:pt x="20" y="2"/>
                    <a:pt x="20" y="2"/>
                  </a:cubicBezTo>
                  <a:cubicBezTo>
                    <a:pt x="20" y="1"/>
                    <a:pt x="19" y="0"/>
                    <a:pt x="1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9" name="Freeform 185">
              <a:extLst>
                <a:ext uri="{FF2B5EF4-FFF2-40B4-BE49-F238E27FC236}">
                  <a16:creationId xmlns="" xmlns:a16="http://schemas.microsoft.com/office/drawing/2014/main" id="{65883C7A-4845-4CB5-9EBA-64F9083B770C}"/>
                </a:ext>
              </a:extLst>
            </p:cNvPr>
            <p:cNvSpPr>
              <a:spLocks/>
            </p:cNvSpPr>
            <p:nvPr/>
          </p:nvSpPr>
          <p:spPr bwMode="auto">
            <a:xfrm>
              <a:off x="5570538" y="4121150"/>
              <a:ext cx="300038" cy="90488"/>
            </a:xfrm>
            <a:custGeom>
              <a:avLst/>
              <a:gdLst>
                <a:gd name="T0" fmla="*/ 2 w 80"/>
                <a:gd name="T1" fmla="*/ 4 h 24"/>
                <a:gd name="T2" fmla="*/ 8 w 80"/>
                <a:gd name="T3" fmla="*/ 4 h 24"/>
                <a:gd name="T4" fmla="*/ 8 w 80"/>
                <a:gd name="T5" fmla="*/ 24 h 24"/>
                <a:gd name="T6" fmla="*/ 44 w 80"/>
                <a:gd name="T7" fmla="*/ 24 h 24"/>
                <a:gd name="T8" fmla="*/ 53 w 80"/>
                <a:gd name="T9" fmla="*/ 11 h 24"/>
                <a:gd name="T10" fmla="*/ 67 w 80"/>
                <a:gd name="T11" fmla="*/ 8 h 24"/>
                <a:gd name="T12" fmla="*/ 70 w 80"/>
                <a:gd name="T13" fmla="*/ 8 h 24"/>
                <a:gd name="T14" fmla="*/ 72 w 80"/>
                <a:gd name="T15" fmla="*/ 8 h 24"/>
                <a:gd name="T16" fmla="*/ 72 w 80"/>
                <a:gd name="T17" fmla="*/ 4 h 24"/>
                <a:gd name="T18" fmla="*/ 78 w 80"/>
                <a:gd name="T19" fmla="*/ 4 h 24"/>
                <a:gd name="T20" fmla="*/ 80 w 80"/>
                <a:gd name="T21" fmla="*/ 2 h 24"/>
                <a:gd name="T22" fmla="*/ 78 w 80"/>
                <a:gd name="T23" fmla="*/ 0 h 24"/>
                <a:gd name="T24" fmla="*/ 72 w 80"/>
                <a:gd name="T25" fmla="*/ 0 h 24"/>
                <a:gd name="T26" fmla="*/ 8 w 80"/>
                <a:gd name="T27" fmla="*/ 0 h 24"/>
                <a:gd name="T28" fmla="*/ 2 w 80"/>
                <a:gd name="T29" fmla="*/ 0 h 24"/>
                <a:gd name="T30" fmla="*/ 0 w 80"/>
                <a:gd name="T31" fmla="*/ 2 h 24"/>
                <a:gd name="T32" fmla="*/ 2 w 80"/>
                <a:gd name="T33" fmla="*/ 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0" h="24">
                  <a:moveTo>
                    <a:pt x="2" y="4"/>
                  </a:moveTo>
                  <a:cubicBezTo>
                    <a:pt x="8" y="4"/>
                    <a:pt x="8" y="4"/>
                    <a:pt x="8" y="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44" y="24"/>
                    <a:pt x="44" y="24"/>
                    <a:pt x="44" y="24"/>
                  </a:cubicBezTo>
                  <a:cubicBezTo>
                    <a:pt x="44" y="20"/>
                    <a:pt x="46" y="16"/>
                    <a:pt x="53" y="11"/>
                  </a:cubicBezTo>
                  <a:cubicBezTo>
                    <a:pt x="57" y="8"/>
                    <a:pt x="63" y="8"/>
                    <a:pt x="67" y="8"/>
                  </a:cubicBezTo>
                  <a:cubicBezTo>
                    <a:pt x="68" y="8"/>
                    <a:pt x="69" y="8"/>
                    <a:pt x="70" y="8"/>
                  </a:cubicBezTo>
                  <a:cubicBezTo>
                    <a:pt x="71" y="8"/>
                    <a:pt x="71" y="8"/>
                    <a:pt x="72" y="8"/>
                  </a:cubicBezTo>
                  <a:cubicBezTo>
                    <a:pt x="72" y="4"/>
                    <a:pt x="72" y="4"/>
                    <a:pt x="72" y="4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9" y="4"/>
                    <a:pt x="80" y="3"/>
                    <a:pt x="80" y="2"/>
                  </a:cubicBezTo>
                  <a:cubicBezTo>
                    <a:pt x="80" y="1"/>
                    <a:pt x="79" y="0"/>
                    <a:pt x="78" y="0"/>
                  </a:cubicBezTo>
                  <a:cubicBezTo>
                    <a:pt x="72" y="0"/>
                    <a:pt x="72" y="0"/>
                    <a:pt x="72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0" name="Freeform 186">
              <a:extLst>
                <a:ext uri="{FF2B5EF4-FFF2-40B4-BE49-F238E27FC236}">
                  <a16:creationId xmlns="" xmlns:a16="http://schemas.microsoft.com/office/drawing/2014/main" id="{17664195-9014-496F-BF70-E1D79FC89667}"/>
                </a:ext>
              </a:extLst>
            </p:cNvPr>
            <p:cNvSpPr>
              <a:spLocks/>
            </p:cNvSpPr>
            <p:nvPr/>
          </p:nvSpPr>
          <p:spPr bwMode="auto">
            <a:xfrm>
              <a:off x="5570538" y="4016375"/>
              <a:ext cx="300038" cy="90488"/>
            </a:xfrm>
            <a:custGeom>
              <a:avLst/>
              <a:gdLst>
                <a:gd name="T0" fmla="*/ 2 w 80"/>
                <a:gd name="T1" fmla="*/ 4 h 24"/>
                <a:gd name="T2" fmla="*/ 8 w 80"/>
                <a:gd name="T3" fmla="*/ 4 h 24"/>
                <a:gd name="T4" fmla="*/ 8 w 80"/>
                <a:gd name="T5" fmla="*/ 24 h 24"/>
                <a:gd name="T6" fmla="*/ 72 w 80"/>
                <a:gd name="T7" fmla="*/ 24 h 24"/>
                <a:gd name="T8" fmla="*/ 72 w 80"/>
                <a:gd name="T9" fmla="*/ 4 h 24"/>
                <a:gd name="T10" fmla="*/ 78 w 80"/>
                <a:gd name="T11" fmla="*/ 4 h 24"/>
                <a:gd name="T12" fmla="*/ 80 w 80"/>
                <a:gd name="T13" fmla="*/ 2 h 24"/>
                <a:gd name="T14" fmla="*/ 78 w 80"/>
                <a:gd name="T15" fmla="*/ 0 h 24"/>
                <a:gd name="T16" fmla="*/ 70 w 80"/>
                <a:gd name="T17" fmla="*/ 0 h 24"/>
                <a:gd name="T18" fmla="*/ 10 w 80"/>
                <a:gd name="T19" fmla="*/ 0 h 24"/>
                <a:gd name="T20" fmla="*/ 2 w 80"/>
                <a:gd name="T21" fmla="*/ 0 h 24"/>
                <a:gd name="T22" fmla="*/ 0 w 80"/>
                <a:gd name="T23" fmla="*/ 2 h 24"/>
                <a:gd name="T24" fmla="*/ 2 w 80"/>
                <a:gd name="T25" fmla="*/ 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0" h="24">
                  <a:moveTo>
                    <a:pt x="2" y="4"/>
                  </a:moveTo>
                  <a:cubicBezTo>
                    <a:pt x="8" y="4"/>
                    <a:pt x="8" y="4"/>
                    <a:pt x="8" y="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2" y="4"/>
                    <a:pt x="72" y="4"/>
                    <a:pt x="72" y="4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9" y="4"/>
                    <a:pt x="80" y="3"/>
                    <a:pt x="80" y="2"/>
                  </a:cubicBezTo>
                  <a:cubicBezTo>
                    <a:pt x="80" y="1"/>
                    <a:pt x="79" y="0"/>
                    <a:pt x="78" y="0"/>
                  </a:cubicBezTo>
                  <a:cubicBezTo>
                    <a:pt x="70" y="0"/>
                    <a:pt x="70" y="0"/>
                    <a:pt x="70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1" name="Freeform 187">
              <a:extLst>
                <a:ext uri="{FF2B5EF4-FFF2-40B4-BE49-F238E27FC236}">
                  <a16:creationId xmlns="" xmlns:a16="http://schemas.microsoft.com/office/drawing/2014/main" id="{226BE4FA-970B-4E41-B78A-CB51AFF60242}"/>
                </a:ext>
              </a:extLst>
            </p:cNvPr>
            <p:cNvSpPr>
              <a:spLocks/>
            </p:cNvSpPr>
            <p:nvPr/>
          </p:nvSpPr>
          <p:spPr bwMode="auto">
            <a:xfrm>
              <a:off x="5570538" y="4227513"/>
              <a:ext cx="179388" cy="104775"/>
            </a:xfrm>
            <a:custGeom>
              <a:avLst/>
              <a:gdLst>
                <a:gd name="T0" fmla="*/ 37 w 48"/>
                <a:gd name="T1" fmla="*/ 21 h 28"/>
                <a:gd name="T2" fmla="*/ 48 w 48"/>
                <a:gd name="T3" fmla="*/ 7 h 28"/>
                <a:gd name="T4" fmla="*/ 44 w 48"/>
                <a:gd name="T5" fmla="*/ 0 h 28"/>
                <a:gd name="T6" fmla="*/ 8 w 48"/>
                <a:gd name="T7" fmla="*/ 0 h 28"/>
                <a:gd name="T8" fmla="*/ 2 w 48"/>
                <a:gd name="T9" fmla="*/ 0 h 28"/>
                <a:gd name="T10" fmla="*/ 0 w 48"/>
                <a:gd name="T11" fmla="*/ 2 h 28"/>
                <a:gd name="T12" fmla="*/ 2 w 48"/>
                <a:gd name="T13" fmla="*/ 4 h 28"/>
                <a:gd name="T14" fmla="*/ 8 w 48"/>
                <a:gd name="T15" fmla="*/ 4 h 28"/>
                <a:gd name="T16" fmla="*/ 8 w 48"/>
                <a:gd name="T17" fmla="*/ 24 h 28"/>
                <a:gd name="T18" fmla="*/ 2 w 48"/>
                <a:gd name="T19" fmla="*/ 24 h 28"/>
                <a:gd name="T20" fmla="*/ 0 w 48"/>
                <a:gd name="T21" fmla="*/ 26 h 28"/>
                <a:gd name="T22" fmla="*/ 2 w 48"/>
                <a:gd name="T23" fmla="*/ 28 h 28"/>
                <a:gd name="T24" fmla="*/ 10 w 48"/>
                <a:gd name="T25" fmla="*/ 28 h 28"/>
                <a:gd name="T26" fmla="*/ 30 w 48"/>
                <a:gd name="T27" fmla="*/ 28 h 28"/>
                <a:gd name="T28" fmla="*/ 37 w 48"/>
                <a:gd name="T29" fmla="*/ 28 h 28"/>
                <a:gd name="T30" fmla="*/ 37 w 48"/>
                <a:gd name="T31" fmla="*/ 2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8" h="28">
                  <a:moveTo>
                    <a:pt x="37" y="21"/>
                  </a:moveTo>
                  <a:cubicBezTo>
                    <a:pt x="38" y="20"/>
                    <a:pt x="42" y="14"/>
                    <a:pt x="48" y="7"/>
                  </a:cubicBezTo>
                  <a:cubicBezTo>
                    <a:pt x="46" y="5"/>
                    <a:pt x="45" y="2"/>
                    <a:pt x="44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2" y="24"/>
                    <a:pt x="2" y="24"/>
                    <a:pt x="2" y="24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7"/>
                    <a:pt x="1" y="28"/>
                    <a:pt x="2" y="28"/>
                  </a:cubicBezTo>
                  <a:cubicBezTo>
                    <a:pt x="10" y="28"/>
                    <a:pt x="10" y="28"/>
                    <a:pt x="10" y="28"/>
                  </a:cubicBezTo>
                  <a:cubicBezTo>
                    <a:pt x="30" y="28"/>
                    <a:pt x="30" y="28"/>
                    <a:pt x="30" y="28"/>
                  </a:cubicBezTo>
                  <a:cubicBezTo>
                    <a:pt x="37" y="28"/>
                    <a:pt x="37" y="28"/>
                    <a:pt x="37" y="28"/>
                  </a:cubicBezTo>
                  <a:cubicBezTo>
                    <a:pt x="36" y="26"/>
                    <a:pt x="35" y="23"/>
                    <a:pt x="37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2" name="Freeform 188">
              <a:extLst>
                <a:ext uri="{FF2B5EF4-FFF2-40B4-BE49-F238E27FC236}">
                  <a16:creationId xmlns="" xmlns:a16="http://schemas.microsoft.com/office/drawing/2014/main" id="{53AC5A4A-AB0B-40F4-BC1A-50987E35ABAE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6750" y="4294188"/>
              <a:ext cx="123825" cy="38100"/>
            </a:xfrm>
            <a:custGeom>
              <a:avLst/>
              <a:gdLst>
                <a:gd name="T0" fmla="*/ 31 w 33"/>
                <a:gd name="T1" fmla="*/ 6 h 10"/>
                <a:gd name="T2" fmla="*/ 25 w 33"/>
                <a:gd name="T3" fmla="*/ 6 h 10"/>
                <a:gd name="T4" fmla="*/ 18 w 33"/>
                <a:gd name="T5" fmla="*/ 6 h 10"/>
                <a:gd name="T6" fmla="*/ 7 w 33"/>
                <a:gd name="T7" fmla="*/ 0 h 10"/>
                <a:gd name="T8" fmla="*/ 0 w 33"/>
                <a:gd name="T9" fmla="*/ 10 h 10"/>
                <a:gd name="T10" fmla="*/ 31 w 33"/>
                <a:gd name="T11" fmla="*/ 10 h 10"/>
                <a:gd name="T12" fmla="*/ 33 w 33"/>
                <a:gd name="T13" fmla="*/ 8 h 10"/>
                <a:gd name="T14" fmla="*/ 31 w 33"/>
                <a:gd name="T15" fmla="*/ 6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10">
                  <a:moveTo>
                    <a:pt x="31" y="6"/>
                  </a:moveTo>
                  <a:cubicBezTo>
                    <a:pt x="25" y="6"/>
                    <a:pt x="25" y="6"/>
                    <a:pt x="25" y="6"/>
                  </a:cubicBezTo>
                  <a:cubicBezTo>
                    <a:pt x="25" y="6"/>
                    <a:pt x="20" y="6"/>
                    <a:pt x="18" y="6"/>
                  </a:cubicBezTo>
                  <a:cubicBezTo>
                    <a:pt x="15" y="6"/>
                    <a:pt x="11" y="5"/>
                    <a:pt x="7" y="0"/>
                  </a:cubicBezTo>
                  <a:cubicBezTo>
                    <a:pt x="4" y="4"/>
                    <a:pt x="2" y="7"/>
                    <a:pt x="0" y="10"/>
                  </a:cubicBezTo>
                  <a:cubicBezTo>
                    <a:pt x="31" y="10"/>
                    <a:pt x="31" y="10"/>
                    <a:pt x="31" y="10"/>
                  </a:cubicBezTo>
                  <a:cubicBezTo>
                    <a:pt x="32" y="10"/>
                    <a:pt x="33" y="9"/>
                    <a:pt x="33" y="8"/>
                  </a:cubicBezTo>
                  <a:cubicBezTo>
                    <a:pt x="33" y="7"/>
                    <a:pt x="32" y="6"/>
                    <a:pt x="31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3" name="Freeform 189">
              <a:extLst>
                <a:ext uri="{FF2B5EF4-FFF2-40B4-BE49-F238E27FC236}">
                  <a16:creationId xmlns="" xmlns:a16="http://schemas.microsoft.com/office/drawing/2014/main" id="{B0089491-8D16-497C-B42D-6AB4B22A1DF2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9925" y="4159250"/>
              <a:ext cx="158750" cy="142875"/>
            </a:xfrm>
            <a:custGeom>
              <a:avLst/>
              <a:gdLst>
                <a:gd name="T0" fmla="*/ 40 w 42"/>
                <a:gd name="T1" fmla="*/ 2 h 38"/>
                <a:gd name="T2" fmla="*/ 39 w 42"/>
                <a:gd name="T3" fmla="*/ 0 h 38"/>
                <a:gd name="T4" fmla="*/ 37 w 42"/>
                <a:gd name="T5" fmla="*/ 0 h 38"/>
                <a:gd name="T6" fmla="*/ 22 w 42"/>
                <a:gd name="T7" fmla="*/ 2 h 38"/>
                <a:gd name="T8" fmla="*/ 7 w 42"/>
                <a:gd name="T9" fmla="*/ 5 h 38"/>
                <a:gd name="T10" fmla="*/ 0 w 42"/>
                <a:gd name="T11" fmla="*/ 15 h 38"/>
                <a:gd name="T12" fmla="*/ 3 w 42"/>
                <a:gd name="T13" fmla="*/ 22 h 38"/>
                <a:gd name="T14" fmla="*/ 26 w 42"/>
                <a:gd name="T15" fmla="*/ 7 h 38"/>
                <a:gd name="T16" fmla="*/ 33 w 42"/>
                <a:gd name="T17" fmla="*/ 11 h 38"/>
                <a:gd name="T18" fmla="*/ 28 w 42"/>
                <a:gd name="T19" fmla="*/ 19 h 38"/>
                <a:gd name="T20" fmla="*/ 9 w 42"/>
                <a:gd name="T21" fmla="*/ 33 h 38"/>
                <a:gd name="T22" fmla="*/ 17 w 42"/>
                <a:gd name="T23" fmla="*/ 38 h 38"/>
                <a:gd name="T24" fmla="*/ 26 w 42"/>
                <a:gd name="T25" fmla="*/ 35 h 38"/>
                <a:gd name="T26" fmla="*/ 40 w 42"/>
                <a:gd name="T27" fmla="*/ 2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2" h="38">
                  <a:moveTo>
                    <a:pt x="40" y="2"/>
                  </a:moveTo>
                  <a:cubicBezTo>
                    <a:pt x="40" y="1"/>
                    <a:pt x="39" y="1"/>
                    <a:pt x="39" y="0"/>
                  </a:cubicBezTo>
                  <a:cubicBezTo>
                    <a:pt x="38" y="0"/>
                    <a:pt x="38" y="0"/>
                    <a:pt x="37" y="0"/>
                  </a:cubicBezTo>
                  <a:cubicBezTo>
                    <a:pt x="32" y="2"/>
                    <a:pt x="27" y="2"/>
                    <a:pt x="22" y="2"/>
                  </a:cubicBezTo>
                  <a:cubicBezTo>
                    <a:pt x="17" y="2"/>
                    <a:pt x="12" y="2"/>
                    <a:pt x="7" y="5"/>
                  </a:cubicBezTo>
                  <a:cubicBezTo>
                    <a:pt x="2" y="8"/>
                    <a:pt x="0" y="11"/>
                    <a:pt x="0" y="15"/>
                  </a:cubicBezTo>
                  <a:cubicBezTo>
                    <a:pt x="0" y="17"/>
                    <a:pt x="1" y="20"/>
                    <a:pt x="3" y="22"/>
                  </a:cubicBezTo>
                  <a:cubicBezTo>
                    <a:pt x="10" y="15"/>
                    <a:pt x="18" y="9"/>
                    <a:pt x="26" y="7"/>
                  </a:cubicBezTo>
                  <a:cubicBezTo>
                    <a:pt x="29" y="6"/>
                    <a:pt x="32" y="8"/>
                    <a:pt x="33" y="11"/>
                  </a:cubicBezTo>
                  <a:cubicBezTo>
                    <a:pt x="33" y="15"/>
                    <a:pt x="31" y="18"/>
                    <a:pt x="28" y="19"/>
                  </a:cubicBezTo>
                  <a:cubicBezTo>
                    <a:pt x="23" y="20"/>
                    <a:pt x="16" y="26"/>
                    <a:pt x="9" y="33"/>
                  </a:cubicBezTo>
                  <a:cubicBezTo>
                    <a:pt x="11" y="37"/>
                    <a:pt x="14" y="38"/>
                    <a:pt x="17" y="38"/>
                  </a:cubicBezTo>
                  <a:cubicBezTo>
                    <a:pt x="20" y="38"/>
                    <a:pt x="22" y="37"/>
                    <a:pt x="26" y="35"/>
                  </a:cubicBezTo>
                  <a:cubicBezTo>
                    <a:pt x="33" y="31"/>
                    <a:pt x="42" y="13"/>
                    <a:pt x="4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4" name="Freeform 190">
              <a:extLst>
                <a:ext uri="{FF2B5EF4-FFF2-40B4-BE49-F238E27FC236}">
                  <a16:creationId xmlns="" xmlns:a16="http://schemas.microsoft.com/office/drawing/2014/main" id="{53F50282-9DBB-462C-88D7-114690111CF7}"/>
                </a:ext>
              </a:extLst>
            </p:cNvPr>
            <p:cNvSpPr>
              <a:spLocks/>
            </p:cNvSpPr>
            <p:nvPr/>
          </p:nvSpPr>
          <p:spPr bwMode="auto">
            <a:xfrm>
              <a:off x="5719763" y="4200525"/>
              <a:ext cx="139700" cy="128588"/>
            </a:xfrm>
            <a:custGeom>
              <a:avLst/>
              <a:gdLst>
                <a:gd name="T0" fmla="*/ 2 w 37"/>
                <a:gd name="T1" fmla="*/ 34 h 34"/>
                <a:gd name="T2" fmla="*/ 1 w 37"/>
                <a:gd name="T3" fmla="*/ 33 h 34"/>
                <a:gd name="T4" fmla="*/ 0 w 37"/>
                <a:gd name="T5" fmla="*/ 31 h 34"/>
                <a:gd name="T6" fmla="*/ 34 w 37"/>
                <a:gd name="T7" fmla="*/ 0 h 34"/>
                <a:gd name="T8" fmla="*/ 37 w 37"/>
                <a:gd name="T9" fmla="*/ 1 h 34"/>
                <a:gd name="T10" fmla="*/ 35 w 37"/>
                <a:gd name="T11" fmla="*/ 4 h 34"/>
                <a:gd name="T12" fmla="*/ 3 w 37"/>
                <a:gd name="T13" fmla="*/ 33 h 34"/>
                <a:gd name="T14" fmla="*/ 2 w 37"/>
                <a:gd name="T15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7" h="34">
                  <a:moveTo>
                    <a:pt x="2" y="34"/>
                  </a:moveTo>
                  <a:cubicBezTo>
                    <a:pt x="1" y="34"/>
                    <a:pt x="1" y="34"/>
                    <a:pt x="1" y="33"/>
                  </a:cubicBezTo>
                  <a:cubicBezTo>
                    <a:pt x="0" y="33"/>
                    <a:pt x="0" y="32"/>
                    <a:pt x="0" y="31"/>
                  </a:cubicBezTo>
                  <a:cubicBezTo>
                    <a:pt x="1" y="30"/>
                    <a:pt x="19" y="3"/>
                    <a:pt x="34" y="0"/>
                  </a:cubicBezTo>
                  <a:cubicBezTo>
                    <a:pt x="36" y="0"/>
                    <a:pt x="37" y="0"/>
                    <a:pt x="37" y="1"/>
                  </a:cubicBezTo>
                  <a:cubicBezTo>
                    <a:pt x="37" y="2"/>
                    <a:pt x="36" y="3"/>
                    <a:pt x="35" y="4"/>
                  </a:cubicBezTo>
                  <a:cubicBezTo>
                    <a:pt x="21" y="7"/>
                    <a:pt x="4" y="33"/>
                    <a:pt x="3" y="33"/>
                  </a:cubicBezTo>
                  <a:cubicBezTo>
                    <a:pt x="3" y="33"/>
                    <a:pt x="2" y="34"/>
                    <a:pt x="2" y="3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pic>
        <p:nvPicPr>
          <p:cNvPr id="29" name="Picture 28" descr="Related image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030" y="1808108"/>
            <a:ext cx="6121570" cy="2935602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Picture 31" descr="Kampung Wisata Nirwana Boclent Kota Blitar, Gang Sempit Menjadi Tempat Wisata Bernuansa Tionghoa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1601" y="1813664"/>
            <a:ext cx="5473700" cy="29300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94292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ustom 2">
      <a:majorFont>
        <a:latin typeface="Century Gothic"/>
        <a:ea typeface=""/>
        <a:cs typeface=""/>
      </a:majorFont>
      <a:minorFont>
        <a:latin typeface="Calibri Ligh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2322</TotalTime>
  <Words>464</Words>
  <Application>Microsoft Office PowerPoint</Application>
  <PresentationFormat>Custom</PresentationFormat>
  <Paragraphs>81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trisnawanugroho</dc:creator>
  <cp:lastModifiedBy>user</cp:lastModifiedBy>
  <cp:revision>153</cp:revision>
  <dcterms:created xsi:type="dcterms:W3CDTF">2018-11-09T07:05:59Z</dcterms:created>
  <dcterms:modified xsi:type="dcterms:W3CDTF">2019-02-24T22:33:20Z</dcterms:modified>
</cp:coreProperties>
</file>