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sldIdLst>
    <p:sldId id="256" r:id="rId3"/>
    <p:sldId id="277" r:id="rId4"/>
    <p:sldId id="257" r:id="rId5"/>
    <p:sldId id="258" r:id="rId6"/>
    <p:sldId id="278" r:id="rId7"/>
    <p:sldId id="281" r:id="rId8"/>
    <p:sldId id="260" r:id="rId9"/>
    <p:sldId id="261" r:id="rId10"/>
    <p:sldId id="279" r:id="rId11"/>
    <p:sldId id="288" r:id="rId12"/>
    <p:sldId id="303" r:id="rId13"/>
    <p:sldId id="268" r:id="rId14"/>
    <p:sldId id="296" r:id="rId15"/>
    <p:sldId id="297" r:id="rId16"/>
    <p:sldId id="302" r:id="rId17"/>
    <p:sldId id="299" r:id="rId18"/>
    <p:sldId id="272" r:id="rId19"/>
    <p:sldId id="300" r:id="rId20"/>
    <p:sldId id="30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27C56-6562-4ACE-B370-4633DB0CA980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04F94-13BA-4519-AB7C-57268BC98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951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48F649-9622-471A-AA27-8A17800888D2}" type="slidenum">
              <a:rPr lang="id-ID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D56B9C9-2C09-49C1-AC65-C8EC478EBAF1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45433F1-E299-4FD6-BA95-2C3D4D593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935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PELAKSANAAN </a:t>
            </a:r>
            <a:r>
              <a:rPr lang="id-ID" dirty="0" smtClean="0"/>
              <a:t/>
            </a:r>
            <a:br>
              <a:rPr lang="id-ID" dirty="0" smtClean="0"/>
            </a:b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KEUANGAN</a:t>
            </a:r>
            <a:r>
              <a:rPr lang="en-US" dirty="0" smtClean="0"/>
              <a:t> DESA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2011354"/>
          </a:xfrm>
        </p:spPr>
        <p:txBody>
          <a:bodyPr>
            <a:noAutofit/>
          </a:bodyPr>
          <a:lstStyle/>
          <a:p>
            <a:pPr algn="l"/>
            <a:r>
              <a:rPr lang="id-ID" sz="1800" b="1" dirty="0" smtClean="0"/>
              <a:t>                                              </a:t>
            </a:r>
            <a:r>
              <a:rPr lang="en-US" sz="1800" b="1" dirty="0" smtClean="0"/>
              <a:t>RENCANA  ANGGARAN BIAYA</a:t>
            </a:r>
            <a:r>
              <a:rPr lang="id-ID" sz="1800" dirty="0" smtClean="0"/>
              <a:t/>
            </a:r>
            <a:br>
              <a:rPr lang="id-ID" sz="1800" dirty="0" smtClean="0"/>
            </a:br>
            <a:r>
              <a:rPr lang="id-ID" sz="1800" dirty="0" smtClean="0"/>
              <a:t>                               </a:t>
            </a:r>
            <a:r>
              <a:rPr lang="en-US" sz="1800" b="1" dirty="0" smtClean="0"/>
              <a:t>DESA …………………… KECAMATAN …………………………….</a:t>
            </a:r>
            <a:r>
              <a:rPr lang="id-ID" sz="1800" dirty="0" smtClean="0"/>
              <a:t/>
            </a:r>
            <a:br>
              <a:rPr lang="id-ID" sz="1800" dirty="0" smtClean="0"/>
            </a:br>
            <a:r>
              <a:rPr lang="id-ID" sz="1800" dirty="0" smtClean="0"/>
              <a:t>                                                  </a:t>
            </a:r>
            <a:r>
              <a:rPr lang="en-US" sz="1800" b="1" dirty="0" smtClean="0"/>
              <a:t>TAHUN ANGGARAN</a:t>
            </a:r>
            <a:r>
              <a:rPr lang="id-ID" sz="1800" b="1" dirty="0" smtClean="0"/>
              <a:t> ................</a:t>
            </a:r>
            <a:r>
              <a:rPr lang="id-ID" sz="1800" dirty="0" smtClean="0"/>
              <a:t/>
            </a:r>
            <a:br>
              <a:rPr lang="id-ID" sz="1800" dirty="0" smtClean="0"/>
            </a:br>
            <a:r>
              <a:rPr lang="id-ID" sz="1800" dirty="0" smtClean="0"/>
              <a:t> Bidang    			 : ..............................</a:t>
            </a:r>
            <a:br>
              <a:rPr lang="id-ID" sz="1800" dirty="0" smtClean="0"/>
            </a:br>
            <a:r>
              <a:rPr lang="id-ID" sz="1800" dirty="0" smtClean="0"/>
              <a:t>Kegiatan			 : ..............................</a:t>
            </a:r>
            <a:br>
              <a:rPr lang="id-ID" sz="1800" dirty="0" smtClean="0"/>
            </a:br>
            <a:r>
              <a:rPr lang="en-US" sz="1800" dirty="0" err="1" smtClean="0"/>
              <a:t>Waktu</a:t>
            </a:r>
            <a:r>
              <a:rPr lang="en-US" sz="1800" dirty="0" smtClean="0"/>
              <a:t> </a:t>
            </a:r>
            <a:r>
              <a:rPr lang="en-US" sz="1800" dirty="0" err="1" smtClean="0"/>
              <a:t>Pelaksanaan</a:t>
            </a:r>
            <a:r>
              <a:rPr lang="en-US" sz="1800" dirty="0" smtClean="0"/>
              <a:t>  </a:t>
            </a:r>
            <a:r>
              <a:rPr lang="id-ID" sz="1800" dirty="0" smtClean="0"/>
              <a:t>	 : ..............................</a:t>
            </a:r>
            <a:br>
              <a:rPr lang="id-ID" sz="1800" dirty="0" smtClean="0"/>
            </a:br>
            <a:r>
              <a:rPr lang="id-ID" sz="1800" dirty="0" smtClean="0"/>
              <a:t> </a:t>
            </a:r>
            <a:r>
              <a:rPr lang="en-US" sz="1800" dirty="0" err="1" smtClean="0"/>
              <a:t>Rincian</a:t>
            </a:r>
            <a:r>
              <a:rPr lang="en-US" sz="1800" dirty="0" smtClean="0"/>
              <a:t> </a:t>
            </a:r>
            <a:r>
              <a:rPr lang="en-US" sz="1800" dirty="0" err="1" smtClean="0"/>
              <a:t>Pendanaan</a:t>
            </a:r>
            <a:r>
              <a:rPr lang="id-ID" sz="1800" dirty="0" smtClean="0"/>
              <a:t/>
            </a:r>
            <a:br>
              <a:rPr lang="id-ID" sz="1800" dirty="0" smtClean="0"/>
            </a:br>
            <a:endParaRPr lang="id-ID" sz="1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8596" y="2214553"/>
          <a:ext cx="8429685" cy="4357717"/>
        </p:xfrm>
        <a:graphic>
          <a:graphicData uri="http://schemas.openxmlformats.org/drawingml/2006/table">
            <a:tbl>
              <a:tblPr/>
              <a:tblGrid>
                <a:gridCol w="563083"/>
                <a:gridCol w="2588303"/>
                <a:gridCol w="1716463"/>
                <a:gridCol w="1709894"/>
                <a:gridCol w="1851942"/>
              </a:tblGrid>
              <a:tr h="10820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NO.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URAIAN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VOLUME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HARGA SATUAN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</a:rPr>
                        <a:t>Rp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.)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JUMLAH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</a:rPr>
                        <a:t>Rp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.)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1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2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4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5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1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1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1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138">
                <a:tc gridSpan="4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JUMLAH (</a:t>
                      </a:r>
                      <a:r>
                        <a:rPr lang="en-US" sz="1800" dirty="0" err="1">
                          <a:latin typeface="Times New Roman"/>
                          <a:ea typeface="Times New Roman"/>
                        </a:rPr>
                        <a:t>Rp</a:t>
                      </a: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.)</a:t>
                      </a:r>
                      <a:endParaRPr lang="id-ID" sz="18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714480" y="285728"/>
            <a:ext cx="5590308" cy="511175"/>
          </a:xfrm>
        </p:spPr>
        <p:txBody>
          <a:bodyPr/>
          <a:lstStyle/>
          <a:p>
            <a:pPr eaLnBrk="1" hangingPunct="1"/>
            <a:r>
              <a:rPr lang="en-US" altLang="zh-CN" sz="2700" b="1" dirty="0" err="1" smtClean="0">
                <a:ea typeface="SimSun" pitchFamily="2" charset="-122"/>
              </a:rPr>
              <a:t>Alur</a:t>
            </a:r>
            <a:r>
              <a:rPr lang="en-US" altLang="zh-CN" sz="2700" b="1" dirty="0" smtClean="0">
                <a:ea typeface="SimSun" pitchFamily="2" charset="-122"/>
              </a:rPr>
              <a:t> </a:t>
            </a:r>
            <a:r>
              <a:rPr lang="en-US" altLang="zh-CN" sz="2700" b="1" dirty="0" err="1" smtClean="0">
                <a:ea typeface="SimSun" pitchFamily="2" charset="-122"/>
              </a:rPr>
              <a:t>Pengadaan</a:t>
            </a:r>
            <a:r>
              <a:rPr lang="en-US" altLang="zh-CN" sz="2700" b="1" dirty="0" smtClean="0">
                <a:ea typeface="SimSun" pitchFamily="2" charset="-122"/>
              </a:rPr>
              <a:t> </a:t>
            </a:r>
            <a:r>
              <a:rPr lang="en-US" altLang="zh-CN" sz="2700" b="1" dirty="0" err="1" smtClean="0">
                <a:ea typeface="SimSun" pitchFamily="2" charset="-122"/>
              </a:rPr>
              <a:t>Barang</a:t>
            </a:r>
            <a:r>
              <a:rPr lang="en-US" altLang="zh-CN" sz="2700" b="1" dirty="0" smtClean="0">
                <a:ea typeface="SimSun" pitchFamily="2" charset="-122"/>
              </a:rPr>
              <a:t> &amp; </a:t>
            </a:r>
            <a:r>
              <a:rPr lang="en-US" altLang="zh-CN" sz="2700" b="1" dirty="0" err="1" smtClean="0">
                <a:ea typeface="SimSun" pitchFamily="2" charset="-122"/>
              </a:rPr>
              <a:t>Jasa</a:t>
            </a:r>
            <a:endParaRPr lang="en-US" altLang="zh-CN" sz="2700" b="1" dirty="0" smtClean="0">
              <a:ea typeface="SimSun" pitchFamily="2" charset="-122"/>
            </a:endParaRPr>
          </a:p>
        </p:txBody>
      </p:sp>
      <p:sp>
        <p:nvSpPr>
          <p:cNvPr id="21507" name="Pentagon 4"/>
          <p:cNvSpPr>
            <a:spLocks noChangeArrowheads="1"/>
          </p:cNvSpPr>
          <p:nvPr/>
        </p:nvSpPr>
        <p:spPr bwMode="auto">
          <a:xfrm>
            <a:off x="428625" y="1159721"/>
            <a:ext cx="1643045" cy="1643063"/>
          </a:xfrm>
          <a:prstGeom prst="homePlate">
            <a:avLst>
              <a:gd name="adj" fmla="val 14706"/>
            </a:avLst>
          </a:prstGeom>
          <a:solidFill>
            <a:schemeClr val="accent1"/>
          </a:solidFill>
          <a:ln w="25400">
            <a:solidFill>
              <a:srgbClr val="286A7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HGｺﾞｼｯｸE" charset="0"/>
              <a:sym typeface="HGｺﾞｼｯｸE" charset="0"/>
            </a:endParaRPr>
          </a:p>
        </p:txBody>
      </p:sp>
      <p:sp>
        <p:nvSpPr>
          <p:cNvPr id="21508" name="TextBox 5"/>
          <p:cNvSpPr>
            <a:spLocks noChangeArrowheads="1"/>
          </p:cNvSpPr>
          <p:nvPr/>
        </p:nvSpPr>
        <p:spPr bwMode="auto">
          <a:xfrm>
            <a:off x="428625" y="1214422"/>
            <a:ext cx="142873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600" dirty="0" err="1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Pelaksana</a:t>
            </a:r>
            <a:r>
              <a:rPr lang="en-US" altLang="zh-CN" sz="1600" dirty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  <a:r>
              <a:rPr lang="en-US" altLang="zh-CN" sz="1600" dirty="0" err="1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Kegiatan</a:t>
            </a:r>
            <a:r>
              <a:rPr lang="en-US" altLang="zh-CN" sz="1600" dirty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(</a:t>
            </a:r>
            <a:r>
              <a:rPr lang="en-US" altLang="zh-CN" sz="1600" dirty="0" err="1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Kasi</a:t>
            </a:r>
            <a:r>
              <a:rPr lang="en-US" altLang="zh-CN" sz="1600" dirty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) </a:t>
            </a:r>
            <a:r>
              <a:rPr lang="en-US" altLang="zh-CN" sz="1600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berdasar</a:t>
            </a:r>
            <a:r>
              <a:rPr lang="en-US" altLang="zh-CN" sz="1600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  <a:r>
              <a:rPr lang="en-US" altLang="zh-CN" sz="1600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RAB</a:t>
            </a:r>
            <a:r>
              <a:rPr lang="en-US" altLang="zh-CN" sz="1600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  <a:r>
              <a:rPr lang="en-US" altLang="zh-CN" sz="1600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kegiatan</a:t>
            </a:r>
            <a:r>
              <a:rPr lang="en-US" altLang="zh-CN" sz="1600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  <a:r>
              <a:rPr lang="en-US" altLang="zh-CN" sz="1600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jika</a:t>
            </a:r>
            <a:r>
              <a:rPr lang="en-US" altLang="zh-CN" sz="1600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  <a:r>
              <a:rPr lang="en-US" altLang="zh-CN" sz="1600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ada</a:t>
            </a:r>
            <a:r>
              <a:rPr lang="en-US" altLang="zh-CN" sz="1600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  <a:r>
              <a:rPr lang="en-US" altLang="zh-CN" sz="1600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pengadaan</a:t>
            </a:r>
            <a:r>
              <a:rPr lang="en-US" altLang="zh-CN" sz="1600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  <a:r>
              <a:rPr lang="en-US" altLang="zh-CN" sz="1600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barang</a:t>
            </a:r>
            <a:r>
              <a:rPr lang="en-US" altLang="zh-CN" sz="1600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  <a:r>
              <a:rPr lang="en-US" altLang="zh-CN" sz="1600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jasa</a:t>
            </a:r>
            <a:endParaRPr lang="en-US" altLang="zh-CN" sz="1600" dirty="0">
              <a:solidFill>
                <a:schemeClr val="bg1"/>
              </a:solidFill>
              <a:latin typeface="Gill Sans MT" pitchFamily="34" charset="0"/>
              <a:sym typeface="HGｺﾞｼｯｸE" charset="0"/>
            </a:endParaRPr>
          </a:p>
        </p:txBody>
      </p:sp>
      <p:sp>
        <p:nvSpPr>
          <p:cNvPr id="21509" name="Pentagon 6"/>
          <p:cNvSpPr>
            <a:spLocks noChangeArrowheads="1"/>
          </p:cNvSpPr>
          <p:nvPr/>
        </p:nvSpPr>
        <p:spPr bwMode="auto">
          <a:xfrm>
            <a:off x="3571868" y="1159721"/>
            <a:ext cx="1214445" cy="1643063"/>
          </a:xfrm>
          <a:prstGeom prst="homePlate">
            <a:avLst>
              <a:gd name="adj" fmla="val 14706"/>
            </a:avLst>
          </a:prstGeom>
          <a:solidFill>
            <a:schemeClr val="accent1"/>
          </a:solidFill>
          <a:ln w="25400">
            <a:solidFill>
              <a:srgbClr val="286A7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HGｺﾞｼｯｸE" charset="0"/>
              <a:sym typeface="HGｺﾞｼｯｸE" charset="0"/>
            </a:endParaRPr>
          </a:p>
        </p:txBody>
      </p:sp>
      <p:sp>
        <p:nvSpPr>
          <p:cNvPr id="21510" name="TextBox 7"/>
          <p:cNvSpPr>
            <a:spLocks noChangeArrowheads="1"/>
          </p:cNvSpPr>
          <p:nvPr/>
        </p:nvSpPr>
        <p:spPr bwMode="auto">
          <a:xfrm>
            <a:off x="3656359" y="1308192"/>
            <a:ext cx="134426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Tim </a:t>
            </a:r>
            <a:r>
              <a:rPr lang="en-US" altLang="zh-CN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Pengelola</a:t>
            </a:r>
            <a:r>
              <a:rPr lang="en-US" altLang="zh-CN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  <a:r>
              <a:rPr lang="en-US" altLang="zh-CN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Kegiatan</a:t>
            </a:r>
            <a:r>
              <a:rPr lang="en-US" altLang="zh-CN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(</a:t>
            </a:r>
            <a:r>
              <a:rPr lang="en-US" altLang="zh-CN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TPK</a:t>
            </a:r>
            <a:r>
              <a:rPr lang="en-US" altLang="zh-CN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)</a:t>
            </a:r>
            <a:endParaRPr lang="en-US" altLang="zh-CN" dirty="0">
              <a:solidFill>
                <a:schemeClr val="bg1"/>
              </a:solidFill>
              <a:latin typeface="Gill Sans MT" pitchFamily="34" charset="0"/>
              <a:sym typeface="HGｺﾞｼｯｸE" charset="0"/>
            </a:endParaRPr>
          </a:p>
        </p:txBody>
      </p:sp>
      <p:sp>
        <p:nvSpPr>
          <p:cNvPr id="21511" name="Pentagon 8"/>
          <p:cNvSpPr>
            <a:spLocks noChangeArrowheads="1"/>
          </p:cNvSpPr>
          <p:nvPr/>
        </p:nvSpPr>
        <p:spPr bwMode="auto">
          <a:xfrm>
            <a:off x="5357813" y="1159721"/>
            <a:ext cx="3248025" cy="1554899"/>
          </a:xfrm>
          <a:prstGeom prst="homePlate">
            <a:avLst>
              <a:gd name="adj" fmla="val 4924"/>
            </a:avLst>
          </a:prstGeom>
          <a:solidFill>
            <a:schemeClr val="accent1"/>
          </a:solidFill>
          <a:ln w="25400">
            <a:solidFill>
              <a:srgbClr val="286A7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HGｺﾞｼｯｸE" charset="0"/>
              <a:sym typeface="HGｺﾞｼｯｸE" charset="0"/>
            </a:endParaRPr>
          </a:p>
        </p:txBody>
      </p:sp>
      <p:sp>
        <p:nvSpPr>
          <p:cNvPr id="21512" name="TextBox 9"/>
          <p:cNvSpPr>
            <a:spLocks noChangeArrowheads="1"/>
          </p:cNvSpPr>
          <p:nvPr/>
        </p:nvSpPr>
        <p:spPr bwMode="auto">
          <a:xfrm>
            <a:off x="5357813" y="1159721"/>
            <a:ext cx="300037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TPK</a:t>
            </a:r>
            <a:r>
              <a:rPr lang="en-US" altLang="en-US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melakukan</a:t>
            </a:r>
            <a:r>
              <a:rPr lang="en-US" altLang="en-US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kegiatan</a:t>
            </a:r>
            <a:r>
              <a:rPr lang="en-US" altLang="en-US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:</a:t>
            </a:r>
          </a:p>
          <a:p>
            <a:pPr marL="342900" indent="-342900">
              <a:buAutoNum type="arabicPeriod"/>
            </a:pPr>
            <a:r>
              <a:rPr lang="en-US" altLang="en-US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menyusun</a:t>
            </a:r>
            <a:r>
              <a:rPr lang="en-US" altLang="en-US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RAB</a:t>
            </a:r>
            <a:r>
              <a:rPr lang="en-US" altLang="en-US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pengadaan</a:t>
            </a:r>
            <a:r>
              <a:rPr lang="en-US" altLang="en-US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barang</a:t>
            </a:r>
            <a:r>
              <a:rPr lang="en-US" altLang="en-US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/</a:t>
            </a:r>
            <a:r>
              <a:rPr lang="en-US" altLang="en-US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jasa</a:t>
            </a:r>
            <a:r>
              <a:rPr lang="en-US" altLang="en-US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</a:p>
          <a:p>
            <a:pPr marL="342900" indent="-342900">
              <a:buAutoNum type="arabicPeriod"/>
            </a:pPr>
            <a:r>
              <a:rPr lang="en-US" altLang="en-US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Menyusun</a:t>
            </a:r>
            <a:r>
              <a:rPr lang="en-US" altLang="en-US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perencanaan</a:t>
            </a:r>
            <a:r>
              <a:rPr lang="en-US" altLang="en-US" dirty="0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Gill Sans MT" pitchFamily="34" charset="0"/>
                <a:sym typeface="HGｺﾞｼｯｸE" charset="0"/>
              </a:rPr>
              <a:t>kegiatan</a:t>
            </a:r>
            <a:endParaRPr lang="en-US" altLang="en-US" dirty="0" smtClean="0">
              <a:solidFill>
                <a:schemeClr val="bg1"/>
              </a:solidFill>
              <a:latin typeface="Gill Sans MT" pitchFamily="34" charset="0"/>
              <a:sym typeface="HGｺﾞｼｯｸE" charset="0"/>
            </a:endParaRPr>
          </a:p>
        </p:txBody>
      </p:sp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5500695" y="3804611"/>
            <a:ext cx="2643206" cy="1298575"/>
          </a:xfrm>
          <a:prstGeom prst="rect">
            <a:avLst/>
          </a:prstGeom>
          <a:solidFill>
            <a:srgbClr val="00FFFF"/>
          </a:solidFill>
          <a:ln w="25400">
            <a:solidFill>
              <a:srgbClr val="286A7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1600" b="1" dirty="0" err="1" smtClean="0">
                <a:latin typeface="HGｺﾞｼｯｸE" charset="0"/>
                <a:sym typeface="HGｺﾞｼｯｸE" charset="0"/>
              </a:rPr>
              <a:t>Penyedia</a:t>
            </a:r>
            <a:r>
              <a:rPr lang="en-US" altLang="en-US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en-US" sz="1600" b="1" dirty="0" err="1" smtClean="0">
                <a:latin typeface="HGｺﾞｼｯｸE" charset="0"/>
                <a:sym typeface="HGｺﾞｼｯｸE" charset="0"/>
              </a:rPr>
              <a:t>barang</a:t>
            </a:r>
            <a:r>
              <a:rPr lang="en-US" altLang="en-US" sz="1600" b="1" dirty="0" smtClean="0">
                <a:latin typeface="HGｺﾞｼｯｸE" charset="0"/>
                <a:sym typeface="HGｺﾞｼｯｸE" charset="0"/>
              </a:rPr>
              <a:t>/</a:t>
            </a:r>
            <a:r>
              <a:rPr lang="en-US" altLang="en-US" sz="1600" b="1" dirty="0" err="1" smtClean="0">
                <a:latin typeface="HGｺﾞｼｯｸE" charset="0"/>
                <a:sym typeface="HGｺﾞｼｯｸE" charset="0"/>
              </a:rPr>
              <a:t>jasa</a:t>
            </a:r>
            <a:r>
              <a:rPr lang="en-US" altLang="en-US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en-US" sz="1600" b="1" dirty="0" err="1" smtClean="0">
                <a:latin typeface="HGｺﾞｼｯｸE" charset="0"/>
                <a:sym typeface="HGｺﾞｼｯｸE" charset="0"/>
              </a:rPr>
              <a:t>mengirimkan</a:t>
            </a:r>
            <a:r>
              <a:rPr lang="en-US" altLang="en-US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en-US" sz="1600" b="1" dirty="0" err="1" smtClean="0">
                <a:latin typeface="HGｺﾞｼｯｸE" charset="0"/>
                <a:sym typeface="HGｺﾞｼｯｸE" charset="0"/>
              </a:rPr>
              <a:t>barang</a:t>
            </a:r>
            <a:r>
              <a:rPr lang="en-US" altLang="en-US" sz="1600" b="1" dirty="0" smtClean="0">
                <a:latin typeface="HGｺﾞｼｯｸE" charset="0"/>
                <a:sym typeface="HGｺﾞｼｯｸE" charset="0"/>
              </a:rPr>
              <a:t>/</a:t>
            </a:r>
            <a:r>
              <a:rPr lang="en-US" altLang="en-US" sz="1600" b="1" dirty="0" err="1" smtClean="0">
                <a:latin typeface="HGｺﾞｼｯｸE" charset="0"/>
                <a:sym typeface="HGｺﾞｼｯｸE" charset="0"/>
              </a:rPr>
              <a:t>jasa</a:t>
            </a:r>
            <a:r>
              <a:rPr lang="en-US" altLang="en-US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en-US" sz="1600" b="1" dirty="0" err="1" smtClean="0">
                <a:latin typeface="HGｺﾞｼｯｸE" charset="0"/>
                <a:sym typeface="HGｺﾞｼｯｸE" charset="0"/>
              </a:rPr>
              <a:t>sesuai</a:t>
            </a:r>
            <a:r>
              <a:rPr lang="en-US" altLang="en-US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en-US" sz="1600" b="1" dirty="0" err="1" smtClean="0">
                <a:latin typeface="HGｺﾞｼｯｸE" charset="0"/>
                <a:sym typeface="HGｺﾞｼｯｸE" charset="0"/>
              </a:rPr>
              <a:t>permintaan</a:t>
            </a:r>
            <a:r>
              <a:rPr lang="en-US" altLang="en-US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en-US" sz="1600" b="1" dirty="0" err="1" smtClean="0">
                <a:latin typeface="HGｺﾞｼｯｸE" charset="0"/>
                <a:sym typeface="HGｺﾞｼｯｸE" charset="0"/>
              </a:rPr>
              <a:t>TPK</a:t>
            </a:r>
            <a:endParaRPr lang="en-US" altLang="en-US" sz="1600" b="1" dirty="0">
              <a:latin typeface="HGｺﾞｼｯｸE" charset="0"/>
              <a:sym typeface="HGｺﾞｼｯｸE" charset="0"/>
            </a:endParaRPr>
          </a:p>
        </p:txBody>
      </p:sp>
      <p:sp>
        <p:nvSpPr>
          <p:cNvPr id="21514" name="Rectangle 11"/>
          <p:cNvSpPr>
            <a:spLocks noChangeArrowheads="1"/>
          </p:cNvSpPr>
          <p:nvPr/>
        </p:nvSpPr>
        <p:spPr bwMode="auto">
          <a:xfrm>
            <a:off x="5286375" y="5561706"/>
            <a:ext cx="3000375" cy="835085"/>
          </a:xfrm>
          <a:prstGeom prst="rect">
            <a:avLst/>
          </a:prstGeom>
          <a:solidFill>
            <a:srgbClr val="00FFFF"/>
          </a:solidFill>
          <a:ln w="25400">
            <a:solidFill>
              <a:srgbClr val="286A7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TPK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memeriksa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barang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/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jasa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yang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dikirimkan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penyedia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barang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/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jasa</a:t>
            </a:r>
            <a:endParaRPr lang="en-US" altLang="zh-CN" sz="1600" b="1" dirty="0">
              <a:latin typeface="HGｺﾞｼｯｸE" charset="0"/>
              <a:sym typeface="HGｺﾞｼｯｸE" charset="0"/>
            </a:endParaRPr>
          </a:p>
        </p:txBody>
      </p:sp>
      <p:sp>
        <p:nvSpPr>
          <p:cNvPr id="21515" name="Rectangle 12"/>
          <p:cNvSpPr>
            <a:spLocks noChangeArrowheads="1"/>
          </p:cNvSpPr>
          <p:nvPr/>
        </p:nvSpPr>
        <p:spPr bwMode="auto">
          <a:xfrm>
            <a:off x="785786" y="4771376"/>
            <a:ext cx="3942583" cy="1753839"/>
          </a:xfrm>
          <a:prstGeom prst="rect">
            <a:avLst/>
          </a:prstGeom>
          <a:solidFill>
            <a:srgbClr val="00FFFF"/>
          </a:solidFill>
          <a:ln w="25400">
            <a:solidFill>
              <a:srgbClr val="286A7A"/>
            </a:solidFill>
            <a:miter lim="800000"/>
            <a:headEnd/>
            <a:tailEnd/>
          </a:ln>
        </p:spPr>
        <p:txBody>
          <a:bodyPr anchor="ctr"/>
          <a:lstStyle/>
          <a:p>
            <a:pPr marL="342900" indent="-342900" algn="ctr"/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TPK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menyerahkan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barang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/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jasa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dokumen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SPJ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(Nota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dan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Kwitansi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)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kepada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Kasi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selaku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pelaksana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kegiatan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dan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menyerahkan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barang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/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jasa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kepada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Kepala</a:t>
            </a:r>
            <a:r>
              <a:rPr lang="en-US" altLang="zh-CN" sz="1600" b="1" dirty="0" smtClean="0">
                <a:latin typeface="HGｺﾞｼｯｸE" charset="0"/>
                <a:sym typeface="HGｺﾞｼｯｸE" charset="0"/>
              </a:rPr>
              <a:t> </a:t>
            </a:r>
            <a:r>
              <a:rPr lang="en-US" altLang="zh-CN" sz="1600" b="1" dirty="0" err="1" smtClean="0">
                <a:latin typeface="HGｺﾞｼｯｸE" charset="0"/>
                <a:sym typeface="HGｺﾞｼｯｸE" charset="0"/>
              </a:rPr>
              <a:t>Desa</a:t>
            </a:r>
            <a:endParaRPr lang="en-US" altLang="zh-CN" sz="1600" b="1" dirty="0">
              <a:latin typeface="HGｺﾞｼｯｸE" charset="0"/>
              <a:sym typeface="HGｺﾞｼｯｸE" charset="0"/>
            </a:endParaRPr>
          </a:p>
        </p:txBody>
      </p:sp>
      <p:sp>
        <p:nvSpPr>
          <p:cNvPr id="21516" name="Down Arrow 13"/>
          <p:cNvSpPr>
            <a:spLocks noChangeArrowheads="1"/>
          </p:cNvSpPr>
          <p:nvPr/>
        </p:nvSpPr>
        <p:spPr bwMode="auto">
          <a:xfrm>
            <a:off x="6715140" y="2857496"/>
            <a:ext cx="214314" cy="85725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25400">
            <a:solidFill>
              <a:srgbClr val="286A7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HGｺﾞｼｯｸE" charset="0"/>
              <a:sym typeface="HGｺﾞｼｯｸE" charset="0"/>
            </a:endParaRPr>
          </a:p>
        </p:txBody>
      </p:sp>
      <p:sp>
        <p:nvSpPr>
          <p:cNvPr id="21517" name="Down Arrow 14"/>
          <p:cNvSpPr>
            <a:spLocks noChangeArrowheads="1"/>
          </p:cNvSpPr>
          <p:nvPr/>
        </p:nvSpPr>
        <p:spPr bwMode="auto">
          <a:xfrm>
            <a:off x="6661150" y="5244359"/>
            <a:ext cx="285750" cy="28575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25400">
            <a:solidFill>
              <a:srgbClr val="286A7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HGｺﾞｼｯｸE" charset="0"/>
              <a:sym typeface="HGｺﾞｼｯｸE" charset="0"/>
            </a:endParaRPr>
          </a:p>
        </p:txBody>
      </p:sp>
      <p:sp>
        <p:nvSpPr>
          <p:cNvPr id="21518" name="Right Arrow 15"/>
          <p:cNvSpPr>
            <a:spLocks noChangeArrowheads="1"/>
          </p:cNvSpPr>
          <p:nvPr/>
        </p:nvSpPr>
        <p:spPr bwMode="auto">
          <a:xfrm>
            <a:off x="2143108" y="1857364"/>
            <a:ext cx="1428759" cy="231044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25400">
            <a:solidFill>
              <a:srgbClr val="286A7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HGｺﾞｼｯｸE" charset="0"/>
              <a:sym typeface="HGｺﾞｼｯｸE" charset="0"/>
            </a:endParaRPr>
          </a:p>
        </p:txBody>
      </p:sp>
      <p:sp>
        <p:nvSpPr>
          <p:cNvPr id="21519" name="Right Arrow 16"/>
          <p:cNvSpPr>
            <a:spLocks noChangeArrowheads="1"/>
          </p:cNvSpPr>
          <p:nvPr/>
        </p:nvSpPr>
        <p:spPr bwMode="auto">
          <a:xfrm>
            <a:off x="4929188" y="1802659"/>
            <a:ext cx="214312" cy="28575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25400">
            <a:solidFill>
              <a:srgbClr val="286A7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HGｺﾞｼｯｸE" charset="0"/>
              <a:sym typeface="HGｺﾞｼｯｸE" charset="0"/>
            </a:endParaRPr>
          </a:p>
        </p:txBody>
      </p:sp>
      <p:sp>
        <p:nvSpPr>
          <p:cNvPr id="21520" name="Left Arrow 17"/>
          <p:cNvSpPr>
            <a:spLocks noChangeArrowheads="1"/>
          </p:cNvSpPr>
          <p:nvPr/>
        </p:nvSpPr>
        <p:spPr bwMode="auto">
          <a:xfrm>
            <a:off x="4786313" y="5704580"/>
            <a:ext cx="357187" cy="357187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25400">
            <a:solidFill>
              <a:srgbClr val="286A7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HGｺﾞｼｯｸE" charset="0"/>
              <a:sym typeface="HGｺﾞｼｯｸE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71670" y="2143116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Memerintahkan</a:t>
            </a:r>
            <a:r>
              <a:rPr lang="en-US" sz="1200" dirty="0" smtClean="0"/>
              <a:t> </a:t>
            </a:r>
            <a:r>
              <a:rPr lang="en-US" sz="1200" dirty="0" err="1" smtClean="0"/>
              <a:t>dengan</a:t>
            </a:r>
            <a:r>
              <a:rPr lang="en-US" sz="1200" dirty="0" smtClean="0"/>
              <a:t> </a:t>
            </a:r>
            <a:r>
              <a:rPr lang="en-US" sz="1200" dirty="0" err="1" smtClean="0"/>
              <a:t>Surat</a:t>
            </a:r>
            <a:r>
              <a:rPr lang="en-US" sz="1200" dirty="0" smtClean="0"/>
              <a:t> </a:t>
            </a:r>
            <a:r>
              <a:rPr lang="en-US" sz="1200" dirty="0" err="1" smtClean="0"/>
              <a:t>Penegasan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5072066" y="2928934"/>
            <a:ext cx="16430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Koordinasi</a:t>
            </a:r>
            <a:r>
              <a:rPr lang="en-US" sz="1400" dirty="0" smtClean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penyedia</a:t>
            </a:r>
            <a:r>
              <a:rPr lang="en-US" sz="1400" dirty="0" smtClean="0"/>
              <a:t> </a:t>
            </a:r>
            <a:r>
              <a:rPr lang="en-US" sz="1400" dirty="0" err="1" smtClean="0"/>
              <a:t>barang</a:t>
            </a:r>
            <a:r>
              <a:rPr lang="en-US" sz="1400" dirty="0" smtClean="0"/>
              <a:t>/</a:t>
            </a:r>
            <a:r>
              <a:rPr lang="en-US" sz="1400" dirty="0" err="1" smtClean="0"/>
              <a:t>jasa</a:t>
            </a:r>
            <a:endParaRPr lang="en-US" sz="1400" dirty="0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57158" y="1928802"/>
            <a:ext cx="8358246" cy="292895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61"/>
            <a:ext cx="8229600" cy="4525963"/>
          </a:xfrm>
        </p:spPr>
        <p:txBody>
          <a:bodyPr/>
          <a:lstStyle/>
          <a:p>
            <a:r>
              <a:rPr lang="en-US" dirty="0" smtClean="0"/>
              <a:t>SIAPA YANG BERKEWAJIBAN MENGAJUKAN SPP?</a:t>
            </a:r>
          </a:p>
          <a:p>
            <a:pPr lvl="0"/>
            <a:r>
              <a:rPr lang="en-US" dirty="0" smtClean="0"/>
              <a:t>APA TUGAS/KEWAJIBAN SEKDES DAN KEPALA SEKSI DALAM PENGAJUAN SPP?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642918"/>
            <a:ext cx="8429684" cy="5857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Autofit/>
          </a:bodyPr>
          <a:lstStyle/>
          <a:p>
            <a:pPr algn="l"/>
            <a:r>
              <a:rPr lang="id-ID" sz="1400" b="1" dirty="0" smtClean="0"/>
              <a:t>                                                             </a:t>
            </a:r>
            <a:r>
              <a:rPr lang="en-US" sz="1400" b="1" dirty="0" smtClean="0"/>
              <a:t>SURAT PERMINTAAN PEMBAYARAN (SPP)</a:t>
            </a:r>
            <a:r>
              <a:rPr lang="id-ID" sz="1400" dirty="0" smtClean="0"/>
              <a:t/>
            </a:r>
            <a:br>
              <a:rPr lang="id-ID" sz="1400" dirty="0" smtClean="0"/>
            </a:br>
            <a:r>
              <a:rPr lang="id-ID" sz="1400" dirty="0" smtClean="0"/>
              <a:t>                                                           </a:t>
            </a:r>
            <a:r>
              <a:rPr lang="en-US" sz="1400" b="1" dirty="0" smtClean="0"/>
              <a:t>DESA </a:t>
            </a:r>
            <a:r>
              <a:rPr lang="id-ID" sz="1400" b="1" dirty="0" smtClean="0"/>
              <a:t>................. </a:t>
            </a:r>
            <a:r>
              <a:rPr lang="en-US" sz="1400" b="1" dirty="0" smtClean="0"/>
              <a:t>KECAMATAN</a:t>
            </a:r>
            <a:r>
              <a:rPr lang="id-ID" sz="1400" b="1" dirty="0" smtClean="0"/>
              <a:t> .....................</a:t>
            </a:r>
            <a:r>
              <a:rPr lang="id-ID" sz="1400" dirty="0" smtClean="0"/>
              <a:t/>
            </a:r>
            <a:br>
              <a:rPr lang="id-ID" sz="1400" dirty="0" smtClean="0"/>
            </a:br>
            <a:r>
              <a:rPr lang="id-ID" sz="1400" dirty="0" smtClean="0"/>
              <a:t>                                                                           </a:t>
            </a:r>
            <a:r>
              <a:rPr lang="en-US" sz="1400" b="1" dirty="0" smtClean="0"/>
              <a:t>TAHUN ANGGARAN</a:t>
            </a:r>
            <a:r>
              <a:rPr lang="id-ID" sz="1400" b="1" dirty="0" smtClean="0"/>
              <a:t> ...........</a:t>
            </a:r>
            <a:r>
              <a:rPr lang="id-ID" sz="1400" dirty="0" smtClean="0"/>
              <a:t/>
            </a:r>
            <a:br>
              <a:rPr lang="id-ID" sz="1400" dirty="0" smtClean="0"/>
            </a:br>
            <a:r>
              <a:rPr lang="id-ID" sz="1400" dirty="0" smtClean="0"/>
              <a:t> Bidang   	: </a:t>
            </a:r>
            <a:br>
              <a:rPr lang="id-ID" sz="1400" dirty="0" smtClean="0"/>
            </a:br>
            <a:r>
              <a:rPr lang="id-ID" sz="1400" dirty="0" smtClean="0"/>
              <a:t>Kegiatan 	:</a:t>
            </a:r>
            <a:br>
              <a:rPr lang="id-ID" sz="1400" dirty="0" smtClean="0"/>
            </a:br>
            <a:r>
              <a:rPr lang="en-US" sz="1400" dirty="0" err="1" smtClean="0"/>
              <a:t>Waktu</a:t>
            </a:r>
            <a:r>
              <a:rPr lang="en-US" sz="1400" dirty="0" smtClean="0"/>
              <a:t> </a:t>
            </a:r>
            <a:r>
              <a:rPr lang="en-US" sz="1400" dirty="0" err="1" smtClean="0"/>
              <a:t>Pelaksanaan</a:t>
            </a:r>
            <a:r>
              <a:rPr lang="en-US" sz="1400" dirty="0" smtClean="0"/>
              <a:t>  </a:t>
            </a:r>
            <a:r>
              <a:rPr lang="id-ID" sz="1400" dirty="0" smtClean="0"/>
              <a:t>	</a:t>
            </a:r>
            <a:r>
              <a:rPr lang="en-US" sz="1400" dirty="0" smtClean="0"/>
              <a:t>:</a:t>
            </a:r>
            <a:r>
              <a:rPr lang="id-ID" sz="1400" dirty="0" smtClean="0"/>
              <a:t/>
            </a:r>
            <a:br>
              <a:rPr lang="id-ID" sz="1400" dirty="0" smtClean="0"/>
            </a:br>
            <a:r>
              <a:rPr lang="id-ID" sz="1400" dirty="0" smtClean="0"/>
              <a:t> </a:t>
            </a:r>
            <a:br>
              <a:rPr lang="id-ID" sz="1400" dirty="0" smtClean="0"/>
            </a:br>
            <a:r>
              <a:rPr lang="en-US" sz="1400" dirty="0" err="1" smtClean="0"/>
              <a:t>Rincian</a:t>
            </a:r>
            <a:r>
              <a:rPr lang="en-US" sz="1400" dirty="0" smtClean="0"/>
              <a:t> </a:t>
            </a:r>
            <a:r>
              <a:rPr lang="en-US" sz="1400" dirty="0" err="1" smtClean="0"/>
              <a:t>Pendanaan</a:t>
            </a:r>
            <a:r>
              <a:rPr lang="id-ID" sz="1400" dirty="0" smtClean="0"/>
              <a:t/>
            </a:r>
            <a:br>
              <a:rPr lang="id-ID" sz="1400" dirty="0" smtClean="0"/>
            </a:br>
            <a:endParaRPr lang="id-ID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85720" y="2143116"/>
          <a:ext cx="8643999" cy="3792890"/>
        </p:xfrm>
        <a:graphic>
          <a:graphicData uri="http://schemas.openxmlformats.org/drawingml/2006/table">
            <a:tbl>
              <a:tblPr/>
              <a:tblGrid>
                <a:gridCol w="523936"/>
                <a:gridCol w="2037940"/>
                <a:gridCol w="1215679"/>
                <a:gridCol w="1216611"/>
                <a:gridCol w="1216611"/>
                <a:gridCol w="1216611"/>
                <a:gridCol w="1216611"/>
              </a:tblGrid>
              <a:tr h="10001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No.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Uraian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Pagu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Anggaran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>Pencairan s.d. yang lalu</a:t>
                      </a:r>
                      <a:endParaRPr lang="id-ID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>Permintaan Sekarang</a:t>
                      </a:r>
                      <a:endParaRPr lang="id-ID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>Jumlah Sampai Saat Ini</a:t>
                      </a:r>
                      <a:endParaRPr lang="id-ID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>Sisa Dana</a:t>
                      </a:r>
                      <a:endParaRPr lang="id-ID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>(Rp.)</a:t>
                      </a:r>
                      <a:endParaRPr lang="id-ID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Rp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.)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Rp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.)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Rp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.)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Rp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.)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8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8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8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8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JUMLAH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11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7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id-ID" sz="1600" b="1" dirty="0" smtClean="0"/>
              <a:t>                                                       </a:t>
            </a:r>
            <a:r>
              <a:rPr lang="en-US" sz="1600" b="1" dirty="0" smtClean="0"/>
              <a:t>PERNYATAAN TANGGUNG JAWAB BELANJA</a:t>
            </a:r>
            <a:r>
              <a:rPr lang="id-ID" sz="1600" dirty="0" smtClean="0"/>
              <a:t/>
            </a:r>
            <a:br>
              <a:rPr lang="id-ID" sz="1600" dirty="0" smtClean="0"/>
            </a:br>
            <a:r>
              <a:rPr lang="id-ID" sz="1600" dirty="0" smtClean="0"/>
              <a:t>                                                         </a:t>
            </a:r>
            <a:r>
              <a:rPr lang="en-US" sz="1600" b="1" dirty="0" smtClean="0"/>
              <a:t>DESA  </a:t>
            </a:r>
            <a:r>
              <a:rPr lang="id-ID" sz="1600" b="1" dirty="0" smtClean="0"/>
              <a:t>.................</a:t>
            </a:r>
            <a:r>
              <a:rPr lang="en-US" sz="1600" b="1" dirty="0" smtClean="0"/>
              <a:t> KECAMATAN </a:t>
            </a:r>
            <a:r>
              <a:rPr lang="id-ID" sz="1600" b="1" dirty="0" smtClean="0"/>
              <a:t>.............</a:t>
            </a:r>
            <a:r>
              <a:rPr lang="id-ID" sz="1600" dirty="0" smtClean="0"/>
              <a:t/>
            </a:r>
            <a:br>
              <a:rPr lang="id-ID" sz="1600" dirty="0" smtClean="0"/>
            </a:br>
            <a:r>
              <a:rPr lang="id-ID" sz="1600" dirty="0" smtClean="0"/>
              <a:t>                                                                    </a:t>
            </a:r>
            <a:r>
              <a:rPr lang="en-US" sz="1600" b="1" dirty="0" smtClean="0"/>
              <a:t>TAHUN ANGGARAN </a:t>
            </a:r>
            <a:r>
              <a:rPr lang="id-ID" sz="1600" b="1" dirty="0" smtClean="0"/>
              <a:t>............</a:t>
            </a:r>
            <a:r>
              <a:rPr lang="id-ID" sz="1600" dirty="0" smtClean="0"/>
              <a:t/>
            </a:r>
            <a:br>
              <a:rPr lang="id-ID" sz="1600" dirty="0" smtClean="0"/>
            </a:br>
            <a:r>
              <a:rPr lang="en-US" sz="1600" dirty="0" smtClean="0"/>
              <a:t> </a:t>
            </a:r>
            <a:r>
              <a:rPr lang="id-ID" sz="1600" dirty="0" smtClean="0"/>
              <a:t>Bidang     	: </a:t>
            </a:r>
            <a:br>
              <a:rPr lang="id-ID" sz="1600" dirty="0" smtClean="0"/>
            </a:br>
            <a:r>
              <a:rPr lang="id-ID" sz="1600" dirty="0" smtClean="0"/>
              <a:t>Kegi</a:t>
            </a:r>
            <a:r>
              <a:rPr lang="en-US" sz="1600" dirty="0" err="1" smtClean="0"/>
              <a:t>atan</a:t>
            </a:r>
            <a:r>
              <a:rPr lang="en-US" sz="1600" dirty="0" smtClean="0"/>
              <a:t>   	: </a:t>
            </a:r>
            <a:r>
              <a:rPr lang="id-ID" sz="1600" dirty="0" smtClean="0"/>
              <a:t/>
            </a:r>
            <a:br>
              <a:rPr lang="id-ID" sz="1600" dirty="0" smtClean="0"/>
            </a:br>
            <a:endParaRPr lang="id-ID" sz="1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7156" y="1640247"/>
          <a:ext cx="8572561" cy="4860586"/>
        </p:xfrm>
        <a:graphic>
          <a:graphicData uri="http://schemas.openxmlformats.org/drawingml/2006/table">
            <a:tbl>
              <a:tblPr/>
              <a:tblGrid>
                <a:gridCol w="1131270"/>
                <a:gridCol w="2203206"/>
                <a:gridCol w="3467738"/>
                <a:gridCol w="1770347"/>
              </a:tblGrid>
              <a:tr h="11786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>NO.</a:t>
                      </a:r>
                      <a:endParaRPr lang="id-ID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>PENERIMA</a:t>
                      </a:r>
                      <a:endParaRPr lang="id-ID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>URAIAN</a:t>
                      </a:r>
                      <a:endParaRPr lang="id-ID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>JUMLAH</a:t>
                      </a:r>
                      <a:endParaRPr lang="id-ID" sz="16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>(Rp.)</a:t>
                      </a:r>
                      <a:endParaRPr lang="id-ID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8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>1</a:t>
                      </a:r>
                      <a:endParaRPr lang="id-ID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>2</a:t>
                      </a:r>
                      <a:endParaRPr lang="id-ID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>3</a:t>
                      </a:r>
                      <a:endParaRPr lang="id-ID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>4</a:t>
                      </a:r>
                      <a:endParaRPr lang="id-ID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8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8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8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8633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</a:rPr>
                        <a:t/>
                      </a:r>
                      <a:br>
                        <a:rPr lang="en-US" sz="1600">
                          <a:latin typeface="Times New Roman"/>
                          <a:ea typeface="Times New Roman"/>
                        </a:rPr>
                      </a:br>
                      <a:r>
                        <a:rPr lang="en-US" sz="1600">
                          <a:latin typeface="Times New Roman"/>
                          <a:ea typeface="Times New Roman"/>
                        </a:rPr>
                        <a:t>JUMLAH (Rp.)</a:t>
                      </a:r>
                      <a:endParaRPr lang="id-ID" sz="160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2125" marR="62125" marT="16106" marB="1610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>PEMBAYARAN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tatacara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endParaRPr lang="id-ID" dirty="0" smtClean="0"/>
          </a:p>
          <a:p>
            <a:pPr lvl="0"/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Seksi</a:t>
            </a:r>
            <a:r>
              <a:rPr lang="en-US" dirty="0" smtClean="0"/>
              <a:t> </a:t>
            </a:r>
            <a:r>
              <a:rPr lang="en-US" dirty="0" err="1" smtClean="0"/>
              <a:t>menyerahkan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SPP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disetujui</a:t>
            </a:r>
            <a:r>
              <a:rPr lang="en-US" dirty="0" smtClean="0"/>
              <a:t>/</a:t>
            </a:r>
            <a:r>
              <a:rPr lang="en-US" dirty="0" err="1" smtClean="0"/>
              <a:t>disahkan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id-ID" dirty="0" smtClean="0"/>
          </a:p>
          <a:p>
            <a:pPr lvl="0"/>
            <a:r>
              <a:rPr lang="id-ID" dirty="0" smtClean="0"/>
              <a:t>Bendahara melakukan pembayaran </a:t>
            </a:r>
            <a:r>
              <a:rPr lang="en-US" dirty="0" err="1" smtClean="0"/>
              <a:t>sesuai</a:t>
            </a:r>
            <a:r>
              <a:rPr lang="en-US" dirty="0" smtClean="0"/>
              <a:t> SPP</a:t>
            </a:r>
            <a:endParaRPr lang="id-ID" dirty="0" smtClean="0"/>
          </a:p>
          <a:p>
            <a:r>
              <a:rPr lang="id-ID" dirty="0" smtClean="0"/>
              <a:t>Bendahara melakukan pencatatan atas pengeluaran yang terjadi.</a:t>
            </a:r>
            <a:endParaRPr lang="id-ID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034" y="1428736"/>
            <a:ext cx="8143932" cy="257176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indent="17463" algn="ctr">
              <a:buNone/>
            </a:pPr>
            <a:r>
              <a:rPr lang="en-US" sz="4000" dirty="0" smtClean="0"/>
              <a:t> </a:t>
            </a:r>
            <a:r>
              <a:rPr lang="en-US" sz="4000" b="1" dirty="0" err="1" smtClean="0"/>
              <a:t>Siapa</a:t>
            </a:r>
            <a:r>
              <a:rPr lang="en-US" sz="4000" b="1" dirty="0" smtClean="0"/>
              <a:t> yang </a:t>
            </a:r>
            <a:r>
              <a:rPr lang="en-US" sz="4000" b="1" dirty="0" err="1" smtClean="0"/>
              <a:t>bertugas</a:t>
            </a:r>
            <a:r>
              <a:rPr lang="en-US" sz="4000" b="1" dirty="0" smtClean="0"/>
              <a:t>/</a:t>
            </a:r>
            <a:r>
              <a:rPr lang="en-US" sz="4000" b="1" dirty="0" err="1" smtClean="0"/>
              <a:t>berkewajiban</a:t>
            </a:r>
            <a:r>
              <a:rPr lang="id-ID" sz="4000" b="1" dirty="0" smtClean="0"/>
              <a:t> mengerjakan  </a:t>
            </a:r>
            <a:r>
              <a:rPr lang="en-US" sz="4000" b="1" dirty="0" err="1" smtClean="0"/>
              <a:t>Buku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Kas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Pembantu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Kegiatan</a:t>
            </a:r>
            <a:r>
              <a:rPr lang="en-US" sz="4000" b="1" dirty="0" smtClean="0"/>
              <a:t>?</a:t>
            </a:r>
            <a:endParaRPr lang="en-US" sz="4000" dirty="0" smtClean="0"/>
          </a:p>
          <a:p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6072198" y="571480"/>
            <a:ext cx="2086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CURAH PENDAPAT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 smtClean="0"/>
              <a:t>Buku</a:t>
            </a:r>
            <a:r>
              <a:rPr lang="en-US" b="1" dirty="0" smtClean="0"/>
              <a:t> </a:t>
            </a:r>
            <a:r>
              <a:rPr lang="en-US" b="1" dirty="0" err="1" smtClean="0"/>
              <a:t>Kas</a:t>
            </a:r>
            <a:r>
              <a:rPr lang="en-US" b="1" dirty="0" smtClean="0"/>
              <a:t> </a:t>
            </a:r>
            <a:r>
              <a:rPr lang="en-US" b="1" dirty="0" err="1" smtClean="0"/>
              <a:t>Pembantu</a:t>
            </a:r>
            <a:r>
              <a:rPr lang="en-US" b="1" dirty="0" smtClean="0"/>
              <a:t> </a:t>
            </a:r>
            <a:r>
              <a:rPr lang="en-US" b="1" dirty="0" err="1" smtClean="0"/>
              <a:t>Kegiatan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Seksi</a:t>
            </a:r>
            <a:r>
              <a:rPr lang="en-US" dirty="0" smtClean="0"/>
              <a:t>/</a:t>
            </a:r>
            <a:r>
              <a:rPr lang="id-ID" dirty="0" smtClean="0"/>
              <a:t>Pelaksana Kegiatan bertanggungjawab terhadap tindakan pengeluaran yang menyebabkan atas beban anggaran belanja kegiatan dengan mempergunakan Buku Kas </a:t>
            </a:r>
            <a:r>
              <a:rPr lang="en-US" dirty="0" err="1" smtClean="0"/>
              <a:t>Pembantu</a:t>
            </a:r>
            <a:r>
              <a:rPr lang="en-US" dirty="0" smtClean="0"/>
              <a:t> </a:t>
            </a:r>
            <a:r>
              <a:rPr lang="id-ID" dirty="0" smtClean="0"/>
              <a:t>kegiatan sebagai pertanggungjawaban pelaksanaan kegiatan didesa. 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Buku Kas Pembantu Kegiatan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b</a:t>
            </a:r>
            <a:r>
              <a:rPr lang="id-ID" dirty="0" smtClean="0"/>
              <a:t>erfungsi untuk mencata</a:t>
            </a:r>
            <a:r>
              <a:rPr lang="en-US" dirty="0" smtClean="0"/>
              <a:t>t</a:t>
            </a:r>
            <a:r>
              <a:rPr lang="id-ID" dirty="0" smtClean="0"/>
              <a:t> semua transaksi penerimaan dan pengeluaran yang berkaitan dengan kegiatan yang dilaksanakan oleh Pelaksana Kegiatan.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d-ID" sz="1600" b="1" dirty="0" smtClean="0"/>
              <a:t>                                                       </a:t>
            </a:r>
            <a:r>
              <a:rPr lang="en-US" sz="1600" b="1" dirty="0" smtClean="0"/>
              <a:t>BUKU KAS PEMBANTU KEGIATAN</a:t>
            </a:r>
            <a:r>
              <a:rPr lang="id-ID" sz="1600" dirty="0" smtClean="0"/>
              <a:t/>
            </a:r>
            <a:br>
              <a:rPr lang="id-ID" sz="1600" dirty="0" smtClean="0"/>
            </a:br>
            <a:r>
              <a:rPr lang="id-ID" sz="1600" dirty="0" smtClean="0"/>
              <a:t>                                              </a:t>
            </a:r>
            <a:r>
              <a:rPr lang="en-US" sz="1600" b="1" dirty="0" smtClean="0"/>
              <a:t>DESA………………..  KECAMATAN…………………..</a:t>
            </a:r>
            <a:r>
              <a:rPr lang="id-ID" sz="1600" dirty="0" smtClean="0"/>
              <a:t/>
            </a:r>
            <a:br>
              <a:rPr lang="id-ID" sz="1600" dirty="0" smtClean="0"/>
            </a:br>
            <a:r>
              <a:rPr lang="id-ID" sz="1600" dirty="0" smtClean="0"/>
              <a:t>                                           </a:t>
            </a:r>
            <a:r>
              <a:rPr lang="en-US" sz="1600" b="1" dirty="0" smtClean="0"/>
              <a:t>TAHUN ANGGARAN…………………………………….</a:t>
            </a:r>
            <a:r>
              <a:rPr lang="id-ID" sz="1600" dirty="0" smtClean="0"/>
              <a:t/>
            </a:r>
            <a:br>
              <a:rPr lang="id-ID" sz="1600" dirty="0" smtClean="0"/>
            </a:br>
            <a:r>
              <a:rPr lang="en-US" sz="1600" dirty="0" smtClean="0"/>
              <a:t> </a:t>
            </a:r>
            <a:r>
              <a:rPr lang="en-US" sz="1600" dirty="0" err="1" smtClean="0"/>
              <a:t>Bidang</a:t>
            </a:r>
            <a:r>
              <a:rPr lang="en-US" sz="1600" dirty="0" smtClean="0"/>
              <a:t>	:</a:t>
            </a:r>
            <a:r>
              <a:rPr lang="id-ID" sz="1600" dirty="0" smtClean="0"/>
              <a:t/>
            </a:r>
            <a:br>
              <a:rPr lang="id-ID" sz="1600" dirty="0" smtClean="0"/>
            </a:br>
            <a:r>
              <a:rPr lang="en-US" sz="1600" dirty="0" err="1" smtClean="0"/>
              <a:t>Kegiatan</a:t>
            </a:r>
            <a:r>
              <a:rPr lang="en-US" sz="1600" dirty="0" smtClean="0"/>
              <a:t>	:</a:t>
            </a:r>
            <a:r>
              <a:rPr lang="id-ID" sz="1600" dirty="0" smtClean="0"/>
              <a:t/>
            </a:r>
            <a:br>
              <a:rPr lang="id-ID" sz="1600" dirty="0" smtClean="0"/>
            </a:br>
            <a:endParaRPr lang="id-ID" sz="1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2844" y="1571612"/>
          <a:ext cx="8929718" cy="5000661"/>
        </p:xfrm>
        <a:graphic>
          <a:graphicData uri="http://schemas.openxmlformats.org/drawingml/2006/table">
            <a:tbl>
              <a:tblPr/>
              <a:tblGrid>
                <a:gridCol w="944470"/>
                <a:gridCol w="402274"/>
                <a:gridCol w="1444885"/>
                <a:gridCol w="1046497"/>
                <a:gridCol w="1046497"/>
                <a:gridCol w="678231"/>
                <a:gridCol w="826898"/>
                <a:gridCol w="715155"/>
                <a:gridCol w="1170872"/>
                <a:gridCol w="653939"/>
              </a:tblGrid>
              <a:tr h="415893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/>
                        </a:rPr>
                        <a:t>No</a:t>
                      </a:r>
                      <a:endParaRPr lang="id-ID" sz="1600" dirty="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d-ID" sz="1600" dirty="0">
                          <a:latin typeface="Times New Roman"/>
                        </a:rPr>
                        <a:t>Tgl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Times New Roman"/>
                        </a:rPr>
                        <a:t>Uraian</a:t>
                      </a:r>
                      <a:endParaRPr lang="id-ID" sz="1600" dirty="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Times New Roman"/>
                        </a:rPr>
                        <a:t>Penerimaan</a:t>
                      </a:r>
                      <a:r>
                        <a:rPr lang="en-US" sz="1600" dirty="0">
                          <a:latin typeface="Times New Roman"/>
                        </a:rPr>
                        <a:t> (</a:t>
                      </a:r>
                      <a:r>
                        <a:rPr lang="en-US" sz="1600" dirty="0" err="1">
                          <a:latin typeface="Times New Roman"/>
                        </a:rPr>
                        <a:t>Rp</a:t>
                      </a:r>
                      <a:r>
                        <a:rPr lang="en-US" sz="1600" dirty="0">
                          <a:latin typeface="Times New Roman"/>
                        </a:rPr>
                        <a:t>.)</a:t>
                      </a:r>
                      <a:endParaRPr lang="id-ID" sz="1600" dirty="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Times New Roman"/>
                        </a:rPr>
                        <a:t>Nomor</a:t>
                      </a:r>
                      <a:r>
                        <a:rPr lang="en-US" sz="1600" dirty="0">
                          <a:latin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</a:rPr>
                        <a:t>Bukti</a:t>
                      </a:r>
                      <a:endParaRPr lang="id-ID" sz="1600" dirty="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Times New Roman"/>
                        </a:rPr>
                        <a:t>Pengeluaran</a:t>
                      </a:r>
                      <a:r>
                        <a:rPr lang="en-US" sz="1600" dirty="0">
                          <a:latin typeface="Times New Roman"/>
                        </a:rPr>
                        <a:t>(</a:t>
                      </a:r>
                      <a:r>
                        <a:rPr lang="en-US" sz="1600" dirty="0" err="1">
                          <a:latin typeface="Times New Roman"/>
                        </a:rPr>
                        <a:t>Rp</a:t>
                      </a:r>
                      <a:r>
                        <a:rPr lang="en-US" sz="1600" dirty="0">
                          <a:latin typeface="Times New Roman"/>
                        </a:rPr>
                        <a:t>.)</a:t>
                      </a:r>
                      <a:endParaRPr lang="id-ID" sz="1600" dirty="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</a:rPr>
                        <a:t>Jumlah Pengembalian ke Bendahara</a:t>
                      </a:r>
                      <a:endParaRPr lang="id-ID" sz="160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</a:rPr>
                        <a:t>Saldo Kas (Rp.)</a:t>
                      </a:r>
                      <a:endParaRPr lang="id-ID" sz="160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6192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/>
                        </a:rPr>
                        <a:t>Dari </a:t>
                      </a:r>
                      <a:r>
                        <a:rPr lang="en-US" sz="1600" dirty="0" err="1">
                          <a:latin typeface="Times New Roman"/>
                        </a:rPr>
                        <a:t>Bendahara</a:t>
                      </a:r>
                      <a:endParaRPr lang="id-ID" sz="1600" dirty="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Times New Roman"/>
                        </a:rPr>
                        <a:t>Swadaya</a:t>
                      </a:r>
                      <a:r>
                        <a:rPr lang="en-US" sz="1600" dirty="0">
                          <a:latin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</a:rPr>
                        <a:t>Masyarakat</a:t>
                      </a:r>
                      <a:endParaRPr lang="id-ID" sz="1600" dirty="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Times New Roman"/>
                        </a:rPr>
                        <a:t>Belanja</a:t>
                      </a:r>
                      <a:r>
                        <a:rPr lang="en-US" sz="1600" dirty="0">
                          <a:latin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</a:rPr>
                        <a:t>Barang</a:t>
                      </a:r>
                      <a:r>
                        <a:rPr lang="en-US" sz="1600" dirty="0">
                          <a:latin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</a:rPr>
                        <a:t>dan</a:t>
                      </a:r>
                      <a:r>
                        <a:rPr lang="en-US" sz="1600" dirty="0">
                          <a:latin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</a:rPr>
                        <a:t>Jasa</a:t>
                      </a:r>
                      <a:endParaRPr lang="id-ID" sz="1600" dirty="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Times New Roman"/>
                        </a:rPr>
                        <a:t>Belanja</a:t>
                      </a:r>
                      <a:r>
                        <a:rPr lang="en-US" sz="1600" dirty="0">
                          <a:latin typeface="Times New Roman"/>
                        </a:rPr>
                        <a:t> Modal</a:t>
                      </a:r>
                      <a:endParaRPr lang="id-ID" sz="1600" dirty="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82064"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</a:rPr>
                        <a:t>1</a:t>
                      </a:r>
                      <a:endParaRPr lang="id-ID" sz="160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</a:rPr>
                        <a:t>2</a:t>
                      </a:r>
                      <a:endParaRPr lang="id-ID" sz="160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</a:rPr>
                        <a:t>3</a:t>
                      </a:r>
                      <a:endParaRPr lang="id-ID" sz="160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</a:rPr>
                        <a:t>4</a:t>
                      </a:r>
                      <a:endParaRPr lang="id-ID" sz="160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</a:rPr>
                        <a:t>5</a:t>
                      </a:r>
                      <a:endParaRPr lang="id-ID" sz="160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</a:rPr>
                        <a:t>6</a:t>
                      </a:r>
                      <a:endParaRPr lang="id-ID" sz="160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</a:rPr>
                        <a:t>7</a:t>
                      </a:r>
                      <a:endParaRPr lang="id-ID" sz="160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</a:rPr>
                        <a:t>8</a:t>
                      </a:r>
                      <a:endParaRPr lang="id-ID" sz="160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Times New Roman"/>
                        </a:rPr>
                        <a:t>9</a:t>
                      </a:r>
                      <a:endParaRPr lang="id-ID" sz="160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/>
                        </a:rPr>
                        <a:t>10</a:t>
                      </a:r>
                      <a:endParaRPr lang="id-ID" sz="1600" dirty="0">
                        <a:latin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8256"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Times New Roman"/>
                        </a:rPr>
                        <a:t>Pindahan Jumlah dari halaman sebelumnya</a:t>
                      </a:r>
                      <a:endParaRPr lang="id-ID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 dirty="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064"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>
                          <a:latin typeface="Times New Roman"/>
                        </a:rPr>
                        <a:t>Jumlah</a:t>
                      </a:r>
                      <a:endParaRPr lang="id-ID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 dirty="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4128"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>
                          <a:latin typeface="Times New Roman"/>
                        </a:rPr>
                        <a:t>Total Penerimaan</a:t>
                      </a:r>
                      <a:endParaRPr lang="id-ID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en-US" sz="1600">
                          <a:latin typeface="Times New Roman"/>
                        </a:rPr>
                        <a:t>Total Pengeluaran</a:t>
                      </a:r>
                      <a:endParaRPr lang="id-ID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sz="1600" dirty="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064"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en-US" sz="1600">
                          <a:latin typeface="Times New Roman"/>
                        </a:rPr>
                        <a:t>Total Pengeluaran + Saldo Kas</a:t>
                      </a:r>
                      <a:endParaRPr lang="id-ID" sz="160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sz="1600" dirty="0">
                        <a:latin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5720" y="714356"/>
            <a:ext cx="8572560" cy="54292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85720" y="971544"/>
            <a:ext cx="8572560" cy="4743472"/>
          </a:xfrm>
        </p:spPr>
        <p:txBody>
          <a:bodyPr>
            <a:noAutofit/>
          </a:bodyPr>
          <a:lstStyle/>
          <a:p>
            <a:pPr lvl="0"/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PB. </a:t>
            </a:r>
            <a:r>
              <a:rPr lang="id-ID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 : </a:t>
            </a:r>
            <a:r>
              <a:rPr lang="fi-FI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PENGELOLAAN KEUANGAN DESA</a:t>
            </a:r>
            <a:br>
              <a:rPr lang="fi-FI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fi-FI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i-FI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fi-FI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SPB.</a:t>
            </a:r>
            <a:r>
              <a:rPr lang="id-ID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fi-FI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.3  	:</a:t>
            </a:r>
            <a:r>
              <a:rPr lang="fi-FI" sz="2000" b="1" dirty="0">
                <a:solidFill>
                  <a:schemeClr val="tx1"/>
                </a:solidFill>
              </a:rPr>
              <a:t> </a:t>
            </a:r>
            <a:r>
              <a:rPr lang="fi-FI" sz="2000" b="1" dirty="0" smtClean="0">
                <a:solidFill>
                  <a:schemeClr val="tx1"/>
                </a:solidFill>
              </a:rPr>
              <a:t>PELAKSANAAN </a:t>
            </a:r>
            <a:r>
              <a:rPr lang="fi-FI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PENGELOLAAN KEUANGAN DESA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TUJUAN	: </a:t>
            </a:r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Setelah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selesai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penyajian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SPB </a:t>
            </a:r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diharapkan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	  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peserta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b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  1.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Menjelaskan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pengertian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			     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pengelolaan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keuangan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benar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  2.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Trampil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menyusun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rangkaian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kegiatan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		 		      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pengeloaan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keuangan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desa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			      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benar</a:t>
            </a: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b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  </a:t>
            </a:r>
            <a:r>
              <a:rPr lang="en-US" sz="2000" b="1" dirty="0">
                <a:solidFill>
                  <a:schemeClr val="tx1"/>
                </a:solidFill>
              </a:rPr>
              <a:t/>
            </a:r>
            <a:br>
              <a:rPr lang="en-US" sz="2000" b="1" dirty="0">
                <a:solidFill>
                  <a:schemeClr val="tx1"/>
                </a:solidFill>
              </a:rPr>
            </a:br>
            <a:r>
              <a:rPr lang="en-US" sz="2000" b="1" dirty="0">
                <a:solidFill>
                  <a:schemeClr val="tx1"/>
                </a:solidFill>
              </a:rPr>
              <a:t> </a:t>
            </a:r>
            <a:br>
              <a:rPr lang="en-US" sz="2000" b="1" dirty="0">
                <a:solidFill>
                  <a:schemeClr val="tx1"/>
                </a:solidFill>
              </a:rPr>
            </a:br>
            <a:r>
              <a:rPr lang="da-DK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WAKTU	: </a:t>
            </a:r>
            <a:r>
              <a:rPr lang="id-ID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da-DK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Jam Pelajaran @ 45 menit  ═ </a:t>
            </a:r>
            <a:r>
              <a:rPr lang="id-ID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da-DK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 menit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 smtClean="0">
                <a:latin typeface="Arial" pitchFamily="34" charset="0"/>
                <a:cs typeface="Arial" pitchFamily="34" charset="0"/>
              </a:rPr>
            </a:b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7224" y="1714488"/>
            <a:ext cx="7429552" cy="25003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APA YANG DIMAKSUD PELAKSANAAN KEUANGAN DESA?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72198" y="571480"/>
            <a:ext cx="2086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CURAH PENDAPAT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596" y="1643050"/>
            <a:ext cx="8286808" cy="471490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APBDesa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dipilah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: </a:t>
            </a:r>
          </a:p>
          <a:p>
            <a:pPr marL="449263" indent="-449263">
              <a:buNone/>
            </a:pPr>
            <a:r>
              <a:rPr lang="en-US" dirty="0" smtClean="0"/>
              <a:t>	1)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</a:p>
          <a:p>
            <a:pPr marL="449263" indent="-449263">
              <a:buNone/>
            </a:pPr>
            <a:r>
              <a:rPr lang="en-US" dirty="0" smtClean="0"/>
              <a:t>	     </a:t>
            </a:r>
            <a:r>
              <a:rPr lang="en-US" dirty="0" err="1" smtClean="0"/>
              <a:t>pengeluaran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 2)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20" y="1928802"/>
            <a:ext cx="8501122" cy="45720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01122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err="1" smtClean="0"/>
              <a:t>Beberapa</a:t>
            </a:r>
            <a:r>
              <a:rPr lang="en-US" sz="3200" dirty="0" smtClean="0"/>
              <a:t> </a:t>
            </a:r>
            <a:r>
              <a:rPr lang="en-US" sz="3200" dirty="0" err="1" smtClean="0"/>
              <a:t>ketentuan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pelaksanaan</a:t>
            </a:r>
            <a:r>
              <a:rPr lang="en-US" sz="3200" dirty="0" smtClean="0"/>
              <a:t> </a:t>
            </a:r>
            <a:r>
              <a:rPr lang="en-US" sz="3200" dirty="0" err="1" smtClean="0"/>
              <a:t>pengelolaan</a:t>
            </a:r>
            <a:r>
              <a:rPr lang="en-US" sz="3200" dirty="0" smtClean="0"/>
              <a:t> </a:t>
            </a:r>
            <a:r>
              <a:rPr lang="en-US" sz="3200" dirty="0" err="1" smtClean="0"/>
              <a:t>keuangan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7721"/>
            <a:ext cx="8229600" cy="448311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id-ID" dirty="0" smtClean="0"/>
              <a:t>Semua penerimaan dan pengeluaran desa dalam rangka pelaksanaan kewenangan desa dilaksanakan melalui rekening kas desa (pasal 24 ayat 1 Permendagri 113 Tahun 2014).</a:t>
            </a:r>
            <a:endParaRPr lang="en-US" dirty="0" smtClean="0"/>
          </a:p>
          <a:p>
            <a:pPr lvl="0"/>
            <a:r>
              <a:rPr lang="id-ID" dirty="0" smtClean="0"/>
              <a:t>Semua penerimaan dan pengeluaran desa harus didukung oleh bukti yang lengkap dan sah (pasal 24 ayat 3 Permendagri 113 Tahun 2014).</a:t>
            </a:r>
            <a:endParaRPr lang="en-US" dirty="0" smtClean="0"/>
          </a:p>
          <a:p>
            <a:r>
              <a:rPr lang="id-ID" dirty="0" smtClean="0"/>
              <a:t>Pengeluaran desa yang mengakibatkan beban APBDesa tidak dapat dilakukan sebelum rancangan peraturan desa tentang APBDesa ditetapkan menjadi peraturan desa, kecuali belanja pegawai (pasal 26 ayat 1 Permendagri 113 Tahun 2014).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2547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chemeClr val="tx1"/>
                </a:solidFill>
              </a:rPr>
              <a:t>Uang di </a:t>
            </a:r>
            <a:r>
              <a:rPr lang="en-US" b="1" dirty="0" err="1" smtClean="0">
                <a:solidFill>
                  <a:schemeClr val="tx1"/>
                </a:solidFill>
              </a:rPr>
              <a:t>Kas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Bendahara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714488"/>
            <a:ext cx="8715436" cy="507209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65125" indent="-365125">
              <a:buFont typeface="Wingdings" pitchFamily="2" charset="2"/>
              <a:buChar char="Ø"/>
            </a:pPr>
            <a:r>
              <a:rPr lang="en-US" sz="2400" dirty="0" err="1" smtClean="0"/>
              <a:t>Bendahara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menyimpan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rangka</a:t>
            </a:r>
            <a:r>
              <a:rPr lang="en-US" sz="2400" dirty="0" smtClean="0"/>
              <a:t>  </a:t>
            </a:r>
            <a:r>
              <a:rPr lang="en-US" sz="2400" dirty="0" err="1" smtClean="0"/>
              <a:t>memenuhi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operasional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. </a:t>
            </a:r>
            <a:endParaRPr lang="id-ID" sz="2400" dirty="0" smtClean="0"/>
          </a:p>
          <a:p>
            <a:pPr marL="365125" indent="-365125">
              <a:buFont typeface="Wingdings" pitchFamily="2" charset="2"/>
              <a:buChar char="Ø"/>
            </a:pPr>
            <a:r>
              <a:rPr lang="en-US" sz="2400" dirty="0" err="1" smtClean="0"/>
              <a:t>Bendahara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diperkenankan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menyimpan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uang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atas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nama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pribadi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bank/pos,</a:t>
            </a:r>
            <a:endParaRPr lang="id-ID" sz="2400" b="1" dirty="0" smtClean="0"/>
          </a:p>
          <a:p>
            <a:pPr marL="365125" indent="-365125">
              <a:buFont typeface="Wingdings" pitchFamily="2" charset="2"/>
              <a:buChar char="Ø"/>
            </a:pP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kelancaran</a:t>
            </a:r>
            <a:r>
              <a:rPr lang="en-US" sz="2400" dirty="0" smtClean="0"/>
              <a:t> </a:t>
            </a:r>
            <a:r>
              <a:rPr lang="en-US" sz="2400" dirty="0" err="1" smtClean="0"/>
              <a:t>pembayaran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keperluan</a:t>
            </a:r>
            <a:r>
              <a:rPr lang="en-US" sz="2400" dirty="0" smtClean="0"/>
              <a:t> </a:t>
            </a:r>
            <a:r>
              <a:rPr lang="en-US" sz="2400" dirty="0" err="1" smtClean="0"/>
              <a:t>operasional</a:t>
            </a:r>
            <a:r>
              <a:rPr lang="en-US" sz="2400" dirty="0" smtClean="0"/>
              <a:t> </a:t>
            </a:r>
            <a:r>
              <a:rPr lang="en-US" sz="2400" dirty="0" err="1" smtClean="0"/>
              <a:t>perkantoran</a:t>
            </a:r>
            <a:r>
              <a:rPr lang="en-US" sz="2400" dirty="0" smtClean="0"/>
              <a:t>,  </a:t>
            </a:r>
            <a:r>
              <a:rPr lang="en-US" sz="2400" dirty="0" err="1" smtClean="0"/>
              <a:t>bendahara</a:t>
            </a:r>
            <a:r>
              <a:rPr lang="en-US" sz="2400" dirty="0" smtClean="0"/>
              <a:t> </a:t>
            </a:r>
            <a:r>
              <a:rPr lang="id-ID" sz="2400" dirty="0" smtClean="0"/>
              <a:t>desa dapat meny</a:t>
            </a:r>
            <a:r>
              <a:rPr lang="en-US" sz="2400" dirty="0" err="1" smtClean="0"/>
              <a:t>impan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id-ID" sz="2400" dirty="0" smtClean="0"/>
              <a:t> tunai dalam brankas paling banyak Rp. 10 juta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365125" indent="-365125">
              <a:buFont typeface="Wingdings" pitchFamily="2" charset="2"/>
              <a:buChar char="Ø"/>
            </a:pP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menjaga</a:t>
            </a:r>
            <a:r>
              <a:rPr lang="en-US" sz="2400" dirty="0" smtClean="0"/>
              <a:t> </a:t>
            </a:r>
            <a:r>
              <a:rPr lang="en-US" sz="2400" dirty="0" err="1" smtClean="0"/>
              <a:t>kehati-hatian</a:t>
            </a:r>
            <a:r>
              <a:rPr lang="en-US" sz="2400" dirty="0" smtClean="0"/>
              <a:t>,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baiknya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bendahara</a:t>
            </a:r>
            <a:r>
              <a:rPr lang="en-US" sz="2400" dirty="0" smtClean="0"/>
              <a:t>, </a:t>
            </a:r>
            <a:r>
              <a:rPr lang="en-US" sz="2400" dirty="0" err="1" smtClean="0"/>
              <a:t>membatasi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</a:t>
            </a:r>
            <a:r>
              <a:rPr lang="en-US" sz="2400" dirty="0" err="1" smtClean="0"/>
              <a:t>tunai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brandkas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cukup</a:t>
            </a:r>
            <a:r>
              <a:rPr lang="en-US" sz="2400" dirty="0" smtClean="0"/>
              <a:t>. </a:t>
            </a:r>
            <a:r>
              <a:rPr lang="en-US" sz="2400" dirty="0" err="1" smtClean="0"/>
              <a:t>Menyimpan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besar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brandkas</a:t>
            </a:r>
            <a:r>
              <a:rPr lang="en-US" sz="2400" dirty="0" smtClean="0"/>
              <a:t> </a:t>
            </a:r>
            <a:r>
              <a:rPr lang="en-US" sz="2400" dirty="0" err="1" smtClean="0"/>
              <a:t>berpotensi</a:t>
            </a:r>
            <a:r>
              <a:rPr lang="en-US" sz="2400" dirty="0" smtClean="0"/>
              <a:t> </a:t>
            </a:r>
            <a:r>
              <a:rPr lang="en-US" sz="2400" dirty="0" err="1" smtClean="0"/>
              <a:t>dicuri</a:t>
            </a:r>
            <a:r>
              <a:rPr lang="en-US" sz="2400" dirty="0" smtClean="0"/>
              <a:t>/</a:t>
            </a:r>
            <a:r>
              <a:rPr lang="en-US" sz="2400" dirty="0" err="1" smtClean="0"/>
              <a:t>dibobol</a:t>
            </a:r>
            <a:r>
              <a:rPr lang="en-US" sz="2400" dirty="0" smtClean="0"/>
              <a:t> </a:t>
            </a:r>
            <a:r>
              <a:rPr lang="en-US" sz="2400" dirty="0" err="1" smtClean="0"/>
              <a:t>pihak-pihak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179388" indent="-179388">
              <a:buNone/>
            </a:pPr>
            <a:endParaRPr lang="id-ID" sz="1600" dirty="0" smtClean="0"/>
          </a:p>
          <a:p>
            <a:pPr marL="179388" indent="-179388">
              <a:buNone/>
            </a:pPr>
            <a:endParaRPr lang="id-ID" sz="16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715008" y="4286256"/>
            <a:ext cx="2928958" cy="15716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42910" y="3929066"/>
            <a:ext cx="3357586" cy="264320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572132" y="1500174"/>
            <a:ext cx="3214710" cy="18573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2910" y="928670"/>
            <a:ext cx="3357586" cy="26432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42910" y="1039355"/>
            <a:ext cx="35719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KEPALA SEKSI</a:t>
            </a:r>
          </a:p>
          <a:p>
            <a:pPr marL="269875" lvl="0" indent="-269875">
              <a:buFont typeface="Arial" pitchFamily="34" charset="0"/>
              <a:buChar char="•"/>
            </a:pPr>
            <a:r>
              <a:rPr lang="en-US" sz="2000" dirty="0" err="1" smtClean="0"/>
              <a:t>Meyusun</a:t>
            </a:r>
            <a:r>
              <a:rPr lang="en-US" sz="2000" dirty="0" smtClean="0"/>
              <a:t> RAB</a:t>
            </a:r>
          </a:p>
          <a:p>
            <a:pPr marL="269875" lvl="0" indent="-269875">
              <a:buFont typeface="Arial" pitchFamily="34" charset="0"/>
              <a:buChar char="•"/>
            </a:pPr>
            <a:r>
              <a:rPr lang="en-US" sz="2000" dirty="0" err="1" smtClean="0"/>
              <a:t>Mengajukan</a:t>
            </a:r>
            <a:r>
              <a:rPr lang="en-US" sz="2000" dirty="0" smtClean="0"/>
              <a:t> SPP </a:t>
            </a:r>
          </a:p>
          <a:p>
            <a:pPr marL="269875" lvl="0" indent="-269875">
              <a:buFont typeface="Arial" pitchFamily="34" charset="0"/>
              <a:buChar char="•"/>
            </a:pPr>
            <a:r>
              <a:rPr lang="en-US" sz="2000" dirty="0" err="1" smtClean="0"/>
              <a:t>Memfasilitasi</a:t>
            </a:r>
            <a:r>
              <a:rPr lang="en-US" sz="2000" dirty="0" smtClean="0"/>
              <a:t> </a:t>
            </a:r>
            <a:r>
              <a:rPr lang="en-US" sz="2000" dirty="0" err="1" smtClean="0"/>
              <a:t>pengadaan</a:t>
            </a:r>
            <a:r>
              <a:rPr lang="en-US" sz="2000" dirty="0" smtClean="0"/>
              <a:t> </a:t>
            </a:r>
            <a:r>
              <a:rPr lang="en-US" sz="2000" dirty="0" err="1" smtClean="0"/>
              <a:t>Barang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Jasa</a:t>
            </a:r>
            <a:endParaRPr lang="en-US" sz="2000" dirty="0" smtClean="0"/>
          </a:p>
          <a:p>
            <a:pPr marL="269875" indent="-269875">
              <a:buFont typeface="Arial" pitchFamily="34" charset="0"/>
              <a:buChar char="•"/>
            </a:pPr>
            <a:r>
              <a:rPr lang="en-US" sz="2000" dirty="0" err="1" smtClean="0"/>
              <a:t>Mengerjakan</a:t>
            </a:r>
            <a:r>
              <a:rPr lang="en-US" sz="2000" dirty="0" smtClean="0"/>
              <a:t> </a:t>
            </a:r>
            <a:r>
              <a:rPr lang="en-US" sz="2000" dirty="0" err="1" smtClean="0"/>
              <a:t>Buku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Pembantu</a:t>
            </a:r>
            <a:r>
              <a:rPr lang="en-US" sz="2000" dirty="0" smtClean="0"/>
              <a:t> </a:t>
            </a:r>
            <a:r>
              <a:rPr lang="en-US" sz="2000" dirty="0" err="1" smtClean="0"/>
              <a:t>Kegiatsn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5715008" y="1605495"/>
            <a:ext cx="30906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 smtClean="0"/>
              <a:t>SEKRETARIS DESA</a:t>
            </a:r>
          </a:p>
          <a:p>
            <a:pPr lvl="0"/>
            <a:r>
              <a:rPr lang="en-US" sz="2000" dirty="0" err="1" smtClean="0"/>
              <a:t>Memverifikasi</a:t>
            </a:r>
            <a:r>
              <a:rPr lang="en-US" sz="2000" dirty="0" smtClean="0"/>
              <a:t> RAB</a:t>
            </a:r>
          </a:p>
          <a:p>
            <a:r>
              <a:rPr lang="en-US" sz="2000" dirty="0" err="1" smtClean="0"/>
              <a:t>Memverifikasi</a:t>
            </a:r>
            <a:r>
              <a:rPr lang="en-US" sz="2000" dirty="0" smtClean="0"/>
              <a:t> </a:t>
            </a:r>
            <a:r>
              <a:rPr lang="en-US" sz="2000" dirty="0" err="1" smtClean="0"/>
              <a:t>persyaratan</a:t>
            </a:r>
            <a:r>
              <a:rPr lang="en-US" sz="2000" dirty="0" smtClean="0"/>
              <a:t> </a:t>
            </a:r>
            <a:r>
              <a:rPr lang="en-US" sz="2000" dirty="0" err="1" smtClean="0"/>
              <a:t>pengajuan</a:t>
            </a:r>
            <a:r>
              <a:rPr lang="en-US" sz="2000" dirty="0" smtClean="0"/>
              <a:t> SPP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782820" y="4577372"/>
            <a:ext cx="21290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000" dirty="0" smtClean="0"/>
              <a:t>KEPALA DESA</a:t>
            </a:r>
          </a:p>
          <a:p>
            <a:pPr lvl="0"/>
            <a:r>
              <a:rPr lang="en-US" sz="2000" dirty="0" err="1" smtClean="0"/>
              <a:t>Mengesahkan</a:t>
            </a:r>
            <a:r>
              <a:rPr lang="en-US" sz="2000" dirty="0" smtClean="0"/>
              <a:t> RAB</a:t>
            </a:r>
          </a:p>
          <a:p>
            <a:r>
              <a:rPr lang="en-US" sz="2000" dirty="0" err="1" smtClean="0"/>
              <a:t>Menyetujui</a:t>
            </a:r>
            <a:r>
              <a:rPr lang="en-US" sz="2000" dirty="0" smtClean="0"/>
              <a:t> SPP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4000504"/>
            <a:ext cx="34290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lvl="0" indent="-269875"/>
            <a:r>
              <a:rPr lang="en-US" sz="2000" dirty="0" smtClean="0"/>
              <a:t>BENDAHARA</a:t>
            </a:r>
          </a:p>
          <a:p>
            <a:pPr marL="269875" lvl="0" indent="-269875">
              <a:buFont typeface="Arial" pitchFamily="34" charset="0"/>
              <a:buChar char="•"/>
            </a:pP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pembayaran</a:t>
            </a:r>
            <a:r>
              <a:rPr lang="en-US" sz="2000" dirty="0" smtClean="0"/>
              <a:t>/</a:t>
            </a:r>
            <a:r>
              <a:rPr lang="en-US" sz="2000" dirty="0" err="1" smtClean="0"/>
              <a:t>pengeluaran</a:t>
            </a:r>
            <a:r>
              <a:rPr lang="en-US" sz="2000" dirty="0" smtClean="0"/>
              <a:t> </a:t>
            </a:r>
            <a:r>
              <a:rPr lang="en-US" sz="2000" dirty="0" err="1" smtClean="0"/>
              <a:t>uang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Desa</a:t>
            </a:r>
            <a:endParaRPr lang="en-US" sz="2000" dirty="0" smtClean="0"/>
          </a:p>
          <a:p>
            <a:pPr marL="269875" lvl="0" indent="-269875">
              <a:buFont typeface="Arial" pitchFamily="34" charset="0"/>
              <a:buChar char="•"/>
            </a:pPr>
            <a:r>
              <a:rPr lang="en-US" sz="2000" dirty="0" err="1" smtClean="0"/>
              <a:t>Mencatat</a:t>
            </a:r>
            <a:r>
              <a:rPr lang="en-US" sz="2000" dirty="0" smtClean="0"/>
              <a:t> </a:t>
            </a:r>
            <a:r>
              <a:rPr lang="en-US" sz="2000" dirty="0" err="1" smtClean="0"/>
              <a:t>transaksi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menyusun</a:t>
            </a:r>
            <a:r>
              <a:rPr lang="en-US" sz="2000" dirty="0" smtClean="0"/>
              <a:t> </a:t>
            </a:r>
            <a:r>
              <a:rPr lang="en-US" sz="2000" dirty="0" err="1" smtClean="0"/>
              <a:t>Buku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endParaRPr lang="en-US" sz="2000" dirty="0" smtClean="0"/>
          </a:p>
          <a:p>
            <a:pPr marL="269875" indent="-269875">
              <a:buFont typeface="Arial" pitchFamily="34" charset="0"/>
              <a:buChar char="•"/>
            </a:pPr>
            <a:r>
              <a:rPr lang="en-US" sz="2000" dirty="0" err="1" smtClean="0"/>
              <a:t>Mendokumentasikan</a:t>
            </a:r>
            <a:r>
              <a:rPr lang="en-US" sz="2000" dirty="0" smtClean="0"/>
              <a:t> </a:t>
            </a:r>
            <a:r>
              <a:rPr lang="en-US" sz="2000" dirty="0" err="1" smtClean="0"/>
              <a:t>bukti</a:t>
            </a:r>
            <a:r>
              <a:rPr lang="en-US" sz="2000" dirty="0" smtClean="0"/>
              <a:t> </a:t>
            </a:r>
            <a:r>
              <a:rPr lang="en-US" sz="2000" dirty="0" err="1" smtClean="0"/>
              <a:t>bukti</a:t>
            </a:r>
            <a:r>
              <a:rPr lang="en-US" sz="2000" dirty="0" smtClean="0"/>
              <a:t> </a:t>
            </a:r>
            <a:r>
              <a:rPr lang="en-US" sz="2000" dirty="0" err="1" smtClean="0"/>
              <a:t>pengeluaran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785918" y="142852"/>
            <a:ext cx="6707029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 TUGAS DAN TANGGUNG JAWAB </a:t>
            </a:r>
            <a:r>
              <a:rPr lang="en-US" sz="2800" dirty="0" smtClean="0"/>
              <a:t>PELAK</a:t>
            </a:r>
            <a:r>
              <a:rPr lang="id-ID" sz="2800" dirty="0" smtClean="0"/>
              <a:t>SANA</a:t>
            </a:r>
            <a:endParaRPr lang="en-US" sz="2800" dirty="0"/>
          </a:p>
        </p:txBody>
      </p:sp>
      <p:sp>
        <p:nvSpPr>
          <p:cNvPr id="11" name="Right Arrow 10"/>
          <p:cNvSpPr/>
          <p:nvPr/>
        </p:nvSpPr>
        <p:spPr>
          <a:xfrm>
            <a:off x="4429124" y="2071678"/>
            <a:ext cx="785818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6643702" y="3643314"/>
            <a:ext cx="1214446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10800000">
            <a:off x="4429125" y="4619855"/>
            <a:ext cx="785818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Komunikasi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50" y="3000372"/>
            <a:ext cx="2928938" cy="36433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</p:pic>
      <p:sp>
        <p:nvSpPr>
          <p:cNvPr id="11" name="Explosion 1 10"/>
          <p:cNvSpPr/>
          <p:nvPr/>
        </p:nvSpPr>
        <p:spPr>
          <a:xfrm>
            <a:off x="214313" y="285750"/>
            <a:ext cx="3000375" cy="2786060"/>
          </a:xfrm>
          <a:prstGeom prst="irregularSeal1">
            <a:avLst/>
          </a:prstGeom>
          <a:solidFill>
            <a:schemeClr val="accent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569" tIns="37285" rIns="74569" bIns="3728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/>
              <a:t>PELAKSANAAN KEUANGAN DESA</a:t>
            </a:r>
            <a:endParaRPr lang="id-ID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3786182" y="286120"/>
            <a:ext cx="5214974" cy="7139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74569" tIns="37285" rIns="74569" bIns="3728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 smtClean="0">
                <a:solidFill>
                  <a:schemeClr val="tx1"/>
                </a:solidFill>
              </a:rPr>
              <a:t>Penyusunan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Rencana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Anggaran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Biaya</a:t>
            </a:r>
            <a:r>
              <a:rPr lang="id-ID" sz="2400" dirty="0" smtClean="0">
                <a:solidFill>
                  <a:schemeClr val="tx1"/>
                </a:solidFill>
              </a:rPr>
              <a:t> 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86182" y="1357478"/>
            <a:ext cx="5214974" cy="714200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74569" tIns="37285" rIns="74569" bIns="3728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 smtClean="0"/>
              <a:t>Pengadaan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Jasa</a:t>
            </a:r>
            <a:endParaRPr lang="id-ID" sz="2400" dirty="0">
              <a:solidFill>
                <a:schemeClr val="bg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786182" y="2429870"/>
            <a:ext cx="5214974" cy="784816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74569" tIns="37285" rIns="74569" bIns="3728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 smtClean="0"/>
              <a:t>Pengajuan</a:t>
            </a:r>
            <a:r>
              <a:rPr lang="en-US" sz="2400" dirty="0" smtClean="0"/>
              <a:t> SPP</a:t>
            </a:r>
            <a:endParaRPr lang="id-ID" sz="2400" dirty="0"/>
          </a:p>
        </p:txBody>
      </p:sp>
      <p:sp>
        <p:nvSpPr>
          <p:cNvPr id="15" name="Rounded Rectangle 14"/>
          <p:cNvSpPr/>
          <p:nvPr/>
        </p:nvSpPr>
        <p:spPr>
          <a:xfrm>
            <a:off x="3786182" y="3572056"/>
            <a:ext cx="5214974" cy="928514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74569" tIns="37285" rIns="74569" bIns="3728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 smtClean="0"/>
              <a:t>Pembayaran</a:t>
            </a:r>
            <a:endParaRPr lang="id-ID" sz="2200" dirty="0"/>
          </a:p>
        </p:txBody>
      </p:sp>
      <p:sp>
        <p:nvSpPr>
          <p:cNvPr id="16" name="Rounded Rectangle 15"/>
          <p:cNvSpPr/>
          <p:nvPr/>
        </p:nvSpPr>
        <p:spPr>
          <a:xfrm>
            <a:off x="3786182" y="4857760"/>
            <a:ext cx="5214974" cy="928694"/>
          </a:xfrm>
          <a:prstGeom prst="roundRect">
            <a:avLst>
              <a:gd name="adj" fmla="val 38301"/>
            </a:avLst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74569" tIns="37285" rIns="74569" bIns="3728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 smtClean="0"/>
              <a:t>Pengerjaan</a:t>
            </a:r>
            <a:r>
              <a:rPr lang="en-US" sz="2400" dirty="0" smtClean="0"/>
              <a:t> </a:t>
            </a:r>
            <a:r>
              <a:rPr lang="en-US" sz="2400" dirty="0" err="1" smtClean="0"/>
              <a:t>Buku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Pembantu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endParaRPr lang="id-ID" sz="2200" dirty="0"/>
          </a:p>
        </p:txBody>
      </p:sp>
      <p:sp>
        <p:nvSpPr>
          <p:cNvPr id="19" name="Right Arrow 18"/>
          <p:cNvSpPr/>
          <p:nvPr/>
        </p:nvSpPr>
        <p:spPr>
          <a:xfrm>
            <a:off x="3286125" y="214313"/>
            <a:ext cx="357188" cy="714375"/>
          </a:xfrm>
          <a:prstGeom prst="rightArrow">
            <a:avLst/>
          </a:prstGeom>
          <a:solidFill>
            <a:srgbClr val="C00000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569" tIns="37285" rIns="74569" bIns="3728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100" b="1" dirty="0"/>
              <a:t>a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3286125" y="1142989"/>
            <a:ext cx="357188" cy="714375"/>
          </a:xfrm>
          <a:prstGeom prst="rightArrow">
            <a:avLst/>
          </a:prstGeom>
          <a:solidFill>
            <a:srgbClr val="C00000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569" tIns="37285" rIns="74569" bIns="3728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100" b="1" dirty="0"/>
              <a:t>b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3286125" y="2357435"/>
            <a:ext cx="357188" cy="714375"/>
          </a:xfrm>
          <a:prstGeom prst="rightArrow">
            <a:avLst/>
          </a:prstGeom>
          <a:solidFill>
            <a:srgbClr val="C00000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569" tIns="37285" rIns="74569" bIns="3728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100" b="1" dirty="0"/>
              <a:t>c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3286125" y="3571881"/>
            <a:ext cx="357188" cy="714375"/>
          </a:xfrm>
          <a:prstGeom prst="rightArrow">
            <a:avLst/>
          </a:prstGeom>
          <a:solidFill>
            <a:srgbClr val="C00000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569" tIns="37285" rIns="74569" bIns="3728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100" b="1" dirty="0"/>
              <a:t>d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3286125" y="4929203"/>
            <a:ext cx="357188" cy="714375"/>
          </a:xfrm>
          <a:prstGeom prst="rightArrow">
            <a:avLst/>
          </a:prstGeom>
          <a:solidFill>
            <a:srgbClr val="C00000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569" tIns="37285" rIns="74569" bIns="3728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100" b="1" dirty="0"/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28596" y="1643050"/>
            <a:ext cx="8286808" cy="450059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42910" y="285729"/>
            <a:ext cx="7815290" cy="1143008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MENYUSUN RAB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71472" y="1785926"/>
            <a:ext cx="8001056" cy="1752600"/>
          </a:xfrm>
        </p:spPr>
        <p:txBody>
          <a:bodyPr>
            <a:noAutofit/>
          </a:bodyPr>
          <a:lstStyle/>
          <a:p>
            <a:pPr algn="l"/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Rincian</a:t>
            </a:r>
            <a:r>
              <a:rPr lang="en-US" sz="2200" dirty="0" smtClean="0">
                <a:solidFill>
                  <a:schemeClr val="tx1"/>
                </a:solidFill>
              </a:rPr>
              <a:t>  </a:t>
            </a:r>
            <a:r>
              <a:rPr lang="en-US" sz="2200" dirty="0" err="1" smtClean="0">
                <a:solidFill>
                  <a:schemeClr val="tx1"/>
                </a:solidFill>
              </a:rPr>
              <a:t>Anggaran</a:t>
            </a:r>
            <a:r>
              <a:rPr lang="en-US" sz="2200" dirty="0" smtClean="0">
                <a:solidFill>
                  <a:schemeClr val="tx1"/>
                </a:solidFill>
              </a:rPr>
              <a:t>  </a:t>
            </a:r>
            <a:r>
              <a:rPr lang="en-US" sz="2200" dirty="0" err="1" smtClean="0">
                <a:solidFill>
                  <a:schemeClr val="tx1"/>
                </a:solidFill>
              </a:rPr>
              <a:t>Biaya</a:t>
            </a:r>
            <a:r>
              <a:rPr lang="en-US" sz="2200" dirty="0" smtClean="0">
                <a:solidFill>
                  <a:schemeClr val="tx1"/>
                </a:solidFill>
              </a:rPr>
              <a:t>  yang  </a:t>
            </a:r>
            <a:r>
              <a:rPr lang="en-US" sz="2200" dirty="0" err="1" smtClean="0">
                <a:solidFill>
                  <a:schemeClr val="tx1"/>
                </a:solidFill>
              </a:rPr>
              <a:t>selanjutnya</a:t>
            </a:r>
            <a:r>
              <a:rPr lang="en-US" sz="2200" dirty="0" smtClean="0">
                <a:solidFill>
                  <a:schemeClr val="tx1"/>
                </a:solidFill>
              </a:rPr>
              <a:t>  </a:t>
            </a:r>
            <a:r>
              <a:rPr lang="en-US" sz="2200" dirty="0" err="1" smtClean="0">
                <a:solidFill>
                  <a:schemeClr val="tx1"/>
                </a:solidFill>
              </a:rPr>
              <a:t>disingkat</a:t>
            </a:r>
            <a:r>
              <a:rPr lang="en-US" sz="2200" dirty="0" smtClean="0">
                <a:solidFill>
                  <a:schemeClr val="tx1"/>
                </a:solidFill>
              </a:rPr>
              <a:t>  RAB </a:t>
            </a:r>
            <a:r>
              <a:rPr lang="en-US" sz="2200" dirty="0" err="1" smtClean="0">
                <a:solidFill>
                  <a:schemeClr val="tx1"/>
                </a:solidFill>
              </a:rPr>
              <a:t>adalah</a:t>
            </a:r>
            <a:r>
              <a:rPr lang="en-US" sz="2200" dirty="0" smtClean="0">
                <a:solidFill>
                  <a:schemeClr val="tx1"/>
                </a:solidFill>
              </a:rPr>
              <a:t>  </a:t>
            </a:r>
            <a:r>
              <a:rPr lang="en-US" sz="2200" dirty="0" err="1" smtClean="0">
                <a:solidFill>
                  <a:schemeClr val="tx1"/>
                </a:solidFill>
              </a:rPr>
              <a:t>suatu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dokumen</a:t>
            </a:r>
            <a:r>
              <a:rPr lang="en-US" sz="2200" dirty="0" smtClean="0">
                <a:solidFill>
                  <a:schemeClr val="tx1"/>
                </a:solidFill>
              </a:rPr>
              <a:t>  yang  </a:t>
            </a:r>
            <a:r>
              <a:rPr lang="en-US" sz="2200" dirty="0" err="1" smtClean="0">
                <a:solidFill>
                  <a:schemeClr val="tx1"/>
                </a:solidFill>
              </a:rPr>
              <a:t>berisi</a:t>
            </a:r>
            <a:r>
              <a:rPr lang="en-US" sz="2200" dirty="0" smtClean="0">
                <a:solidFill>
                  <a:schemeClr val="tx1"/>
                </a:solidFill>
              </a:rPr>
              <a:t>  </a:t>
            </a:r>
            <a:r>
              <a:rPr lang="id-ID" sz="2200" dirty="0" smtClean="0">
                <a:solidFill>
                  <a:schemeClr val="tx1"/>
                </a:solidFill>
              </a:rPr>
              <a:t>rincian kebutuhan dalam kegiatan pelaksanaan</a:t>
            </a:r>
            <a:r>
              <a:rPr lang="en-US" sz="2200" dirty="0" smtClean="0">
                <a:solidFill>
                  <a:schemeClr val="tx1"/>
                </a:solidFill>
              </a:rPr>
              <a:t>, </a:t>
            </a:r>
            <a:r>
              <a:rPr lang="en-US" sz="2200" dirty="0" err="1" smtClean="0">
                <a:solidFill>
                  <a:schemeClr val="tx1"/>
                </a:solidFill>
              </a:rPr>
              <a:t>rincian</a:t>
            </a:r>
            <a:r>
              <a:rPr lang="en-US" sz="2200" dirty="0" smtClean="0">
                <a:solidFill>
                  <a:schemeClr val="tx1"/>
                </a:solidFill>
              </a:rPr>
              <a:t>  </a:t>
            </a:r>
            <a:r>
              <a:rPr lang="en-US" sz="2200" dirty="0" err="1" smtClean="0">
                <a:solidFill>
                  <a:schemeClr val="tx1"/>
                </a:solidFill>
              </a:rPr>
              <a:t>komponen-komponen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i="1" dirty="0" smtClean="0">
                <a:solidFill>
                  <a:schemeClr val="tx1"/>
                </a:solidFill>
              </a:rPr>
              <a:t>(input) </a:t>
            </a:r>
            <a:r>
              <a:rPr lang="en-US" sz="2200" dirty="0" err="1" smtClean="0">
                <a:solidFill>
                  <a:schemeClr val="tx1"/>
                </a:solidFill>
              </a:rPr>
              <a:t>dan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besaran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biaya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dari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masing-masing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komponen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suatu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kegiatan</a:t>
            </a:r>
            <a:r>
              <a:rPr lang="en-US" sz="2200" dirty="0" smtClean="0">
                <a:solidFill>
                  <a:schemeClr val="tx1"/>
                </a:solidFill>
              </a:rPr>
              <a:t>. RAB </a:t>
            </a:r>
            <a:r>
              <a:rPr lang="en-US" sz="2200" dirty="0" err="1" smtClean="0">
                <a:solidFill>
                  <a:schemeClr val="tx1"/>
                </a:solidFill>
              </a:rPr>
              <a:t>mencakup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penjabaran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lebih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lanjut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dari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unsur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perkiraan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biaya</a:t>
            </a:r>
            <a:r>
              <a:rPr lang="en-US" sz="2200" dirty="0" smtClean="0">
                <a:solidFill>
                  <a:schemeClr val="tx1"/>
                </a:solidFill>
              </a:rPr>
              <a:t> (how much) </a:t>
            </a:r>
            <a:r>
              <a:rPr lang="en-US" sz="2200" dirty="0" err="1" smtClean="0">
                <a:solidFill>
                  <a:schemeClr val="tx1"/>
                </a:solidFill>
              </a:rPr>
              <a:t>dalam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rangka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pencapaian</a:t>
            </a:r>
            <a:r>
              <a:rPr lang="en-US" sz="2200" dirty="0" smtClean="0">
                <a:solidFill>
                  <a:schemeClr val="tx1"/>
                </a:solidFill>
              </a:rPr>
              <a:t> output </a:t>
            </a:r>
            <a:r>
              <a:rPr lang="en-US" sz="2200" dirty="0" err="1" smtClean="0">
                <a:solidFill>
                  <a:schemeClr val="tx1"/>
                </a:solidFill>
              </a:rPr>
              <a:t>kegiatan</a:t>
            </a:r>
            <a:r>
              <a:rPr lang="en-US" sz="2200" dirty="0" smtClean="0">
                <a:solidFill>
                  <a:schemeClr val="tx1"/>
                </a:solidFill>
              </a:rPr>
              <a:t> yang </a:t>
            </a:r>
            <a:r>
              <a:rPr lang="en-US" sz="2200" dirty="0" err="1" smtClean="0">
                <a:solidFill>
                  <a:schemeClr val="tx1"/>
                </a:solidFill>
              </a:rPr>
              <a:t>telah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direncanakan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dalam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APBDes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memuat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antara</a:t>
            </a:r>
            <a:r>
              <a:rPr lang="en-US" sz="2200" dirty="0" smtClean="0">
                <a:solidFill>
                  <a:schemeClr val="tx1"/>
                </a:solidFill>
              </a:rPr>
              <a:t> lain:</a:t>
            </a:r>
            <a:endParaRPr lang="id-ID" sz="2200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id-ID" sz="2200" dirty="0" smtClean="0">
                <a:solidFill>
                  <a:schemeClr val="tx1"/>
                </a:solidFill>
              </a:rPr>
              <a:t>Rincian aktivitas/belanja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id-ID" sz="2200" dirty="0" smtClean="0">
                <a:solidFill>
                  <a:schemeClr val="tx1"/>
                </a:solidFill>
              </a:rPr>
              <a:t>Perhitungan harga satuan, volume, dan jumlah harga masing-masing komponen (harga termasuk pajak2)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id-ID" sz="2200" dirty="0" smtClean="0">
                <a:solidFill>
                  <a:schemeClr val="tx1"/>
                </a:solidFill>
              </a:rPr>
              <a:t>Jumlah total harga yang menunjukkan harga keluaran/output</a:t>
            </a:r>
          </a:p>
          <a:p>
            <a:pPr algn="l"/>
            <a:endParaRPr 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727</Words>
  <Application>Microsoft Office PowerPoint</Application>
  <PresentationFormat>On-screen Show (4:3)</PresentationFormat>
  <Paragraphs>143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Concourse</vt:lpstr>
      <vt:lpstr>PELAKSANAAN  PENGELOLAAN  KEUANGAN DESA</vt:lpstr>
      <vt:lpstr>PB. 1   : PENGELOLAAN KEUANGAN DESA  SPB.1.3   : PELAKSANAAN PENGELOLAAN KEUANGAN DESA   TUJUAN : Setelah selesai penyajian SPB ini, diharapkan       peserta dapat:     1. Menjelaskan pengertian pelaksanaan dalam          pengelolaan keuangan dengan benar;     2. Trampil menyusun rangkaian kegiatan             pelaksanaan dalam pengeloaan keuangan desa           dengan benar;        WAKTU : 1 Jam Pelajaran @ 45 menit  ═ 45 menit </vt:lpstr>
      <vt:lpstr>Slide 3</vt:lpstr>
      <vt:lpstr>Pelaksanaan dalam Pengelolaan Keuangan Desa</vt:lpstr>
      <vt:lpstr>Beberapa ketentuan dalam pelaksanaan pengelolaan keuangan desa</vt:lpstr>
      <vt:lpstr>Uang di Kas Bendahara</vt:lpstr>
      <vt:lpstr>Slide 7</vt:lpstr>
      <vt:lpstr>Slide 8</vt:lpstr>
      <vt:lpstr>MENYUSUN RAB</vt:lpstr>
      <vt:lpstr>                                              RENCANA  ANGGARAN BIAYA                                DESA …………………… KECAMATAN …………………………….                                                   TAHUN ANGGARAN ................  Bidang        : .............................. Kegiatan    : .............................. Waktu Pelaksanaan    : ..............................  Rincian Pendanaan </vt:lpstr>
      <vt:lpstr>Alur Pengadaan Barang &amp; Jasa</vt:lpstr>
      <vt:lpstr>Slide 12</vt:lpstr>
      <vt:lpstr>Slide 13</vt:lpstr>
      <vt:lpstr>                                                             SURAT PERMINTAAN PEMBAYARAN (SPP)                                                            DESA ................. KECAMATAN .....................                                                                            TAHUN ANGGARAN ...........  Bidang    :  Kegiatan  : Waktu Pelaksanaan   :   Rincian Pendanaan </vt:lpstr>
      <vt:lpstr>                                                       PERNYATAAN TANGGUNG JAWAB BELANJA                                                          DESA  ................. KECAMATAN .............                                                                     TAHUN ANGGARAN ............  Bidang      :  Kegiatan    :  </vt:lpstr>
      <vt:lpstr>PEMBAYARAN</vt:lpstr>
      <vt:lpstr>Slide 17</vt:lpstr>
      <vt:lpstr>Buku Kas Pembantu Kegiatan</vt:lpstr>
      <vt:lpstr>                                                       BUKU KAS PEMBANTU KEGIATAN                                               DESA………………..  KECAMATAN…………………..                                            TAHUN ANGGARAN…………………………………….  Bidang : Kegiatan 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Acer_PC</cp:lastModifiedBy>
  <cp:revision>57</cp:revision>
  <dcterms:created xsi:type="dcterms:W3CDTF">2015-06-13T13:36:46Z</dcterms:created>
  <dcterms:modified xsi:type="dcterms:W3CDTF">2021-05-28T04:27:49Z</dcterms:modified>
</cp:coreProperties>
</file>