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6"/>
  </p:notesMasterIdLst>
  <p:sldIdLst>
    <p:sldId id="256" r:id="rId3"/>
    <p:sldId id="263" r:id="rId4"/>
    <p:sldId id="273" r:id="rId5"/>
    <p:sldId id="274" r:id="rId6"/>
    <p:sldId id="275" r:id="rId7"/>
    <p:sldId id="271" r:id="rId8"/>
    <p:sldId id="278" r:id="rId9"/>
    <p:sldId id="279" r:id="rId10"/>
    <p:sldId id="280" r:id="rId11"/>
    <p:sldId id="282" r:id="rId12"/>
    <p:sldId id="272" r:id="rId13"/>
    <p:sldId id="283" r:id="rId14"/>
    <p:sldId id="27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BC41D"/>
    <a:srgbClr val="595959"/>
    <a:srgbClr val="A6A6A6"/>
    <a:srgbClr val="26262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showGuides="1">
      <p:cViewPr>
        <p:scale>
          <a:sx n="77" d="100"/>
          <a:sy n="77" d="100"/>
        </p:scale>
        <p:origin x="-336" y="19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44B30B3-A86C-4C3D-BEF8-0ECEAD87677A}" type="datetimeFigureOut">
              <a:rPr lang="en-US" smtClean="0"/>
              <a:t>3/10/2020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B36F87-0228-4D42-9BB3-42248F97EB20}" type="slidenum">
              <a:rPr lang="en-US" smtClean="0"/>
              <a:t>‹#›</a:t>
            </a:fld>
            <a:endParaRPr lang="en-US"/>
          </a:p>
        </p:txBody>
      </p:sp>
    </p:spTree>
    <p:extLst>
      <p:ext uri="{BB962C8B-B14F-4D97-AF65-F5344CB8AC3E}">
        <p14:creationId xmlns:p14="http://schemas.microsoft.com/office/powerpoint/2010/main" val="4110889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A06F728-561E-4E6C-BAC4-3FDD9440376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F6BC9D66-8D44-478E-AB05-472630C11A3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775089FE-CE46-4C54-8844-F51D0B5FE516}"/>
              </a:ext>
            </a:extLst>
          </p:cNvPr>
          <p:cNvSpPr>
            <a:spLocks noGrp="1"/>
          </p:cNvSpPr>
          <p:nvPr>
            <p:ph type="dt" sz="half" idx="10"/>
          </p:nvPr>
        </p:nvSpPr>
        <p:spPr/>
        <p:txBody>
          <a:bodyPr/>
          <a:lstStyle/>
          <a:p>
            <a:fld id="{F239F89B-F18A-423D-A9F4-860B11E3A783}" type="datetimeFigureOut">
              <a:rPr lang="en-US" smtClean="0"/>
              <a:t>3/10/2020</a:t>
            </a:fld>
            <a:endParaRPr lang="en-US"/>
          </a:p>
        </p:txBody>
      </p:sp>
      <p:sp>
        <p:nvSpPr>
          <p:cNvPr id="5" name="Footer Placeholder 4">
            <a:extLst>
              <a:ext uri="{FF2B5EF4-FFF2-40B4-BE49-F238E27FC236}">
                <a16:creationId xmlns:a16="http://schemas.microsoft.com/office/drawing/2014/main" xmlns="" id="{6CF6543F-E338-43EE-9659-B1F3B35494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1B6BBE43-6D1B-474B-81FB-6B79BFDA2C10}"/>
              </a:ext>
            </a:extLst>
          </p:cNvPr>
          <p:cNvSpPr>
            <a:spLocks noGrp="1"/>
          </p:cNvSpPr>
          <p:nvPr>
            <p:ph type="sldNum" sz="quarter" idx="12"/>
          </p:nvPr>
        </p:nvSpPr>
        <p:spPr/>
        <p:txBody>
          <a:bodyPr/>
          <a:lstStyle/>
          <a:p>
            <a:fld id="{D8D60E23-E44C-4D0E-817A-DB9E5FABBBB8}" type="slidenum">
              <a:rPr lang="en-US" smtClean="0"/>
              <a:t>‹#›</a:t>
            </a:fld>
            <a:endParaRPr lang="en-US"/>
          </a:p>
        </p:txBody>
      </p:sp>
    </p:spTree>
    <p:extLst>
      <p:ext uri="{BB962C8B-B14F-4D97-AF65-F5344CB8AC3E}">
        <p14:creationId xmlns:p14="http://schemas.microsoft.com/office/powerpoint/2010/main" val="403131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8E20877-41A8-4BCF-B226-ED18D98E6A2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1D710C09-25C4-43B0-9AEF-2325D02E6F4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A4B085D5-8486-4E04-8103-DE32EA3C6180}"/>
              </a:ext>
            </a:extLst>
          </p:cNvPr>
          <p:cNvSpPr>
            <a:spLocks noGrp="1"/>
          </p:cNvSpPr>
          <p:nvPr>
            <p:ph type="dt" sz="half" idx="10"/>
          </p:nvPr>
        </p:nvSpPr>
        <p:spPr/>
        <p:txBody>
          <a:bodyPr/>
          <a:lstStyle/>
          <a:p>
            <a:fld id="{F239F89B-F18A-423D-A9F4-860B11E3A783}" type="datetimeFigureOut">
              <a:rPr lang="en-US" smtClean="0"/>
              <a:t>3/10/2020</a:t>
            </a:fld>
            <a:endParaRPr lang="en-US"/>
          </a:p>
        </p:txBody>
      </p:sp>
      <p:sp>
        <p:nvSpPr>
          <p:cNvPr id="5" name="Footer Placeholder 4">
            <a:extLst>
              <a:ext uri="{FF2B5EF4-FFF2-40B4-BE49-F238E27FC236}">
                <a16:creationId xmlns:a16="http://schemas.microsoft.com/office/drawing/2014/main" xmlns="" id="{223E3696-3E59-4F8B-BE18-3133217DB5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70BE0F54-8938-41C7-82B4-C56217BB6531}"/>
              </a:ext>
            </a:extLst>
          </p:cNvPr>
          <p:cNvSpPr>
            <a:spLocks noGrp="1"/>
          </p:cNvSpPr>
          <p:nvPr>
            <p:ph type="sldNum" sz="quarter" idx="12"/>
          </p:nvPr>
        </p:nvSpPr>
        <p:spPr/>
        <p:txBody>
          <a:bodyPr/>
          <a:lstStyle/>
          <a:p>
            <a:fld id="{D8D60E23-E44C-4D0E-817A-DB9E5FABBBB8}" type="slidenum">
              <a:rPr lang="en-US" smtClean="0"/>
              <a:t>‹#›</a:t>
            </a:fld>
            <a:endParaRPr lang="en-US"/>
          </a:p>
        </p:txBody>
      </p:sp>
    </p:spTree>
    <p:extLst>
      <p:ext uri="{BB962C8B-B14F-4D97-AF65-F5344CB8AC3E}">
        <p14:creationId xmlns:p14="http://schemas.microsoft.com/office/powerpoint/2010/main" val="1135041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64E50CB4-94DB-4700-8E2F-40E90C5DB60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375C6BFF-3E98-4DC0-8DFF-E579A3BCDA2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557FFCD8-92FC-4672-A81A-A5819EDEBE9A}"/>
              </a:ext>
            </a:extLst>
          </p:cNvPr>
          <p:cNvSpPr>
            <a:spLocks noGrp="1"/>
          </p:cNvSpPr>
          <p:nvPr>
            <p:ph type="dt" sz="half" idx="10"/>
          </p:nvPr>
        </p:nvSpPr>
        <p:spPr/>
        <p:txBody>
          <a:bodyPr/>
          <a:lstStyle/>
          <a:p>
            <a:fld id="{F239F89B-F18A-423D-A9F4-860B11E3A783}" type="datetimeFigureOut">
              <a:rPr lang="en-US" smtClean="0"/>
              <a:t>3/10/2020</a:t>
            </a:fld>
            <a:endParaRPr lang="en-US"/>
          </a:p>
        </p:txBody>
      </p:sp>
      <p:sp>
        <p:nvSpPr>
          <p:cNvPr id="5" name="Footer Placeholder 4">
            <a:extLst>
              <a:ext uri="{FF2B5EF4-FFF2-40B4-BE49-F238E27FC236}">
                <a16:creationId xmlns:a16="http://schemas.microsoft.com/office/drawing/2014/main" xmlns="" id="{D7908992-224E-499E-96D3-7769ADB5491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04FC5622-66A9-4D70-8724-0D567739379F}"/>
              </a:ext>
            </a:extLst>
          </p:cNvPr>
          <p:cNvSpPr>
            <a:spLocks noGrp="1"/>
          </p:cNvSpPr>
          <p:nvPr>
            <p:ph type="sldNum" sz="quarter" idx="12"/>
          </p:nvPr>
        </p:nvSpPr>
        <p:spPr/>
        <p:txBody>
          <a:bodyPr/>
          <a:lstStyle/>
          <a:p>
            <a:fld id="{D8D60E23-E44C-4D0E-817A-DB9E5FABBBB8}" type="slidenum">
              <a:rPr lang="en-US" smtClean="0"/>
              <a:t>‹#›</a:t>
            </a:fld>
            <a:endParaRPr lang="en-US"/>
          </a:p>
        </p:txBody>
      </p:sp>
    </p:spTree>
    <p:extLst>
      <p:ext uri="{BB962C8B-B14F-4D97-AF65-F5344CB8AC3E}">
        <p14:creationId xmlns:p14="http://schemas.microsoft.com/office/powerpoint/2010/main" val="32244203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10F2944-CD9C-4FB5-A0C7-621A87A14CB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051A7A3C-8298-4925-A0A3-9F70AC2E34D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0B422B87-6FB9-4F87-9810-35B69464068A}"/>
              </a:ext>
            </a:extLst>
          </p:cNvPr>
          <p:cNvSpPr>
            <a:spLocks noGrp="1"/>
          </p:cNvSpPr>
          <p:nvPr>
            <p:ph type="dt" sz="half" idx="10"/>
          </p:nvPr>
        </p:nvSpPr>
        <p:spPr/>
        <p:txBody>
          <a:bodyPr/>
          <a:lstStyle/>
          <a:p>
            <a:fld id="{D3802500-2DCA-4720-8360-6E74C26DD0EA}" type="datetimeFigureOut">
              <a:rPr lang="en-US" smtClean="0"/>
              <a:t>3/10/2020</a:t>
            </a:fld>
            <a:endParaRPr lang="en-US"/>
          </a:p>
        </p:txBody>
      </p:sp>
      <p:sp>
        <p:nvSpPr>
          <p:cNvPr id="5" name="Footer Placeholder 4">
            <a:extLst>
              <a:ext uri="{FF2B5EF4-FFF2-40B4-BE49-F238E27FC236}">
                <a16:creationId xmlns:a16="http://schemas.microsoft.com/office/drawing/2014/main" xmlns="" id="{C8218847-C315-4C55-BAC6-03A1AA4912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16EEFE00-2D12-4406-A95C-1BF14567BE93}"/>
              </a:ext>
            </a:extLst>
          </p:cNvPr>
          <p:cNvSpPr>
            <a:spLocks noGrp="1"/>
          </p:cNvSpPr>
          <p:nvPr>
            <p:ph type="sldNum" sz="quarter" idx="12"/>
          </p:nvPr>
        </p:nvSpPr>
        <p:spPr/>
        <p:txBody>
          <a:bodyPr/>
          <a:lstStyle/>
          <a:p>
            <a:fld id="{7E672E3D-61E0-450A-AD62-EE98E486015F}" type="slidenum">
              <a:rPr lang="en-US" smtClean="0"/>
              <a:t>‹#›</a:t>
            </a:fld>
            <a:endParaRPr lang="en-US"/>
          </a:p>
        </p:txBody>
      </p:sp>
    </p:spTree>
    <p:extLst>
      <p:ext uri="{BB962C8B-B14F-4D97-AF65-F5344CB8AC3E}">
        <p14:creationId xmlns:p14="http://schemas.microsoft.com/office/powerpoint/2010/main" val="22217330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0AB1366-174D-45EC-BD88-F980D865B4F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950D19A8-AEB8-482D-8F13-BD953F276B7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1814B90-F6E9-4D26-BF69-ADB349AE3AB7}"/>
              </a:ext>
            </a:extLst>
          </p:cNvPr>
          <p:cNvSpPr>
            <a:spLocks noGrp="1"/>
          </p:cNvSpPr>
          <p:nvPr>
            <p:ph type="dt" sz="half" idx="10"/>
          </p:nvPr>
        </p:nvSpPr>
        <p:spPr/>
        <p:txBody>
          <a:bodyPr/>
          <a:lstStyle/>
          <a:p>
            <a:fld id="{D3802500-2DCA-4720-8360-6E74C26DD0EA}" type="datetimeFigureOut">
              <a:rPr lang="en-US" smtClean="0"/>
              <a:t>3/10/2020</a:t>
            </a:fld>
            <a:endParaRPr lang="en-US"/>
          </a:p>
        </p:txBody>
      </p:sp>
      <p:sp>
        <p:nvSpPr>
          <p:cNvPr id="5" name="Footer Placeholder 4">
            <a:extLst>
              <a:ext uri="{FF2B5EF4-FFF2-40B4-BE49-F238E27FC236}">
                <a16:creationId xmlns:a16="http://schemas.microsoft.com/office/drawing/2014/main" xmlns="" id="{214A9DAD-013C-4027-AC7F-A2AAAA2B58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696D2A19-F4FC-464C-A55F-C1F1EC14C8DF}"/>
              </a:ext>
            </a:extLst>
          </p:cNvPr>
          <p:cNvSpPr>
            <a:spLocks noGrp="1"/>
          </p:cNvSpPr>
          <p:nvPr>
            <p:ph type="sldNum" sz="quarter" idx="12"/>
          </p:nvPr>
        </p:nvSpPr>
        <p:spPr/>
        <p:txBody>
          <a:bodyPr/>
          <a:lstStyle/>
          <a:p>
            <a:fld id="{7E672E3D-61E0-450A-AD62-EE98E486015F}" type="slidenum">
              <a:rPr lang="en-US" smtClean="0"/>
              <a:t>‹#›</a:t>
            </a:fld>
            <a:endParaRPr lang="en-US"/>
          </a:p>
        </p:txBody>
      </p:sp>
    </p:spTree>
    <p:extLst>
      <p:ext uri="{BB962C8B-B14F-4D97-AF65-F5344CB8AC3E}">
        <p14:creationId xmlns:p14="http://schemas.microsoft.com/office/powerpoint/2010/main" val="12025008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4711DF1-25B7-4BD8-9F8B-54F33DD5931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4553E3BE-DCBE-4CC8-AE86-9E96D746A5B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xmlns="" id="{C9844162-8E49-40DF-8692-8FB349E90E11}"/>
              </a:ext>
            </a:extLst>
          </p:cNvPr>
          <p:cNvSpPr>
            <a:spLocks noGrp="1"/>
          </p:cNvSpPr>
          <p:nvPr>
            <p:ph type="dt" sz="half" idx="10"/>
          </p:nvPr>
        </p:nvSpPr>
        <p:spPr/>
        <p:txBody>
          <a:bodyPr/>
          <a:lstStyle/>
          <a:p>
            <a:fld id="{D3802500-2DCA-4720-8360-6E74C26DD0EA}" type="datetimeFigureOut">
              <a:rPr lang="en-US" smtClean="0"/>
              <a:t>3/10/2020</a:t>
            </a:fld>
            <a:endParaRPr lang="en-US"/>
          </a:p>
        </p:txBody>
      </p:sp>
      <p:sp>
        <p:nvSpPr>
          <p:cNvPr id="5" name="Footer Placeholder 4">
            <a:extLst>
              <a:ext uri="{FF2B5EF4-FFF2-40B4-BE49-F238E27FC236}">
                <a16:creationId xmlns:a16="http://schemas.microsoft.com/office/drawing/2014/main" xmlns="" id="{2372F110-54AD-4733-B2C4-4579563723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81DAD72D-AD80-4370-83B6-7D021E164C70}"/>
              </a:ext>
            </a:extLst>
          </p:cNvPr>
          <p:cNvSpPr>
            <a:spLocks noGrp="1"/>
          </p:cNvSpPr>
          <p:nvPr>
            <p:ph type="sldNum" sz="quarter" idx="12"/>
          </p:nvPr>
        </p:nvSpPr>
        <p:spPr/>
        <p:txBody>
          <a:bodyPr/>
          <a:lstStyle/>
          <a:p>
            <a:fld id="{7E672E3D-61E0-450A-AD62-EE98E486015F}" type="slidenum">
              <a:rPr lang="en-US" smtClean="0"/>
              <a:t>‹#›</a:t>
            </a:fld>
            <a:endParaRPr lang="en-US"/>
          </a:p>
        </p:txBody>
      </p:sp>
    </p:spTree>
    <p:extLst>
      <p:ext uri="{BB962C8B-B14F-4D97-AF65-F5344CB8AC3E}">
        <p14:creationId xmlns:p14="http://schemas.microsoft.com/office/powerpoint/2010/main" val="28367795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816F4D9-B1D4-4FA8-BE90-C9A41B6A3F6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43CD55B0-8F63-4EEF-B0E7-7C75A1174A8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C9780715-75E6-47D3-BEF2-8A624C5BE2A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EBBF89AE-869E-4E2D-9588-8AF3590B4763}"/>
              </a:ext>
            </a:extLst>
          </p:cNvPr>
          <p:cNvSpPr>
            <a:spLocks noGrp="1"/>
          </p:cNvSpPr>
          <p:nvPr>
            <p:ph type="dt" sz="half" idx="10"/>
          </p:nvPr>
        </p:nvSpPr>
        <p:spPr/>
        <p:txBody>
          <a:bodyPr/>
          <a:lstStyle/>
          <a:p>
            <a:fld id="{D3802500-2DCA-4720-8360-6E74C26DD0EA}" type="datetimeFigureOut">
              <a:rPr lang="en-US" smtClean="0"/>
              <a:t>3/10/2020</a:t>
            </a:fld>
            <a:endParaRPr lang="en-US"/>
          </a:p>
        </p:txBody>
      </p:sp>
      <p:sp>
        <p:nvSpPr>
          <p:cNvPr id="6" name="Footer Placeholder 5">
            <a:extLst>
              <a:ext uri="{FF2B5EF4-FFF2-40B4-BE49-F238E27FC236}">
                <a16:creationId xmlns:a16="http://schemas.microsoft.com/office/drawing/2014/main" xmlns="" id="{FEA3D75F-B6D6-4039-B62C-329B91C6F19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27270461-BA24-499A-B94A-19E31A6D8EF1}"/>
              </a:ext>
            </a:extLst>
          </p:cNvPr>
          <p:cNvSpPr>
            <a:spLocks noGrp="1"/>
          </p:cNvSpPr>
          <p:nvPr>
            <p:ph type="sldNum" sz="quarter" idx="12"/>
          </p:nvPr>
        </p:nvSpPr>
        <p:spPr/>
        <p:txBody>
          <a:bodyPr/>
          <a:lstStyle/>
          <a:p>
            <a:fld id="{7E672E3D-61E0-450A-AD62-EE98E486015F}" type="slidenum">
              <a:rPr lang="en-US" smtClean="0"/>
              <a:t>‹#›</a:t>
            </a:fld>
            <a:endParaRPr lang="en-US"/>
          </a:p>
        </p:txBody>
      </p:sp>
    </p:spTree>
    <p:extLst>
      <p:ext uri="{BB962C8B-B14F-4D97-AF65-F5344CB8AC3E}">
        <p14:creationId xmlns:p14="http://schemas.microsoft.com/office/powerpoint/2010/main" val="20233594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2811B67-6486-48A8-B9C6-7BE28C93266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16F535E5-85A8-43D5-85D9-1403528DC67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xmlns="" id="{91A23761-ACD7-49EC-8C79-547A8B8575E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7FA70B13-9F25-4D7F-A6D3-97F952DD51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xmlns="" id="{CE145D64-1B69-4E69-B93F-B23272660D7C}"/>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ED99291D-DFEF-4309-A378-1A60B9DFD07A}"/>
              </a:ext>
            </a:extLst>
          </p:cNvPr>
          <p:cNvSpPr>
            <a:spLocks noGrp="1"/>
          </p:cNvSpPr>
          <p:nvPr>
            <p:ph type="dt" sz="half" idx="10"/>
          </p:nvPr>
        </p:nvSpPr>
        <p:spPr/>
        <p:txBody>
          <a:bodyPr/>
          <a:lstStyle/>
          <a:p>
            <a:fld id="{D3802500-2DCA-4720-8360-6E74C26DD0EA}" type="datetimeFigureOut">
              <a:rPr lang="en-US" smtClean="0"/>
              <a:t>3/10/2020</a:t>
            </a:fld>
            <a:endParaRPr lang="en-US"/>
          </a:p>
        </p:txBody>
      </p:sp>
      <p:sp>
        <p:nvSpPr>
          <p:cNvPr id="8" name="Footer Placeholder 7">
            <a:extLst>
              <a:ext uri="{FF2B5EF4-FFF2-40B4-BE49-F238E27FC236}">
                <a16:creationId xmlns:a16="http://schemas.microsoft.com/office/drawing/2014/main" xmlns="" id="{21E80C2C-58F2-4673-9183-A499A392E6C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4C61F43F-0C1C-49FF-B2D8-DD903388BFE5}"/>
              </a:ext>
            </a:extLst>
          </p:cNvPr>
          <p:cNvSpPr>
            <a:spLocks noGrp="1"/>
          </p:cNvSpPr>
          <p:nvPr>
            <p:ph type="sldNum" sz="quarter" idx="12"/>
          </p:nvPr>
        </p:nvSpPr>
        <p:spPr/>
        <p:txBody>
          <a:bodyPr/>
          <a:lstStyle/>
          <a:p>
            <a:fld id="{7E672E3D-61E0-450A-AD62-EE98E486015F}" type="slidenum">
              <a:rPr lang="en-US" smtClean="0"/>
              <a:t>‹#›</a:t>
            </a:fld>
            <a:endParaRPr lang="en-US"/>
          </a:p>
        </p:txBody>
      </p:sp>
    </p:spTree>
    <p:extLst>
      <p:ext uri="{BB962C8B-B14F-4D97-AF65-F5344CB8AC3E}">
        <p14:creationId xmlns:p14="http://schemas.microsoft.com/office/powerpoint/2010/main" val="42471843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33F368A-4E93-4D7F-9029-6B4A8596CEC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E0D54615-DDA5-41AB-8C27-2188BD72BC99}"/>
              </a:ext>
            </a:extLst>
          </p:cNvPr>
          <p:cNvSpPr>
            <a:spLocks noGrp="1"/>
          </p:cNvSpPr>
          <p:nvPr>
            <p:ph type="dt" sz="half" idx="10"/>
          </p:nvPr>
        </p:nvSpPr>
        <p:spPr/>
        <p:txBody>
          <a:bodyPr/>
          <a:lstStyle/>
          <a:p>
            <a:fld id="{D3802500-2DCA-4720-8360-6E74C26DD0EA}" type="datetimeFigureOut">
              <a:rPr lang="en-US" smtClean="0"/>
              <a:t>3/10/2020</a:t>
            </a:fld>
            <a:endParaRPr lang="en-US"/>
          </a:p>
        </p:txBody>
      </p:sp>
      <p:sp>
        <p:nvSpPr>
          <p:cNvPr id="4" name="Footer Placeholder 3">
            <a:extLst>
              <a:ext uri="{FF2B5EF4-FFF2-40B4-BE49-F238E27FC236}">
                <a16:creationId xmlns:a16="http://schemas.microsoft.com/office/drawing/2014/main" xmlns="" id="{76AD342C-DAB3-4157-B778-EFC95EE20E2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2E35F55A-9201-488E-AD35-FB37F93A8BD0}"/>
              </a:ext>
            </a:extLst>
          </p:cNvPr>
          <p:cNvSpPr>
            <a:spLocks noGrp="1"/>
          </p:cNvSpPr>
          <p:nvPr>
            <p:ph type="sldNum" sz="quarter" idx="12"/>
          </p:nvPr>
        </p:nvSpPr>
        <p:spPr/>
        <p:txBody>
          <a:bodyPr/>
          <a:lstStyle/>
          <a:p>
            <a:fld id="{7E672E3D-61E0-450A-AD62-EE98E486015F}" type="slidenum">
              <a:rPr lang="en-US" smtClean="0"/>
              <a:t>‹#›</a:t>
            </a:fld>
            <a:endParaRPr lang="en-US"/>
          </a:p>
        </p:txBody>
      </p:sp>
    </p:spTree>
    <p:extLst>
      <p:ext uri="{BB962C8B-B14F-4D97-AF65-F5344CB8AC3E}">
        <p14:creationId xmlns:p14="http://schemas.microsoft.com/office/powerpoint/2010/main" val="341097844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10F5EE7F-3DBB-469C-8B64-5324DB38E281}"/>
              </a:ext>
            </a:extLst>
          </p:cNvPr>
          <p:cNvSpPr>
            <a:spLocks noGrp="1"/>
          </p:cNvSpPr>
          <p:nvPr>
            <p:ph type="dt" sz="half" idx="10"/>
          </p:nvPr>
        </p:nvSpPr>
        <p:spPr/>
        <p:txBody>
          <a:bodyPr/>
          <a:lstStyle/>
          <a:p>
            <a:fld id="{D3802500-2DCA-4720-8360-6E74C26DD0EA}" type="datetimeFigureOut">
              <a:rPr lang="en-US" smtClean="0"/>
              <a:t>3/10/2020</a:t>
            </a:fld>
            <a:endParaRPr lang="en-US"/>
          </a:p>
        </p:txBody>
      </p:sp>
      <p:sp>
        <p:nvSpPr>
          <p:cNvPr id="3" name="Footer Placeholder 2">
            <a:extLst>
              <a:ext uri="{FF2B5EF4-FFF2-40B4-BE49-F238E27FC236}">
                <a16:creationId xmlns:a16="http://schemas.microsoft.com/office/drawing/2014/main" xmlns="" id="{A0489D70-E202-4768-9202-B93B4CC2DAA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1BB20AB1-86F0-4A4D-AB07-3A153ECF46E3}"/>
              </a:ext>
            </a:extLst>
          </p:cNvPr>
          <p:cNvSpPr>
            <a:spLocks noGrp="1"/>
          </p:cNvSpPr>
          <p:nvPr>
            <p:ph type="sldNum" sz="quarter" idx="12"/>
          </p:nvPr>
        </p:nvSpPr>
        <p:spPr/>
        <p:txBody>
          <a:bodyPr/>
          <a:lstStyle/>
          <a:p>
            <a:fld id="{7E672E3D-61E0-450A-AD62-EE98E486015F}" type="slidenum">
              <a:rPr lang="en-US" smtClean="0"/>
              <a:t>‹#›</a:t>
            </a:fld>
            <a:endParaRPr lang="en-US"/>
          </a:p>
        </p:txBody>
      </p:sp>
    </p:spTree>
    <p:extLst>
      <p:ext uri="{BB962C8B-B14F-4D97-AF65-F5344CB8AC3E}">
        <p14:creationId xmlns:p14="http://schemas.microsoft.com/office/powerpoint/2010/main" val="28161839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62C2A4-9622-47DC-9B00-882CFED8CC7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19507FE0-67C3-4BD1-A829-F9EDDCA985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EB067AA2-DB24-4F1F-AC5D-904E0CCE61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2715683E-49FA-4718-BA99-F90E7215A0ED}"/>
              </a:ext>
            </a:extLst>
          </p:cNvPr>
          <p:cNvSpPr>
            <a:spLocks noGrp="1"/>
          </p:cNvSpPr>
          <p:nvPr>
            <p:ph type="dt" sz="half" idx="10"/>
          </p:nvPr>
        </p:nvSpPr>
        <p:spPr/>
        <p:txBody>
          <a:bodyPr/>
          <a:lstStyle/>
          <a:p>
            <a:fld id="{D3802500-2DCA-4720-8360-6E74C26DD0EA}" type="datetimeFigureOut">
              <a:rPr lang="en-US" smtClean="0"/>
              <a:t>3/10/2020</a:t>
            </a:fld>
            <a:endParaRPr lang="en-US"/>
          </a:p>
        </p:txBody>
      </p:sp>
      <p:sp>
        <p:nvSpPr>
          <p:cNvPr id="6" name="Footer Placeholder 5">
            <a:extLst>
              <a:ext uri="{FF2B5EF4-FFF2-40B4-BE49-F238E27FC236}">
                <a16:creationId xmlns:a16="http://schemas.microsoft.com/office/drawing/2014/main" xmlns="" id="{9090B357-5E8C-4950-A575-B1C527F2C6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5BDE7806-9CDA-4464-8F4B-BAE85BA56D12}"/>
              </a:ext>
            </a:extLst>
          </p:cNvPr>
          <p:cNvSpPr>
            <a:spLocks noGrp="1"/>
          </p:cNvSpPr>
          <p:nvPr>
            <p:ph type="sldNum" sz="quarter" idx="12"/>
          </p:nvPr>
        </p:nvSpPr>
        <p:spPr/>
        <p:txBody>
          <a:bodyPr/>
          <a:lstStyle/>
          <a:p>
            <a:fld id="{7E672E3D-61E0-450A-AD62-EE98E486015F}" type="slidenum">
              <a:rPr lang="en-US" smtClean="0"/>
              <a:t>‹#›</a:t>
            </a:fld>
            <a:endParaRPr lang="en-US"/>
          </a:p>
        </p:txBody>
      </p:sp>
    </p:spTree>
    <p:extLst>
      <p:ext uri="{BB962C8B-B14F-4D97-AF65-F5344CB8AC3E}">
        <p14:creationId xmlns:p14="http://schemas.microsoft.com/office/powerpoint/2010/main" val="1687361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A5690A8-0833-4CDA-8B8E-5BC58AE30C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EDECEF8B-56C3-425E-929E-142377ACB62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579A183A-6DF1-4F50-998C-0BB9A002344A}"/>
              </a:ext>
            </a:extLst>
          </p:cNvPr>
          <p:cNvSpPr>
            <a:spLocks noGrp="1"/>
          </p:cNvSpPr>
          <p:nvPr>
            <p:ph type="dt" sz="half" idx="10"/>
          </p:nvPr>
        </p:nvSpPr>
        <p:spPr/>
        <p:txBody>
          <a:bodyPr/>
          <a:lstStyle/>
          <a:p>
            <a:fld id="{F239F89B-F18A-423D-A9F4-860B11E3A783}" type="datetimeFigureOut">
              <a:rPr lang="en-US" smtClean="0"/>
              <a:t>3/10/2020</a:t>
            </a:fld>
            <a:endParaRPr lang="en-US"/>
          </a:p>
        </p:txBody>
      </p:sp>
      <p:sp>
        <p:nvSpPr>
          <p:cNvPr id="5" name="Footer Placeholder 4">
            <a:extLst>
              <a:ext uri="{FF2B5EF4-FFF2-40B4-BE49-F238E27FC236}">
                <a16:creationId xmlns:a16="http://schemas.microsoft.com/office/drawing/2014/main" xmlns="" id="{6E57C611-E00D-470E-AE5C-AB08001E97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10073ADE-E51E-4BFB-B305-6ABC50BBCBFB}"/>
              </a:ext>
            </a:extLst>
          </p:cNvPr>
          <p:cNvSpPr>
            <a:spLocks noGrp="1"/>
          </p:cNvSpPr>
          <p:nvPr>
            <p:ph type="sldNum" sz="quarter" idx="12"/>
          </p:nvPr>
        </p:nvSpPr>
        <p:spPr/>
        <p:txBody>
          <a:bodyPr/>
          <a:lstStyle/>
          <a:p>
            <a:fld id="{D8D60E23-E44C-4D0E-817A-DB9E5FABBBB8}" type="slidenum">
              <a:rPr lang="en-US" smtClean="0"/>
              <a:t>‹#›</a:t>
            </a:fld>
            <a:endParaRPr lang="en-US"/>
          </a:p>
        </p:txBody>
      </p:sp>
    </p:spTree>
    <p:extLst>
      <p:ext uri="{BB962C8B-B14F-4D97-AF65-F5344CB8AC3E}">
        <p14:creationId xmlns:p14="http://schemas.microsoft.com/office/powerpoint/2010/main" val="73456810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947DB20-43E3-4E51-A101-622596DD46A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75FA13BB-A760-4669-9B11-D15A7BDB89E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445D4BBC-2FD9-4B8A-88B0-35CB3581A2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86E4F2F8-80FD-42A4-B42B-C3D3DCE821E8}"/>
              </a:ext>
            </a:extLst>
          </p:cNvPr>
          <p:cNvSpPr>
            <a:spLocks noGrp="1"/>
          </p:cNvSpPr>
          <p:nvPr>
            <p:ph type="dt" sz="half" idx="10"/>
          </p:nvPr>
        </p:nvSpPr>
        <p:spPr/>
        <p:txBody>
          <a:bodyPr/>
          <a:lstStyle/>
          <a:p>
            <a:fld id="{D3802500-2DCA-4720-8360-6E74C26DD0EA}" type="datetimeFigureOut">
              <a:rPr lang="en-US" smtClean="0"/>
              <a:t>3/10/2020</a:t>
            </a:fld>
            <a:endParaRPr lang="en-US"/>
          </a:p>
        </p:txBody>
      </p:sp>
      <p:sp>
        <p:nvSpPr>
          <p:cNvPr id="6" name="Footer Placeholder 5">
            <a:extLst>
              <a:ext uri="{FF2B5EF4-FFF2-40B4-BE49-F238E27FC236}">
                <a16:creationId xmlns:a16="http://schemas.microsoft.com/office/drawing/2014/main" xmlns="" id="{5D59931A-BE13-412E-A8D6-63FA3A2C87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6387B004-9AA7-427F-B5A5-18E854131802}"/>
              </a:ext>
            </a:extLst>
          </p:cNvPr>
          <p:cNvSpPr>
            <a:spLocks noGrp="1"/>
          </p:cNvSpPr>
          <p:nvPr>
            <p:ph type="sldNum" sz="quarter" idx="12"/>
          </p:nvPr>
        </p:nvSpPr>
        <p:spPr/>
        <p:txBody>
          <a:bodyPr/>
          <a:lstStyle/>
          <a:p>
            <a:fld id="{7E672E3D-61E0-450A-AD62-EE98E486015F}" type="slidenum">
              <a:rPr lang="en-US" smtClean="0"/>
              <a:t>‹#›</a:t>
            </a:fld>
            <a:endParaRPr lang="en-US"/>
          </a:p>
        </p:txBody>
      </p:sp>
    </p:spTree>
    <p:extLst>
      <p:ext uri="{BB962C8B-B14F-4D97-AF65-F5344CB8AC3E}">
        <p14:creationId xmlns:p14="http://schemas.microsoft.com/office/powerpoint/2010/main" val="86309605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15FA138-C7C0-4413-ADD4-F97B1AEF9F7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C5A27381-0812-4282-8564-A4BB14CD61F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253149AF-F275-4D23-B3CA-B1F5895761BB}"/>
              </a:ext>
            </a:extLst>
          </p:cNvPr>
          <p:cNvSpPr>
            <a:spLocks noGrp="1"/>
          </p:cNvSpPr>
          <p:nvPr>
            <p:ph type="dt" sz="half" idx="10"/>
          </p:nvPr>
        </p:nvSpPr>
        <p:spPr/>
        <p:txBody>
          <a:bodyPr/>
          <a:lstStyle/>
          <a:p>
            <a:fld id="{D3802500-2DCA-4720-8360-6E74C26DD0EA}" type="datetimeFigureOut">
              <a:rPr lang="en-US" smtClean="0"/>
              <a:t>3/10/2020</a:t>
            </a:fld>
            <a:endParaRPr lang="en-US"/>
          </a:p>
        </p:txBody>
      </p:sp>
      <p:sp>
        <p:nvSpPr>
          <p:cNvPr id="5" name="Footer Placeholder 4">
            <a:extLst>
              <a:ext uri="{FF2B5EF4-FFF2-40B4-BE49-F238E27FC236}">
                <a16:creationId xmlns:a16="http://schemas.microsoft.com/office/drawing/2014/main" xmlns="" id="{EA2FD026-52B4-4CAC-B30F-7A45316ACC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80C3BAD2-6024-4D9A-B7BC-8FA72980304A}"/>
              </a:ext>
            </a:extLst>
          </p:cNvPr>
          <p:cNvSpPr>
            <a:spLocks noGrp="1"/>
          </p:cNvSpPr>
          <p:nvPr>
            <p:ph type="sldNum" sz="quarter" idx="12"/>
          </p:nvPr>
        </p:nvSpPr>
        <p:spPr/>
        <p:txBody>
          <a:bodyPr/>
          <a:lstStyle/>
          <a:p>
            <a:fld id="{7E672E3D-61E0-450A-AD62-EE98E486015F}" type="slidenum">
              <a:rPr lang="en-US" smtClean="0"/>
              <a:t>‹#›</a:t>
            </a:fld>
            <a:endParaRPr lang="en-US"/>
          </a:p>
        </p:txBody>
      </p:sp>
    </p:spTree>
    <p:extLst>
      <p:ext uri="{BB962C8B-B14F-4D97-AF65-F5344CB8AC3E}">
        <p14:creationId xmlns:p14="http://schemas.microsoft.com/office/powerpoint/2010/main" val="40871226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37530284-B27F-4104-B5B1-05A5071F18D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1E710ED5-CAA1-40F1-AB4B-E2FD57040BB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0932BB4D-9461-468D-9E3E-B158058EA340}"/>
              </a:ext>
            </a:extLst>
          </p:cNvPr>
          <p:cNvSpPr>
            <a:spLocks noGrp="1"/>
          </p:cNvSpPr>
          <p:nvPr>
            <p:ph type="dt" sz="half" idx="10"/>
          </p:nvPr>
        </p:nvSpPr>
        <p:spPr/>
        <p:txBody>
          <a:bodyPr/>
          <a:lstStyle/>
          <a:p>
            <a:fld id="{D3802500-2DCA-4720-8360-6E74C26DD0EA}" type="datetimeFigureOut">
              <a:rPr lang="en-US" smtClean="0"/>
              <a:t>3/10/2020</a:t>
            </a:fld>
            <a:endParaRPr lang="en-US"/>
          </a:p>
        </p:txBody>
      </p:sp>
      <p:sp>
        <p:nvSpPr>
          <p:cNvPr id="5" name="Footer Placeholder 4">
            <a:extLst>
              <a:ext uri="{FF2B5EF4-FFF2-40B4-BE49-F238E27FC236}">
                <a16:creationId xmlns:a16="http://schemas.microsoft.com/office/drawing/2014/main" xmlns="" id="{B90E6E61-3A80-477F-AFA0-95EDACEDFB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AB63A61A-93A7-448A-8C7F-A54957DC3F37}"/>
              </a:ext>
            </a:extLst>
          </p:cNvPr>
          <p:cNvSpPr>
            <a:spLocks noGrp="1"/>
          </p:cNvSpPr>
          <p:nvPr>
            <p:ph type="sldNum" sz="quarter" idx="12"/>
          </p:nvPr>
        </p:nvSpPr>
        <p:spPr/>
        <p:txBody>
          <a:bodyPr/>
          <a:lstStyle/>
          <a:p>
            <a:fld id="{7E672E3D-61E0-450A-AD62-EE98E486015F}" type="slidenum">
              <a:rPr lang="en-US" smtClean="0"/>
              <a:t>‹#›</a:t>
            </a:fld>
            <a:endParaRPr lang="en-US"/>
          </a:p>
        </p:txBody>
      </p:sp>
    </p:spTree>
    <p:extLst>
      <p:ext uri="{BB962C8B-B14F-4D97-AF65-F5344CB8AC3E}">
        <p14:creationId xmlns:p14="http://schemas.microsoft.com/office/powerpoint/2010/main" val="1689614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281E04C-93AA-44F4-AF88-E7C59141BC6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C9B85696-EF09-457D-B27F-4BA7D5CA0AF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xmlns="" id="{98BB3E2C-D14C-46E7-920F-C3E021595235}"/>
              </a:ext>
            </a:extLst>
          </p:cNvPr>
          <p:cNvSpPr>
            <a:spLocks noGrp="1"/>
          </p:cNvSpPr>
          <p:nvPr>
            <p:ph type="dt" sz="half" idx="10"/>
          </p:nvPr>
        </p:nvSpPr>
        <p:spPr/>
        <p:txBody>
          <a:bodyPr/>
          <a:lstStyle/>
          <a:p>
            <a:fld id="{F239F89B-F18A-423D-A9F4-860B11E3A783}" type="datetimeFigureOut">
              <a:rPr lang="en-US" smtClean="0"/>
              <a:t>3/10/2020</a:t>
            </a:fld>
            <a:endParaRPr lang="en-US"/>
          </a:p>
        </p:txBody>
      </p:sp>
      <p:sp>
        <p:nvSpPr>
          <p:cNvPr id="5" name="Footer Placeholder 4">
            <a:extLst>
              <a:ext uri="{FF2B5EF4-FFF2-40B4-BE49-F238E27FC236}">
                <a16:creationId xmlns:a16="http://schemas.microsoft.com/office/drawing/2014/main" xmlns="" id="{BB634870-4A5B-43D4-B6AB-5A257B2965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C413E700-2987-4ED9-9EF1-04B76A879FC3}"/>
              </a:ext>
            </a:extLst>
          </p:cNvPr>
          <p:cNvSpPr>
            <a:spLocks noGrp="1"/>
          </p:cNvSpPr>
          <p:nvPr>
            <p:ph type="sldNum" sz="quarter" idx="12"/>
          </p:nvPr>
        </p:nvSpPr>
        <p:spPr/>
        <p:txBody>
          <a:bodyPr/>
          <a:lstStyle/>
          <a:p>
            <a:fld id="{D8D60E23-E44C-4D0E-817A-DB9E5FABBBB8}" type="slidenum">
              <a:rPr lang="en-US" smtClean="0"/>
              <a:t>‹#›</a:t>
            </a:fld>
            <a:endParaRPr lang="en-US"/>
          </a:p>
        </p:txBody>
      </p:sp>
    </p:spTree>
    <p:extLst>
      <p:ext uri="{BB962C8B-B14F-4D97-AF65-F5344CB8AC3E}">
        <p14:creationId xmlns:p14="http://schemas.microsoft.com/office/powerpoint/2010/main" val="27118589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03F7596-C3C7-4524-ACF1-034E508F26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A4BF1D6A-2A67-4799-A897-3177ACDDB38A}"/>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5A744B26-9DFA-4D61-A9D1-D9030D1CCCD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E5785D21-4D55-4291-8178-9B0161B7D843}"/>
              </a:ext>
            </a:extLst>
          </p:cNvPr>
          <p:cNvSpPr>
            <a:spLocks noGrp="1"/>
          </p:cNvSpPr>
          <p:nvPr>
            <p:ph type="dt" sz="half" idx="10"/>
          </p:nvPr>
        </p:nvSpPr>
        <p:spPr/>
        <p:txBody>
          <a:bodyPr/>
          <a:lstStyle/>
          <a:p>
            <a:fld id="{F239F89B-F18A-423D-A9F4-860B11E3A783}" type="datetimeFigureOut">
              <a:rPr lang="en-US" smtClean="0"/>
              <a:t>3/10/2020</a:t>
            </a:fld>
            <a:endParaRPr lang="en-US"/>
          </a:p>
        </p:txBody>
      </p:sp>
      <p:sp>
        <p:nvSpPr>
          <p:cNvPr id="6" name="Footer Placeholder 5">
            <a:extLst>
              <a:ext uri="{FF2B5EF4-FFF2-40B4-BE49-F238E27FC236}">
                <a16:creationId xmlns:a16="http://schemas.microsoft.com/office/drawing/2014/main" xmlns="" id="{F26D23C9-638C-470B-9D3C-6985548C344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409CD962-C6FF-4FEC-9335-416F0396F9F4}"/>
              </a:ext>
            </a:extLst>
          </p:cNvPr>
          <p:cNvSpPr>
            <a:spLocks noGrp="1"/>
          </p:cNvSpPr>
          <p:nvPr>
            <p:ph type="sldNum" sz="quarter" idx="12"/>
          </p:nvPr>
        </p:nvSpPr>
        <p:spPr/>
        <p:txBody>
          <a:bodyPr/>
          <a:lstStyle/>
          <a:p>
            <a:fld id="{D8D60E23-E44C-4D0E-817A-DB9E5FABBBB8}" type="slidenum">
              <a:rPr lang="en-US" smtClean="0"/>
              <a:t>‹#›</a:t>
            </a:fld>
            <a:endParaRPr lang="en-US"/>
          </a:p>
        </p:txBody>
      </p:sp>
    </p:spTree>
    <p:extLst>
      <p:ext uri="{BB962C8B-B14F-4D97-AF65-F5344CB8AC3E}">
        <p14:creationId xmlns:p14="http://schemas.microsoft.com/office/powerpoint/2010/main" val="1206228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F11836A-8489-40ED-858A-1C4864F9BC4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55CA981D-5966-4BCC-AD96-85942B0853A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xmlns="" id="{E85FE9B7-0E00-4B11-B4BD-6C01986AF084}"/>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097FAEAC-D9EC-4A38-9CC4-2C67B36253C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xmlns="" id="{3F580B6F-1F46-43A5-AD0C-9786191F44A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F5EE713A-3487-40EF-B6D9-A6C673F068FF}"/>
              </a:ext>
            </a:extLst>
          </p:cNvPr>
          <p:cNvSpPr>
            <a:spLocks noGrp="1"/>
          </p:cNvSpPr>
          <p:nvPr>
            <p:ph type="dt" sz="half" idx="10"/>
          </p:nvPr>
        </p:nvSpPr>
        <p:spPr/>
        <p:txBody>
          <a:bodyPr/>
          <a:lstStyle/>
          <a:p>
            <a:fld id="{F239F89B-F18A-423D-A9F4-860B11E3A783}" type="datetimeFigureOut">
              <a:rPr lang="en-US" smtClean="0"/>
              <a:t>3/10/2020</a:t>
            </a:fld>
            <a:endParaRPr lang="en-US"/>
          </a:p>
        </p:txBody>
      </p:sp>
      <p:sp>
        <p:nvSpPr>
          <p:cNvPr id="8" name="Footer Placeholder 7">
            <a:extLst>
              <a:ext uri="{FF2B5EF4-FFF2-40B4-BE49-F238E27FC236}">
                <a16:creationId xmlns:a16="http://schemas.microsoft.com/office/drawing/2014/main" xmlns="" id="{90A602A6-FA9E-4C77-89C0-D613FCD8C8C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AFC56B24-354A-4F55-98EB-74CB508CDA12}"/>
              </a:ext>
            </a:extLst>
          </p:cNvPr>
          <p:cNvSpPr>
            <a:spLocks noGrp="1"/>
          </p:cNvSpPr>
          <p:nvPr>
            <p:ph type="sldNum" sz="quarter" idx="12"/>
          </p:nvPr>
        </p:nvSpPr>
        <p:spPr/>
        <p:txBody>
          <a:bodyPr/>
          <a:lstStyle/>
          <a:p>
            <a:fld id="{D8D60E23-E44C-4D0E-817A-DB9E5FABBBB8}" type="slidenum">
              <a:rPr lang="en-US" smtClean="0"/>
              <a:t>‹#›</a:t>
            </a:fld>
            <a:endParaRPr lang="en-US"/>
          </a:p>
        </p:txBody>
      </p:sp>
    </p:spTree>
    <p:extLst>
      <p:ext uri="{BB962C8B-B14F-4D97-AF65-F5344CB8AC3E}">
        <p14:creationId xmlns:p14="http://schemas.microsoft.com/office/powerpoint/2010/main" val="17502488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8506EC9-A899-4ADE-A45F-07A31E77D30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86FF620C-71D9-4D5C-AAA9-3D44D9BF4FF8}"/>
              </a:ext>
            </a:extLst>
          </p:cNvPr>
          <p:cNvSpPr>
            <a:spLocks noGrp="1"/>
          </p:cNvSpPr>
          <p:nvPr>
            <p:ph type="dt" sz="half" idx="10"/>
          </p:nvPr>
        </p:nvSpPr>
        <p:spPr/>
        <p:txBody>
          <a:bodyPr/>
          <a:lstStyle/>
          <a:p>
            <a:fld id="{F239F89B-F18A-423D-A9F4-860B11E3A783}" type="datetimeFigureOut">
              <a:rPr lang="en-US" smtClean="0"/>
              <a:t>3/10/2020</a:t>
            </a:fld>
            <a:endParaRPr lang="en-US"/>
          </a:p>
        </p:txBody>
      </p:sp>
      <p:sp>
        <p:nvSpPr>
          <p:cNvPr id="4" name="Footer Placeholder 3">
            <a:extLst>
              <a:ext uri="{FF2B5EF4-FFF2-40B4-BE49-F238E27FC236}">
                <a16:creationId xmlns:a16="http://schemas.microsoft.com/office/drawing/2014/main" xmlns="" id="{6C1F869A-C134-49E0-BF1D-4264E207327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09CE29AE-3397-4B51-8956-89BFA52A7D38}"/>
              </a:ext>
            </a:extLst>
          </p:cNvPr>
          <p:cNvSpPr>
            <a:spLocks noGrp="1"/>
          </p:cNvSpPr>
          <p:nvPr>
            <p:ph type="sldNum" sz="quarter" idx="12"/>
          </p:nvPr>
        </p:nvSpPr>
        <p:spPr/>
        <p:txBody>
          <a:bodyPr/>
          <a:lstStyle/>
          <a:p>
            <a:fld id="{D8D60E23-E44C-4D0E-817A-DB9E5FABBBB8}" type="slidenum">
              <a:rPr lang="en-US" smtClean="0"/>
              <a:t>‹#›</a:t>
            </a:fld>
            <a:endParaRPr lang="en-US"/>
          </a:p>
        </p:txBody>
      </p:sp>
    </p:spTree>
    <p:extLst>
      <p:ext uri="{BB962C8B-B14F-4D97-AF65-F5344CB8AC3E}">
        <p14:creationId xmlns:p14="http://schemas.microsoft.com/office/powerpoint/2010/main" val="24265521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011C9A8A-40F9-4F33-BE0C-E4CC5708C3A1}"/>
              </a:ext>
            </a:extLst>
          </p:cNvPr>
          <p:cNvSpPr>
            <a:spLocks noGrp="1"/>
          </p:cNvSpPr>
          <p:nvPr>
            <p:ph type="dt" sz="half" idx="10"/>
          </p:nvPr>
        </p:nvSpPr>
        <p:spPr/>
        <p:txBody>
          <a:bodyPr/>
          <a:lstStyle/>
          <a:p>
            <a:fld id="{F239F89B-F18A-423D-A9F4-860B11E3A783}" type="datetimeFigureOut">
              <a:rPr lang="en-US" smtClean="0"/>
              <a:t>3/10/2020</a:t>
            </a:fld>
            <a:endParaRPr lang="en-US"/>
          </a:p>
        </p:txBody>
      </p:sp>
      <p:sp>
        <p:nvSpPr>
          <p:cNvPr id="3" name="Footer Placeholder 2">
            <a:extLst>
              <a:ext uri="{FF2B5EF4-FFF2-40B4-BE49-F238E27FC236}">
                <a16:creationId xmlns:a16="http://schemas.microsoft.com/office/drawing/2014/main" xmlns="" id="{F52BCC3F-BD75-4CDC-8F9C-8EE25C98F88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5F3E04CB-5B07-4E34-A5D8-841C2F767850}"/>
              </a:ext>
            </a:extLst>
          </p:cNvPr>
          <p:cNvSpPr>
            <a:spLocks noGrp="1"/>
          </p:cNvSpPr>
          <p:nvPr>
            <p:ph type="sldNum" sz="quarter" idx="12"/>
          </p:nvPr>
        </p:nvSpPr>
        <p:spPr/>
        <p:txBody>
          <a:bodyPr/>
          <a:lstStyle/>
          <a:p>
            <a:fld id="{D8D60E23-E44C-4D0E-817A-DB9E5FABBBB8}" type="slidenum">
              <a:rPr lang="en-US" smtClean="0"/>
              <a:t>‹#›</a:t>
            </a:fld>
            <a:endParaRPr lang="en-US"/>
          </a:p>
        </p:txBody>
      </p:sp>
    </p:spTree>
    <p:extLst>
      <p:ext uri="{BB962C8B-B14F-4D97-AF65-F5344CB8AC3E}">
        <p14:creationId xmlns:p14="http://schemas.microsoft.com/office/powerpoint/2010/main" val="3482426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87BEEBE-BC0C-46CD-88D9-8937507E3DF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04E6C5EC-791E-45E9-805F-26E2FF4FDED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4A5B9474-8EA0-441C-9D2F-4404C849D95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A0FF9AB3-58FE-4819-80BB-D798DAF47E26}"/>
              </a:ext>
            </a:extLst>
          </p:cNvPr>
          <p:cNvSpPr>
            <a:spLocks noGrp="1"/>
          </p:cNvSpPr>
          <p:nvPr>
            <p:ph type="dt" sz="half" idx="10"/>
          </p:nvPr>
        </p:nvSpPr>
        <p:spPr/>
        <p:txBody>
          <a:bodyPr/>
          <a:lstStyle/>
          <a:p>
            <a:fld id="{F239F89B-F18A-423D-A9F4-860B11E3A783}" type="datetimeFigureOut">
              <a:rPr lang="en-US" smtClean="0"/>
              <a:t>3/10/2020</a:t>
            </a:fld>
            <a:endParaRPr lang="en-US"/>
          </a:p>
        </p:txBody>
      </p:sp>
      <p:sp>
        <p:nvSpPr>
          <p:cNvPr id="6" name="Footer Placeholder 5">
            <a:extLst>
              <a:ext uri="{FF2B5EF4-FFF2-40B4-BE49-F238E27FC236}">
                <a16:creationId xmlns:a16="http://schemas.microsoft.com/office/drawing/2014/main" xmlns="" id="{A87501EF-7276-40D1-86A1-F919AF717DB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52EDDF06-3991-45A6-8FED-EBA23A679B10}"/>
              </a:ext>
            </a:extLst>
          </p:cNvPr>
          <p:cNvSpPr>
            <a:spLocks noGrp="1"/>
          </p:cNvSpPr>
          <p:nvPr>
            <p:ph type="sldNum" sz="quarter" idx="12"/>
          </p:nvPr>
        </p:nvSpPr>
        <p:spPr/>
        <p:txBody>
          <a:bodyPr/>
          <a:lstStyle/>
          <a:p>
            <a:fld id="{D8D60E23-E44C-4D0E-817A-DB9E5FABBBB8}" type="slidenum">
              <a:rPr lang="en-US" smtClean="0"/>
              <a:t>‹#›</a:t>
            </a:fld>
            <a:endParaRPr lang="en-US"/>
          </a:p>
        </p:txBody>
      </p:sp>
    </p:spTree>
    <p:extLst>
      <p:ext uri="{BB962C8B-B14F-4D97-AF65-F5344CB8AC3E}">
        <p14:creationId xmlns:p14="http://schemas.microsoft.com/office/powerpoint/2010/main" val="24455546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FDDB8D6-DD0D-4924-A8FC-FFFECDE3CE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8A3BB2B4-F87D-4C9F-A97B-A84E18A09B0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DACC00DF-D930-4442-BD7D-8431043D66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xmlns="" id="{C6E8F5E9-1E46-44FE-9257-DBF19310B266}"/>
              </a:ext>
            </a:extLst>
          </p:cNvPr>
          <p:cNvSpPr>
            <a:spLocks noGrp="1"/>
          </p:cNvSpPr>
          <p:nvPr>
            <p:ph type="dt" sz="half" idx="10"/>
          </p:nvPr>
        </p:nvSpPr>
        <p:spPr/>
        <p:txBody>
          <a:bodyPr/>
          <a:lstStyle/>
          <a:p>
            <a:fld id="{F239F89B-F18A-423D-A9F4-860B11E3A783}" type="datetimeFigureOut">
              <a:rPr lang="en-US" smtClean="0"/>
              <a:t>3/10/2020</a:t>
            </a:fld>
            <a:endParaRPr lang="en-US"/>
          </a:p>
        </p:txBody>
      </p:sp>
      <p:sp>
        <p:nvSpPr>
          <p:cNvPr id="6" name="Footer Placeholder 5">
            <a:extLst>
              <a:ext uri="{FF2B5EF4-FFF2-40B4-BE49-F238E27FC236}">
                <a16:creationId xmlns:a16="http://schemas.microsoft.com/office/drawing/2014/main" xmlns="" id="{EC9F8497-9185-4549-830A-7E6C4631E29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FC7C2275-CAEE-4DAB-82D2-F81C661A76CB}"/>
              </a:ext>
            </a:extLst>
          </p:cNvPr>
          <p:cNvSpPr>
            <a:spLocks noGrp="1"/>
          </p:cNvSpPr>
          <p:nvPr>
            <p:ph type="sldNum" sz="quarter" idx="12"/>
          </p:nvPr>
        </p:nvSpPr>
        <p:spPr/>
        <p:txBody>
          <a:bodyPr/>
          <a:lstStyle/>
          <a:p>
            <a:fld id="{D8D60E23-E44C-4D0E-817A-DB9E5FABBBB8}" type="slidenum">
              <a:rPr lang="en-US" smtClean="0"/>
              <a:t>‹#›</a:t>
            </a:fld>
            <a:endParaRPr lang="en-US"/>
          </a:p>
        </p:txBody>
      </p:sp>
    </p:spTree>
    <p:extLst>
      <p:ext uri="{BB962C8B-B14F-4D97-AF65-F5344CB8AC3E}">
        <p14:creationId xmlns:p14="http://schemas.microsoft.com/office/powerpoint/2010/main" val="3108628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8B1944D0-5363-4104-8FB5-85F5301904A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AB882714-D783-4228-8BC9-D93CB1BE3A1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9F57084C-43A6-49A4-9E8C-BD92F8E0932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39F89B-F18A-423D-A9F4-860B11E3A783}" type="datetimeFigureOut">
              <a:rPr lang="en-US" smtClean="0"/>
              <a:t>3/10/2020</a:t>
            </a:fld>
            <a:endParaRPr lang="en-US"/>
          </a:p>
        </p:txBody>
      </p:sp>
      <p:sp>
        <p:nvSpPr>
          <p:cNvPr id="5" name="Footer Placeholder 4">
            <a:extLst>
              <a:ext uri="{FF2B5EF4-FFF2-40B4-BE49-F238E27FC236}">
                <a16:creationId xmlns:a16="http://schemas.microsoft.com/office/drawing/2014/main" xmlns="" id="{DA53483E-6F74-40B0-85FE-C6A645F2849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660E6222-1EF1-4098-B6F1-FE87B6F76BB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D60E23-E44C-4D0E-817A-DB9E5FABBBB8}" type="slidenum">
              <a:rPr lang="en-US" smtClean="0"/>
              <a:t>‹#›</a:t>
            </a:fld>
            <a:endParaRPr lang="en-US"/>
          </a:p>
        </p:txBody>
      </p:sp>
    </p:spTree>
    <p:extLst>
      <p:ext uri="{BB962C8B-B14F-4D97-AF65-F5344CB8AC3E}">
        <p14:creationId xmlns:p14="http://schemas.microsoft.com/office/powerpoint/2010/main" val="12603177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C29CE782-4944-490A-912E-EB22A1E8300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BE161255-6D00-444E-BA2F-F1F8294C44D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8F002255-5B30-4F80-A486-2667EAA52B4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802500-2DCA-4720-8360-6E74C26DD0EA}" type="datetimeFigureOut">
              <a:rPr lang="en-US" smtClean="0"/>
              <a:t>3/10/2020</a:t>
            </a:fld>
            <a:endParaRPr lang="en-US"/>
          </a:p>
        </p:txBody>
      </p:sp>
      <p:sp>
        <p:nvSpPr>
          <p:cNvPr id="5" name="Footer Placeholder 4">
            <a:extLst>
              <a:ext uri="{FF2B5EF4-FFF2-40B4-BE49-F238E27FC236}">
                <a16:creationId xmlns:a16="http://schemas.microsoft.com/office/drawing/2014/main" xmlns="" id="{20F56C37-A666-4386-93EC-C50FD9DF792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AE1D3D8C-70E5-4120-972F-7D4FAE99848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672E3D-61E0-450A-AD62-EE98E486015F}" type="slidenum">
              <a:rPr lang="en-US" smtClean="0"/>
              <a:t>‹#›</a:t>
            </a:fld>
            <a:endParaRPr lang="en-US"/>
          </a:p>
        </p:txBody>
      </p:sp>
    </p:spTree>
    <p:extLst>
      <p:ext uri="{BB962C8B-B14F-4D97-AF65-F5344CB8AC3E}">
        <p14:creationId xmlns:p14="http://schemas.microsoft.com/office/powerpoint/2010/main" val="9423328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22EF1B47-623D-43FE-9106-B32A4365F3B3}"/>
              </a:ext>
            </a:extLst>
          </p:cNvPr>
          <p:cNvSpPr/>
          <p:nvPr/>
        </p:nvSpPr>
        <p:spPr>
          <a:xfrm>
            <a:off x="10668000" y="0"/>
            <a:ext cx="1524000" cy="6858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xmlns="" id="{CD9BA58D-DC3C-404D-B4B4-4E45262F15BE}"/>
              </a:ext>
            </a:extLst>
          </p:cNvPr>
          <p:cNvSpPr/>
          <p:nvPr/>
        </p:nvSpPr>
        <p:spPr>
          <a:xfrm>
            <a:off x="258487" y="40388"/>
            <a:ext cx="4267200" cy="6858000"/>
          </a:xfrm>
          <a:prstGeom prst="rect">
            <a:avLst/>
          </a:prstGeom>
          <a:solidFill>
            <a:srgbClr val="9BC41D">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xmlns="" id="{251BDE8C-C874-4027-92B6-106F8C9E07A1}"/>
              </a:ext>
            </a:extLst>
          </p:cNvPr>
          <p:cNvSpPr txBox="1"/>
          <p:nvPr/>
        </p:nvSpPr>
        <p:spPr>
          <a:xfrm>
            <a:off x="561802" y="1905338"/>
            <a:ext cx="3879605" cy="2031325"/>
          </a:xfrm>
          <a:prstGeom prst="rect">
            <a:avLst/>
          </a:prstGeom>
          <a:noFill/>
        </p:spPr>
        <p:txBody>
          <a:bodyPr wrap="square" lIns="0" tIns="0" rIns="0" bIns="0" rtlCol="0" anchor="ctr">
            <a:spAutoFit/>
          </a:bodyPr>
          <a:lstStyle/>
          <a:p>
            <a:pPr algn="ctr"/>
            <a:r>
              <a:rPr lang="id-ID" sz="4400" dirty="0" smtClean="0">
                <a:solidFill>
                  <a:schemeClr val="bg1"/>
                </a:solidFill>
                <a:latin typeface="+mj-lt"/>
                <a:cs typeface="Segoe UI Semibold" panose="020B0702040204020203" pitchFamily="34" charset="0"/>
              </a:rPr>
              <a:t>Keruangan,</a:t>
            </a:r>
          </a:p>
          <a:p>
            <a:pPr algn="ctr"/>
            <a:r>
              <a:rPr lang="id-ID" sz="4400" dirty="0" smtClean="0">
                <a:solidFill>
                  <a:schemeClr val="bg1"/>
                </a:solidFill>
                <a:latin typeface="+mj-lt"/>
                <a:cs typeface="Segoe UI Semibold" panose="020B0702040204020203" pitchFamily="34" charset="0"/>
              </a:rPr>
              <a:t>Resource, &amp; Kontestasi</a:t>
            </a:r>
            <a:endParaRPr lang="en-US" sz="4400" dirty="0">
              <a:solidFill>
                <a:schemeClr val="bg1"/>
              </a:solidFill>
              <a:latin typeface="+mj-lt"/>
              <a:cs typeface="Segoe UI Semibold" panose="020B0702040204020203" pitchFamily="34" charset="0"/>
            </a:endParaRPr>
          </a:p>
        </p:txBody>
      </p:sp>
      <p:sp>
        <p:nvSpPr>
          <p:cNvPr id="10" name="TextBox 9">
            <a:extLst>
              <a:ext uri="{FF2B5EF4-FFF2-40B4-BE49-F238E27FC236}">
                <a16:creationId xmlns:a16="http://schemas.microsoft.com/office/drawing/2014/main" xmlns="" id="{40155F1C-8FDA-4C29-A73E-D860059661AD}"/>
              </a:ext>
            </a:extLst>
          </p:cNvPr>
          <p:cNvSpPr txBox="1"/>
          <p:nvPr/>
        </p:nvSpPr>
        <p:spPr>
          <a:xfrm>
            <a:off x="561802" y="4756020"/>
            <a:ext cx="3770086" cy="553998"/>
          </a:xfrm>
          <a:prstGeom prst="rect">
            <a:avLst/>
          </a:prstGeom>
          <a:noFill/>
        </p:spPr>
        <p:txBody>
          <a:bodyPr wrap="square" lIns="0" tIns="0" rIns="0" bIns="0" rtlCol="0">
            <a:spAutoFit/>
          </a:bodyPr>
          <a:lstStyle/>
          <a:p>
            <a:pPr algn="ctr"/>
            <a:r>
              <a:rPr lang="id-ID" b="1" dirty="0" smtClean="0">
                <a:solidFill>
                  <a:schemeClr val="bg1"/>
                </a:solidFill>
              </a:rPr>
              <a:t>Fatih Gama Abisono, SIP, MA</a:t>
            </a:r>
          </a:p>
          <a:p>
            <a:pPr algn="ctr"/>
            <a:r>
              <a:rPr lang="id-ID" b="1" dirty="0" smtClean="0">
                <a:solidFill>
                  <a:schemeClr val="bg1"/>
                </a:solidFill>
              </a:rPr>
              <a:t>STPMD ‘AMPD” Yogyakarta</a:t>
            </a:r>
            <a:endParaRPr lang="id-ID" b="1" dirty="0">
              <a:solidFill>
                <a:schemeClr val="bg1"/>
              </a:solidFill>
            </a:endParaRPr>
          </a:p>
        </p:txBody>
      </p:sp>
      <p:grpSp>
        <p:nvGrpSpPr>
          <p:cNvPr id="12" name="Group 11">
            <a:extLst>
              <a:ext uri="{FF2B5EF4-FFF2-40B4-BE49-F238E27FC236}">
                <a16:creationId xmlns:a16="http://schemas.microsoft.com/office/drawing/2014/main" xmlns="" id="{D64B35A2-C474-4B4D-B4D3-5A0E615F455D}"/>
              </a:ext>
            </a:extLst>
          </p:cNvPr>
          <p:cNvGrpSpPr/>
          <p:nvPr/>
        </p:nvGrpSpPr>
        <p:grpSpPr>
          <a:xfrm>
            <a:off x="11151258" y="1259022"/>
            <a:ext cx="557484" cy="4339957"/>
            <a:chOff x="11151258" y="1100227"/>
            <a:chExt cx="557484" cy="4339957"/>
          </a:xfrm>
          <a:solidFill>
            <a:srgbClr val="9BC41D"/>
          </a:solidFill>
        </p:grpSpPr>
        <p:sp>
          <p:nvSpPr>
            <p:cNvPr id="13" name="Freeform 3886">
              <a:extLst>
                <a:ext uri="{FF2B5EF4-FFF2-40B4-BE49-F238E27FC236}">
                  <a16:creationId xmlns:a16="http://schemas.microsoft.com/office/drawing/2014/main" xmlns="" id="{027981EE-7A89-4001-9128-4EC0B9F0E10D}"/>
                </a:ext>
              </a:extLst>
            </p:cNvPr>
            <p:cNvSpPr>
              <a:spLocks noEditPoints="1"/>
            </p:cNvSpPr>
            <p:nvPr/>
          </p:nvSpPr>
          <p:spPr bwMode="auto">
            <a:xfrm>
              <a:off x="11151258" y="1100227"/>
              <a:ext cx="557484" cy="554402"/>
            </a:xfrm>
            <a:custGeom>
              <a:avLst/>
              <a:gdLst>
                <a:gd name="T0" fmla="*/ 268 w 902"/>
                <a:gd name="T1" fmla="*/ 575 h 901"/>
                <a:gd name="T2" fmla="*/ 207 w 902"/>
                <a:gd name="T3" fmla="*/ 555 h 901"/>
                <a:gd name="T4" fmla="*/ 155 w 902"/>
                <a:gd name="T5" fmla="*/ 520 h 901"/>
                <a:gd name="T6" fmla="*/ 112 w 902"/>
                <a:gd name="T7" fmla="*/ 475 h 901"/>
                <a:gd name="T8" fmla="*/ 81 w 902"/>
                <a:gd name="T9" fmla="*/ 422 h 901"/>
                <a:gd name="T10" fmla="*/ 64 w 902"/>
                <a:gd name="T11" fmla="*/ 360 h 901"/>
                <a:gd name="T12" fmla="*/ 61 w 902"/>
                <a:gd name="T13" fmla="*/ 294 h 901"/>
                <a:gd name="T14" fmla="*/ 76 w 902"/>
                <a:gd name="T15" fmla="*/ 231 h 901"/>
                <a:gd name="T16" fmla="*/ 104 w 902"/>
                <a:gd name="T17" fmla="*/ 175 h 901"/>
                <a:gd name="T18" fmla="*/ 145 w 902"/>
                <a:gd name="T19" fmla="*/ 128 h 901"/>
                <a:gd name="T20" fmla="*/ 197 w 902"/>
                <a:gd name="T21" fmla="*/ 92 h 901"/>
                <a:gd name="T22" fmla="*/ 256 w 902"/>
                <a:gd name="T23" fmla="*/ 69 h 901"/>
                <a:gd name="T24" fmla="*/ 320 w 902"/>
                <a:gd name="T25" fmla="*/ 60 h 901"/>
                <a:gd name="T26" fmla="*/ 385 w 902"/>
                <a:gd name="T27" fmla="*/ 69 h 901"/>
                <a:gd name="T28" fmla="*/ 444 w 902"/>
                <a:gd name="T29" fmla="*/ 92 h 901"/>
                <a:gd name="T30" fmla="*/ 495 w 902"/>
                <a:gd name="T31" fmla="*/ 128 h 901"/>
                <a:gd name="T32" fmla="*/ 537 w 902"/>
                <a:gd name="T33" fmla="*/ 175 h 901"/>
                <a:gd name="T34" fmla="*/ 564 w 902"/>
                <a:gd name="T35" fmla="*/ 231 h 901"/>
                <a:gd name="T36" fmla="*/ 579 w 902"/>
                <a:gd name="T37" fmla="*/ 294 h 901"/>
                <a:gd name="T38" fmla="*/ 577 w 902"/>
                <a:gd name="T39" fmla="*/ 360 h 901"/>
                <a:gd name="T40" fmla="*/ 560 w 902"/>
                <a:gd name="T41" fmla="*/ 422 h 901"/>
                <a:gd name="T42" fmla="*/ 529 w 902"/>
                <a:gd name="T43" fmla="*/ 475 h 901"/>
                <a:gd name="T44" fmla="*/ 486 w 902"/>
                <a:gd name="T45" fmla="*/ 520 h 901"/>
                <a:gd name="T46" fmla="*/ 432 w 902"/>
                <a:gd name="T47" fmla="*/ 555 h 901"/>
                <a:gd name="T48" fmla="*/ 372 w 902"/>
                <a:gd name="T49" fmla="*/ 575 h 901"/>
                <a:gd name="T50" fmla="*/ 320 w 902"/>
                <a:gd name="T51" fmla="*/ 580 h 901"/>
                <a:gd name="T52" fmla="*/ 591 w 902"/>
                <a:gd name="T53" fmla="*/ 491 h 901"/>
                <a:gd name="T54" fmla="*/ 621 w 902"/>
                <a:gd name="T55" fmla="*/ 430 h 901"/>
                <a:gd name="T56" fmla="*/ 637 w 902"/>
                <a:gd name="T57" fmla="*/ 363 h 901"/>
                <a:gd name="T58" fmla="*/ 638 w 902"/>
                <a:gd name="T59" fmla="*/ 288 h 901"/>
                <a:gd name="T60" fmla="*/ 621 w 902"/>
                <a:gd name="T61" fmla="*/ 211 h 901"/>
                <a:gd name="T62" fmla="*/ 586 w 902"/>
                <a:gd name="T63" fmla="*/ 142 h 901"/>
                <a:gd name="T64" fmla="*/ 535 w 902"/>
                <a:gd name="T65" fmla="*/ 83 h 901"/>
                <a:gd name="T66" fmla="*/ 473 w 902"/>
                <a:gd name="T67" fmla="*/ 39 h 901"/>
                <a:gd name="T68" fmla="*/ 400 w 902"/>
                <a:gd name="T69" fmla="*/ 10 h 901"/>
                <a:gd name="T70" fmla="*/ 320 w 902"/>
                <a:gd name="T71" fmla="*/ 0 h 901"/>
                <a:gd name="T72" fmla="*/ 241 w 902"/>
                <a:gd name="T73" fmla="*/ 10 h 901"/>
                <a:gd name="T74" fmla="*/ 168 w 902"/>
                <a:gd name="T75" fmla="*/ 39 h 901"/>
                <a:gd name="T76" fmla="*/ 105 w 902"/>
                <a:gd name="T77" fmla="*/ 83 h 901"/>
                <a:gd name="T78" fmla="*/ 55 w 902"/>
                <a:gd name="T79" fmla="*/ 142 h 901"/>
                <a:gd name="T80" fmla="*/ 20 w 902"/>
                <a:gd name="T81" fmla="*/ 211 h 901"/>
                <a:gd name="T82" fmla="*/ 1 w 902"/>
                <a:gd name="T83" fmla="*/ 288 h 901"/>
                <a:gd name="T84" fmla="*/ 3 w 902"/>
                <a:gd name="T85" fmla="*/ 369 h 901"/>
                <a:gd name="T86" fmla="*/ 25 w 902"/>
                <a:gd name="T87" fmla="*/ 445 h 901"/>
                <a:gd name="T88" fmla="*/ 64 w 902"/>
                <a:gd name="T89" fmla="*/ 512 h 901"/>
                <a:gd name="T90" fmla="*/ 117 w 902"/>
                <a:gd name="T91" fmla="*/ 568 h 901"/>
                <a:gd name="T92" fmla="*/ 182 w 902"/>
                <a:gd name="T93" fmla="*/ 608 h 901"/>
                <a:gd name="T94" fmla="*/ 256 w 902"/>
                <a:gd name="T95" fmla="*/ 634 h 901"/>
                <a:gd name="T96" fmla="*/ 335 w 902"/>
                <a:gd name="T97" fmla="*/ 641 h 901"/>
                <a:gd name="T98" fmla="*/ 405 w 902"/>
                <a:gd name="T99" fmla="*/ 630 h 901"/>
                <a:gd name="T100" fmla="*/ 468 w 902"/>
                <a:gd name="T101" fmla="*/ 604 h 901"/>
                <a:gd name="T102" fmla="*/ 525 w 902"/>
                <a:gd name="T103" fmla="*/ 567 h 901"/>
                <a:gd name="T104" fmla="*/ 871 w 902"/>
                <a:gd name="T105" fmla="*/ 901 h 901"/>
                <a:gd name="T106" fmla="*/ 897 w 902"/>
                <a:gd name="T107" fmla="*/ 888 h 901"/>
                <a:gd name="T108" fmla="*/ 899 w 902"/>
                <a:gd name="T109" fmla="*/ 860 h 9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902" h="901">
                  <a:moveTo>
                    <a:pt x="320" y="580"/>
                  </a:moveTo>
                  <a:lnTo>
                    <a:pt x="307" y="580"/>
                  </a:lnTo>
                  <a:lnTo>
                    <a:pt x="294" y="579"/>
                  </a:lnTo>
                  <a:lnTo>
                    <a:pt x="281" y="577"/>
                  </a:lnTo>
                  <a:lnTo>
                    <a:pt x="268" y="575"/>
                  </a:lnTo>
                  <a:lnTo>
                    <a:pt x="256" y="572"/>
                  </a:lnTo>
                  <a:lnTo>
                    <a:pt x="243" y="569"/>
                  </a:lnTo>
                  <a:lnTo>
                    <a:pt x="231" y="564"/>
                  </a:lnTo>
                  <a:lnTo>
                    <a:pt x="219" y="560"/>
                  </a:lnTo>
                  <a:lnTo>
                    <a:pt x="207" y="555"/>
                  </a:lnTo>
                  <a:lnTo>
                    <a:pt x="197" y="549"/>
                  </a:lnTo>
                  <a:lnTo>
                    <a:pt x="186" y="543"/>
                  </a:lnTo>
                  <a:lnTo>
                    <a:pt x="175" y="535"/>
                  </a:lnTo>
                  <a:lnTo>
                    <a:pt x="164" y="529"/>
                  </a:lnTo>
                  <a:lnTo>
                    <a:pt x="155" y="520"/>
                  </a:lnTo>
                  <a:lnTo>
                    <a:pt x="145" y="513"/>
                  </a:lnTo>
                  <a:lnTo>
                    <a:pt x="136" y="504"/>
                  </a:lnTo>
                  <a:lnTo>
                    <a:pt x="128" y="495"/>
                  </a:lnTo>
                  <a:lnTo>
                    <a:pt x="119" y="486"/>
                  </a:lnTo>
                  <a:lnTo>
                    <a:pt x="112" y="475"/>
                  </a:lnTo>
                  <a:lnTo>
                    <a:pt x="104" y="466"/>
                  </a:lnTo>
                  <a:lnTo>
                    <a:pt x="98" y="455"/>
                  </a:lnTo>
                  <a:lnTo>
                    <a:pt x="91" y="444"/>
                  </a:lnTo>
                  <a:lnTo>
                    <a:pt x="86" y="432"/>
                  </a:lnTo>
                  <a:lnTo>
                    <a:pt x="81" y="422"/>
                  </a:lnTo>
                  <a:lnTo>
                    <a:pt x="76" y="410"/>
                  </a:lnTo>
                  <a:lnTo>
                    <a:pt x="72" y="397"/>
                  </a:lnTo>
                  <a:lnTo>
                    <a:pt x="69" y="385"/>
                  </a:lnTo>
                  <a:lnTo>
                    <a:pt x="66" y="372"/>
                  </a:lnTo>
                  <a:lnTo>
                    <a:pt x="64" y="360"/>
                  </a:lnTo>
                  <a:lnTo>
                    <a:pt x="61" y="347"/>
                  </a:lnTo>
                  <a:lnTo>
                    <a:pt x="60" y="334"/>
                  </a:lnTo>
                  <a:lnTo>
                    <a:pt x="60" y="320"/>
                  </a:lnTo>
                  <a:lnTo>
                    <a:pt x="60" y="307"/>
                  </a:lnTo>
                  <a:lnTo>
                    <a:pt x="61" y="294"/>
                  </a:lnTo>
                  <a:lnTo>
                    <a:pt x="64" y="281"/>
                  </a:lnTo>
                  <a:lnTo>
                    <a:pt x="66" y="268"/>
                  </a:lnTo>
                  <a:lnTo>
                    <a:pt x="69" y="256"/>
                  </a:lnTo>
                  <a:lnTo>
                    <a:pt x="72" y="243"/>
                  </a:lnTo>
                  <a:lnTo>
                    <a:pt x="76" y="231"/>
                  </a:lnTo>
                  <a:lnTo>
                    <a:pt x="81" y="219"/>
                  </a:lnTo>
                  <a:lnTo>
                    <a:pt x="86" y="207"/>
                  </a:lnTo>
                  <a:lnTo>
                    <a:pt x="91" y="197"/>
                  </a:lnTo>
                  <a:lnTo>
                    <a:pt x="98" y="186"/>
                  </a:lnTo>
                  <a:lnTo>
                    <a:pt x="104" y="175"/>
                  </a:lnTo>
                  <a:lnTo>
                    <a:pt x="112" y="164"/>
                  </a:lnTo>
                  <a:lnTo>
                    <a:pt x="119" y="155"/>
                  </a:lnTo>
                  <a:lnTo>
                    <a:pt x="128" y="145"/>
                  </a:lnTo>
                  <a:lnTo>
                    <a:pt x="136" y="137"/>
                  </a:lnTo>
                  <a:lnTo>
                    <a:pt x="145" y="128"/>
                  </a:lnTo>
                  <a:lnTo>
                    <a:pt x="155" y="119"/>
                  </a:lnTo>
                  <a:lnTo>
                    <a:pt x="164" y="112"/>
                  </a:lnTo>
                  <a:lnTo>
                    <a:pt x="175" y="104"/>
                  </a:lnTo>
                  <a:lnTo>
                    <a:pt x="186" y="98"/>
                  </a:lnTo>
                  <a:lnTo>
                    <a:pt x="197" y="92"/>
                  </a:lnTo>
                  <a:lnTo>
                    <a:pt x="207" y="86"/>
                  </a:lnTo>
                  <a:lnTo>
                    <a:pt x="219" y="81"/>
                  </a:lnTo>
                  <a:lnTo>
                    <a:pt x="231" y="77"/>
                  </a:lnTo>
                  <a:lnTo>
                    <a:pt x="243" y="72"/>
                  </a:lnTo>
                  <a:lnTo>
                    <a:pt x="256" y="69"/>
                  </a:lnTo>
                  <a:lnTo>
                    <a:pt x="268" y="66"/>
                  </a:lnTo>
                  <a:lnTo>
                    <a:pt x="281" y="64"/>
                  </a:lnTo>
                  <a:lnTo>
                    <a:pt x="294" y="61"/>
                  </a:lnTo>
                  <a:lnTo>
                    <a:pt x="307" y="60"/>
                  </a:lnTo>
                  <a:lnTo>
                    <a:pt x="320" y="60"/>
                  </a:lnTo>
                  <a:lnTo>
                    <a:pt x="334" y="60"/>
                  </a:lnTo>
                  <a:lnTo>
                    <a:pt x="347" y="61"/>
                  </a:lnTo>
                  <a:lnTo>
                    <a:pt x="360" y="64"/>
                  </a:lnTo>
                  <a:lnTo>
                    <a:pt x="372" y="66"/>
                  </a:lnTo>
                  <a:lnTo>
                    <a:pt x="385" y="69"/>
                  </a:lnTo>
                  <a:lnTo>
                    <a:pt x="397" y="72"/>
                  </a:lnTo>
                  <a:lnTo>
                    <a:pt x="410" y="77"/>
                  </a:lnTo>
                  <a:lnTo>
                    <a:pt x="422" y="81"/>
                  </a:lnTo>
                  <a:lnTo>
                    <a:pt x="432" y="86"/>
                  </a:lnTo>
                  <a:lnTo>
                    <a:pt x="444" y="92"/>
                  </a:lnTo>
                  <a:lnTo>
                    <a:pt x="455" y="98"/>
                  </a:lnTo>
                  <a:lnTo>
                    <a:pt x="466" y="104"/>
                  </a:lnTo>
                  <a:lnTo>
                    <a:pt x="475" y="112"/>
                  </a:lnTo>
                  <a:lnTo>
                    <a:pt x="486" y="119"/>
                  </a:lnTo>
                  <a:lnTo>
                    <a:pt x="495" y="128"/>
                  </a:lnTo>
                  <a:lnTo>
                    <a:pt x="504" y="137"/>
                  </a:lnTo>
                  <a:lnTo>
                    <a:pt x="513" y="145"/>
                  </a:lnTo>
                  <a:lnTo>
                    <a:pt x="522" y="155"/>
                  </a:lnTo>
                  <a:lnTo>
                    <a:pt x="529" y="164"/>
                  </a:lnTo>
                  <a:lnTo>
                    <a:pt x="537" y="175"/>
                  </a:lnTo>
                  <a:lnTo>
                    <a:pt x="543" y="186"/>
                  </a:lnTo>
                  <a:lnTo>
                    <a:pt x="549" y="197"/>
                  </a:lnTo>
                  <a:lnTo>
                    <a:pt x="555" y="207"/>
                  </a:lnTo>
                  <a:lnTo>
                    <a:pt x="560" y="219"/>
                  </a:lnTo>
                  <a:lnTo>
                    <a:pt x="564" y="231"/>
                  </a:lnTo>
                  <a:lnTo>
                    <a:pt x="569" y="243"/>
                  </a:lnTo>
                  <a:lnTo>
                    <a:pt x="572" y="256"/>
                  </a:lnTo>
                  <a:lnTo>
                    <a:pt x="575" y="268"/>
                  </a:lnTo>
                  <a:lnTo>
                    <a:pt x="577" y="281"/>
                  </a:lnTo>
                  <a:lnTo>
                    <a:pt x="579" y="294"/>
                  </a:lnTo>
                  <a:lnTo>
                    <a:pt x="580" y="307"/>
                  </a:lnTo>
                  <a:lnTo>
                    <a:pt x="580" y="320"/>
                  </a:lnTo>
                  <a:lnTo>
                    <a:pt x="580" y="334"/>
                  </a:lnTo>
                  <a:lnTo>
                    <a:pt x="579" y="347"/>
                  </a:lnTo>
                  <a:lnTo>
                    <a:pt x="577" y="360"/>
                  </a:lnTo>
                  <a:lnTo>
                    <a:pt x="575" y="372"/>
                  </a:lnTo>
                  <a:lnTo>
                    <a:pt x="572" y="385"/>
                  </a:lnTo>
                  <a:lnTo>
                    <a:pt x="569" y="397"/>
                  </a:lnTo>
                  <a:lnTo>
                    <a:pt x="564" y="410"/>
                  </a:lnTo>
                  <a:lnTo>
                    <a:pt x="560" y="422"/>
                  </a:lnTo>
                  <a:lnTo>
                    <a:pt x="555" y="432"/>
                  </a:lnTo>
                  <a:lnTo>
                    <a:pt x="549" y="444"/>
                  </a:lnTo>
                  <a:lnTo>
                    <a:pt x="543" y="455"/>
                  </a:lnTo>
                  <a:lnTo>
                    <a:pt x="537" y="466"/>
                  </a:lnTo>
                  <a:lnTo>
                    <a:pt x="529" y="475"/>
                  </a:lnTo>
                  <a:lnTo>
                    <a:pt x="522" y="486"/>
                  </a:lnTo>
                  <a:lnTo>
                    <a:pt x="513" y="495"/>
                  </a:lnTo>
                  <a:lnTo>
                    <a:pt x="504" y="504"/>
                  </a:lnTo>
                  <a:lnTo>
                    <a:pt x="495" y="513"/>
                  </a:lnTo>
                  <a:lnTo>
                    <a:pt x="486" y="520"/>
                  </a:lnTo>
                  <a:lnTo>
                    <a:pt x="475" y="529"/>
                  </a:lnTo>
                  <a:lnTo>
                    <a:pt x="466" y="535"/>
                  </a:lnTo>
                  <a:lnTo>
                    <a:pt x="455" y="543"/>
                  </a:lnTo>
                  <a:lnTo>
                    <a:pt x="444" y="549"/>
                  </a:lnTo>
                  <a:lnTo>
                    <a:pt x="432" y="555"/>
                  </a:lnTo>
                  <a:lnTo>
                    <a:pt x="422" y="560"/>
                  </a:lnTo>
                  <a:lnTo>
                    <a:pt x="410" y="564"/>
                  </a:lnTo>
                  <a:lnTo>
                    <a:pt x="397" y="569"/>
                  </a:lnTo>
                  <a:lnTo>
                    <a:pt x="385" y="572"/>
                  </a:lnTo>
                  <a:lnTo>
                    <a:pt x="372" y="575"/>
                  </a:lnTo>
                  <a:lnTo>
                    <a:pt x="360" y="577"/>
                  </a:lnTo>
                  <a:lnTo>
                    <a:pt x="347" y="579"/>
                  </a:lnTo>
                  <a:lnTo>
                    <a:pt x="334" y="580"/>
                  </a:lnTo>
                  <a:lnTo>
                    <a:pt x="320" y="580"/>
                  </a:lnTo>
                  <a:lnTo>
                    <a:pt x="320" y="580"/>
                  </a:lnTo>
                  <a:close/>
                  <a:moveTo>
                    <a:pt x="893" y="851"/>
                  </a:moveTo>
                  <a:lnTo>
                    <a:pt x="567" y="525"/>
                  </a:lnTo>
                  <a:lnTo>
                    <a:pt x="575" y="514"/>
                  </a:lnTo>
                  <a:lnTo>
                    <a:pt x="584" y="503"/>
                  </a:lnTo>
                  <a:lnTo>
                    <a:pt x="591" y="491"/>
                  </a:lnTo>
                  <a:lnTo>
                    <a:pt x="598" y="480"/>
                  </a:lnTo>
                  <a:lnTo>
                    <a:pt x="604" y="468"/>
                  </a:lnTo>
                  <a:lnTo>
                    <a:pt x="611" y="456"/>
                  </a:lnTo>
                  <a:lnTo>
                    <a:pt x="616" y="443"/>
                  </a:lnTo>
                  <a:lnTo>
                    <a:pt x="621" y="430"/>
                  </a:lnTo>
                  <a:lnTo>
                    <a:pt x="626" y="417"/>
                  </a:lnTo>
                  <a:lnTo>
                    <a:pt x="630" y="405"/>
                  </a:lnTo>
                  <a:lnTo>
                    <a:pt x="633" y="391"/>
                  </a:lnTo>
                  <a:lnTo>
                    <a:pt x="635" y="377"/>
                  </a:lnTo>
                  <a:lnTo>
                    <a:pt x="637" y="363"/>
                  </a:lnTo>
                  <a:lnTo>
                    <a:pt x="639" y="349"/>
                  </a:lnTo>
                  <a:lnTo>
                    <a:pt x="641" y="335"/>
                  </a:lnTo>
                  <a:lnTo>
                    <a:pt x="641" y="320"/>
                  </a:lnTo>
                  <a:lnTo>
                    <a:pt x="641" y="304"/>
                  </a:lnTo>
                  <a:lnTo>
                    <a:pt x="638" y="288"/>
                  </a:lnTo>
                  <a:lnTo>
                    <a:pt x="637" y="272"/>
                  </a:lnTo>
                  <a:lnTo>
                    <a:pt x="634" y="256"/>
                  </a:lnTo>
                  <a:lnTo>
                    <a:pt x="631" y="241"/>
                  </a:lnTo>
                  <a:lnTo>
                    <a:pt x="627" y="226"/>
                  </a:lnTo>
                  <a:lnTo>
                    <a:pt x="621" y="211"/>
                  </a:lnTo>
                  <a:lnTo>
                    <a:pt x="616" y="196"/>
                  </a:lnTo>
                  <a:lnTo>
                    <a:pt x="609" y="182"/>
                  </a:lnTo>
                  <a:lnTo>
                    <a:pt x="602" y="168"/>
                  </a:lnTo>
                  <a:lnTo>
                    <a:pt x="594" y="155"/>
                  </a:lnTo>
                  <a:lnTo>
                    <a:pt x="586" y="142"/>
                  </a:lnTo>
                  <a:lnTo>
                    <a:pt x="577" y="129"/>
                  </a:lnTo>
                  <a:lnTo>
                    <a:pt x="568" y="117"/>
                  </a:lnTo>
                  <a:lnTo>
                    <a:pt x="557" y="105"/>
                  </a:lnTo>
                  <a:lnTo>
                    <a:pt x="546" y="94"/>
                  </a:lnTo>
                  <a:lnTo>
                    <a:pt x="535" y="83"/>
                  </a:lnTo>
                  <a:lnTo>
                    <a:pt x="524" y="73"/>
                  </a:lnTo>
                  <a:lnTo>
                    <a:pt x="512" y="64"/>
                  </a:lnTo>
                  <a:lnTo>
                    <a:pt x="499" y="55"/>
                  </a:lnTo>
                  <a:lnTo>
                    <a:pt x="486" y="46"/>
                  </a:lnTo>
                  <a:lnTo>
                    <a:pt x="473" y="39"/>
                  </a:lnTo>
                  <a:lnTo>
                    <a:pt x="459" y="31"/>
                  </a:lnTo>
                  <a:lnTo>
                    <a:pt x="445" y="25"/>
                  </a:lnTo>
                  <a:lnTo>
                    <a:pt x="430" y="20"/>
                  </a:lnTo>
                  <a:lnTo>
                    <a:pt x="415" y="14"/>
                  </a:lnTo>
                  <a:lnTo>
                    <a:pt x="400" y="10"/>
                  </a:lnTo>
                  <a:lnTo>
                    <a:pt x="385" y="7"/>
                  </a:lnTo>
                  <a:lnTo>
                    <a:pt x="369" y="4"/>
                  </a:lnTo>
                  <a:lnTo>
                    <a:pt x="353" y="1"/>
                  </a:lnTo>
                  <a:lnTo>
                    <a:pt x="337" y="0"/>
                  </a:lnTo>
                  <a:lnTo>
                    <a:pt x="320" y="0"/>
                  </a:lnTo>
                  <a:lnTo>
                    <a:pt x="304" y="0"/>
                  </a:lnTo>
                  <a:lnTo>
                    <a:pt x="288" y="1"/>
                  </a:lnTo>
                  <a:lnTo>
                    <a:pt x="272" y="4"/>
                  </a:lnTo>
                  <a:lnTo>
                    <a:pt x="256" y="7"/>
                  </a:lnTo>
                  <a:lnTo>
                    <a:pt x="241" y="10"/>
                  </a:lnTo>
                  <a:lnTo>
                    <a:pt x="225" y="14"/>
                  </a:lnTo>
                  <a:lnTo>
                    <a:pt x="210" y="20"/>
                  </a:lnTo>
                  <a:lnTo>
                    <a:pt x="195" y="25"/>
                  </a:lnTo>
                  <a:lnTo>
                    <a:pt x="182" y="31"/>
                  </a:lnTo>
                  <a:lnTo>
                    <a:pt x="168" y="39"/>
                  </a:lnTo>
                  <a:lnTo>
                    <a:pt x="155" y="46"/>
                  </a:lnTo>
                  <a:lnTo>
                    <a:pt x="142" y="55"/>
                  </a:lnTo>
                  <a:lnTo>
                    <a:pt x="129" y="64"/>
                  </a:lnTo>
                  <a:lnTo>
                    <a:pt x="117" y="73"/>
                  </a:lnTo>
                  <a:lnTo>
                    <a:pt x="105" y="83"/>
                  </a:lnTo>
                  <a:lnTo>
                    <a:pt x="94" y="94"/>
                  </a:lnTo>
                  <a:lnTo>
                    <a:pt x="84" y="105"/>
                  </a:lnTo>
                  <a:lnTo>
                    <a:pt x="73" y="117"/>
                  </a:lnTo>
                  <a:lnTo>
                    <a:pt x="64" y="129"/>
                  </a:lnTo>
                  <a:lnTo>
                    <a:pt x="55" y="142"/>
                  </a:lnTo>
                  <a:lnTo>
                    <a:pt x="46" y="155"/>
                  </a:lnTo>
                  <a:lnTo>
                    <a:pt x="39" y="168"/>
                  </a:lnTo>
                  <a:lnTo>
                    <a:pt x="31" y="182"/>
                  </a:lnTo>
                  <a:lnTo>
                    <a:pt x="25" y="196"/>
                  </a:lnTo>
                  <a:lnTo>
                    <a:pt x="20" y="211"/>
                  </a:lnTo>
                  <a:lnTo>
                    <a:pt x="14" y="226"/>
                  </a:lnTo>
                  <a:lnTo>
                    <a:pt x="10" y="241"/>
                  </a:lnTo>
                  <a:lnTo>
                    <a:pt x="7" y="256"/>
                  </a:lnTo>
                  <a:lnTo>
                    <a:pt x="3" y="272"/>
                  </a:lnTo>
                  <a:lnTo>
                    <a:pt x="1" y="288"/>
                  </a:lnTo>
                  <a:lnTo>
                    <a:pt x="0" y="304"/>
                  </a:lnTo>
                  <a:lnTo>
                    <a:pt x="0" y="320"/>
                  </a:lnTo>
                  <a:lnTo>
                    <a:pt x="0" y="337"/>
                  </a:lnTo>
                  <a:lnTo>
                    <a:pt x="1" y="353"/>
                  </a:lnTo>
                  <a:lnTo>
                    <a:pt x="3" y="369"/>
                  </a:lnTo>
                  <a:lnTo>
                    <a:pt x="7" y="385"/>
                  </a:lnTo>
                  <a:lnTo>
                    <a:pt x="10" y="400"/>
                  </a:lnTo>
                  <a:lnTo>
                    <a:pt x="14" y="415"/>
                  </a:lnTo>
                  <a:lnTo>
                    <a:pt x="20" y="430"/>
                  </a:lnTo>
                  <a:lnTo>
                    <a:pt x="25" y="445"/>
                  </a:lnTo>
                  <a:lnTo>
                    <a:pt x="31" y="459"/>
                  </a:lnTo>
                  <a:lnTo>
                    <a:pt x="39" y="473"/>
                  </a:lnTo>
                  <a:lnTo>
                    <a:pt x="46" y="486"/>
                  </a:lnTo>
                  <a:lnTo>
                    <a:pt x="55" y="499"/>
                  </a:lnTo>
                  <a:lnTo>
                    <a:pt x="64" y="512"/>
                  </a:lnTo>
                  <a:lnTo>
                    <a:pt x="73" y="524"/>
                  </a:lnTo>
                  <a:lnTo>
                    <a:pt x="84" y="535"/>
                  </a:lnTo>
                  <a:lnTo>
                    <a:pt x="94" y="546"/>
                  </a:lnTo>
                  <a:lnTo>
                    <a:pt x="105" y="557"/>
                  </a:lnTo>
                  <a:lnTo>
                    <a:pt x="117" y="568"/>
                  </a:lnTo>
                  <a:lnTo>
                    <a:pt x="129" y="577"/>
                  </a:lnTo>
                  <a:lnTo>
                    <a:pt x="142" y="586"/>
                  </a:lnTo>
                  <a:lnTo>
                    <a:pt x="155" y="594"/>
                  </a:lnTo>
                  <a:lnTo>
                    <a:pt x="168" y="602"/>
                  </a:lnTo>
                  <a:lnTo>
                    <a:pt x="182" y="608"/>
                  </a:lnTo>
                  <a:lnTo>
                    <a:pt x="195" y="615"/>
                  </a:lnTo>
                  <a:lnTo>
                    <a:pt x="210" y="621"/>
                  </a:lnTo>
                  <a:lnTo>
                    <a:pt x="225" y="627"/>
                  </a:lnTo>
                  <a:lnTo>
                    <a:pt x="241" y="631"/>
                  </a:lnTo>
                  <a:lnTo>
                    <a:pt x="256" y="634"/>
                  </a:lnTo>
                  <a:lnTo>
                    <a:pt x="272" y="637"/>
                  </a:lnTo>
                  <a:lnTo>
                    <a:pt x="288" y="638"/>
                  </a:lnTo>
                  <a:lnTo>
                    <a:pt x="304" y="641"/>
                  </a:lnTo>
                  <a:lnTo>
                    <a:pt x="320" y="641"/>
                  </a:lnTo>
                  <a:lnTo>
                    <a:pt x="335" y="641"/>
                  </a:lnTo>
                  <a:lnTo>
                    <a:pt x="349" y="639"/>
                  </a:lnTo>
                  <a:lnTo>
                    <a:pt x="363" y="637"/>
                  </a:lnTo>
                  <a:lnTo>
                    <a:pt x="377" y="635"/>
                  </a:lnTo>
                  <a:lnTo>
                    <a:pt x="391" y="633"/>
                  </a:lnTo>
                  <a:lnTo>
                    <a:pt x="405" y="630"/>
                  </a:lnTo>
                  <a:lnTo>
                    <a:pt x="417" y="625"/>
                  </a:lnTo>
                  <a:lnTo>
                    <a:pt x="430" y="621"/>
                  </a:lnTo>
                  <a:lnTo>
                    <a:pt x="443" y="616"/>
                  </a:lnTo>
                  <a:lnTo>
                    <a:pt x="456" y="610"/>
                  </a:lnTo>
                  <a:lnTo>
                    <a:pt x="468" y="604"/>
                  </a:lnTo>
                  <a:lnTo>
                    <a:pt x="480" y="598"/>
                  </a:lnTo>
                  <a:lnTo>
                    <a:pt x="491" y="591"/>
                  </a:lnTo>
                  <a:lnTo>
                    <a:pt x="503" y="584"/>
                  </a:lnTo>
                  <a:lnTo>
                    <a:pt x="514" y="575"/>
                  </a:lnTo>
                  <a:lnTo>
                    <a:pt x="525" y="567"/>
                  </a:lnTo>
                  <a:lnTo>
                    <a:pt x="851" y="892"/>
                  </a:lnTo>
                  <a:lnTo>
                    <a:pt x="855" y="897"/>
                  </a:lnTo>
                  <a:lnTo>
                    <a:pt x="860" y="899"/>
                  </a:lnTo>
                  <a:lnTo>
                    <a:pt x="866" y="901"/>
                  </a:lnTo>
                  <a:lnTo>
                    <a:pt x="871" y="901"/>
                  </a:lnTo>
                  <a:lnTo>
                    <a:pt x="878" y="901"/>
                  </a:lnTo>
                  <a:lnTo>
                    <a:pt x="883" y="899"/>
                  </a:lnTo>
                  <a:lnTo>
                    <a:pt x="888" y="897"/>
                  </a:lnTo>
                  <a:lnTo>
                    <a:pt x="893" y="892"/>
                  </a:lnTo>
                  <a:lnTo>
                    <a:pt x="897" y="888"/>
                  </a:lnTo>
                  <a:lnTo>
                    <a:pt x="899" y="883"/>
                  </a:lnTo>
                  <a:lnTo>
                    <a:pt x="901" y="877"/>
                  </a:lnTo>
                  <a:lnTo>
                    <a:pt x="902" y="871"/>
                  </a:lnTo>
                  <a:lnTo>
                    <a:pt x="901" y="866"/>
                  </a:lnTo>
                  <a:lnTo>
                    <a:pt x="899" y="860"/>
                  </a:lnTo>
                  <a:lnTo>
                    <a:pt x="897" y="855"/>
                  </a:lnTo>
                  <a:lnTo>
                    <a:pt x="893" y="851"/>
                  </a:lnTo>
                  <a:close/>
                </a:path>
              </a:pathLst>
            </a:custGeom>
            <a:grpFill/>
            <a:ln>
              <a:noFill/>
            </a:ln>
            <a:extLst/>
          </p:spPr>
          <p:txBody>
            <a:bodyPr vert="horz" wrap="square" lIns="91440" tIns="45720" rIns="91440" bIns="45720" numCol="1" anchor="t" anchorCtr="0" compatLnSpc="1">
              <a:prstTxWarp prst="textNoShape">
                <a:avLst/>
              </a:prstTxWarp>
            </a:bodyPr>
            <a:lstStyle/>
            <a:p>
              <a:endParaRPr lang="en-US"/>
            </a:p>
          </p:txBody>
        </p:sp>
        <p:sp>
          <p:nvSpPr>
            <p:cNvPr id="14" name="Freeform 931">
              <a:extLst>
                <a:ext uri="{FF2B5EF4-FFF2-40B4-BE49-F238E27FC236}">
                  <a16:creationId xmlns:a16="http://schemas.microsoft.com/office/drawing/2014/main" xmlns="" id="{37DC7878-CEF4-4468-A91F-D4785B2748D7}"/>
                </a:ext>
              </a:extLst>
            </p:cNvPr>
            <p:cNvSpPr>
              <a:spLocks noEditPoints="1"/>
            </p:cNvSpPr>
            <p:nvPr/>
          </p:nvSpPr>
          <p:spPr bwMode="auto">
            <a:xfrm>
              <a:off x="11247437" y="3072468"/>
              <a:ext cx="365126" cy="476250"/>
            </a:xfrm>
            <a:custGeom>
              <a:avLst/>
              <a:gdLst>
                <a:gd name="T0" fmla="*/ 348 w 553"/>
                <a:gd name="T1" fmla="*/ 11 h 722"/>
                <a:gd name="T2" fmla="*/ 348 w 553"/>
                <a:gd name="T3" fmla="*/ 204 h 722"/>
                <a:gd name="T4" fmla="*/ 108 w 553"/>
                <a:gd name="T5" fmla="*/ 602 h 722"/>
                <a:gd name="T6" fmla="*/ 99 w 553"/>
                <a:gd name="T7" fmla="*/ 599 h 722"/>
                <a:gd name="T8" fmla="*/ 95 w 553"/>
                <a:gd name="T9" fmla="*/ 590 h 722"/>
                <a:gd name="T10" fmla="*/ 96 w 553"/>
                <a:gd name="T11" fmla="*/ 236 h 722"/>
                <a:gd name="T12" fmla="*/ 104 w 553"/>
                <a:gd name="T13" fmla="*/ 230 h 722"/>
                <a:gd name="T14" fmla="*/ 113 w 553"/>
                <a:gd name="T15" fmla="*/ 230 h 722"/>
                <a:gd name="T16" fmla="*/ 119 w 553"/>
                <a:gd name="T17" fmla="*/ 236 h 722"/>
                <a:gd name="T18" fmla="*/ 120 w 553"/>
                <a:gd name="T19" fmla="*/ 467 h 722"/>
                <a:gd name="T20" fmla="*/ 233 w 553"/>
                <a:gd name="T21" fmla="*/ 365 h 722"/>
                <a:gd name="T22" fmla="*/ 241 w 553"/>
                <a:gd name="T23" fmla="*/ 365 h 722"/>
                <a:gd name="T24" fmla="*/ 327 w 553"/>
                <a:gd name="T25" fmla="*/ 421 h 722"/>
                <a:gd name="T26" fmla="*/ 440 w 553"/>
                <a:gd name="T27" fmla="*/ 303 h 722"/>
                <a:gd name="T28" fmla="*/ 447 w 553"/>
                <a:gd name="T29" fmla="*/ 301 h 722"/>
                <a:gd name="T30" fmla="*/ 451 w 553"/>
                <a:gd name="T31" fmla="*/ 303 h 722"/>
                <a:gd name="T32" fmla="*/ 456 w 553"/>
                <a:gd name="T33" fmla="*/ 308 h 722"/>
                <a:gd name="T34" fmla="*/ 456 w 553"/>
                <a:gd name="T35" fmla="*/ 317 h 722"/>
                <a:gd name="T36" fmla="*/ 338 w 553"/>
                <a:gd name="T37" fmla="*/ 446 h 722"/>
                <a:gd name="T38" fmla="*/ 330 w 553"/>
                <a:gd name="T39" fmla="*/ 449 h 722"/>
                <a:gd name="T40" fmla="*/ 322 w 553"/>
                <a:gd name="T41" fmla="*/ 448 h 722"/>
                <a:gd name="T42" fmla="*/ 120 w 553"/>
                <a:gd name="T43" fmla="*/ 500 h 722"/>
                <a:gd name="T44" fmla="*/ 450 w 553"/>
                <a:gd name="T45" fmla="*/ 577 h 722"/>
                <a:gd name="T46" fmla="*/ 458 w 553"/>
                <a:gd name="T47" fmla="*/ 581 h 722"/>
                <a:gd name="T48" fmla="*/ 462 w 553"/>
                <a:gd name="T49" fmla="*/ 590 h 722"/>
                <a:gd name="T50" fmla="*/ 458 w 553"/>
                <a:gd name="T51" fmla="*/ 599 h 722"/>
                <a:gd name="T52" fmla="*/ 450 w 553"/>
                <a:gd name="T53" fmla="*/ 602 h 722"/>
                <a:gd name="T54" fmla="*/ 357 w 553"/>
                <a:gd name="T55" fmla="*/ 3 h 722"/>
                <a:gd name="T56" fmla="*/ 348 w 553"/>
                <a:gd name="T57" fmla="*/ 0 h 722"/>
                <a:gd name="T58" fmla="*/ 7 w 553"/>
                <a:gd name="T59" fmla="*/ 1 h 722"/>
                <a:gd name="T60" fmla="*/ 1 w 553"/>
                <a:gd name="T61" fmla="*/ 7 h 722"/>
                <a:gd name="T62" fmla="*/ 0 w 553"/>
                <a:gd name="T63" fmla="*/ 710 h 722"/>
                <a:gd name="T64" fmla="*/ 3 w 553"/>
                <a:gd name="T65" fmla="*/ 719 h 722"/>
                <a:gd name="T66" fmla="*/ 12 w 553"/>
                <a:gd name="T67" fmla="*/ 722 h 722"/>
                <a:gd name="T68" fmla="*/ 546 w 553"/>
                <a:gd name="T69" fmla="*/ 721 h 722"/>
                <a:gd name="T70" fmla="*/ 552 w 553"/>
                <a:gd name="T71" fmla="*/ 715 h 722"/>
                <a:gd name="T72" fmla="*/ 553 w 553"/>
                <a:gd name="T73" fmla="*/ 204 h 722"/>
                <a:gd name="T74" fmla="*/ 550 w 553"/>
                <a:gd name="T75" fmla="*/ 196 h 7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553" h="722">
                  <a:moveTo>
                    <a:pt x="348" y="204"/>
                  </a:moveTo>
                  <a:lnTo>
                    <a:pt x="348" y="11"/>
                  </a:lnTo>
                  <a:lnTo>
                    <a:pt x="541" y="204"/>
                  </a:lnTo>
                  <a:lnTo>
                    <a:pt x="348" y="204"/>
                  </a:lnTo>
                  <a:close/>
                  <a:moveTo>
                    <a:pt x="450" y="602"/>
                  </a:moveTo>
                  <a:lnTo>
                    <a:pt x="108" y="602"/>
                  </a:lnTo>
                  <a:lnTo>
                    <a:pt x="104" y="601"/>
                  </a:lnTo>
                  <a:lnTo>
                    <a:pt x="99" y="599"/>
                  </a:lnTo>
                  <a:lnTo>
                    <a:pt x="96" y="595"/>
                  </a:lnTo>
                  <a:lnTo>
                    <a:pt x="95" y="590"/>
                  </a:lnTo>
                  <a:lnTo>
                    <a:pt x="95" y="241"/>
                  </a:lnTo>
                  <a:lnTo>
                    <a:pt x="96" y="236"/>
                  </a:lnTo>
                  <a:lnTo>
                    <a:pt x="99" y="232"/>
                  </a:lnTo>
                  <a:lnTo>
                    <a:pt x="104" y="230"/>
                  </a:lnTo>
                  <a:lnTo>
                    <a:pt x="108" y="229"/>
                  </a:lnTo>
                  <a:lnTo>
                    <a:pt x="113" y="230"/>
                  </a:lnTo>
                  <a:lnTo>
                    <a:pt x="117" y="232"/>
                  </a:lnTo>
                  <a:lnTo>
                    <a:pt x="119" y="236"/>
                  </a:lnTo>
                  <a:lnTo>
                    <a:pt x="120" y="241"/>
                  </a:lnTo>
                  <a:lnTo>
                    <a:pt x="120" y="467"/>
                  </a:lnTo>
                  <a:lnTo>
                    <a:pt x="230" y="368"/>
                  </a:lnTo>
                  <a:lnTo>
                    <a:pt x="233" y="365"/>
                  </a:lnTo>
                  <a:lnTo>
                    <a:pt x="237" y="364"/>
                  </a:lnTo>
                  <a:lnTo>
                    <a:pt x="241" y="365"/>
                  </a:lnTo>
                  <a:lnTo>
                    <a:pt x="244" y="367"/>
                  </a:lnTo>
                  <a:lnTo>
                    <a:pt x="327" y="421"/>
                  </a:lnTo>
                  <a:lnTo>
                    <a:pt x="436" y="306"/>
                  </a:lnTo>
                  <a:lnTo>
                    <a:pt x="440" y="303"/>
                  </a:lnTo>
                  <a:lnTo>
                    <a:pt x="445" y="301"/>
                  </a:lnTo>
                  <a:lnTo>
                    <a:pt x="447" y="301"/>
                  </a:lnTo>
                  <a:lnTo>
                    <a:pt x="449" y="302"/>
                  </a:lnTo>
                  <a:lnTo>
                    <a:pt x="451" y="303"/>
                  </a:lnTo>
                  <a:lnTo>
                    <a:pt x="453" y="304"/>
                  </a:lnTo>
                  <a:lnTo>
                    <a:pt x="456" y="308"/>
                  </a:lnTo>
                  <a:lnTo>
                    <a:pt x="457" y="313"/>
                  </a:lnTo>
                  <a:lnTo>
                    <a:pt x="456" y="317"/>
                  </a:lnTo>
                  <a:lnTo>
                    <a:pt x="454" y="321"/>
                  </a:lnTo>
                  <a:lnTo>
                    <a:pt x="338" y="446"/>
                  </a:lnTo>
                  <a:lnTo>
                    <a:pt x="334" y="448"/>
                  </a:lnTo>
                  <a:lnTo>
                    <a:pt x="330" y="449"/>
                  </a:lnTo>
                  <a:lnTo>
                    <a:pt x="326" y="449"/>
                  </a:lnTo>
                  <a:lnTo>
                    <a:pt x="322" y="448"/>
                  </a:lnTo>
                  <a:lnTo>
                    <a:pt x="239" y="393"/>
                  </a:lnTo>
                  <a:lnTo>
                    <a:pt x="120" y="500"/>
                  </a:lnTo>
                  <a:lnTo>
                    <a:pt x="120" y="577"/>
                  </a:lnTo>
                  <a:lnTo>
                    <a:pt x="450" y="577"/>
                  </a:lnTo>
                  <a:lnTo>
                    <a:pt x="455" y="578"/>
                  </a:lnTo>
                  <a:lnTo>
                    <a:pt x="458" y="581"/>
                  </a:lnTo>
                  <a:lnTo>
                    <a:pt x="461" y="585"/>
                  </a:lnTo>
                  <a:lnTo>
                    <a:pt x="462" y="590"/>
                  </a:lnTo>
                  <a:lnTo>
                    <a:pt x="461" y="595"/>
                  </a:lnTo>
                  <a:lnTo>
                    <a:pt x="458" y="599"/>
                  </a:lnTo>
                  <a:lnTo>
                    <a:pt x="455" y="601"/>
                  </a:lnTo>
                  <a:lnTo>
                    <a:pt x="450" y="602"/>
                  </a:lnTo>
                  <a:close/>
                  <a:moveTo>
                    <a:pt x="550" y="196"/>
                  </a:moveTo>
                  <a:lnTo>
                    <a:pt x="357" y="3"/>
                  </a:lnTo>
                  <a:lnTo>
                    <a:pt x="353" y="0"/>
                  </a:lnTo>
                  <a:lnTo>
                    <a:pt x="348" y="0"/>
                  </a:lnTo>
                  <a:lnTo>
                    <a:pt x="12" y="0"/>
                  </a:lnTo>
                  <a:lnTo>
                    <a:pt x="7" y="1"/>
                  </a:lnTo>
                  <a:lnTo>
                    <a:pt x="3" y="3"/>
                  </a:lnTo>
                  <a:lnTo>
                    <a:pt x="1" y="7"/>
                  </a:lnTo>
                  <a:lnTo>
                    <a:pt x="0" y="11"/>
                  </a:lnTo>
                  <a:lnTo>
                    <a:pt x="0" y="710"/>
                  </a:lnTo>
                  <a:lnTo>
                    <a:pt x="1" y="715"/>
                  </a:lnTo>
                  <a:lnTo>
                    <a:pt x="3" y="719"/>
                  </a:lnTo>
                  <a:lnTo>
                    <a:pt x="7" y="721"/>
                  </a:lnTo>
                  <a:lnTo>
                    <a:pt x="12" y="722"/>
                  </a:lnTo>
                  <a:lnTo>
                    <a:pt x="541" y="722"/>
                  </a:lnTo>
                  <a:lnTo>
                    <a:pt x="546" y="721"/>
                  </a:lnTo>
                  <a:lnTo>
                    <a:pt x="550" y="719"/>
                  </a:lnTo>
                  <a:lnTo>
                    <a:pt x="552" y="715"/>
                  </a:lnTo>
                  <a:lnTo>
                    <a:pt x="553" y="710"/>
                  </a:lnTo>
                  <a:lnTo>
                    <a:pt x="553" y="204"/>
                  </a:lnTo>
                  <a:lnTo>
                    <a:pt x="552" y="200"/>
                  </a:lnTo>
                  <a:lnTo>
                    <a:pt x="550" y="196"/>
                  </a:lnTo>
                  <a:close/>
                </a:path>
              </a:pathLst>
            </a:custGeom>
            <a:grpFill/>
            <a:ln>
              <a:noFill/>
            </a:ln>
            <a:extLst/>
          </p:spPr>
          <p:txBody>
            <a:bodyPr vert="horz" wrap="square" lIns="91440" tIns="45720" rIns="91440" bIns="45720" numCol="1" anchor="t" anchorCtr="0" compatLnSpc="1">
              <a:prstTxWarp prst="textNoShape">
                <a:avLst/>
              </a:prstTxWarp>
            </a:bodyPr>
            <a:lstStyle/>
            <a:p>
              <a:endParaRPr lang="en-US"/>
            </a:p>
          </p:txBody>
        </p:sp>
        <p:grpSp>
          <p:nvGrpSpPr>
            <p:cNvPr id="15" name="Group 14">
              <a:extLst>
                <a:ext uri="{FF2B5EF4-FFF2-40B4-BE49-F238E27FC236}">
                  <a16:creationId xmlns:a16="http://schemas.microsoft.com/office/drawing/2014/main" xmlns="" id="{BCBD1B0C-ECD5-4342-82ED-C67B76542B7B}"/>
                </a:ext>
              </a:extLst>
            </p:cNvPr>
            <p:cNvGrpSpPr/>
            <p:nvPr/>
          </p:nvGrpSpPr>
          <p:grpSpPr>
            <a:xfrm>
              <a:off x="11193187" y="4966558"/>
              <a:ext cx="473626" cy="473626"/>
              <a:chOff x="4319588" y="2492375"/>
              <a:chExt cx="287338" cy="287338"/>
            </a:xfrm>
            <a:grpFill/>
          </p:grpSpPr>
          <p:sp>
            <p:nvSpPr>
              <p:cNvPr id="16" name="Freeform 372">
                <a:extLst>
                  <a:ext uri="{FF2B5EF4-FFF2-40B4-BE49-F238E27FC236}">
                    <a16:creationId xmlns:a16="http://schemas.microsoft.com/office/drawing/2014/main" xmlns="" id="{CCA07D61-1291-4F51-9FDD-5BA7B0C6CBA8}"/>
                  </a:ext>
                </a:extLst>
              </p:cNvPr>
              <p:cNvSpPr>
                <a:spLocks/>
              </p:cNvSpPr>
              <p:nvPr/>
            </p:nvSpPr>
            <p:spPr bwMode="auto">
              <a:xfrm>
                <a:off x="4319588" y="2587625"/>
                <a:ext cx="287338" cy="192088"/>
              </a:xfrm>
              <a:custGeom>
                <a:avLst/>
                <a:gdLst>
                  <a:gd name="T0" fmla="*/ 843 w 904"/>
                  <a:gd name="T1" fmla="*/ 572 h 602"/>
                  <a:gd name="T2" fmla="*/ 843 w 904"/>
                  <a:gd name="T3" fmla="*/ 12 h 602"/>
                  <a:gd name="T4" fmla="*/ 841 w 904"/>
                  <a:gd name="T5" fmla="*/ 7 h 602"/>
                  <a:gd name="T6" fmla="*/ 836 w 904"/>
                  <a:gd name="T7" fmla="*/ 3 h 602"/>
                  <a:gd name="T8" fmla="*/ 831 w 904"/>
                  <a:gd name="T9" fmla="*/ 1 h 602"/>
                  <a:gd name="T10" fmla="*/ 708 w 904"/>
                  <a:gd name="T11" fmla="*/ 0 h 602"/>
                  <a:gd name="T12" fmla="*/ 702 w 904"/>
                  <a:gd name="T13" fmla="*/ 2 h 602"/>
                  <a:gd name="T14" fmla="*/ 697 w 904"/>
                  <a:gd name="T15" fmla="*/ 5 h 602"/>
                  <a:gd name="T16" fmla="*/ 694 w 904"/>
                  <a:gd name="T17" fmla="*/ 9 h 602"/>
                  <a:gd name="T18" fmla="*/ 693 w 904"/>
                  <a:gd name="T19" fmla="*/ 16 h 602"/>
                  <a:gd name="T20" fmla="*/ 632 w 904"/>
                  <a:gd name="T21" fmla="*/ 572 h 602"/>
                  <a:gd name="T22" fmla="*/ 632 w 904"/>
                  <a:gd name="T23" fmla="*/ 283 h 602"/>
                  <a:gd name="T24" fmla="*/ 630 w 904"/>
                  <a:gd name="T25" fmla="*/ 277 h 602"/>
                  <a:gd name="T26" fmla="*/ 626 w 904"/>
                  <a:gd name="T27" fmla="*/ 274 h 602"/>
                  <a:gd name="T28" fmla="*/ 621 w 904"/>
                  <a:gd name="T29" fmla="*/ 271 h 602"/>
                  <a:gd name="T30" fmla="*/ 497 w 904"/>
                  <a:gd name="T31" fmla="*/ 271 h 602"/>
                  <a:gd name="T32" fmla="*/ 491 w 904"/>
                  <a:gd name="T33" fmla="*/ 272 h 602"/>
                  <a:gd name="T34" fmla="*/ 487 w 904"/>
                  <a:gd name="T35" fmla="*/ 275 h 602"/>
                  <a:gd name="T36" fmla="*/ 483 w 904"/>
                  <a:gd name="T37" fmla="*/ 281 h 602"/>
                  <a:gd name="T38" fmla="*/ 482 w 904"/>
                  <a:gd name="T39" fmla="*/ 286 h 602"/>
                  <a:gd name="T40" fmla="*/ 421 w 904"/>
                  <a:gd name="T41" fmla="*/ 572 h 602"/>
                  <a:gd name="T42" fmla="*/ 421 w 904"/>
                  <a:gd name="T43" fmla="*/ 193 h 602"/>
                  <a:gd name="T44" fmla="*/ 419 w 904"/>
                  <a:gd name="T45" fmla="*/ 187 h 602"/>
                  <a:gd name="T46" fmla="*/ 415 w 904"/>
                  <a:gd name="T47" fmla="*/ 183 h 602"/>
                  <a:gd name="T48" fmla="*/ 409 w 904"/>
                  <a:gd name="T49" fmla="*/ 181 h 602"/>
                  <a:gd name="T50" fmla="*/ 286 w 904"/>
                  <a:gd name="T51" fmla="*/ 181 h 602"/>
                  <a:gd name="T52" fmla="*/ 281 w 904"/>
                  <a:gd name="T53" fmla="*/ 182 h 602"/>
                  <a:gd name="T54" fmla="*/ 275 w 904"/>
                  <a:gd name="T55" fmla="*/ 185 h 602"/>
                  <a:gd name="T56" fmla="*/ 272 w 904"/>
                  <a:gd name="T57" fmla="*/ 190 h 602"/>
                  <a:gd name="T58" fmla="*/ 271 w 904"/>
                  <a:gd name="T59" fmla="*/ 196 h 602"/>
                  <a:gd name="T60" fmla="*/ 211 w 904"/>
                  <a:gd name="T61" fmla="*/ 572 h 602"/>
                  <a:gd name="T62" fmla="*/ 211 w 904"/>
                  <a:gd name="T63" fmla="*/ 404 h 602"/>
                  <a:gd name="T64" fmla="*/ 209 w 904"/>
                  <a:gd name="T65" fmla="*/ 399 h 602"/>
                  <a:gd name="T66" fmla="*/ 205 w 904"/>
                  <a:gd name="T67" fmla="*/ 394 h 602"/>
                  <a:gd name="T68" fmla="*/ 199 w 904"/>
                  <a:gd name="T69" fmla="*/ 392 h 602"/>
                  <a:gd name="T70" fmla="*/ 76 w 904"/>
                  <a:gd name="T71" fmla="*/ 391 h 602"/>
                  <a:gd name="T72" fmla="*/ 69 w 904"/>
                  <a:gd name="T73" fmla="*/ 392 h 602"/>
                  <a:gd name="T74" fmla="*/ 65 w 904"/>
                  <a:gd name="T75" fmla="*/ 396 h 602"/>
                  <a:gd name="T76" fmla="*/ 62 w 904"/>
                  <a:gd name="T77" fmla="*/ 401 h 602"/>
                  <a:gd name="T78" fmla="*/ 61 w 904"/>
                  <a:gd name="T79" fmla="*/ 406 h 602"/>
                  <a:gd name="T80" fmla="*/ 15 w 904"/>
                  <a:gd name="T81" fmla="*/ 572 h 602"/>
                  <a:gd name="T82" fmla="*/ 9 w 904"/>
                  <a:gd name="T83" fmla="*/ 573 h 602"/>
                  <a:gd name="T84" fmla="*/ 5 w 904"/>
                  <a:gd name="T85" fmla="*/ 577 h 602"/>
                  <a:gd name="T86" fmla="*/ 2 w 904"/>
                  <a:gd name="T87" fmla="*/ 581 h 602"/>
                  <a:gd name="T88" fmla="*/ 0 w 904"/>
                  <a:gd name="T89" fmla="*/ 587 h 602"/>
                  <a:gd name="T90" fmla="*/ 2 w 904"/>
                  <a:gd name="T91" fmla="*/ 593 h 602"/>
                  <a:gd name="T92" fmla="*/ 5 w 904"/>
                  <a:gd name="T93" fmla="*/ 598 h 602"/>
                  <a:gd name="T94" fmla="*/ 9 w 904"/>
                  <a:gd name="T95" fmla="*/ 601 h 602"/>
                  <a:gd name="T96" fmla="*/ 15 w 904"/>
                  <a:gd name="T97" fmla="*/ 602 h 602"/>
                  <a:gd name="T98" fmla="*/ 196 w 904"/>
                  <a:gd name="T99" fmla="*/ 602 h 602"/>
                  <a:gd name="T100" fmla="*/ 406 w 904"/>
                  <a:gd name="T101" fmla="*/ 602 h 602"/>
                  <a:gd name="T102" fmla="*/ 617 w 904"/>
                  <a:gd name="T103" fmla="*/ 602 h 602"/>
                  <a:gd name="T104" fmla="*/ 828 w 904"/>
                  <a:gd name="T105" fmla="*/ 602 h 602"/>
                  <a:gd name="T106" fmla="*/ 891 w 904"/>
                  <a:gd name="T107" fmla="*/ 602 h 602"/>
                  <a:gd name="T108" fmla="*/ 896 w 904"/>
                  <a:gd name="T109" fmla="*/ 600 h 602"/>
                  <a:gd name="T110" fmla="*/ 901 w 904"/>
                  <a:gd name="T111" fmla="*/ 596 h 602"/>
                  <a:gd name="T112" fmla="*/ 903 w 904"/>
                  <a:gd name="T113" fmla="*/ 591 h 602"/>
                  <a:gd name="T114" fmla="*/ 903 w 904"/>
                  <a:gd name="T115" fmla="*/ 584 h 602"/>
                  <a:gd name="T116" fmla="*/ 901 w 904"/>
                  <a:gd name="T117" fmla="*/ 579 h 602"/>
                  <a:gd name="T118" fmla="*/ 896 w 904"/>
                  <a:gd name="T119" fmla="*/ 575 h 602"/>
                  <a:gd name="T120" fmla="*/ 891 w 904"/>
                  <a:gd name="T121" fmla="*/ 572 h 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04" h="602">
                    <a:moveTo>
                      <a:pt x="889" y="572"/>
                    </a:moveTo>
                    <a:lnTo>
                      <a:pt x="843" y="572"/>
                    </a:lnTo>
                    <a:lnTo>
                      <a:pt x="843" y="16"/>
                    </a:lnTo>
                    <a:lnTo>
                      <a:pt x="843" y="12"/>
                    </a:lnTo>
                    <a:lnTo>
                      <a:pt x="842" y="9"/>
                    </a:lnTo>
                    <a:lnTo>
                      <a:pt x="841" y="7"/>
                    </a:lnTo>
                    <a:lnTo>
                      <a:pt x="838" y="5"/>
                    </a:lnTo>
                    <a:lnTo>
                      <a:pt x="836" y="3"/>
                    </a:lnTo>
                    <a:lnTo>
                      <a:pt x="834" y="2"/>
                    </a:lnTo>
                    <a:lnTo>
                      <a:pt x="831" y="1"/>
                    </a:lnTo>
                    <a:lnTo>
                      <a:pt x="828" y="1"/>
                    </a:lnTo>
                    <a:lnTo>
                      <a:pt x="708" y="0"/>
                    </a:lnTo>
                    <a:lnTo>
                      <a:pt x="704" y="1"/>
                    </a:lnTo>
                    <a:lnTo>
                      <a:pt x="702" y="2"/>
                    </a:lnTo>
                    <a:lnTo>
                      <a:pt x="699" y="3"/>
                    </a:lnTo>
                    <a:lnTo>
                      <a:pt x="697" y="5"/>
                    </a:lnTo>
                    <a:lnTo>
                      <a:pt x="695" y="7"/>
                    </a:lnTo>
                    <a:lnTo>
                      <a:pt x="694" y="9"/>
                    </a:lnTo>
                    <a:lnTo>
                      <a:pt x="693" y="12"/>
                    </a:lnTo>
                    <a:lnTo>
                      <a:pt x="693" y="16"/>
                    </a:lnTo>
                    <a:lnTo>
                      <a:pt x="693" y="572"/>
                    </a:lnTo>
                    <a:lnTo>
                      <a:pt x="632" y="572"/>
                    </a:lnTo>
                    <a:lnTo>
                      <a:pt x="632" y="286"/>
                    </a:lnTo>
                    <a:lnTo>
                      <a:pt x="632" y="283"/>
                    </a:lnTo>
                    <a:lnTo>
                      <a:pt x="631" y="281"/>
                    </a:lnTo>
                    <a:lnTo>
                      <a:pt x="630" y="277"/>
                    </a:lnTo>
                    <a:lnTo>
                      <a:pt x="628" y="275"/>
                    </a:lnTo>
                    <a:lnTo>
                      <a:pt x="626" y="274"/>
                    </a:lnTo>
                    <a:lnTo>
                      <a:pt x="623" y="272"/>
                    </a:lnTo>
                    <a:lnTo>
                      <a:pt x="621" y="271"/>
                    </a:lnTo>
                    <a:lnTo>
                      <a:pt x="617" y="271"/>
                    </a:lnTo>
                    <a:lnTo>
                      <a:pt x="497" y="271"/>
                    </a:lnTo>
                    <a:lnTo>
                      <a:pt x="494" y="271"/>
                    </a:lnTo>
                    <a:lnTo>
                      <a:pt x="491" y="272"/>
                    </a:lnTo>
                    <a:lnTo>
                      <a:pt x="489" y="274"/>
                    </a:lnTo>
                    <a:lnTo>
                      <a:pt x="487" y="275"/>
                    </a:lnTo>
                    <a:lnTo>
                      <a:pt x="484" y="277"/>
                    </a:lnTo>
                    <a:lnTo>
                      <a:pt x="483" y="281"/>
                    </a:lnTo>
                    <a:lnTo>
                      <a:pt x="482" y="283"/>
                    </a:lnTo>
                    <a:lnTo>
                      <a:pt x="482" y="286"/>
                    </a:lnTo>
                    <a:lnTo>
                      <a:pt x="482" y="572"/>
                    </a:lnTo>
                    <a:lnTo>
                      <a:pt x="421" y="572"/>
                    </a:lnTo>
                    <a:lnTo>
                      <a:pt x="421" y="196"/>
                    </a:lnTo>
                    <a:lnTo>
                      <a:pt x="421" y="193"/>
                    </a:lnTo>
                    <a:lnTo>
                      <a:pt x="420" y="190"/>
                    </a:lnTo>
                    <a:lnTo>
                      <a:pt x="419" y="187"/>
                    </a:lnTo>
                    <a:lnTo>
                      <a:pt x="417" y="185"/>
                    </a:lnTo>
                    <a:lnTo>
                      <a:pt x="415" y="183"/>
                    </a:lnTo>
                    <a:lnTo>
                      <a:pt x="413" y="182"/>
                    </a:lnTo>
                    <a:lnTo>
                      <a:pt x="409" y="181"/>
                    </a:lnTo>
                    <a:lnTo>
                      <a:pt x="406" y="181"/>
                    </a:lnTo>
                    <a:lnTo>
                      <a:pt x="286" y="181"/>
                    </a:lnTo>
                    <a:lnTo>
                      <a:pt x="283" y="181"/>
                    </a:lnTo>
                    <a:lnTo>
                      <a:pt x="281" y="182"/>
                    </a:lnTo>
                    <a:lnTo>
                      <a:pt x="277" y="183"/>
                    </a:lnTo>
                    <a:lnTo>
                      <a:pt x="275" y="185"/>
                    </a:lnTo>
                    <a:lnTo>
                      <a:pt x="273" y="187"/>
                    </a:lnTo>
                    <a:lnTo>
                      <a:pt x="272" y="190"/>
                    </a:lnTo>
                    <a:lnTo>
                      <a:pt x="271" y="193"/>
                    </a:lnTo>
                    <a:lnTo>
                      <a:pt x="271" y="196"/>
                    </a:lnTo>
                    <a:lnTo>
                      <a:pt x="271" y="572"/>
                    </a:lnTo>
                    <a:lnTo>
                      <a:pt x="211" y="572"/>
                    </a:lnTo>
                    <a:lnTo>
                      <a:pt x="211" y="406"/>
                    </a:lnTo>
                    <a:lnTo>
                      <a:pt x="211" y="404"/>
                    </a:lnTo>
                    <a:lnTo>
                      <a:pt x="210" y="401"/>
                    </a:lnTo>
                    <a:lnTo>
                      <a:pt x="209" y="399"/>
                    </a:lnTo>
                    <a:lnTo>
                      <a:pt x="207" y="396"/>
                    </a:lnTo>
                    <a:lnTo>
                      <a:pt x="205" y="394"/>
                    </a:lnTo>
                    <a:lnTo>
                      <a:pt x="201" y="393"/>
                    </a:lnTo>
                    <a:lnTo>
                      <a:pt x="199" y="392"/>
                    </a:lnTo>
                    <a:lnTo>
                      <a:pt x="196" y="391"/>
                    </a:lnTo>
                    <a:lnTo>
                      <a:pt x="76" y="391"/>
                    </a:lnTo>
                    <a:lnTo>
                      <a:pt x="73" y="392"/>
                    </a:lnTo>
                    <a:lnTo>
                      <a:pt x="69" y="392"/>
                    </a:lnTo>
                    <a:lnTo>
                      <a:pt x="67" y="394"/>
                    </a:lnTo>
                    <a:lnTo>
                      <a:pt x="65" y="396"/>
                    </a:lnTo>
                    <a:lnTo>
                      <a:pt x="63" y="399"/>
                    </a:lnTo>
                    <a:lnTo>
                      <a:pt x="62" y="401"/>
                    </a:lnTo>
                    <a:lnTo>
                      <a:pt x="61" y="404"/>
                    </a:lnTo>
                    <a:lnTo>
                      <a:pt x="61" y="406"/>
                    </a:lnTo>
                    <a:lnTo>
                      <a:pt x="61" y="572"/>
                    </a:lnTo>
                    <a:lnTo>
                      <a:pt x="15" y="572"/>
                    </a:lnTo>
                    <a:lnTo>
                      <a:pt x="13" y="572"/>
                    </a:lnTo>
                    <a:lnTo>
                      <a:pt x="9" y="573"/>
                    </a:lnTo>
                    <a:lnTo>
                      <a:pt x="7" y="575"/>
                    </a:lnTo>
                    <a:lnTo>
                      <a:pt x="5" y="577"/>
                    </a:lnTo>
                    <a:lnTo>
                      <a:pt x="3" y="579"/>
                    </a:lnTo>
                    <a:lnTo>
                      <a:pt x="2" y="581"/>
                    </a:lnTo>
                    <a:lnTo>
                      <a:pt x="1" y="584"/>
                    </a:lnTo>
                    <a:lnTo>
                      <a:pt x="0" y="587"/>
                    </a:lnTo>
                    <a:lnTo>
                      <a:pt x="1" y="591"/>
                    </a:lnTo>
                    <a:lnTo>
                      <a:pt x="2" y="593"/>
                    </a:lnTo>
                    <a:lnTo>
                      <a:pt x="3" y="596"/>
                    </a:lnTo>
                    <a:lnTo>
                      <a:pt x="5" y="598"/>
                    </a:lnTo>
                    <a:lnTo>
                      <a:pt x="7" y="600"/>
                    </a:lnTo>
                    <a:lnTo>
                      <a:pt x="9" y="601"/>
                    </a:lnTo>
                    <a:lnTo>
                      <a:pt x="13" y="602"/>
                    </a:lnTo>
                    <a:lnTo>
                      <a:pt x="15" y="602"/>
                    </a:lnTo>
                    <a:lnTo>
                      <a:pt x="76" y="602"/>
                    </a:lnTo>
                    <a:lnTo>
                      <a:pt x="196" y="602"/>
                    </a:lnTo>
                    <a:lnTo>
                      <a:pt x="286" y="602"/>
                    </a:lnTo>
                    <a:lnTo>
                      <a:pt x="406" y="602"/>
                    </a:lnTo>
                    <a:lnTo>
                      <a:pt x="497" y="602"/>
                    </a:lnTo>
                    <a:lnTo>
                      <a:pt x="617" y="602"/>
                    </a:lnTo>
                    <a:lnTo>
                      <a:pt x="708" y="602"/>
                    </a:lnTo>
                    <a:lnTo>
                      <a:pt x="828" y="602"/>
                    </a:lnTo>
                    <a:lnTo>
                      <a:pt x="889" y="602"/>
                    </a:lnTo>
                    <a:lnTo>
                      <a:pt x="891" y="602"/>
                    </a:lnTo>
                    <a:lnTo>
                      <a:pt x="894" y="601"/>
                    </a:lnTo>
                    <a:lnTo>
                      <a:pt x="896" y="600"/>
                    </a:lnTo>
                    <a:lnTo>
                      <a:pt x="898" y="598"/>
                    </a:lnTo>
                    <a:lnTo>
                      <a:pt x="901" y="596"/>
                    </a:lnTo>
                    <a:lnTo>
                      <a:pt x="902" y="593"/>
                    </a:lnTo>
                    <a:lnTo>
                      <a:pt x="903" y="591"/>
                    </a:lnTo>
                    <a:lnTo>
                      <a:pt x="904" y="587"/>
                    </a:lnTo>
                    <a:lnTo>
                      <a:pt x="903" y="584"/>
                    </a:lnTo>
                    <a:lnTo>
                      <a:pt x="902" y="581"/>
                    </a:lnTo>
                    <a:lnTo>
                      <a:pt x="901" y="579"/>
                    </a:lnTo>
                    <a:lnTo>
                      <a:pt x="898" y="577"/>
                    </a:lnTo>
                    <a:lnTo>
                      <a:pt x="896" y="575"/>
                    </a:lnTo>
                    <a:lnTo>
                      <a:pt x="894" y="573"/>
                    </a:lnTo>
                    <a:lnTo>
                      <a:pt x="891" y="572"/>
                    </a:lnTo>
                    <a:lnTo>
                      <a:pt x="889"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373">
                <a:extLst>
                  <a:ext uri="{FF2B5EF4-FFF2-40B4-BE49-F238E27FC236}">
                    <a16:creationId xmlns:a16="http://schemas.microsoft.com/office/drawing/2014/main" xmlns="" id="{CD0F68A6-1779-46FD-BEBC-E12E4D51173F}"/>
                  </a:ext>
                </a:extLst>
              </p:cNvPr>
              <p:cNvSpPr>
                <a:spLocks/>
              </p:cNvSpPr>
              <p:nvPr/>
            </p:nvSpPr>
            <p:spPr bwMode="auto">
              <a:xfrm>
                <a:off x="4338638" y="2492375"/>
                <a:ext cx="252413" cy="157163"/>
              </a:xfrm>
              <a:custGeom>
                <a:avLst/>
                <a:gdLst>
                  <a:gd name="T0" fmla="*/ 77 w 797"/>
                  <a:gd name="T1" fmla="*/ 494 h 497"/>
                  <a:gd name="T2" fmla="*/ 97 w 797"/>
                  <a:gd name="T3" fmla="*/ 483 h 497"/>
                  <a:gd name="T4" fmla="*/ 112 w 797"/>
                  <a:gd name="T5" fmla="*/ 466 h 497"/>
                  <a:gd name="T6" fmla="*/ 120 w 797"/>
                  <a:gd name="T7" fmla="*/ 443 h 497"/>
                  <a:gd name="T8" fmla="*/ 116 w 797"/>
                  <a:gd name="T9" fmla="*/ 416 h 497"/>
                  <a:gd name="T10" fmla="*/ 267 w 797"/>
                  <a:gd name="T11" fmla="*/ 298 h 497"/>
                  <a:gd name="T12" fmla="*/ 300 w 797"/>
                  <a:gd name="T13" fmla="*/ 299 h 497"/>
                  <a:gd name="T14" fmla="*/ 325 w 797"/>
                  <a:gd name="T15" fmla="*/ 287 h 497"/>
                  <a:gd name="T16" fmla="*/ 451 w 797"/>
                  <a:gd name="T17" fmla="*/ 327 h 497"/>
                  <a:gd name="T18" fmla="*/ 454 w 797"/>
                  <a:gd name="T19" fmla="*/ 349 h 497"/>
                  <a:gd name="T20" fmla="*/ 464 w 797"/>
                  <a:gd name="T21" fmla="*/ 369 h 497"/>
                  <a:gd name="T22" fmla="*/ 482 w 797"/>
                  <a:gd name="T23" fmla="*/ 384 h 497"/>
                  <a:gd name="T24" fmla="*/ 505 w 797"/>
                  <a:gd name="T25" fmla="*/ 391 h 497"/>
                  <a:gd name="T26" fmla="*/ 529 w 797"/>
                  <a:gd name="T27" fmla="*/ 389 h 497"/>
                  <a:gd name="T28" fmla="*/ 550 w 797"/>
                  <a:gd name="T29" fmla="*/ 378 h 497"/>
                  <a:gd name="T30" fmla="*/ 564 w 797"/>
                  <a:gd name="T31" fmla="*/ 360 h 497"/>
                  <a:gd name="T32" fmla="*/ 571 w 797"/>
                  <a:gd name="T33" fmla="*/ 337 h 497"/>
                  <a:gd name="T34" fmla="*/ 565 w 797"/>
                  <a:gd name="T35" fmla="*/ 304 h 497"/>
                  <a:gd name="T36" fmla="*/ 724 w 797"/>
                  <a:gd name="T37" fmla="*/ 119 h 497"/>
                  <a:gd name="T38" fmla="*/ 750 w 797"/>
                  <a:gd name="T39" fmla="*/ 119 h 497"/>
                  <a:gd name="T40" fmla="*/ 771 w 797"/>
                  <a:gd name="T41" fmla="*/ 110 h 497"/>
                  <a:gd name="T42" fmla="*/ 787 w 797"/>
                  <a:gd name="T43" fmla="*/ 94 h 497"/>
                  <a:gd name="T44" fmla="*/ 796 w 797"/>
                  <a:gd name="T45" fmla="*/ 72 h 497"/>
                  <a:gd name="T46" fmla="*/ 796 w 797"/>
                  <a:gd name="T47" fmla="*/ 48 h 497"/>
                  <a:gd name="T48" fmla="*/ 787 w 797"/>
                  <a:gd name="T49" fmla="*/ 27 h 497"/>
                  <a:gd name="T50" fmla="*/ 771 w 797"/>
                  <a:gd name="T51" fmla="*/ 10 h 497"/>
                  <a:gd name="T52" fmla="*/ 750 w 797"/>
                  <a:gd name="T53" fmla="*/ 1 h 497"/>
                  <a:gd name="T54" fmla="*/ 725 w 797"/>
                  <a:gd name="T55" fmla="*/ 1 h 497"/>
                  <a:gd name="T56" fmla="*/ 703 w 797"/>
                  <a:gd name="T57" fmla="*/ 10 h 497"/>
                  <a:gd name="T58" fmla="*/ 687 w 797"/>
                  <a:gd name="T59" fmla="*/ 27 h 497"/>
                  <a:gd name="T60" fmla="*/ 678 w 797"/>
                  <a:gd name="T61" fmla="*/ 48 h 497"/>
                  <a:gd name="T62" fmla="*/ 680 w 797"/>
                  <a:gd name="T63" fmla="*/ 79 h 497"/>
                  <a:gd name="T64" fmla="*/ 531 w 797"/>
                  <a:gd name="T65" fmla="*/ 275 h 497"/>
                  <a:gd name="T66" fmla="*/ 504 w 797"/>
                  <a:gd name="T67" fmla="*/ 272 h 497"/>
                  <a:gd name="T68" fmla="*/ 478 w 797"/>
                  <a:gd name="T69" fmla="*/ 281 h 497"/>
                  <a:gd name="T70" fmla="*/ 345 w 797"/>
                  <a:gd name="T71" fmla="*/ 248 h 497"/>
                  <a:gd name="T72" fmla="*/ 344 w 797"/>
                  <a:gd name="T73" fmla="*/ 229 h 497"/>
                  <a:gd name="T74" fmla="*/ 336 w 797"/>
                  <a:gd name="T75" fmla="*/ 207 h 497"/>
                  <a:gd name="T76" fmla="*/ 319 w 797"/>
                  <a:gd name="T77" fmla="*/ 191 h 497"/>
                  <a:gd name="T78" fmla="*/ 298 w 797"/>
                  <a:gd name="T79" fmla="*/ 181 h 497"/>
                  <a:gd name="T80" fmla="*/ 273 w 797"/>
                  <a:gd name="T81" fmla="*/ 181 h 497"/>
                  <a:gd name="T82" fmla="*/ 252 w 797"/>
                  <a:gd name="T83" fmla="*/ 191 h 497"/>
                  <a:gd name="T84" fmla="*/ 236 w 797"/>
                  <a:gd name="T85" fmla="*/ 207 h 497"/>
                  <a:gd name="T86" fmla="*/ 226 w 797"/>
                  <a:gd name="T87" fmla="*/ 229 h 497"/>
                  <a:gd name="T88" fmla="*/ 227 w 797"/>
                  <a:gd name="T89" fmla="*/ 254 h 497"/>
                  <a:gd name="T90" fmla="*/ 86 w 797"/>
                  <a:gd name="T91" fmla="*/ 382 h 497"/>
                  <a:gd name="T92" fmla="*/ 53 w 797"/>
                  <a:gd name="T93" fmla="*/ 377 h 497"/>
                  <a:gd name="T94" fmla="*/ 31 w 797"/>
                  <a:gd name="T95" fmla="*/ 383 h 497"/>
                  <a:gd name="T96" fmla="*/ 13 w 797"/>
                  <a:gd name="T97" fmla="*/ 398 h 497"/>
                  <a:gd name="T98" fmla="*/ 2 w 797"/>
                  <a:gd name="T99" fmla="*/ 419 h 497"/>
                  <a:gd name="T100" fmla="*/ 0 w 797"/>
                  <a:gd name="T101" fmla="*/ 443 h 497"/>
                  <a:gd name="T102" fmla="*/ 6 w 797"/>
                  <a:gd name="T103" fmla="*/ 466 h 497"/>
                  <a:gd name="T104" fmla="*/ 21 w 797"/>
                  <a:gd name="T105" fmla="*/ 483 h 497"/>
                  <a:gd name="T106" fmla="*/ 42 w 797"/>
                  <a:gd name="T107" fmla="*/ 494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797" h="497">
                    <a:moveTo>
                      <a:pt x="60" y="497"/>
                    </a:moveTo>
                    <a:lnTo>
                      <a:pt x="65" y="497"/>
                    </a:lnTo>
                    <a:lnTo>
                      <a:pt x="72" y="496"/>
                    </a:lnTo>
                    <a:lnTo>
                      <a:pt x="77" y="494"/>
                    </a:lnTo>
                    <a:lnTo>
                      <a:pt x="83" y="493"/>
                    </a:lnTo>
                    <a:lnTo>
                      <a:pt x="89" y="489"/>
                    </a:lnTo>
                    <a:lnTo>
                      <a:pt x="93" y="486"/>
                    </a:lnTo>
                    <a:lnTo>
                      <a:pt x="97" y="483"/>
                    </a:lnTo>
                    <a:lnTo>
                      <a:pt x="102" y="480"/>
                    </a:lnTo>
                    <a:lnTo>
                      <a:pt x="106" y="475"/>
                    </a:lnTo>
                    <a:lnTo>
                      <a:pt x="109" y="470"/>
                    </a:lnTo>
                    <a:lnTo>
                      <a:pt x="112" y="466"/>
                    </a:lnTo>
                    <a:lnTo>
                      <a:pt x="115" y="460"/>
                    </a:lnTo>
                    <a:lnTo>
                      <a:pt x="117" y="455"/>
                    </a:lnTo>
                    <a:lnTo>
                      <a:pt x="119" y="449"/>
                    </a:lnTo>
                    <a:lnTo>
                      <a:pt x="120" y="443"/>
                    </a:lnTo>
                    <a:lnTo>
                      <a:pt x="120" y="437"/>
                    </a:lnTo>
                    <a:lnTo>
                      <a:pt x="119" y="429"/>
                    </a:lnTo>
                    <a:lnTo>
                      <a:pt x="118" y="423"/>
                    </a:lnTo>
                    <a:lnTo>
                      <a:pt x="116" y="416"/>
                    </a:lnTo>
                    <a:lnTo>
                      <a:pt x="114" y="410"/>
                    </a:lnTo>
                    <a:lnTo>
                      <a:pt x="251" y="290"/>
                    </a:lnTo>
                    <a:lnTo>
                      <a:pt x="259" y="295"/>
                    </a:lnTo>
                    <a:lnTo>
                      <a:pt x="267" y="298"/>
                    </a:lnTo>
                    <a:lnTo>
                      <a:pt x="277" y="301"/>
                    </a:lnTo>
                    <a:lnTo>
                      <a:pt x="285" y="302"/>
                    </a:lnTo>
                    <a:lnTo>
                      <a:pt x="293" y="301"/>
                    </a:lnTo>
                    <a:lnTo>
                      <a:pt x="300" y="299"/>
                    </a:lnTo>
                    <a:lnTo>
                      <a:pt x="307" y="297"/>
                    </a:lnTo>
                    <a:lnTo>
                      <a:pt x="313" y="294"/>
                    </a:lnTo>
                    <a:lnTo>
                      <a:pt x="318" y="291"/>
                    </a:lnTo>
                    <a:lnTo>
                      <a:pt x="325" y="287"/>
                    </a:lnTo>
                    <a:lnTo>
                      <a:pt x="329" y="282"/>
                    </a:lnTo>
                    <a:lnTo>
                      <a:pt x="333" y="277"/>
                    </a:lnTo>
                    <a:lnTo>
                      <a:pt x="451" y="324"/>
                    </a:lnTo>
                    <a:lnTo>
                      <a:pt x="451" y="327"/>
                    </a:lnTo>
                    <a:lnTo>
                      <a:pt x="451" y="332"/>
                    </a:lnTo>
                    <a:lnTo>
                      <a:pt x="451" y="337"/>
                    </a:lnTo>
                    <a:lnTo>
                      <a:pt x="452" y="343"/>
                    </a:lnTo>
                    <a:lnTo>
                      <a:pt x="454" y="349"/>
                    </a:lnTo>
                    <a:lnTo>
                      <a:pt x="456" y="354"/>
                    </a:lnTo>
                    <a:lnTo>
                      <a:pt x="458" y="360"/>
                    </a:lnTo>
                    <a:lnTo>
                      <a:pt x="461" y="365"/>
                    </a:lnTo>
                    <a:lnTo>
                      <a:pt x="464" y="369"/>
                    </a:lnTo>
                    <a:lnTo>
                      <a:pt x="469" y="374"/>
                    </a:lnTo>
                    <a:lnTo>
                      <a:pt x="473" y="378"/>
                    </a:lnTo>
                    <a:lnTo>
                      <a:pt x="477" y="381"/>
                    </a:lnTo>
                    <a:lnTo>
                      <a:pt x="482" y="384"/>
                    </a:lnTo>
                    <a:lnTo>
                      <a:pt x="488" y="386"/>
                    </a:lnTo>
                    <a:lnTo>
                      <a:pt x="493" y="389"/>
                    </a:lnTo>
                    <a:lnTo>
                      <a:pt x="499" y="391"/>
                    </a:lnTo>
                    <a:lnTo>
                      <a:pt x="505" y="391"/>
                    </a:lnTo>
                    <a:lnTo>
                      <a:pt x="511" y="392"/>
                    </a:lnTo>
                    <a:lnTo>
                      <a:pt x="518" y="391"/>
                    </a:lnTo>
                    <a:lnTo>
                      <a:pt x="523" y="391"/>
                    </a:lnTo>
                    <a:lnTo>
                      <a:pt x="529" y="389"/>
                    </a:lnTo>
                    <a:lnTo>
                      <a:pt x="535" y="386"/>
                    </a:lnTo>
                    <a:lnTo>
                      <a:pt x="540" y="384"/>
                    </a:lnTo>
                    <a:lnTo>
                      <a:pt x="545" y="381"/>
                    </a:lnTo>
                    <a:lnTo>
                      <a:pt x="550" y="378"/>
                    </a:lnTo>
                    <a:lnTo>
                      <a:pt x="553" y="374"/>
                    </a:lnTo>
                    <a:lnTo>
                      <a:pt x="558" y="369"/>
                    </a:lnTo>
                    <a:lnTo>
                      <a:pt x="561" y="365"/>
                    </a:lnTo>
                    <a:lnTo>
                      <a:pt x="564" y="360"/>
                    </a:lnTo>
                    <a:lnTo>
                      <a:pt x="567" y="354"/>
                    </a:lnTo>
                    <a:lnTo>
                      <a:pt x="568" y="349"/>
                    </a:lnTo>
                    <a:lnTo>
                      <a:pt x="570" y="343"/>
                    </a:lnTo>
                    <a:lnTo>
                      <a:pt x="571" y="337"/>
                    </a:lnTo>
                    <a:lnTo>
                      <a:pt x="571" y="332"/>
                    </a:lnTo>
                    <a:lnTo>
                      <a:pt x="570" y="322"/>
                    </a:lnTo>
                    <a:lnTo>
                      <a:pt x="568" y="312"/>
                    </a:lnTo>
                    <a:lnTo>
                      <a:pt x="565" y="304"/>
                    </a:lnTo>
                    <a:lnTo>
                      <a:pt x="560" y="296"/>
                    </a:lnTo>
                    <a:lnTo>
                      <a:pt x="711" y="114"/>
                    </a:lnTo>
                    <a:lnTo>
                      <a:pt x="717" y="117"/>
                    </a:lnTo>
                    <a:lnTo>
                      <a:pt x="724" y="119"/>
                    </a:lnTo>
                    <a:lnTo>
                      <a:pt x="730" y="120"/>
                    </a:lnTo>
                    <a:lnTo>
                      <a:pt x="737" y="120"/>
                    </a:lnTo>
                    <a:lnTo>
                      <a:pt x="743" y="120"/>
                    </a:lnTo>
                    <a:lnTo>
                      <a:pt x="750" y="119"/>
                    </a:lnTo>
                    <a:lnTo>
                      <a:pt x="755" y="118"/>
                    </a:lnTo>
                    <a:lnTo>
                      <a:pt x="760" y="116"/>
                    </a:lnTo>
                    <a:lnTo>
                      <a:pt x="766" y="113"/>
                    </a:lnTo>
                    <a:lnTo>
                      <a:pt x="771" y="110"/>
                    </a:lnTo>
                    <a:lnTo>
                      <a:pt x="775" y="106"/>
                    </a:lnTo>
                    <a:lnTo>
                      <a:pt x="780" y="103"/>
                    </a:lnTo>
                    <a:lnTo>
                      <a:pt x="784" y="99"/>
                    </a:lnTo>
                    <a:lnTo>
                      <a:pt x="787" y="94"/>
                    </a:lnTo>
                    <a:lnTo>
                      <a:pt x="790" y="89"/>
                    </a:lnTo>
                    <a:lnTo>
                      <a:pt x="792" y="84"/>
                    </a:lnTo>
                    <a:lnTo>
                      <a:pt x="795" y="79"/>
                    </a:lnTo>
                    <a:lnTo>
                      <a:pt x="796" y="72"/>
                    </a:lnTo>
                    <a:lnTo>
                      <a:pt x="797" y="67"/>
                    </a:lnTo>
                    <a:lnTo>
                      <a:pt x="797" y="60"/>
                    </a:lnTo>
                    <a:lnTo>
                      <a:pt x="797" y="54"/>
                    </a:lnTo>
                    <a:lnTo>
                      <a:pt x="796" y="48"/>
                    </a:lnTo>
                    <a:lnTo>
                      <a:pt x="795" y="42"/>
                    </a:lnTo>
                    <a:lnTo>
                      <a:pt x="792" y="37"/>
                    </a:lnTo>
                    <a:lnTo>
                      <a:pt x="790" y="31"/>
                    </a:lnTo>
                    <a:lnTo>
                      <a:pt x="787" y="27"/>
                    </a:lnTo>
                    <a:lnTo>
                      <a:pt x="784" y="22"/>
                    </a:lnTo>
                    <a:lnTo>
                      <a:pt x="780" y="17"/>
                    </a:lnTo>
                    <a:lnTo>
                      <a:pt x="775" y="14"/>
                    </a:lnTo>
                    <a:lnTo>
                      <a:pt x="771" y="10"/>
                    </a:lnTo>
                    <a:lnTo>
                      <a:pt x="766" y="8"/>
                    </a:lnTo>
                    <a:lnTo>
                      <a:pt x="760" y="5"/>
                    </a:lnTo>
                    <a:lnTo>
                      <a:pt x="755" y="2"/>
                    </a:lnTo>
                    <a:lnTo>
                      <a:pt x="750" y="1"/>
                    </a:lnTo>
                    <a:lnTo>
                      <a:pt x="743" y="0"/>
                    </a:lnTo>
                    <a:lnTo>
                      <a:pt x="737" y="0"/>
                    </a:lnTo>
                    <a:lnTo>
                      <a:pt x="731" y="0"/>
                    </a:lnTo>
                    <a:lnTo>
                      <a:pt x="725" y="1"/>
                    </a:lnTo>
                    <a:lnTo>
                      <a:pt x="719" y="2"/>
                    </a:lnTo>
                    <a:lnTo>
                      <a:pt x="713" y="5"/>
                    </a:lnTo>
                    <a:lnTo>
                      <a:pt x="709" y="8"/>
                    </a:lnTo>
                    <a:lnTo>
                      <a:pt x="703" y="10"/>
                    </a:lnTo>
                    <a:lnTo>
                      <a:pt x="699" y="14"/>
                    </a:lnTo>
                    <a:lnTo>
                      <a:pt x="695" y="17"/>
                    </a:lnTo>
                    <a:lnTo>
                      <a:pt x="691" y="22"/>
                    </a:lnTo>
                    <a:lnTo>
                      <a:pt x="687" y="27"/>
                    </a:lnTo>
                    <a:lnTo>
                      <a:pt x="684" y="31"/>
                    </a:lnTo>
                    <a:lnTo>
                      <a:pt x="682" y="37"/>
                    </a:lnTo>
                    <a:lnTo>
                      <a:pt x="680" y="42"/>
                    </a:lnTo>
                    <a:lnTo>
                      <a:pt x="678" y="48"/>
                    </a:lnTo>
                    <a:lnTo>
                      <a:pt x="677" y="54"/>
                    </a:lnTo>
                    <a:lnTo>
                      <a:pt x="677" y="60"/>
                    </a:lnTo>
                    <a:lnTo>
                      <a:pt x="678" y="70"/>
                    </a:lnTo>
                    <a:lnTo>
                      <a:pt x="680" y="79"/>
                    </a:lnTo>
                    <a:lnTo>
                      <a:pt x="683" y="87"/>
                    </a:lnTo>
                    <a:lnTo>
                      <a:pt x="688" y="96"/>
                    </a:lnTo>
                    <a:lnTo>
                      <a:pt x="537" y="277"/>
                    </a:lnTo>
                    <a:lnTo>
                      <a:pt x="531" y="275"/>
                    </a:lnTo>
                    <a:lnTo>
                      <a:pt x="524" y="273"/>
                    </a:lnTo>
                    <a:lnTo>
                      <a:pt x="518" y="272"/>
                    </a:lnTo>
                    <a:lnTo>
                      <a:pt x="511" y="271"/>
                    </a:lnTo>
                    <a:lnTo>
                      <a:pt x="504" y="272"/>
                    </a:lnTo>
                    <a:lnTo>
                      <a:pt x="496" y="273"/>
                    </a:lnTo>
                    <a:lnTo>
                      <a:pt x="490" y="275"/>
                    </a:lnTo>
                    <a:lnTo>
                      <a:pt x="484" y="278"/>
                    </a:lnTo>
                    <a:lnTo>
                      <a:pt x="478" y="281"/>
                    </a:lnTo>
                    <a:lnTo>
                      <a:pt x="472" y="286"/>
                    </a:lnTo>
                    <a:lnTo>
                      <a:pt x="467" y="291"/>
                    </a:lnTo>
                    <a:lnTo>
                      <a:pt x="463" y="295"/>
                    </a:lnTo>
                    <a:lnTo>
                      <a:pt x="345" y="248"/>
                    </a:lnTo>
                    <a:lnTo>
                      <a:pt x="345" y="245"/>
                    </a:lnTo>
                    <a:lnTo>
                      <a:pt x="345" y="240"/>
                    </a:lnTo>
                    <a:lnTo>
                      <a:pt x="345" y="235"/>
                    </a:lnTo>
                    <a:lnTo>
                      <a:pt x="344" y="229"/>
                    </a:lnTo>
                    <a:lnTo>
                      <a:pt x="343" y="223"/>
                    </a:lnTo>
                    <a:lnTo>
                      <a:pt x="341" y="218"/>
                    </a:lnTo>
                    <a:lnTo>
                      <a:pt x="339" y="213"/>
                    </a:lnTo>
                    <a:lnTo>
                      <a:pt x="336" y="207"/>
                    </a:lnTo>
                    <a:lnTo>
                      <a:pt x="332" y="203"/>
                    </a:lnTo>
                    <a:lnTo>
                      <a:pt x="328" y="199"/>
                    </a:lnTo>
                    <a:lnTo>
                      <a:pt x="324" y="194"/>
                    </a:lnTo>
                    <a:lnTo>
                      <a:pt x="319" y="191"/>
                    </a:lnTo>
                    <a:lnTo>
                      <a:pt x="314" y="188"/>
                    </a:lnTo>
                    <a:lnTo>
                      <a:pt x="309" y="186"/>
                    </a:lnTo>
                    <a:lnTo>
                      <a:pt x="303" y="184"/>
                    </a:lnTo>
                    <a:lnTo>
                      <a:pt x="298" y="181"/>
                    </a:lnTo>
                    <a:lnTo>
                      <a:pt x="292" y="181"/>
                    </a:lnTo>
                    <a:lnTo>
                      <a:pt x="285" y="180"/>
                    </a:lnTo>
                    <a:lnTo>
                      <a:pt x="280" y="181"/>
                    </a:lnTo>
                    <a:lnTo>
                      <a:pt x="273" y="181"/>
                    </a:lnTo>
                    <a:lnTo>
                      <a:pt x="268" y="184"/>
                    </a:lnTo>
                    <a:lnTo>
                      <a:pt x="262" y="186"/>
                    </a:lnTo>
                    <a:lnTo>
                      <a:pt x="257" y="188"/>
                    </a:lnTo>
                    <a:lnTo>
                      <a:pt x="252" y="191"/>
                    </a:lnTo>
                    <a:lnTo>
                      <a:pt x="248" y="194"/>
                    </a:lnTo>
                    <a:lnTo>
                      <a:pt x="243" y="199"/>
                    </a:lnTo>
                    <a:lnTo>
                      <a:pt x="239" y="203"/>
                    </a:lnTo>
                    <a:lnTo>
                      <a:pt x="236" y="207"/>
                    </a:lnTo>
                    <a:lnTo>
                      <a:pt x="233" y="213"/>
                    </a:lnTo>
                    <a:lnTo>
                      <a:pt x="230" y="218"/>
                    </a:lnTo>
                    <a:lnTo>
                      <a:pt x="228" y="223"/>
                    </a:lnTo>
                    <a:lnTo>
                      <a:pt x="226" y="229"/>
                    </a:lnTo>
                    <a:lnTo>
                      <a:pt x="225" y="235"/>
                    </a:lnTo>
                    <a:lnTo>
                      <a:pt x="225" y="240"/>
                    </a:lnTo>
                    <a:lnTo>
                      <a:pt x="226" y="248"/>
                    </a:lnTo>
                    <a:lnTo>
                      <a:pt x="227" y="254"/>
                    </a:lnTo>
                    <a:lnTo>
                      <a:pt x="229" y="261"/>
                    </a:lnTo>
                    <a:lnTo>
                      <a:pt x="231" y="267"/>
                    </a:lnTo>
                    <a:lnTo>
                      <a:pt x="94" y="387"/>
                    </a:lnTo>
                    <a:lnTo>
                      <a:pt x="86" y="382"/>
                    </a:lnTo>
                    <a:lnTo>
                      <a:pt x="78" y="379"/>
                    </a:lnTo>
                    <a:lnTo>
                      <a:pt x="68" y="377"/>
                    </a:lnTo>
                    <a:lnTo>
                      <a:pt x="60" y="377"/>
                    </a:lnTo>
                    <a:lnTo>
                      <a:pt x="53" y="377"/>
                    </a:lnTo>
                    <a:lnTo>
                      <a:pt x="47" y="378"/>
                    </a:lnTo>
                    <a:lnTo>
                      <a:pt x="42" y="379"/>
                    </a:lnTo>
                    <a:lnTo>
                      <a:pt x="36" y="381"/>
                    </a:lnTo>
                    <a:lnTo>
                      <a:pt x="31" y="383"/>
                    </a:lnTo>
                    <a:lnTo>
                      <a:pt x="26" y="386"/>
                    </a:lnTo>
                    <a:lnTo>
                      <a:pt x="21" y="391"/>
                    </a:lnTo>
                    <a:lnTo>
                      <a:pt x="17" y="394"/>
                    </a:lnTo>
                    <a:lnTo>
                      <a:pt x="13" y="398"/>
                    </a:lnTo>
                    <a:lnTo>
                      <a:pt x="9" y="402"/>
                    </a:lnTo>
                    <a:lnTo>
                      <a:pt x="6" y="408"/>
                    </a:lnTo>
                    <a:lnTo>
                      <a:pt x="4" y="413"/>
                    </a:lnTo>
                    <a:lnTo>
                      <a:pt x="2" y="419"/>
                    </a:lnTo>
                    <a:lnTo>
                      <a:pt x="1" y="425"/>
                    </a:lnTo>
                    <a:lnTo>
                      <a:pt x="0" y="430"/>
                    </a:lnTo>
                    <a:lnTo>
                      <a:pt x="0" y="437"/>
                    </a:lnTo>
                    <a:lnTo>
                      <a:pt x="0" y="443"/>
                    </a:lnTo>
                    <a:lnTo>
                      <a:pt x="1" y="449"/>
                    </a:lnTo>
                    <a:lnTo>
                      <a:pt x="2" y="455"/>
                    </a:lnTo>
                    <a:lnTo>
                      <a:pt x="4" y="460"/>
                    </a:lnTo>
                    <a:lnTo>
                      <a:pt x="6" y="466"/>
                    </a:lnTo>
                    <a:lnTo>
                      <a:pt x="9" y="470"/>
                    </a:lnTo>
                    <a:lnTo>
                      <a:pt x="13" y="475"/>
                    </a:lnTo>
                    <a:lnTo>
                      <a:pt x="17" y="480"/>
                    </a:lnTo>
                    <a:lnTo>
                      <a:pt x="21" y="483"/>
                    </a:lnTo>
                    <a:lnTo>
                      <a:pt x="26" y="486"/>
                    </a:lnTo>
                    <a:lnTo>
                      <a:pt x="31" y="489"/>
                    </a:lnTo>
                    <a:lnTo>
                      <a:pt x="36" y="493"/>
                    </a:lnTo>
                    <a:lnTo>
                      <a:pt x="42" y="494"/>
                    </a:lnTo>
                    <a:lnTo>
                      <a:pt x="47" y="496"/>
                    </a:lnTo>
                    <a:lnTo>
                      <a:pt x="53" y="497"/>
                    </a:lnTo>
                    <a:lnTo>
                      <a:pt x="60" y="49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pic>
        <p:nvPicPr>
          <p:cNvPr id="1026" name="Picture 2" descr="Image result for pemukiman kumuh bersanding dengan hote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25687" y="2100649"/>
            <a:ext cx="6142313" cy="3283759"/>
          </a:xfrm>
          <a:prstGeom prst="rect">
            <a:avLst/>
          </a:prstGeom>
          <a:noFill/>
          <a:extLst>
            <a:ext uri="{909E8E84-426E-40DD-AFC4-6F175D3DCCD1}">
              <a14:hiddenFill xmlns:a14="http://schemas.microsoft.com/office/drawing/2010/main">
                <a:solidFill>
                  <a:srgbClr val="FFFFFF"/>
                </a:solidFill>
              </a14:hiddenFill>
            </a:ext>
          </a:extLst>
        </p:spPr>
      </p:pic>
      <p:sp>
        <p:nvSpPr>
          <p:cNvPr id="18" name="TextBox 17">
            <a:extLst>
              <a:ext uri="{FF2B5EF4-FFF2-40B4-BE49-F238E27FC236}">
                <a16:creationId xmlns:a16="http://schemas.microsoft.com/office/drawing/2014/main" xmlns="" id="{40155F1C-8FDA-4C29-A73E-D860059661AD}"/>
              </a:ext>
            </a:extLst>
          </p:cNvPr>
          <p:cNvSpPr txBox="1"/>
          <p:nvPr/>
        </p:nvSpPr>
        <p:spPr>
          <a:xfrm>
            <a:off x="561802" y="641164"/>
            <a:ext cx="3770086" cy="369332"/>
          </a:xfrm>
          <a:prstGeom prst="rect">
            <a:avLst/>
          </a:prstGeom>
          <a:noFill/>
        </p:spPr>
        <p:txBody>
          <a:bodyPr wrap="square" lIns="0" tIns="0" rIns="0" bIns="0" rtlCol="0">
            <a:spAutoFit/>
          </a:bodyPr>
          <a:lstStyle/>
          <a:p>
            <a:pPr algn="ctr"/>
            <a:r>
              <a:rPr lang="id-ID" sz="2400" b="1" dirty="0" smtClean="0">
                <a:solidFill>
                  <a:schemeClr val="bg1"/>
                </a:solidFill>
              </a:rPr>
              <a:t>Urban Governance</a:t>
            </a:r>
            <a:endParaRPr lang="en-US" sz="1600" dirty="0">
              <a:solidFill>
                <a:schemeClr val="bg1"/>
              </a:solidFill>
            </a:endParaRPr>
          </a:p>
        </p:txBody>
      </p:sp>
    </p:spTree>
    <p:extLst>
      <p:ext uri="{BB962C8B-B14F-4D97-AF65-F5344CB8AC3E}">
        <p14:creationId xmlns:p14="http://schemas.microsoft.com/office/powerpoint/2010/main" val="31432423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pattFill prst="zigZag">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3" name="Right Triangle 2">
            <a:extLst>
              <a:ext uri="{FF2B5EF4-FFF2-40B4-BE49-F238E27FC236}">
                <a16:creationId xmlns:a16="http://schemas.microsoft.com/office/drawing/2014/main" xmlns="" id="{A22970AA-4D81-42E7-B90D-6F83D8998C85}"/>
              </a:ext>
            </a:extLst>
          </p:cNvPr>
          <p:cNvSpPr/>
          <p:nvPr/>
        </p:nvSpPr>
        <p:spPr>
          <a:xfrm rot="5400000">
            <a:off x="0" y="0"/>
            <a:ext cx="827314" cy="827314"/>
          </a:xfrm>
          <a:prstGeom prst="rtTriangle">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xmlns="" id="{B2072424-5D56-4214-9B0E-115C1E9D580C}"/>
              </a:ext>
            </a:extLst>
          </p:cNvPr>
          <p:cNvSpPr/>
          <p:nvPr/>
        </p:nvSpPr>
        <p:spPr>
          <a:xfrm>
            <a:off x="1166948" y="6448197"/>
            <a:ext cx="10013044" cy="181203"/>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xmlns="" id="{A267B5F5-F106-4972-8869-9423FCCF1CC0}"/>
              </a:ext>
            </a:extLst>
          </p:cNvPr>
          <p:cNvSpPr>
            <a:spLocks noGrp="1"/>
          </p:cNvSpPr>
          <p:nvPr>
            <p:ph type="sldNum" sz="quarter" idx="12"/>
          </p:nvPr>
        </p:nvSpPr>
        <p:spPr>
          <a:xfrm>
            <a:off x="413657" y="6356350"/>
            <a:ext cx="666206" cy="365125"/>
          </a:xfrm>
        </p:spPr>
        <p:txBody>
          <a:bodyPr/>
          <a:lstStyle/>
          <a:p>
            <a:pPr algn="ctr"/>
            <a:fld id="{7E672E3D-61E0-450A-AD62-EE98E486015F}" type="slidenum">
              <a:rPr lang="en-US" smtClean="0">
                <a:solidFill>
                  <a:schemeClr val="tx1">
                    <a:lumMod val="85000"/>
                    <a:lumOff val="15000"/>
                  </a:schemeClr>
                </a:solidFill>
              </a:rPr>
              <a:pPr algn="ctr"/>
              <a:t>10</a:t>
            </a:fld>
            <a:endParaRPr lang="en-US" dirty="0">
              <a:solidFill>
                <a:schemeClr val="tx1">
                  <a:lumMod val="85000"/>
                  <a:lumOff val="15000"/>
                </a:schemeClr>
              </a:solidFill>
            </a:endParaRPr>
          </a:p>
        </p:txBody>
      </p:sp>
      <p:sp>
        <p:nvSpPr>
          <p:cNvPr id="6" name="Rectangle 5">
            <a:extLst>
              <a:ext uri="{FF2B5EF4-FFF2-40B4-BE49-F238E27FC236}">
                <a16:creationId xmlns:a16="http://schemas.microsoft.com/office/drawing/2014/main" xmlns="" id="{4A4CCC08-A329-477A-B80B-2665F19C7039}"/>
              </a:ext>
            </a:extLst>
          </p:cNvPr>
          <p:cNvSpPr/>
          <p:nvPr/>
        </p:nvSpPr>
        <p:spPr>
          <a:xfrm>
            <a:off x="11267076" y="6448197"/>
            <a:ext cx="924923" cy="18120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xmlns="" id="{0E1CD0E2-CC0D-499F-9749-4EA83170CC35}"/>
              </a:ext>
            </a:extLst>
          </p:cNvPr>
          <p:cNvSpPr txBox="1"/>
          <p:nvPr/>
        </p:nvSpPr>
        <p:spPr>
          <a:xfrm>
            <a:off x="716280" y="318407"/>
            <a:ext cx="10759440" cy="492443"/>
          </a:xfrm>
          <a:prstGeom prst="rect">
            <a:avLst/>
          </a:prstGeom>
          <a:noFill/>
        </p:spPr>
        <p:txBody>
          <a:bodyPr wrap="square" lIns="0" tIns="0" rIns="0" bIns="0" rtlCol="0" anchor="t">
            <a:spAutoFit/>
          </a:bodyPr>
          <a:lstStyle/>
          <a:p>
            <a:pPr algn="ctr"/>
            <a:r>
              <a:rPr lang="id-ID" sz="3200" dirty="0" smtClean="0">
                <a:solidFill>
                  <a:schemeClr val="tx1">
                    <a:lumMod val="85000"/>
                    <a:lumOff val="15000"/>
                  </a:schemeClr>
                </a:solidFill>
                <a:latin typeface="+mj-lt"/>
                <a:cs typeface="Segoe UI Semibold" panose="020B0702040204020203" pitchFamily="34" charset="0"/>
              </a:rPr>
              <a:t>Rejim Keruangan</a:t>
            </a:r>
            <a:endParaRPr lang="en-US" sz="3200" dirty="0">
              <a:solidFill>
                <a:schemeClr val="tx1">
                  <a:lumMod val="85000"/>
                  <a:lumOff val="15000"/>
                </a:schemeClr>
              </a:solidFill>
              <a:latin typeface="+mj-lt"/>
              <a:cs typeface="Segoe UI Semibold" panose="020B0702040204020203" pitchFamily="34" charset="0"/>
            </a:endParaRPr>
          </a:p>
        </p:txBody>
      </p:sp>
      <p:grpSp>
        <p:nvGrpSpPr>
          <p:cNvPr id="76" name="Group 75">
            <a:extLst>
              <a:ext uri="{FF2B5EF4-FFF2-40B4-BE49-F238E27FC236}">
                <a16:creationId xmlns:a16="http://schemas.microsoft.com/office/drawing/2014/main" xmlns="" id="{E280ED60-0A0B-4E8A-8906-2701271B8F94}"/>
              </a:ext>
            </a:extLst>
          </p:cNvPr>
          <p:cNvGrpSpPr/>
          <p:nvPr/>
        </p:nvGrpSpPr>
        <p:grpSpPr>
          <a:xfrm>
            <a:off x="796596" y="2114861"/>
            <a:ext cx="2514600" cy="1916740"/>
            <a:chOff x="4838700" y="1771650"/>
            <a:chExt cx="2514600" cy="1916740"/>
          </a:xfrm>
        </p:grpSpPr>
        <p:sp>
          <p:nvSpPr>
            <p:cNvPr id="77" name="Rectangle 76">
              <a:extLst>
                <a:ext uri="{FF2B5EF4-FFF2-40B4-BE49-F238E27FC236}">
                  <a16:creationId xmlns:a16="http://schemas.microsoft.com/office/drawing/2014/main" xmlns="" id="{CEA17AA2-B11D-4BE2-8612-EED4816ED536}"/>
                </a:ext>
              </a:extLst>
            </p:cNvPr>
            <p:cNvSpPr/>
            <p:nvPr/>
          </p:nvSpPr>
          <p:spPr>
            <a:xfrm>
              <a:off x="4838700" y="1935839"/>
              <a:ext cx="2514600" cy="12096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77">
              <a:extLst>
                <a:ext uri="{FF2B5EF4-FFF2-40B4-BE49-F238E27FC236}">
                  <a16:creationId xmlns:a16="http://schemas.microsoft.com/office/drawing/2014/main" xmlns="" id="{F51989F1-01B4-4873-9807-C3402EB8FC48}"/>
                </a:ext>
              </a:extLst>
            </p:cNvPr>
            <p:cNvSpPr/>
            <p:nvPr/>
          </p:nvSpPr>
          <p:spPr>
            <a:xfrm>
              <a:off x="5064307" y="1771650"/>
              <a:ext cx="2063387" cy="49244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COMPETITOR 03</a:t>
              </a:r>
            </a:p>
          </p:txBody>
        </p:sp>
        <p:sp>
          <p:nvSpPr>
            <p:cNvPr id="79" name="Right Triangle 78">
              <a:extLst>
                <a:ext uri="{FF2B5EF4-FFF2-40B4-BE49-F238E27FC236}">
                  <a16:creationId xmlns:a16="http://schemas.microsoft.com/office/drawing/2014/main" xmlns="" id="{B9016EED-A728-432B-A7CF-6C3D82241D61}"/>
                </a:ext>
              </a:extLst>
            </p:cNvPr>
            <p:cNvSpPr/>
            <p:nvPr/>
          </p:nvSpPr>
          <p:spPr>
            <a:xfrm flipH="1">
              <a:off x="4952999"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ight Triangle 79">
              <a:extLst>
                <a:ext uri="{FF2B5EF4-FFF2-40B4-BE49-F238E27FC236}">
                  <a16:creationId xmlns:a16="http://schemas.microsoft.com/office/drawing/2014/main" xmlns="" id="{71449D34-D8FF-48B5-B719-D3FA034B17E4}"/>
                </a:ext>
              </a:extLst>
            </p:cNvPr>
            <p:cNvSpPr/>
            <p:nvPr/>
          </p:nvSpPr>
          <p:spPr>
            <a:xfrm>
              <a:off x="7127694"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1" name="Straight Connector 80">
              <a:extLst>
                <a:ext uri="{FF2B5EF4-FFF2-40B4-BE49-F238E27FC236}">
                  <a16:creationId xmlns:a16="http://schemas.microsoft.com/office/drawing/2014/main" xmlns="" id="{8BE3F7C7-E338-4E49-82C8-1E11B3166F2C}"/>
                </a:ext>
              </a:extLst>
            </p:cNvPr>
            <p:cNvCxnSpPr/>
            <p:nvPr/>
          </p:nvCxnSpPr>
          <p:spPr>
            <a:xfrm>
              <a:off x="5683250" y="2349500"/>
              <a:ext cx="0" cy="730250"/>
            </a:xfrm>
            <a:prstGeom prst="line">
              <a:avLst/>
            </a:prstGeom>
            <a:ln>
              <a:solidFill>
                <a:srgbClr val="9BC41D"/>
              </a:solidFill>
            </a:ln>
          </p:spPr>
          <p:style>
            <a:lnRef idx="1">
              <a:schemeClr val="accent1"/>
            </a:lnRef>
            <a:fillRef idx="0">
              <a:schemeClr val="accent1"/>
            </a:fillRef>
            <a:effectRef idx="0">
              <a:schemeClr val="accent1"/>
            </a:effectRef>
            <a:fontRef idx="minor">
              <a:schemeClr val="tx1"/>
            </a:fontRef>
          </p:style>
        </p:cxnSp>
        <p:sp>
          <p:nvSpPr>
            <p:cNvPr id="83" name="TextBox 82">
              <a:extLst>
                <a:ext uri="{FF2B5EF4-FFF2-40B4-BE49-F238E27FC236}">
                  <a16:creationId xmlns:a16="http://schemas.microsoft.com/office/drawing/2014/main" xmlns="" id="{3FCFBC7F-A0B1-43CE-885C-B223D5CA7FFE}"/>
                </a:ext>
              </a:extLst>
            </p:cNvPr>
            <p:cNvSpPr txBox="1"/>
            <p:nvPr/>
          </p:nvSpPr>
          <p:spPr>
            <a:xfrm>
              <a:off x="5826820" y="2283740"/>
              <a:ext cx="1382910" cy="861774"/>
            </a:xfrm>
            <a:prstGeom prst="rect">
              <a:avLst/>
            </a:prstGeom>
            <a:noFill/>
          </p:spPr>
          <p:txBody>
            <a:bodyPr wrap="square" lIns="0" tIns="0" rIns="0" bIns="0" rtlCol="0" anchor="ctr">
              <a:spAutoFit/>
            </a:bodyPr>
            <a:lstStyle/>
            <a:p>
              <a:pPr algn="ctr"/>
              <a:r>
                <a:rPr lang="id-ID" sz="2800" dirty="0" smtClean="0">
                  <a:solidFill>
                    <a:schemeClr val="tx1">
                      <a:lumMod val="85000"/>
                      <a:lumOff val="15000"/>
                    </a:schemeClr>
                  </a:solidFill>
                </a:rPr>
                <a:t>Manuel Castells</a:t>
              </a:r>
              <a:endParaRPr lang="en-US" sz="2800" dirty="0">
                <a:solidFill>
                  <a:schemeClr val="tx1">
                    <a:lumMod val="85000"/>
                    <a:lumOff val="15000"/>
                  </a:schemeClr>
                </a:solidFill>
              </a:endParaRPr>
            </a:p>
          </p:txBody>
        </p:sp>
        <p:sp>
          <p:nvSpPr>
            <p:cNvPr id="84" name="TextBox 83">
              <a:extLst>
                <a:ext uri="{FF2B5EF4-FFF2-40B4-BE49-F238E27FC236}">
                  <a16:creationId xmlns:a16="http://schemas.microsoft.com/office/drawing/2014/main" xmlns="" id="{8C2C06CD-7A9A-4F6E-9C67-D72B90040940}"/>
                </a:ext>
              </a:extLst>
            </p:cNvPr>
            <p:cNvSpPr txBox="1"/>
            <p:nvPr/>
          </p:nvSpPr>
          <p:spPr>
            <a:xfrm>
              <a:off x="4838700" y="3442169"/>
              <a:ext cx="2514600" cy="246221"/>
            </a:xfrm>
            <a:prstGeom prst="rect">
              <a:avLst/>
            </a:prstGeom>
            <a:noFill/>
          </p:spPr>
          <p:txBody>
            <a:bodyPr wrap="square" lIns="0" tIns="0" rIns="0" bIns="0" rtlCol="0">
              <a:spAutoFit/>
            </a:bodyPr>
            <a:lstStyle/>
            <a:p>
              <a:pPr algn="ctr"/>
              <a:endParaRPr lang="en-US" sz="1600" dirty="0">
                <a:solidFill>
                  <a:schemeClr val="tx1">
                    <a:lumMod val="85000"/>
                    <a:lumOff val="15000"/>
                  </a:schemeClr>
                </a:solidFill>
              </a:endParaRPr>
            </a:p>
          </p:txBody>
        </p:sp>
      </p:grpSp>
      <p:pic>
        <p:nvPicPr>
          <p:cNvPr id="2054" name="Picture 6" descr="Image result for manuel castell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4161" y="2692711"/>
            <a:ext cx="708531" cy="675505"/>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4197179" y="949568"/>
            <a:ext cx="6886832" cy="5355312"/>
          </a:xfrm>
          <a:prstGeom prst="rect">
            <a:avLst/>
          </a:prstGeom>
        </p:spPr>
        <p:txBody>
          <a:bodyPr wrap="square">
            <a:spAutoFit/>
          </a:bodyPr>
          <a:lstStyle/>
          <a:p>
            <a:pPr algn="just"/>
            <a:r>
              <a:rPr lang="id-ID" dirty="0" smtClean="0"/>
              <a:t>Selanjutnya Castells (2000) menyatakan Rejim keruangan tersebut memiliki </a:t>
            </a:r>
            <a:r>
              <a:rPr lang="id-ID" dirty="0"/>
              <a:t>ciri-ciri, antara lain: </a:t>
            </a:r>
            <a:endParaRPr lang="id-ID" dirty="0" smtClean="0"/>
          </a:p>
          <a:p>
            <a:pPr marL="285750" indent="-285750" algn="just">
              <a:buFont typeface="Arial" pitchFamily="34" charset="0"/>
              <a:buChar char="•"/>
            </a:pPr>
            <a:r>
              <a:rPr lang="id-ID" dirty="0" smtClean="0"/>
              <a:t>perluasan </a:t>
            </a:r>
            <a:r>
              <a:rPr lang="id-ID" dirty="0"/>
              <a:t>kota (urban sprawl) yang merusak batas-batas historis dari sebuah kota yang meluas meliputi </a:t>
            </a:r>
            <a:r>
              <a:rPr lang="id-ID" dirty="0" smtClean="0"/>
              <a:t>wilayah-wilayah </a:t>
            </a:r>
            <a:r>
              <a:rPr lang="id-ID" dirty="0"/>
              <a:t>perdesaan disekitarnya melalui gelombang suburbanisasi; </a:t>
            </a:r>
            <a:endParaRPr lang="id-ID" dirty="0" smtClean="0"/>
          </a:p>
          <a:p>
            <a:pPr marL="285750" indent="-285750" algn="just">
              <a:buFont typeface="Arial" pitchFamily="34" charset="0"/>
              <a:buChar char="•"/>
            </a:pPr>
            <a:r>
              <a:rPr lang="id-ID" dirty="0" smtClean="0"/>
              <a:t>spesialisasi </a:t>
            </a:r>
            <a:r>
              <a:rPr lang="id-ID" dirty="0"/>
              <a:t>fungsional dari ruang yang menyebabkan semakin intensifnya segregasi sosial seperti perkembangan secara simultan dari homogenitas wilayah-wilayah permukiman mewah, kehidupan bertetangga yang lebih menekan, adanya pembuatan zona untuk tujuan tunggal, dan lain sebagainya; </a:t>
            </a:r>
            <a:endParaRPr lang="id-ID" dirty="0" smtClean="0"/>
          </a:p>
          <a:p>
            <a:pPr marL="285750" indent="-285750" algn="just">
              <a:buFont typeface="Arial" pitchFamily="34" charset="0"/>
              <a:buChar char="•"/>
            </a:pPr>
            <a:r>
              <a:rPr lang="id-ID" dirty="0" smtClean="0"/>
              <a:t>mobilitas </a:t>
            </a:r>
            <a:r>
              <a:rPr lang="id-ID" dirty="0"/>
              <a:t>spasial dari orang dan barang yang menjadi aliran darah produksi ekonomi dan reproduksi sosial dari sistem perkotaan; serta </a:t>
            </a:r>
            <a:endParaRPr lang="id-ID" dirty="0" smtClean="0"/>
          </a:p>
          <a:p>
            <a:pPr marL="285750" indent="-285750" algn="just">
              <a:buFont typeface="Arial" pitchFamily="34" charset="0"/>
              <a:buChar char="•"/>
            </a:pPr>
            <a:r>
              <a:rPr lang="id-ID" dirty="0" smtClean="0"/>
              <a:t>lokalisme </a:t>
            </a:r>
            <a:r>
              <a:rPr lang="id-ID" dirty="0"/>
              <a:t>kosmopolitan yang menjadi kerangka referensi utama bagi politik dan budaya kota, dimana pengaruh global dianggap sesuatu yang penting untuk dapat berkompetisi secara internasional, tetapi harus mengakar dengan budaya lokal agar dapat diterima secara sosial dan politik.</a:t>
            </a:r>
          </a:p>
          <a:p>
            <a:pPr algn="just"/>
            <a:endParaRPr lang="id-ID" dirty="0"/>
          </a:p>
        </p:txBody>
      </p:sp>
    </p:spTree>
    <p:extLst>
      <p:ext uri="{BB962C8B-B14F-4D97-AF65-F5344CB8AC3E}">
        <p14:creationId xmlns:p14="http://schemas.microsoft.com/office/powerpoint/2010/main" val="34925416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pattFill prst="zigZag">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3" name="Right Triangle 2">
            <a:extLst>
              <a:ext uri="{FF2B5EF4-FFF2-40B4-BE49-F238E27FC236}">
                <a16:creationId xmlns:a16="http://schemas.microsoft.com/office/drawing/2014/main" xmlns="" id="{A22970AA-4D81-42E7-B90D-6F83D8998C85}"/>
              </a:ext>
            </a:extLst>
          </p:cNvPr>
          <p:cNvSpPr/>
          <p:nvPr/>
        </p:nvSpPr>
        <p:spPr>
          <a:xfrm rot="5400000">
            <a:off x="0" y="0"/>
            <a:ext cx="827314" cy="827314"/>
          </a:xfrm>
          <a:prstGeom prst="rtTriangle">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xmlns="" id="{B2072424-5D56-4214-9B0E-115C1E9D580C}"/>
              </a:ext>
            </a:extLst>
          </p:cNvPr>
          <p:cNvSpPr/>
          <p:nvPr/>
        </p:nvSpPr>
        <p:spPr>
          <a:xfrm>
            <a:off x="1166948" y="6448197"/>
            <a:ext cx="10013044" cy="181203"/>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xmlns="" id="{A267B5F5-F106-4972-8869-9423FCCF1CC0}"/>
              </a:ext>
            </a:extLst>
          </p:cNvPr>
          <p:cNvSpPr>
            <a:spLocks noGrp="1"/>
          </p:cNvSpPr>
          <p:nvPr>
            <p:ph type="sldNum" sz="quarter" idx="12"/>
          </p:nvPr>
        </p:nvSpPr>
        <p:spPr>
          <a:xfrm>
            <a:off x="413657" y="6356350"/>
            <a:ext cx="666206" cy="365125"/>
          </a:xfrm>
        </p:spPr>
        <p:txBody>
          <a:bodyPr/>
          <a:lstStyle/>
          <a:p>
            <a:pPr algn="ctr"/>
            <a:fld id="{7E672E3D-61E0-450A-AD62-EE98E486015F}" type="slidenum">
              <a:rPr lang="en-US" smtClean="0">
                <a:solidFill>
                  <a:schemeClr val="tx1">
                    <a:lumMod val="85000"/>
                    <a:lumOff val="15000"/>
                  </a:schemeClr>
                </a:solidFill>
              </a:rPr>
              <a:pPr algn="ctr"/>
              <a:t>11</a:t>
            </a:fld>
            <a:endParaRPr lang="en-US" dirty="0">
              <a:solidFill>
                <a:schemeClr val="tx1">
                  <a:lumMod val="85000"/>
                  <a:lumOff val="15000"/>
                </a:schemeClr>
              </a:solidFill>
            </a:endParaRPr>
          </a:p>
        </p:txBody>
      </p:sp>
      <p:sp>
        <p:nvSpPr>
          <p:cNvPr id="6" name="Rectangle 5">
            <a:extLst>
              <a:ext uri="{FF2B5EF4-FFF2-40B4-BE49-F238E27FC236}">
                <a16:creationId xmlns:a16="http://schemas.microsoft.com/office/drawing/2014/main" xmlns="" id="{4A4CCC08-A329-477A-B80B-2665F19C7039}"/>
              </a:ext>
            </a:extLst>
          </p:cNvPr>
          <p:cNvSpPr/>
          <p:nvPr/>
        </p:nvSpPr>
        <p:spPr>
          <a:xfrm>
            <a:off x="11267076" y="6448197"/>
            <a:ext cx="924923" cy="18120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xmlns="" id="{0E1CD0E2-CC0D-499F-9749-4EA83170CC35}"/>
              </a:ext>
            </a:extLst>
          </p:cNvPr>
          <p:cNvSpPr txBox="1"/>
          <p:nvPr/>
        </p:nvSpPr>
        <p:spPr>
          <a:xfrm>
            <a:off x="716280" y="318407"/>
            <a:ext cx="10759440" cy="492443"/>
          </a:xfrm>
          <a:prstGeom prst="rect">
            <a:avLst/>
          </a:prstGeom>
          <a:noFill/>
        </p:spPr>
        <p:txBody>
          <a:bodyPr wrap="square" lIns="0" tIns="0" rIns="0" bIns="0" rtlCol="0" anchor="t">
            <a:spAutoFit/>
          </a:bodyPr>
          <a:lstStyle/>
          <a:p>
            <a:pPr algn="ctr"/>
            <a:r>
              <a:rPr lang="id-ID" sz="3200" dirty="0" smtClean="0">
                <a:solidFill>
                  <a:schemeClr val="tx1">
                    <a:lumMod val="85000"/>
                    <a:lumOff val="15000"/>
                  </a:schemeClr>
                </a:solidFill>
                <a:latin typeface="+mj-lt"/>
                <a:cs typeface="Segoe UI Semibold" panose="020B0702040204020203" pitchFamily="34" charset="0"/>
              </a:rPr>
              <a:t>Rejim Keruangan</a:t>
            </a:r>
            <a:endParaRPr lang="en-US" sz="3200" dirty="0">
              <a:solidFill>
                <a:schemeClr val="tx1">
                  <a:lumMod val="85000"/>
                  <a:lumOff val="15000"/>
                </a:schemeClr>
              </a:solidFill>
              <a:latin typeface="+mj-lt"/>
              <a:cs typeface="Segoe UI Semibold" panose="020B0702040204020203" pitchFamily="34" charset="0"/>
            </a:endParaRPr>
          </a:p>
        </p:txBody>
      </p:sp>
      <p:grpSp>
        <p:nvGrpSpPr>
          <p:cNvPr id="76" name="Group 75">
            <a:extLst>
              <a:ext uri="{FF2B5EF4-FFF2-40B4-BE49-F238E27FC236}">
                <a16:creationId xmlns:a16="http://schemas.microsoft.com/office/drawing/2014/main" xmlns="" id="{E280ED60-0A0B-4E8A-8906-2701271B8F94}"/>
              </a:ext>
            </a:extLst>
          </p:cNvPr>
          <p:cNvGrpSpPr/>
          <p:nvPr/>
        </p:nvGrpSpPr>
        <p:grpSpPr>
          <a:xfrm>
            <a:off x="796596" y="2114861"/>
            <a:ext cx="2514600" cy="1916740"/>
            <a:chOff x="4838700" y="1771650"/>
            <a:chExt cx="2514600" cy="1916740"/>
          </a:xfrm>
        </p:grpSpPr>
        <p:sp>
          <p:nvSpPr>
            <p:cNvPr id="77" name="Rectangle 76">
              <a:extLst>
                <a:ext uri="{FF2B5EF4-FFF2-40B4-BE49-F238E27FC236}">
                  <a16:creationId xmlns:a16="http://schemas.microsoft.com/office/drawing/2014/main" xmlns="" id="{CEA17AA2-B11D-4BE2-8612-EED4816ED536}"/>
                </a:ext>
              </a:extLst>
            </p:cNvPr>
            <p:cNvSpPr/>
            <p:nvPr/>
          </p:nvSpPr>
          <p:spPr>
            <a:xfrm>
              <a:off x="4838700" y="1935839"/>
              <a:ext cx="2514600" cy="12096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77">
              <a:extLst>
                <a:ext uri="{FF2B5EF4-FFF2-40B4-BE49-F238E27FC236}">
                  <a16:creationId xmlns:a16="http://schemas.microsoft.com/office/drawing/2014/main" xmlns="" id="{F51989F1-01B4-4873-9807-C3402EB8FC48}"/>
                </a:ext>
              </a:extLst>
            </p:cNvPr>
            <p:cNvSpPr/>
            <p:nvPr/>
          </p:nvSpPr>
          <p:spPr>
            <a:xfrm>
              <a:off x="5064307" y="1771650"/>
              <a:ext cx="2063387" cy="49244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COMPETITOR 03</a:t>
              </a:r>
            </a:p>
          </p:txBody>
        </p:sp>
        <p:sp>
          <p:nvSpPr>
            <p:cNvPr id="79" name="Right Triangle 78">
              <a:extLst>
                <a:ext uri="{FF2B5EF4-FFF2-40B4-BE49-F238E27FC236}">
                  <a16:creationId xmlns:a16="http://schemas.microsoft.com/office/drawing/2014/main" xmlns="" id="{B9016EED-A728-432B-A7CF-6C3D82241D61}"/>
                </a:ext>
              </a:extLst>
            </p:cNvPr>
            <p:cNvSpPr/>
            <p:nvPr/>
          </p:nvSpPr>
          <p:spPr>
            <a:xfrm flipH="1">
              <a:off x="4952999"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ight Triangle 79">
              <a:extLst>
                <a:ext uri="{FF2B5EF4-FFF2-40B4-BE49-F238E27FC236}">
                  <a16:creationId xmlns:a16="http://schemas.microsoft.com/office/drawing/2014/main" xmlns="" id="{71449D34-D8FF-48B5-B719-D3FA034B17E4}"/>
                </a:ext>
              </a:extLst>
            </p:cNvPr>
            <p:cNvSpPr/>
            <p:nvPr/>
          </p:nvSpPr>
          <p:spPr>
            <a:xfrm>
              <a:off x="7127694"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1" name="Straight Connector 80">
              <a:extLst>
                <a:ext uri="{FF2B5EF4-FFF2-40B4-BE49-F238E27FC236}">
                  <a16:creationId xmlns:a16="http://schemas.microsoft.com/office/drawing/2014/main" xmlns="" id="{8BE3F7C7-E338-4E49-82C8-1E11B3166F2C}"/>
                </a:ext>
              </a:extLst>
            </p:cNvPr>
            <p:cNvCxnSpPr/>
            <p:nvPr/>
          </p:nvCxnSpPr>
          <p:spPr>
            <a:xfrm>
              <a:off x="5683250" y="2349500"/>
              <a:ext cx="0" cy="730250"/>
            </a:xfrm>
            <a:prstGeom prst="line">
              <a:avLst/>
            </a:prstGeom>
            <a:ln>
              <a:solidFill>
                <a:srgbClr val="9BC41D"/>
              </a:solidFill>
            </a:ln>
          </p:spPr>
          <p:style>
            <a:lnRef idx="1">
              <a:schemeClr val="accent1"/>
            </a:lnRef>
            <a:fillRef idx="0">
              <a:schemeClr val="accent1"/>
            </a:fillRef>
            <a:effectRef idx="0">
              <a:schemeClr val="accent1"/>
            </a:effectRef>
            <a:fontRef idx="minor">
              <a:schemeClr val="tx1"/>
            </a:fontRef>
          </p:style>
        </p:cxnSp>
        <p:sp>
          <p:nvSpPr>
            <p:cNvPr id="83" name="TextBox 82">
              <a:extLst>
                <a:ext uri="{FF2B5EF4-FFF2-40B4-BE49-F238E27FC236}">
                  <a16:creationId xmlns:a16="http://schemas.microsoft.com/office/drawing/2014/main" xmlns="" id="{3FCFBC7F-A0B1-43CE-885C-B223D5CA7FFE}"/>
                </a:ext>
              </a:extLst>
            </p:cNvPr>
            <p:cNvSpPr txBox="1"/>
            <p:nvPr/>
          </p:nvSpPr>
          <p:spPr>
            <a:xfrm>
              <a:off x="5826820" y="2283740"/>
              <a:ext cx="1382910" cy="861774"/>
            </a:xfrm>
            <a:prstGeom prst="rect">
              <a:avLst/>
            </a:prstGeom>
            <a:noFill/>
          </p:spPr>
          <p:txBody>
            <a:bodyPr wrap="square" lIns="0" tIns="0" rIns="0" bIns="0" rtlCol="0" anchor="ctr">
              <a:spAutoFit/>
            </a:bodyPr>
            <a:lstStyle/>
            <a:p>
              <a:pPr algn="ctr"/>
              <a:r>
                <a:rPr lang="id-ID" sz="2800" dirty="0" smtClean="0">
                  <a:solidFill>
                    <a:schemeClr val="tx1">
                      <a:lumMod val="85000"/>
                      <a:lumOff val="15000"/>
                    </a:schemeClr>
                  </a:solidFill>
                </a:rPr>
                <a:t>Manuel Castells</a:t>
              </a:r>
              <a:endParaRPr lang="en-US" sz="2800" dirty="0">
                <a:solidFill>
                  <a:schemeClr val="tx1">
                    <a:lumMod val="85000"/>
                    <a:lumOff val="15000"/>
                  </a:schemeClr>
                </a:solidFill>
              </a:endParaRPr>
            </a:p>
          </p:txBody>
        </p:sp>
        <p:sp>
          <p:nvSpPr>
            <p:cNvPr id="84" name="TextBox 83">
              <a:extLst>
                <a:ext uri="{FF2B5EF4-FFF2-40B4-BE49-F238E27FC236}">
                  <a16:creationId xmlns:a16="http://schemas.microsoft.com/office/drawing/2014/main" xmlns="" id="{8C2C06CD-7A9A-4F6E-9C67-D72B90040940}"/>
                </a:ext>
              </a:extLst>
            </p:cNvPr>
            <p:cNvSpPr txBox="1"/>
            <p:nvPr/>
          </p:nvSpPr>
          <p:spPr>
            <a:xfrm>
              <a:off x="4838700" y="3442169"/>
              <a:ext cx="2514600" cy="246221"/>
            </a:xfrm>
            <a:prstGeom prst="rect">
              <a:avLst/>
            </a:prstGeom>
            <a:noFill/>
          </p:spPr>
          <p:txBody>
            <a:bodyPr wrap="square" lIns="0" tIns="0" rIns="0" bIns="0" rtlCol="0">
              <a:spAutoFit/>
            </a:bodyPr>
            <a:lstStyle/>
            <a:p>
              <a:pPr algn="ctr"/>
              <a:endParaRPr lang="en-US" sz="1600" dirty="0">
                <a:solidFill>
                  <a:schemeClr val="tx1">
                    <a:lumMod val="85000"/>
                    <a:lumOff val="15000"/>
                  </a:schemeClr>
                </a:solidFill>
              </a:endParaRPr>
            </a:p>
          </p:txBody>
        </p:sp>
      </p:grpSp>
      <p:pic>
        <p:nvPicPr>
          <p:cNvPr id="2054" name="Picture 6" descr="Image result for manuel castell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4161" y="2692711"/>
            <a:ext cx="708531" cy="675505"/>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4197179" y="949568"/>
            <a:ext cx="6886832" cy="4247317"/>
          </a:xfrm>
          <a:prstGeom prst="rect">
            <a:avLst/>
          </a:prstGeom>
        </p:spPr>
        <p:txBody>
          <a:bodyPr wrap="square">
            <a:spAutoFit/>
          </a:bodyPr>
          <a:lstStyle/>
          <a:p>
            <a:pPr algn="just"/>
            <a:r>
              <a:rPr lang="id-ID" dirty="0" smtClean="0"/>
              <a:t>Sedangkan Castells </a:t>
            </a:r>
            <a:r>
              <a:rPr lang="id-ID" dirty="0"/>
              <a:t>(1977) </a:t>
            </a:r>
            <a:r>
              <a:rPr lang="id-ID" dirty="0" smtClean="0"/>
              <a:t> yang terinspirasi Lafebvre berpendapat bahwa: </a:t>
            </a:r>
          </a:p>
          <a:p>
            <a:pPr marL="285750" indent="-285750" algn="just">
              <a:buFont typeface="Arial" pitchFamily="34" charset="0"/>
              <a:buChar char="•"/>
            </a:pPr>
            <a:r>
              <a:rPr lang="id-ID" dirty="0" smtClean="0"/>
              <a:t>struktur </a:t>
            </a:r>
            <a:r>
              <a:rPr lang="id-ID" dirty="0"/>
              <a:t>perkotaan dan konsepsi tentang bentuk-bentuk perkotaan secara sosial dihasilkan dari struktur ekonomi-politik yang lebih besar guna melestarikan kepentingan kelas dominan. </a:t>
            </a:r>
            <a:endParaRPr lang="id-ID" dirty="0" smtClean="0"/>
          </a:p>
          <a:p>
            <a:pPr marL="285750" indent="-285750" algn="just">
              <a:buFont typeface="Arial" pitchFamily="34" charset="0"/>
              <a:buChar char="•"/>
            </a:pPr>
            <a:r>
              <a:rPr lang="id-ID" dirty="0" smtClean="0"/>
              <a:t>Kelas </a:t>
            </a:r>
            <a:r>
              <a:rPr lang="id-ID" dirty="0"/>
              <a:t>ini memiliki ideologi yang diciptakannya sendiri untuk keberlangsungan kapitalisme industrial. Pada konteks ini dapat ditafsirkan bahwa dalam struktur perkotaan itu ada suatu ideologi yang diciptakan dan diperjuangkan untuk kepentingan kapitalisme. Ini yang menyebabkan ruang tidak hanya memiliki aspek ekonomi, di mana semua bagian dapat dipertukarkan dan memiliki nilai tukar, tetapi ruang adalah sebagai instrumen politik untuk homogenisasi semua bagian masyarakat sekaligus sebagai model dan prototipe abadi yang memiliki nilai guna yang  menolak generalisasi nilai tukar dalam perekonomian kapitalis.</a:t>
            </a:r>
          </a:p>
        </p:txBody>
      </p:sp>
    </p:spTree>
    <p:extLst>
      <p:ext uri="{BB962C8B-B14F-4D97-AF65-F5344CB8AC3E}">
        <p14:creationId xmlns:p14="http://schemas.microsoft.com/office/powerpoint/2010/main" val="28336323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ight Triangle 2">
            <a:extLst>
              <a:ext uri="{FF2B5EF4-FFF2-40B4-BE49-F238E27FC236}">
                <a16:creationId xmlns:a16="http://schemas.microsoft.com/office/drawing/2014/main" xmlns="" id="{A22970AA-4D81-42E7-B90D-6F83D8998C85}"/>
              </a:ext>
            </a:extLst>
          </p:cNvPr>
          <p:cNvSpPr/>
          <p:nvPr/>
        </p:nvSpPr>
        <p:spPr>
          <a:xfrm rot="5400000">
            <a:off x="0" y="0"/>
            <a:ext cx="827314" cy="827314"/>
          </a:xfrm>
          <a:prstGeom prst="rtTriangle">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xmlns="" id="{B2072424-5D56-4214-9B0E-115C1E9D580C}"/>
              </a:ext>
            </a:extLst>
          </p:cNvPr>
          <p:cNvSpPr/>
          <p:nvPr/>
        </p:nvSpPr>
        <p:spPr>
          <a:xfrm>
            <a:off x="1166948" y="6448197"/>
            <a:ext cx="10013044" cy="181203"/>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xmlns="" id="{A267B5F5-F106-4972-8869-9423FCCF1CC0}"/>
              </a:ext>
            </a:extLst>
          </p:cNvPr>
          <p:cNvSpPr>
            <a:spLocks noGrp="1"/>
          </p:cNvSpPr>
          <p:nvPr>
            <p:ph type="sldNum" sz="quarter" idx="12"/>
          </p:nvPr>
        </p:nvSpPr>
        <p:spPr>
          <a:xfrm>
            <a:off x="413657" y="6356350"/>
            <a:ext cx="666206" cy="365125"/>
          </a:xfrm>
        </p:spPr>
        <p:txBody>
          <a:bodyPr/>
          <a:lstStyle/>
          <a:p>
            <a:pPr algn="ctr"/>
            <a:fld id="{7E672E3D-61E0-450A-AD62-EE98E486015F}" type="slidenum">
              <a:rPr lang="en-US" smtClean="0">
                <a:solidFill>
                  <a:schemeClr val="tx1">
                    <a:lumMod val="85000"/>
                    <a:lumOff val="15000"/>
                  </a:schemeClr>
                </a:solidFill>
              </a:rPr>
              <a:pPr algn="ctr"/>
              <a:t>12</a:t>
            </a:fld>
            <a:endParaRPr lang="en-US" dirty="0">
              <a:solidFill>
                <a:schemeClr val="tx1">
                  <a:lumMod val="85000"/>
                  <a:lumOff val="15000"/>
                </a:schemeClr>
              </a:solidFill>
            </a:endParaRPr>
          </a:p>
        </p:txBody>
      </p:sp>
      <p:sp>
        <p:nvSpPr>
          <p:cNvPr id="6" name="Rectangle 5">
            <a:extLst>
              <a:ext uri="{FF2B5EF4-FFF2-40B4-BE49-F238E27FC236}">
                <a16:creationId xmlns:a16="http://schemas.microsoft.com/office/drawing/2014/main" xmlns="" id="{4A4CCC08-A329-477A-B80B-2665F19C7039}"/>
              </a:ext>
            </a:extLst>
          </p:cNvPr>
          <p:cNvSpPr/>
          <p:nvPr/>
        </p:nvSpPr>
        <p:spPr>
          <a:xfrm>
            <a:off x="11267076" y="6448197"/>
            <a:ext cx="924923" cy="18120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xmlns="" id="{0E1CD0E2-CC0D-499F-9749-4EA83170CC35}"/>
              </a:ext>
            </a:extLst>
          </p:cNvPr>
          <p:cNvSpPr txBox="1"/>
          <p:nvPr/>
        </p:nvSpPr>
        <p:spPr>
          <a:xfrm>
            <a:off x="716280" y="318407"/>
            <a:ext cx="10759440" cy="492443"/>
          </a:xfrm>
          <a:prstGeom prst="rect">
            <a:avLst/>
          </a:prstGeom>
          <a:noFill/>
        </p:spPr>
        <p:txBody>
          <a:bodyPr wrap="square" lIns="0" tIns="0" rIns="0" bIns="0" rtlCol="0" anchor="t">
            <a:spAutoFit/>
          </a:bodyPr>
          <a:lstStyle/>
          <a:p>
            <a:pPr algn="ctr"/>
            <a:r>
              <a:rPr lang="id-ID" sz="3200" dirty="0" smtClean="0">
                <a:solidFill>
                  <a:schemeClr val="tx1">
                    <a:lumMod val="85000"/>
                    <a:lumOff val="15000"/>
                  </a:schemeClr>
                </a:solidFill>
                <a:latin typeface="+mj-lt"/>
                <a:cs typeface="Segoe UI Semibold" panose="020B0702040204020203" pitchFamily="34" charset="0"/>
              </a:rPr>
              <a:t>Hak Warga Atas Kota</a:t>
            </a:r>
            <a:endParaRPr lang="en-US" sz="3200" dirty="0">
              <a:solidFill>
                <a:schemeClr val="tx1">
                  <a:lumMod val="85000"/>
                  <a:lumOff val="15000"/>
                </a:schemeClr>
              </a:solidFill>
              <a:latin typeface="+mj-lt"/>
              <a:cs typeface="Segoe UI Semibold" panose="020B0702040204020203" pitchFamily="34" charset="0"/>
            </a:endParaRPr>
          </a:p>
        </p:txBody>
      </p:sp>
      <p:grpSp>
        <p:nvGrpSpPr>
          <p:cNvPr id="85" name="Group 84">
            <a:extLst>
              <a:ext uri="{FF2B5EF4-FFF2-40B4-BE49-F238E27FC236}">
                <a16:creationId xmlns:a16="http://schemas.microsoft.com/office/drawing/2014/main" xmlns="" id="{915B7E56-535F-41AF-A39C-A82B3ECAB12E}"/>
              </a:ext>
            </a:extLst>
          </p:cNvPr>
          <p:cNvGrpSpPr/>
          <p:nvPr/>
        </p:nvGrpSpPr>
        <p:grpSpPr>
          <a:xfrm>
            <a:off x="985451" y="1876736"/>
            <a:ext cx="2514600" cy="2409183"/>
            <a:chOff x="914400" y="1771650"/>
            <a:chExt cx="2514600" cy="2409183"/>
          </a:xfrm>
        </p:grpSpPr>
        <p:sp>
          <p:nvSpPr>
            <p:cNvPr id="27" name="Rectangle 26">
              <a:extLst>
                <a:ext uri="{FF2B5EF4-FFF2-40B4-BE49-F238E27FC236}">
                  <a16:creationId xmlns:a16="http://schemas.microsoft.com/office/drawing/2014/main" xmlns="" id="{E24B7E4D-F68D-4A02-B9A8-46959FBD33AD}"/>
                </a:ext>
              </a:extLst>
            </p:cNvPr>
            <p:cNvSpPr/>
            <p:nvPr/>
          </p:nvSpPr>
          <p:spPr>
            <a:xfrm>
              <a:off x="914400" y="2017871"/>
              <a:ext cx="2514600" cy="12096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xmlns="" id="{F780503E-408E-4789-8C5C-642413172613}"/>
                </a:ext>
              </a:extLst>
            </p:cNvPr>
            <p:cNvSpPr/>
            <p:nvPr/>
          </p:nvSpPr>
          <p:spPr>
            <a:xfrm>
              <a:off x="1140007" y="1771650"/>
              <a:ext cx="2063387" cy="49244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COMPETITOR 01</a:t>
              </a:r>
            </a:p>
          </p:txBody>
        </p:sp>
        <p:sp>
          <p:nvSpPr>
            <p:cNvPr id="35" name="Right Triangle 34">
              <a:extLst>
                <a:ext uri="{FF2B5EF4-FFF2-40B4-BE49-F238E27FC236}">
                  <a16:creationId xmlns:a16="http://schemas.microsoft.com/office/drawing/2014/main" xmlns="" id="{B04EBF7D-1191-430C-83C1-2B61F94312CA}"/>
                </a:ext>
              </a:extLst>
            </p:cNvPr>
            <p:cNvSpPr/>
            <p:nvPr/>
          </p:nvSpPr>
          <p:spPr>
            <a:xfrm flipH="1">
              <a:off x="1028699"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ight Triangle 53">
              <a:extLst>
                <a:ext uri="{FF2B5EF4-FFF2-40B4-BE49-F238E27FC236}">
                  <a16:creationId xmlns:a16="http://schemas.microsoft.com/office/drawing/2014/main" xmlns="" id="{C09A191A-2CAA-40F7-8BAA-C0A5D918FAB6}"/>
                </a:ext>
              </a:extLst>
            </p:cNvPr>
            <p:cNvSpPr/>
            <p:nvPr/>
          </p:nvSpPr>
          <p:spPr>
            <a:xfrm>
              <a:off x="3203394"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6" name="Straight Connector 55">
              <a:extLst>
                <a:ext uri="{FF2B5EF4-FFF2-40B4-BE49-F238E27FC236}">
                  <a16:creationId xmlns:a16="http://schemas.microsoft.com/office/drawing/2014/main" xmlns="" id="{C31AAACF-C514-4053-A37A-A624CD23A61B}"/>
                </a:ext>
              </a:extLst>
            </p:cNvPr>
            <p:cNvCxnSpPr/>
            <p:nvPr/>
          </p:nvCxnSpPr>
          <p:spPr>
            <a:xfrm>
              <a:off x="1758950" y="2349500"/>
              <a:ext cx="0" cy="730250"/>
            </a:xfrm>
            <a:prstGeom prst="line">
              <a:avLst/>
            </a:prstGeom>
            <a:ln>
              <a:solidFill>
                <a:srgbClr val="9BC41D"/>
              </a:solidFill>
            </a:ln>
          </p:spPr>
          <p:style>
            <a:lnRef idx="1">
              <a:schemeClr val="accent1"/>
            </a:lnRef>
            <a:fillRef idx="0">
              <a:schemeClr val="accent1"/>
            </a:fillRef>
            <a:effectRef idx="0">
              <a:schemeClr val="accent1"/>
            </a:effectRef>
            <a:fontRef idx="minor">
              <a:schemeClr val="tx1"/>
            </a:fontRef>
          </p:style>
        </p:cxnSp>
        <p:sp>
          <p:nvSpPr>
            <p:cNvPr id="58" name="TextBox 57">
              <a:extLst>
                <a:ext uri="{FF2B5EF4-FFF2-40B4-BE49-F238E27FC236}">
                  <a16:creationId xmlns:a16="http://schemas.microsoft.com/office/drawing/2014/main" xmlns="" id="{1E6A516C-4E9B-46B8-880C-3DAAE25B33CC}"/>
                </a:ext>
              </a:extLst>
            </p:cNvPr>
            <p:cNvSpPr txBox="1"/>
            <p:nvPr/>
          </p:nvSpPr>
          <p:spPr>
            <a:xfrm>
              <a:off x="1902520" y="2283740"/>
              <a:ext cx="1382910" cy="861774"/>
            </a:xfrm>
            <a:prstGeom prst="rect">
              <a:avLst/>
            </a:prstGeom>
            <a:noFill/>
          </p:spPr>
          <p:txBody>
            <a:bodyPr wrap="square" lIns="0" tIns="0" rIns="0" bIns="0" rtlCol="0" anchor="ctr">
              <a:spAutoFit/>
            </a:bodyPr>
            <a:lstStyle/>
            <a:p>
              <a:pPr algn="ctr"/>
              <a:r>
                <a:rPr lang="id-ID" sz="2800" dirty="0" smtClean="0">
                  <a:solidFill>
                    <a:schemeClr val="tx1">
                      <a:lumMod val="85000"/>
                      <a:lumOff val="15000"/>
                    </a:schemeClr>
                  </a:solidFill>
                </a:rPr>
                <a:t>Henry Lefebvre</a:t>
              </a:r>
              <a:endParaRPr lang="en-US" sz="2800" dirty="0">
                <a:solidFill>
                  <a:schemeClr val="tx1">
                    <a:lumMod val="85000"/>
                    <a:lumOff val="15000"/>
                  </a:schemeClr>
                </a:solidFill>
              </a:endParaRPr>
            </a:p>
          </p:txBody>
        </p:sp>
        <p:sp>
          <p:nvSpPr>
            <p:cNvPr id="66" name="TextBox 65">
              <a:extLst>
                <a:ext uri="{FF2B5EF4-FFF2-40B4-BE49-F238E27FC236}">
                  <a16:creationId xmlns:a16="http://schemas.microsoft.com/office/drawing/2014/main" xmlns="" id="{E6D96AE5-3106-4D96-A009-E62C7860C9F2}"/>
                </a:ext>
              </a:extLst>
            </p:cNvPr>
            <p:cNvSpPr txBox="1"/>
            <p:nvPr/>
          </p:nvSpPr>
          <p:spPr>
            <a:xfrm>
              <a:off x="914400" y="3442169"/>
              <a:ext cx="2514600" cy="738664"/>
            </a:xfrm>
            <a:prstGeom prst="rect">
              <a:avLst/>
            </a:prstGeom>
            <a:noFill/>
          </p:spPr>
          <p:txBody>
            <a:bodyPr wrap="square" lIns="0" tIns="0" rIns="0" bIns="0" rtlCol="0">
              <a:spAutoFit/>
            </a:bodyPr>
            <a:lstStyle/>
            <a:p>
              <a:pPr algn="ctr"/>
              <a:r>
                <a:rPr lang="id-ID" sz="1600" dirty="0" smtClean="0">
                  <a:solidFill>
                    <a:schemeClr val="tx1">
                      <a:lumMod val="85000"/>
                      <a:lumOff val="15000"/>
                    </a:schemeClr>
                  </a:solidFill>
                </a:rPr>
                <a:t>“Space is Social Product” (Production of Space, 1990)</a:t>
              </a:r>
            </a:p>
            <a:p>
              <a:pPr algn="ctr"/>
              <a:endParaRPr lang="en-US" sz="1600" dirty="0">
                <a:solidFill>
                  <a:schemeClr val="tx1">
                    <a:lumMod val="85000"/>
                    <a:lumOff val="15000"/>
                  </a:schemeClr>
                </a:solidFill>
              </a:endParaRPr>
            </a:p>
          </p:txBody>
        </p:sp>
      </p:grpSp>
      <p:pic>
        <p:nvPicPr>
          <p:cNvPr id="2050" name="Picture 2" descr="Image result for Henry lefebvr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28699" y="2487844"/>
            <a:ext cx="693098" cy="696992"/>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3805875" y="906487"/>
            <a:ext cx="7411769" cy="5601533"/>
          </a:xfrm>
          <a:prstGeom prst="rect">
            <a:avLst/>
          </a:prstGeom>
        </p:spPr>
        <p:txBody>
          <a:bodyPr wrap="square">
            <a:spAutoFit/>
          </a:bodyPr>
          <a:lstStyle/>
          <a:p>
            <a:pPr marL="285750" indent="-285750" algn="just">
              <a:buFont typeface="Arial" pitchFamily="34" charset="0"/>
              <a:buChar char="•"/>
            </a:pPr>
            <a:r>
              <a:rPr lang="id-ID" sz="1700" dirty="0"/>
              <a:t>Salah satu jalan ke luar yang diajukan oleh Lefebvre untuk menghancurkan “ruang abstrak” yang dibangun oleh kapitalisme dan negara adalah mengajukan apa yang ia sebut sebagai “hak atas </a:t>
            </a:r>
            <a:r>
              <a:rPr lang="id-ID" sz="1700" dirty="0" smtClean="0"/>
              <a:t>kota</a:t>
            </a:r>
            <a:endParaRPr lang="id-ID" sz="1700" dirty="0"/>
          </a:p>
          <a:p>
            <a:pPr marL="285750" indent="-285750" algn="just">
              <a:buFont typeface="Arial" pitchFamily="34" charset="0"/>
              <a:buChar char="•"/>
            </a:pPr>
            <a:r>
              <a:rPr lang="id-ID" sz="1700" dirty="0" smtClean="0"/>
              <a:t>Menurutnya</a:t>
            </a:r>
            <a:r>
              <a:rPr lang="id-ID" sz="1700" dirty="0"/>
              <a:t>, hak atas kota melampaui kebebasan individu untuk mengakses sumber-sumber daya yang dimiliki suatu kota. Hak atas kota adalah hak untuk mengubah warga penghuni kota dengan mengubah kota itu sendiri. Secara khusus, hak atas kota bukanlah bersifat individual melainkan komunal, yang harus diwujudkan melalui serangkaian transformasi berdasarkan kekuatan kolektif yang dapat ikut membentuk proses urbanisasi. </a:t>
            </a:r>
            <a:endParaRPr lang="id-ID" sz="1700" dirty="0" smtClean="0"/>
          </a:p>
          <a:p>
            <a:pPr marL="285750" indent="-285750" algn="just">
              <a:buFont typeface="Arial" pitchFamily="34" charset="0"/>
              <a:buChar char="•"/>
            </a:pPr>
            <a:r>
              <a:rPr lang="id-ID" sz="1700" dirty="0"/>
              <a:t>Hak atas kota mensyaratkan tumbuhnya suatu modus kewargaan yang baru yakni warga-kota, yang tidak mesti secara serta-merta dipertentangkan dengan konsep yang lebih besar yakni warganegara. Klaim hak sebagai warga-kota tidak mesti berarti merelokasikan klaim identitas kewargaan kita dari nasional ke lokal. Kewargakotaan kita tidak menegasikan kewarganegaraan kita. Hak atas kota atau dalam istilah awal Lefebvre, Hak Atas Kehidupan Urban, adalah hak yang ditujukan dalam kerangka sosial ketimbang teritorial</a:t>
            </a:r>
            <a:r>
              <a:rPr lang="id-ID" sz="1700" dirty="0" smtClean="0"/>
              <a:t>.</a:t>
            </a:r>
            <a:r>
              <a:rPr lang="id-ID" sz="1700" dirty="0"/>
              <a:t> Dengan demikian Hak Atas Kota merupakan klaim warga untuk dikenal dan diakui sebagai kreator berbagai relasi sosial, warga sebagai penguasa ruang sosialnya dan untuk hidup berbeda-beda di dalamnya. </a:t>
            </a:r>
          </a:p>
          <a:p>
            <a:pPr algn="just"/>
            <a:endParaRPr lang="id-ID" dirty="0"/>
          </a:p>
        </p:txBody>
      </p:sp>
    </p:spTree>
    <p:extLst>
      <p:ext uri="{BB962C8B-B14F-4D97-AF65-F5344CB8AC3E}">
        <p14:creationId xmlns:p14="http://schemas.microsoft.com/office/powerpoint/2010/main" val="9632317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22EF1B47-623D-43FE-9106-B32A4365F3B3}"/>
              </a:ext>
            </a:extLst>
          </p:cNvPr>
          <p:cNvSpPr/>
          <p:nvPr/>
        </p:nvSpPr>
        <p:spPr>
          <a:xfrm>
            <a:off x="11988800" y="0"/>
            <a:ext cx="203200" cy="6858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xmlns="" id="{CD9BA58D-DC3C-404D-B4B4-4E45262F15BE}"/>
              </a:ext>
            </a:extLst>
          </p:cNvPr>
          <p:cNvSpPr/>
          <p:nvPr/>
        </p:nvSpPr>
        <p:spPr>
          <a:xfrm>
            <a:off x="3962400" y="0"/>
            <a:ext cx="4267200" cy="6858000"/>
          </a:xfrm>
          <a:prstGeom prst="rect">
            <a:avLst/>
          </a:prstGeom>
          <a:solidFill>
            <a:srgbClr val="9BC41D">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 name="Group 2">
            <a:extLst>
              <a:ext uri="{FF2B5EF4-FFF2-40B4-BE49-F238E27FC236}">
                <a16:creationId xmlns:a16="http://schemas.microsoft.com/office/drawing/2014/main" xmlns="" id="{0DAB0A63-93BA-4B69-BA89-93016BA90237}"/>
              </a:ext>
            </a:extLst>
          </p:cNvPr>
          <p:cNvGrpSpPr/>
          <p:nvPr/>
        </p:nvGrpSpPr>
        <p:grpSpPr>
          <a:xfrm>
            <a:off x="4210957" y="1559770"/>
            <a:ext cx="3770086" cy="2507353"/>
            <a:chOff x="4210957" y="1813005"/>
            <a:chExt cx="3770086" cy="2507353"/>
          </a:xfrm>
        </p:grpSpPr>
        <p:sp>
          <p:nvSpPr>
            <p:cNvPr id="9" name="TextBox 8">
              <a:extLst>
                <a:ext uri="{FF2B5EF4-FFF2-40B4-BE49-F238E27FC236}">
                  <a16:creationId xmlns:a16="http://schemas.microsoft.com/office/drawing/2014/main" xmlns="" id="{251BDE8C-C874-4027-92B6-106F8C9E07A1}"/>
                </a:ext>
              </a:extLst>
            </p:cNvPr>
            <p:cNvSpPr txBox="1"/>
            <p:nvPr/>
          </p:nvSpPr>
          <p:spPr>
            <a:xfrm>
              <a:off x="4210957" y="1813005"/>
              <a:ext cx="3770086" cy="2215991"/>
            </a:xfrm>
            <a:prstGeom prst="rect">
              <a:avLst/>
            </a:prstGeom>
            <a:noFill/>
          </p:spPr>
          <p:txBody>
            <a:bodyPr wrap="square" lIns="0" tIns="0" rIns="0" bIns="0" rtlCol="0" anchor="ctr">
              <a:spAutoFit/>
            </a:bodyPr>
            <a:lstStyle/>
            <a:p>
              <a:pPr algn="ctr"/>
              <a:r>
                <a:rPr lang="en-US" sz="7200" dirty="0">
                  <a:solidFill>
                    <a:schemeClr val="bg1"/>
                  </a:solidFill>
                  <a:latin typeface="+mj-lt"/>
                  <a:cs typeface="Segoe UI Semibold" panose="020B0702040204020203" pitchFamily="34" charset="0"/>
                </a:rPr>
                <a:t>THANK</a:t>
              </a:r>
              <a:r>
                <a:rPr lang="en-US" sz="7200" b="1" dirty="0">
                  <a:solidFill>
                    <a:schemeClr val="bg1"/>
                  </a:solidFill>
                  <a:latin typeface="+mj-lt"/>
                  <a:cs typeface="Segoe UI Semibold" panose="020B0702040204020203" pitchFamily="34" charset="0"/>
                </a:rPr>
                <a:t> YOU</a:t>
              </a:r>
              <a:endParaRPr lang="en-US" sz="7200" dirty="0">
                <a:solidFill>
                  <a:schemeClr val="bg1"/>
                </a:solidFill>
                <a:latin typeface="+mj-lt"/>
                <a:cs typeface="Segoe UI Semibold" panose="020B0702040204020203" pitchFamily="34" charset="0"/>
              </a:endParaRPr>
            </a:p>
          </p:txBody>
        </p:sp>
        <p:sp>
          <p:nvSpPr>
            <p:cNvPr id="10" name="TextBox 9">
              <a:extLst>
                <a:ext uri="{FF2B5EF4-FFF2-40B4-BE49-F238E27FC236}">
                  <a16:creationId xmlns:a16="http://schemas.microsoft.com/office/drawing/2014/main" xmlns="" id="{40155F1C-8FDA-4C29-A73E-D860059661AD}"/>
                </a:ext>
              </a:extLst>
            </p:cNvPr>
            <p:cNvSpPr txBox="1"/>
            <p:nvPr/>
          </p:nvSpPr>
          <p:spPr>
            <a:xfrm>
              <a:off x="4210957" y="4074137"/>
              <a:ext cx="3770086" cy="246221"/>
            </a:xfrm>
            <a:prstGeom prst="rect">
              <a:avLst/>
            </a:prstGeom>
            <a:noFill/>
          </p:spPr>
          <p:txBody>
            <a:bodyPr wrap="square" lIns="0" tIns="0" rIns="0" bIns="0" rtlCol="0">
              <a:spAutoFit/>
            </a:bodyPr>
            <a:lstStyle/>
            <a:p>
              <a:pPr algn="ctr"/>
              <a:endParaRPr lang="en-US" sz="1600" dirty="0">
                <a:solidFill>
                  <a:schemeClr val="bg1"/>
                </a:solidFill>
              </a:endParaRPr>
            </a:p>
          </p:txBody>
        </p:sp>
      </p:grpSp>
      <p:sp>
        <p:nvSpPr>
          <p:cNvPr id="18" name="Rectangle 17">
            <a:extLst>
              <a:ext uri="{FF2B5EF4-FFF2-40B4-BE49-F238E27FC236}">
                <a16:creationId xmlns:a16="http://schemas.microsoft.com/office/drawing/2014/main" xmlns="" id="{19026877-BA65-4A2A-9A70-5505513DDBBE}"/>
              </a:ext>
            </a:extLst>
          </p:cNvPr>
          <p:cNvSpPr/>
          <p:nvPr/>
        </p:nvSpPr>
        <p:spPr>
          <a:xfrm>
            <a:off x="0" y="0"/>
            <a:ext cx="203200" cy="6858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150705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pattFill prst="zigZag">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3" name="Right Triangle 2">
            <a:extLst>
              <a:ext uri="{FF2B5EF4-FFF2-40B4-BE49-F238E27FC236}">
                <a16:creationId xmlns:a16="http://schemas.microsoft.com/office/drawing/2014/main" xmlns="" id="{A22970AA-4D81-42E7-B90D-6F83D8998C85}"/>
              </a:ext>
            </a:extLst>
          </p:cNvPr>
          <p:cNvSpPr/>
          <p:nvPr/>
        </p:nvSpPr>
        <p:spPr>
          <a:xfrm rot="5400000">
            <a:off x="0" y="0"/>
            <a:ext cx="827314" cy="827314"/>
          </a:xfrm>
          <a:prstGeom prst="rtTriangle">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xmlns="" id="{B2072424-5D56-4214-9B0E-115C1E9D580C}"/>
              </a:ext>
            </a:extLst>
          </p:cNvPr>
          <p:cNvSpPr/>
          <p:nvPr/>
        </p:nvSpPr>
        <p:spPr>
          <a:xfrm>
            <a:off x="1166948" y="6448197"/>
            <a:ext cx="10013044" cy="181203"/>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xmlns="" id="{A267B5F5-F106-4972-8869-9423FCCF1CC0}"/>
              </a:ext>
            </a:extLst>
          </p:cNvPr>
          <p:cNvSpPr>
            <a:spLocks noGrp="1"/>
          </p:cNvSpPr>
          <p:nvPr>
            <p:ph type="sldNum" sz="quarter" idx="12"/>
          </p:nvPr>
        </p:nvSpPr>
        <p:spPr>
          <a:xfrm>
            <a:off x="413657" y="6356350"/>
            <a:ext cx="666206" cy="365125"/>
          </a:xfrm>
        </p:spPr>
        <p:txBody>
          <a:bodyPr/>
          <a:lstStyle/>
          <a:p>
            <a:pPr algn="ctr"/>
            <a:fld id="{7E672E3D-61E0-450A-AD62-EE98E486015F}" type="slidenum">
              <a:rPr lang="en-US" smtClean="0">
                <a:solidFill>
                  <a:schemeClr val="tx1">
                    <a:lumMod val="85000"/>
                    <a:lumOff val="15000"/>
                  </a:schemeClr>
                </a:solidFill>
              </a:rPr>
              <a:pPr algn="ctr"/>
              <a:t>2</a:t>
            </a:fld>
            <a:endParaRPr lang="en-US" dirty="0">
              <a:solidFill>
                <a:schemeClr val="tx1">
                  <a:lumMod val="85000"/>
                  <a:lumOff val="15000"/>
                </a:schemeClr>
              </a:solidFill>
            </a:endParaRPr>
          </a:p>
        </p:txBody>
      </p:sp>
      <p:sp>
        <p:nvSpPr>
          <p:cNvPr id="6" name="Rectangle 5">
            <a:extLst>
              <a:ext uri="{FF2B5EF4-FFF2-40B4-BE49-F238E27FC236}">
                <a16:creationId xmlns:a16="http://schemas.microsoft.com/office/drawing/2014/main" xmlns="" id="{4A4CCC08-A329-477A-B80B-2665F19C7039}"/>
              </a:ext>
            </a:extLst>
          </p:cNvPr>
          <p:cNvSpPr/>
          <p:nvPr/>
        </p:nvSpPr>
        <p:spPr>
          <a:xfrm>
            <a:off x="11267076" y="6448197"/>
            <a:ext cx="924923" cy="18120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xmlns="" id="{7CA0177A-A99D-4BBE-90C4-92DBFFE99484}"/>
              </a:ext>
            </a:extLst>
          </p:cNvPr>
          <p:cNvSpPr/>
          <p:nvPr/>
        </p:nvSpPr>
        <p:spPr>
          <a:xfrm>
            <a:off x="4368800" y="1524000"/>
            <a:ext cx="3454400" cy="3454400"/>
          </a:xfrm>
          <a:prstGeom prst="ellipse">
            <a:avLst/>
          </a:prstGeom>
          <a:noFill/>
          <a:ln>
            <a:solidFill>
              <a:srgbClr val="9BC41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xmlns="" id="{0E1CD0E2-CC0D-499F-9749-4EA83170CC35}"/>
              </a:ext>
            </a:extLst>
          </p:cNvPr>
          <p:cNvSpPr txBox="1"/>
          <p:nvPr/>
        </p:nvSpPr>
        <p:spPr>
          <a:xfrm>
            <a:off x="4610100" y="3004978"/>
            <a:ext cx="2971800" cy="492443"/>
          </a:xfrm>
          <a:prstGeom prst="rect">
            <a:avLst/>
          </a:prstGeom>
          <a:noFill/>
        </p:spPr>
        <p:txBody>
          <a:bodyPr wrap="square" lIns="0" tIns="0" rIns="0" bIns="0" rtlCol="0" anchor="ctr">
            <a:spAutoFit/>
          </a:bodyPr>
          <a:lstStyle/>
          <a:p>
            <a:pPr algn="ctr"/>
            <a:r>
              <a:rPr lang="id-ID" sz="3200" dirty="0" smtClean="0">
                <a:solidFill>
                  <a:schemeClr val="tx1">
                    <a:lumMod val="85000"/>
                    <a:lumOff val="15000"/>
                  </a:schemeClr>
                </a:solidFill>
                <a:latin typeface="+mj-lt"/>
                <a:cs typeface="Segoe UI Semibold" panose="020B0702040204020203" pitchFamily="34" charset="0"/>
              </a:rPr>
              <a:t>SPACE</a:t>
            </a:r>
            <a:endParaRPr lang="en-US" sz="3200" dirty="0">
              <a:solidFill>
                <a:schemeClr val="tx1">
                  <a:lumMod val="85000"/>
                  <a:lumOff val="15000"/>
                </a:schemeClr>
              </a:solidFill>
              <a:latin typeface="+mj-lt"/>
              <a:cs typeface="Segoe UI Semibold" panose="020B0702040204020203" pitchFamily="34" charset="0"/>
            </a:endParaRPr>
          </a:p>
        </p:txBody>
      </p:sp>
      <p:grpSp>
        <p:nvGrpSpPr>
          <p:cNvPr id="11" name="Group 10">
            <a:extLst>
              <a:ext uri="{FF2B5EF4-FFF2-40B4-BE49-F238E27FC236}">
                <a16:creationId xmlns:a16="http://schemas.microsoft.com/office/drawing/2014/main" xmlns="" id="{C1E2B4AA-6D69-47F0-8D4C-E558BBA43B08}"/>
              </a:ext>
            </a:extLst>
          </p:cNvPr>
          <p:cNvGrpSpPr/>
          <p:nvPr/>
        </p:nvGrpSpPr>
        <p:grpSpPr>
          <a:xfrm>
            <a:off x="4890316" y="677783"/>
            <a:ext cx="2411368" cy="738664"/>
            <a:chOff x="5315856" y="855583"/>
            <a:chExt cx="2411368" cy="738664"/>
          </a:xfrm>
        </p:grpSpPr>
        <p:sp>
          <p:nvSpPr>
            <p:cNvPr id="9" name="TextBox 8">
              <a:extLst>
                <a:ext uri="{FF2B5EF4-FFF2-40B4-BE49-F238E27FC236}">
                  <a16:creationId xmlns:a16="http://schemas.microsoft.com/office/drawing/2014/main" xmlns="" id="{0B33BFDF-78C5-4719-A6DC-6AA0C4183F5A}"/>
                </a:ext>
              </a:extLst>
            </p:cNvPr>
            <p:cNvSpPr txBox="1"/>
            <p:nvPr/>
          </p:nvSpPr>
          <p:spPr>
            <a:xfrm>
              <a:off x="5315856" y="855583"/>
              <a:ext cx="780144" cy="738664"/>
            </a:xfrm>
            <a:prstGeom prst="rect">
              <a:avLst/>
            </a:prstGeom>
            <a:noFill/>
          </p:spPr>
          <p:txBody>
            <a:bodyPr wrap="square" lIns="0" tIns="0" rIns="0" bIns="0" rtlCol="0" anchor="ctr">
              <a:spAutoFit/>
            </a:bodyPr>
            <a:lstStyle/>
            <a:p>
              <a:pPr algn="ctr"/>
              <a:r>
                <a:rPr lang="en-US" sz="4800" dirty="0">
                  <a:solidFill>
                    <a:srgbClr val="9BC41D"/>
                  </a:solidFill>
                  <a:latin typeface="+mj-lt"/>
                  <a:cs typeface="Segoe UI Semibold" panose="020B0702040204020203" pitchFamily="34" charset="0"/>
                </a:rPr>
                <a:t>1</a:t>
              </a:r>
              <a:endParaRPr lang="en-US" sz="4800" dirty="0">
                <a:solidFill>
                  <a:schemeClr val="tx1">
                    <a:lumMod val="85000"/>
                    <a:lumOff val="15000"/>
                  </a:schemeClr>
                </a:solidFill>
                <a:latin typeface="+mj-lt"/>
                <a:cs typeface="Segoe UI Semibold" panose="020B0702040204020203" pitchFamily="34" charset="0"/>
              </a:endParaRPr>
            </a:p>
          </p:txBody>
        </p:sp>
        <p:sp>
          <p:nvSpPr>
            <p:cNvPr id="10" name="TextBox 9">
              <a:extLst>
                <a:ext uri="{FF2B5EF4-FFF2-40B4-BE49-F238E27FC236}">
                  <a16:creationId xmlns:a16="http://schemas.microsoft.com/office/drawing/2014/main" xmlns="" id="{F7FCE74B-F82B-4A1C-8493-DC227D26F129}"/>
                </a:ext>
              </a:extLst>
            </p:cNvPr>
            <p:cNvSpPr txBox="1"/>
            <p:nvPr/>
          </p:nvSpPr>
          <p:spPr>
            <a:xfrm>
              <a:off x="6096000" y="978694"/>
              <a:ext cx="1631224" cy="492443"/>
            </a:xfrm>
            <a:prstGeom prst="rect">
              <a:avLst/>
            </a:prstGeom>
            <a:noFill/>
          </p:spPr>
          <p:txBody>
            <a:bodyPr wrap="square" lIns="0" tIns="0" rIns="0" bIns="0" rtlCol="0" anchor="ctr">
              <a:spAutoFit/>
            </a:bodyPr>
            <a:lstStyle/>
            <a:p>
              <a:r>
                <a:rPr lang="id-ID" sz="1600" dirty="0" smtClean="0">
                  <a:solidFill>
                    <a:schemeClr val="tx1">
                      <a:lumMod val="85000"/>
                      <a:lumOff val="15000"/>
                    </a:schemeClr>
                  </a:solidFill>
                  <a:latin typeface="+mj-lt"/>
                  <a:cs typeface="Segoe UI Semibold" panose="020B0702040204020203" pitchFamily="34" charset="0"/>
                </a:rPr>
                <a:t>Mend</a:t>
              </a:r>
              <a:r>
                <a:rPr lang="en-US" sz="1600" dirty="0" smtClean="0">
                  <a:solidFill>
                    <a:schemeClr val="tx1">
                      <a:lumMod val="85000"/>
                      <a:lumOff val="15000"/>
                    </a:schemeClr>
                  </a:solidFill>
                  <a:latin typeface="+mj-lt"/>
                  <a:cs typeface="Segoe UI Semibold" panose="020B0702040204020203" pitchFamily="34" charset="0"/>
                </a:rPr>
                <a:t>e</a:t>
              </a:r>
              <a:r>
                <a:rPr lang="id-ID" sz="1600" dirty="0" smtClean="0">
                  <a:solidFill>
                    <a:schemeClr val="tx1">
                      <a:lumMod val="85000"/>
                      <a:lumOff val="15000"/>
                    </a:schemeClr>
                  </a:solidFill>
                  <a:latin typeface="+mj-lt"/>
                  <a:cs typeface="Segoe UI Semibold" panose="020B0702040204020203" pitchFamily="34" charset="0"/>
                </a:rPr>
                <a:t>finisikan ruang (kota)</a:t>
              </a:r>
              <a:endParaRPr lang="en-US" sz="1600" dirty="0">
                <a:solidFill>
                  <a:schemeClr val="tx1">
                    <a:lumMod val="85000"/>
                    <a:lumOff val="15000"/>
                  </a:schemeClr>
                </a:solidFill>
                <a:latin typeface="+mj-lt"/>
                <a:cs typeface="Segoe UI Semibold" panose="020B0702040204020203" pitchFamily="34" charset="0"/>
              </a:endParaRPr>
            </a:p>
          </p:txBody>
        </p:sp>
      </p:grpSp>
      <p:grpSp>
        <p:nvGrpSpPr>
          <p:cNvPr id="18" name="Group 17">
            <a:extLst>
              <a:ext uri="{FF2B5EF4-FFF2-40B4-BE49-F238E27FC236}">
                <a16:creationId xmlns:a16="http://schemas.microsoft.com/office/drawing/2014/main" xmlns="" id="{55FDD6B9-15CD-4764-BE0B-FFE88F85AE9B}"/>
              </a:ext>
            </a:extLst>
          </p:cNvPr>
          <p:cNvGrpSpPr/>
          <p:nvPr/>
        </p:nvGrpSpPr>
        <p:grpSpPr>
          <a:xfrm>
            <a:off x="4890316" y="5085953"/>
            <a:ext cx="2411368" cy="738664"/>
            <a:chOff x="5315856" y="855583"/>
            <a:chExt cx="2411368" cy="738664"/>
          </a:xfrm>
        </p:grpSpPr>
        <p:sp>
          <p:nvSpPr>
            <p:cNvPr id="19" name="TextBox 18">
              <a:extLst>
                <a:ext uri="{FF2B5EF4-FFF2-40B4-BE49-F238E27FC236}">
                  <a16:creationId xmlns:a16="http://schemas.microsoft.com/office/drawing/2014/main" xmlns="" id="{41E825DF-1EE0-469B-AAB6-E258EB8413EC}"/>
                </a:ext>
              </a:extLst>
            </p:cNvPr>
            <p:cNvSpPr txBox="1"/>
            <p:nvPr/>
          </p:nvSpPr>
          <p:spPr>
            <a:xfrm>
              <a:off x="5315856" y="855583"/>
              <a:ext cx="780144" cy="738664"/>
            </a:xfrm>
            <a:prstGeom prst="rect">
              <a:avLst/>
            </a:prstGeom>
            <a:noFill/>
          </p:spPr>
          <p:txBody>
            <a:bodyPr wrap="square" lIns="0" tIns="0" rIns="0" bIns="0" rtlCol="0" anchor="ctr">
              <a:spAutoFit/>
            </a:bodyPr>
            <a:lstStyle/>
            <a:p>
              <a:pPr algn="ctr"/>
              <a:r>
                <a:rPr lang="en-US" sz="4800" dirty="0">
                  <a:solidFill>
                    <a:srgbClr val="9BC41D"/>
                  </a:solidFill>
                  <a:latin typeface="+mj-lt"/>
                  <a:cs typeface="Segoe UI Semibold" panose="020B0702040204020203" pitchFamily="34" charset="0"/>
                </a:rPr>
                <a:t>4</a:t>
              </a:r>
              <a:endParaRPr lang="en-US" sz="4800" dirty="0">
                <a:solidFill>
                  <a:schemeClr val="tx1">
                    <a:lumMod val="85000"/>
                    <a:lumOff val="15000"/>
                  </a:schemeClr>
                </a:solidFill>
                <a:latin typeface="+mj-lt"/>
                <a:cs typeface="Segoe UI Semibold" panose="020B0702040204020203" pitchFamily="34" charset="0"/>
              </a:endParaRPr>
            </a:p>
          </p:txBody>
        </p:sp>
        <p:sp>
          <p:nvSpPr>
            <p:cNvPr id="20" name="TextBox 19">
              <a:extLst>
                <a:ext uri="{FF2B5EF4-FFF2-40B4-BE49-F238E27FC236}">
                  <a16:creationId xmlns:a16="http://schemas.microsoft.com/office/drawing/2014/main" xmlns="" id="{6799A7E6-FF74-453D-B894-C0089FFF3CC4}"/>
                </a:ext>
              </a:extLst>
            </p:cNvPr>
            <p:cNvSpPr txBox="1"/>
            <p:nvPr/>
          </p:nvSpPr>
          <p:spPr>
            <a:xfrm>
              <a:off x="5998437" y="978694"/>
              <a:ext cx="1728787" cy="492443"/>
            </a:xfrm>
            <a:prstGeom prst="rect">
              <a:avLst/>
            </a:prstGeom>
            <a:noFill/>
          </p:spPr>
          <p:txBody>
            <a:bodyPr wrap="square" lIns="0" tIns="0" rIns="0" bIns="0" rtlCol="0" anchor="ctr">
              <a:spAutoFit/>
            </a:bodyPr>
            <a:lstStyle/>
            <a:p>
              <a:r>
                <a:rPr lang="id-ID" sz="1600" dirty="0" smtClean="0">
                  <a:solidFill>
                    <a:schemeClr val="tx1">
                      <a:lumMod val="85000"/>
                      <a:lumOff val="15000"/>
                    </a:schemeClr>
                  </a:solidFill>
                  <a:latin typeface="+mj-lt"/>
                  <a:cs typeface="Segoe UI Semibold" panose="020B0702040204020203" pitchFamily="34" charset="0"/>
                </a:rPr>
                <a:t>Rejim Keruangan (Kota)</a:t>
              </a:r>
              <a:endParaRPr lang="en-US" sz="1600" dirty="0">
                <a:solidFill>
                  <a:schemeClr val="tx1">
                    <a:lumMod val="85000"/>
                    <a:lumOff val="15000"/>
                  </a:schemeClr>
                </a:solidFill>
                <a:latin typeface="+mj-lt"/>
                <a:cs typeface="Segoe UI Semibold" panose="020B0702040204020203" pitchFamily="34" charset="0"/>
              </a:endParaRPr>
            </a:p>
          </p:txBody>
        </p:sp>
      </p:grpSp>
      <p:grpSp>
        <p:nvGrpSpPr>
          <p:cNvPr id="12" name="Group 11">
            <a:extLst>
              <a:ext uri="{FF2B5EF4-FFF2-40B4-BE49-F238E27FC236}">
                <a16:creationId xmlns:a16="http://schemas.microsoft.com/office/drawing/2014/main" xmlns="" id="{BA50061B-11C3-4CDF-A869-9BA89335DF7B}"/>
              </a:ext>
            </a:extLst>
          </p:cNvPr>
          <p:cNvGrpSpPr/>
          <p:nvPr/>
        </p:nvGrpSpPr>
        <p:grpSpPr>
          <a:xfrm>
            <a:off x="7823200" y="1830822"/>
            <a:ext cx="2411368" cy="738664"/>
            <a:chOff x="5315856" y="855583"/>
            <a:chExt cx="2411368" cy="738664"/>
          </a:xfrm>
        </p:grpSpPr>
        <p:sp>
          <p:nvSpPr>
            <p:cNvPr id="13" name="TextBox 12">
              <a:extLst>
                <a:ext uri="{FF2B5EF4-FFF2-40B4-BE49-F238E27FC236}">
                  <a16:creationId xmlns:a16="http://schemas.microsoft.com/office/drawing/2014/main" xmlns="" id="{AE9A292E-8220-4CBB-906A-11204670DE4E}"/>
                </a:ext>
              </a:extLst>
            </p:cNvPr>
            <p:cNvSpPr txBox="1"/>
            <p:nvPr/>
          </p:nvSpPr>
          <p:spPr>
            <a:xfrm>
              <a:off x="5315856" y="855583"/>
              <a:ext cx="780144" cy="738664"/>
            </a:xfrm>
            <a:prstGeom prst="rect">
              <a:avLst/>
            </a:prstGeom>
            <a:noFill/>
          </p:spPr>
          <p:txBody>
            <a:bodyPr wrap="square" lIns="0" tIns="0" rIns="0" bIns="0" rtlCol="0" anchor="ctr">
              <a:spAutoFit/>
            </a:bodyPr>
            <a:lstStyle/>
            <a:p>
              <a:pPr algn="ctr"/>
              <a:r>
                <a:rPr lang="en-US" sz="4800" dirty="0">
                  <a:solidFill>
                    <a:srgbClr val="9BC41D"/>
                  </a:solidFill>
                  <a:latin typeface="+mj-lt"/>
                  <a:cs typeface="Segoe UI Semibold" panose="020B0702040204020203" pitchFamily="34" charset="0"/>
                </a:rPr>
                <a:t>2</a:t>
              </a:r>
              <a:endParaRPr lang="en-US" sz="4800" dirty="0">
                <a:solidFill>
                  <a:schemeClr val="tx1">
                    <a:lumMod val="85000"/>
                    <a:lumOff val="15000"/>
                  </a:schemeClr>
                </a:solidFill>
                <a:latin typeface="+mj-lt"/>
                <a:cs typeface="Segoe UI Semibold" panose="020B0702040204020203" pitchFamily="34" charset="0"/>
              </a:endParaRPr>
            </a:p>
          </p:txBody>
        </p:sp>
        <p:sp>
          <p:nvSpPr>
            <p:cNvPr id="14" name="TextBox 13">
              <a:extLst>
                <a:ext uri="{FF2B5EF4-FFF2-40B4-BE49-F238E27FC236}">
                  <a16:creationId xmlns:a16="http://schemas.microsoft.com/office/drawing/2014/main" xmlns="" id="{5F448688-72F0-4A23-B205-638074B34089}"/>
                </a:ext>
              </a:extLst>
            </p:cNvPr>
            <p:cNvSpPr txBox="1"/>
            <p:nvPr/>
          </p:nvSpPr>
          <p:spPr>
            <a:xfrm>
              <a:off x="6096000" y="978693"/>
              <a:ext cx="1631224" cy="492443"/>
            </a:xfrm>
            <a:prstGeom prst="rect">
              <a:avLst/>
            </a:prstGeom>
            <a:noFill/>
          </p:spPr>
          <p:txBody>
            <a:bodyPr wrap="square" lIns="0" tIns="0" rIns="0" bIns="0" rtlCol="0" anchor="ctr">
              <a:spAutoFit/>
            </a:bodyPr>
            <a:lstStyle/>
            <a:p>
              <a:r>
                <a:rPr lang="id-ID" sz="1600" dirty="0" smtClean="0">
                  <a:solidFill>
                    <a:schemeClr val="tx1">
                      <a:lumMod val="85000"/>
                      <a:lumOff val="15000"/>
                    </a:schemeClr>
                  </a:solidFill>
                  <a:latin typeface="+mj-lt"/>
                  <a:cs typeface="Segoe UI Semibold" panose="020B0702040204020203" pitchFamily="34" charset="0"/>
                </a:rPr>
                <a:t>Ruang (kota) &amp; Sumber Daya</a:t>
              </a:r>
              <a:endParaRPr lang="en-US" sz="1600" dirty="0">
                <a:solidFill>
                  <a:schemeClr val="tx1">
                    <a:lumMod val="85000"/>
                    <a:lumOff val="15000"/>
                  </a:schemeClr>
                </a:solidFill>
                <a:latin typeface="+mj-lt"/>
                <a:cs typeface="Segoe UI Semibold" panose="020B0702040204020203" pitchFamily="34" charset="0"/>
              </a:endParaRPr>
            </a:p>
          </p:txBody>
        </p:sp>
      </p:grpSp>
      <p:grpSp>
        <p:nvGrpSpPr>
          <p:cNvPr id="15" name="Group 14">
            <a:extLst>
              <a:ext uri="{FF2B5EF4-FFF2-40B4-BE49-F238E27FC236}">
                <a16:creationId xmlns:a16="http://schemas.microsoft.com/office/drawing/2014/main" xmlns="" id="{1366F307-99EF-4810-AFA4-C19239BCFC4B}"/>
              </a:ext>
            </a:extLst>
          </p:cNvPr>
          <p:cNvGrpSpPr/>
          <p:nvPr/>
        </p:nvGrpSpPr>
        <p:grpSpPr>
          <a:xfrm>
            <a:off x="7823200" y="3932915"/>
            <a:ext cx="2411368" cy="738664"/>
            <a:chOff x="5315856" y="855583"/>
            <a:chExt cx="2411368" cy="738664"/>
          </a:xfrm>
        </p:grpSpPr>
        <p:sp>
          <p:nvSpPr>
            <p:cNvPr id="16" name="TextBox 15">
              <a:extLst>
                <a:ext uri="{FF2B5EF4-FFF2-40B4-BE49-F238E27FC236}">
                  <a16:creationId xmlns:a16="http://schemas.microsoft.com/office/drawing/2014/main" xmlns="" id="{8EAB6EC5-BA70-4E63-833A-A7D276CBB423}"/>
                </a:ext>
              </a:extLst>
            </p:cNvPr>
            <p:cNvSpPr txBox="1"/>
            <p:nvPr/>
          </p:nvSpPr>
          <p:spPr>
            <a:xfrm>
              <a:off x="5315856" y="855583"/>
              <a:ext cx="780144" cy="738664"/>
            </a:xfrm>
            <a:prstGeom prst="rect">
              <a:avLst/>
            </a:prstGeom>
            <a:noFill/>
          </p:spPr>
          <p:txBody>
            <a:bodyPr wrap="square" lIns="0" tIns="0" rIns="0" bIns="0" rtlCol="0" anchor="ctr">
              <a:spAutoFit/>
            </a:bodyPr>
            <a:lstStyle/>
            <a:p>
              <a:pPr algn="ctr"/>
              <a:r>
                <a:rPr lang="en-US" sz="4800" dirty="0">
                  <a:solidFill>
                    <a:srgbClr val="9BC41D"/>
                  </a:solidFill>
                  <a:latin typeface="+mj-lt"/>
                  <a:cs typeface="Segoe UI Semibold" panose="020B0702040204020203" pitchFamily="34" charset="0"/>
                </a:rPr>
                <a:t>3</a:t>
              </a:r>
              <a:endParaRPr lang="en-US" sz="4800" dirty="0">
                <a:solidFill>
                  <a:schemeClr val="tx1">
                    <a:lumMod val="85000"/>
                    <a:lumOff val="15000"/>
                  </a:schemeClr>
                </a:solidFill>
                <a:latin typeface="+mj-lt"/>
                <a:cs typeface="Segoe UI Semibold" panose="020B0702040204020203" pitchFamily="34" charset="0"/>
              </a:endParaRPr>
            </a:p>
          </p:txBody>
        </p:sp>
        <p:sp>
          <p:nvSpPr>
            <p:cNvPr id="17" name="TextBox 16">
              <a:extLst>
                <a:ext uri="{FF2B5EF4-FFF2-40B4-BE49-F238E27FC236}">
                  <a16:creationId xmlns:a16="http://schemas.microsoft.com/office/drawing/2014/main" xmlns="" id="{151918DC-30D9-44C9-812E-2BE05077E1DB}"/>
                </a:ext>
              </a:extLst>
            </p:cNvPr>
            <p:cNvSpPr txBox="1"/>
            <p:nvPr/>
          </p:nvSpPr>
          <p:spPr>
            <a:xfrm>
              <a:off x="6096000" y="978693"/>
              <a:ext cx="1631224" cy="492443"/>
            </a:xfrm>
            <a:prstGeom prst="rect">
              <a:avLst/>
            </a:prstGeom>
            <a:noFill/>
          </p:spPr>
          <p:txBody>
            <a:bodyPr wrap="square" lIns="0" tIns="0" rIns="0" bIns="0" rtlCol="0" anchor="ctr">
              <a:spAutoFit/>
            </a:bodyPr>
            <a:lstStyle/>
            <a:p>
              <a:r>
                <a:rPr lang="id-ID" sz="1600" dirty="0" smtClean="0">
                  <a:solidFill>
                    <a:schemeClr val="tx1">
                      <a:lumMod val="85000"/>
                      <a:lumOff val="15000"/>
                    </a:schemeClr>
                  </a:solidFill>
                  <a:latin typeface="+mj-lt"/>
                  <a:cs typeface="Segoe UI Semibold" panose="020B0702040204020203" pitchFamily="34" charset="0"/>
                </a:rPr>
                <a:t>Kontestasi Ruang (Kota)</a:t>
              </a:r>
              <a:endParaRPr lang="en-US" sz="1600" dirty="0">
                <a:solidFill>
                  <a:schemeClr val="tx1">
                    <a:lumMod val="85000"/>
                    <a:lumOff val="15000"/>
                  </a:schemeClr>
                </a:solidFill>
                <a:latin typeface="+mj-lt"/>
                <a:cs typeface="Segoe UI Semibold" panose="020B0702040204020203" pitchFamily="34" charset="0"/>
              </a:endParaRPr>
            </a:p>
          </p:txBody>
        </p:sp>
      </p:grpSp>
      <p:grpSp>
        <p:nvGrpSpPr>
          <p:cNvPr id="21" name="Group 20">
            <a:extLst>
              <a:ext uri="{FF2B5EF4-FFF2-40B4-BE49-F238E27FC236}">
                <a16:creationId xmlns:a16="http://schemas.microsoft.com/office/drawing/2014/main" xmlns="" id="{584EC934-C922-43B0-90D9-847E0908108D}"/>
              </a:ext>
            </a:extLst>
          </p:cNvPr>
          <p:cNvGrpSpPr/>
          <p:nvPr/>
        </p:nvGrpSpPr>
        <p:grpSpPr>
          <a:xfrm flipH="1">
            <a:off x="1957432" y="1830822"/>
            <a:ext cx="2411368" cy="738664"/>
            <a:chOff x="5315856" y="855583"/>
            <a:chExt cx="2411368" cy="738664"/>
          </a:xfrm>
        </p:grpSpPr>
        <p:sp>
          <p:nvSpPr>
            <p:cNvPr id="22" name="TextBox 21">
              <a:extLst>
                <a:ext uri="{FF2B5EF4-FFF2-40B4-BE49-F238E27FC236}">
                  <a16:creationId xmlns:a16="http://schemas.microsoft.com/office/drawing/2014/main" xmlns="" id="{9B525F59-A187-4CC8-9B53-0750ABFA282A}"/>
                </a:ext>
              </a:extLst>
            </p:cNvPr>
            <p:cNvSpPr txBox="1"/>
            <p:nvPr/>
          </p:nvSpPr>
          <p:spPr>
            <a:xfrm>
              <a:off x="5315856" y="855583"/>
              <a:ext cx="780144" cy="738664"/>
            </a:xfrm>
            <a:prstGeom prst="rect">
              <a:avLst/>
            </a:prstGeom>
            <a:noFill/>
          </p:spPr>
          <p:txBody>
            <a:bodyPr wrap="square" lIns="0" tIns="0" rIns="0" bIns="0" rtlCol="0" anchor="ctr">
              <a:spAutoFit/>
            </a:bodyPr>
            <a:lstStyle/>
            <a:p>
              <a:pPr algn="ctr"/>
              <a:r>
                <a:rPr lang="en-US" sz="4800" dirty="0">
                  <a:solidFill>
                    <a:srgbClr val="9BC41D"/>
                  </a:solidFill>
                  <a:latin typeface="+mj-lt"/>
                  <a:cs typeface="Segoe UI Semibold" panose="020B0702040204020203" pitchFamily="34" charset="0"/>
                </a:rPr>
                <a:t>6</a:t>
              </a:r>
              <a:endParaRPr lang="en-US" sz="4800" dirty="0">
                <a:solidFill>
                  <a:schemeClr val="tx1">
                    <a:lumMod val="85000"/>
                    <a:lumOff val="15000"/>
                  </a:schemeClr>
                </a:solidFill>
                <a:latin typeface="+mj-lt"/>
                <a:cs typeface="Segoe UI Semibold" panose="020B0702040204020203" pitchFamily="34" charset="0"/>
              </a:endParaRPr>
            </a:p>
          </p:txBody>
        </p:sp>
        <p:sp>
          <p:nvSpPr>
            <p:cNvPr id="23" name="TextBox 22">
              <a:extLst>
                <a:ext uri="{FF2B5EF4-FFF2-40B4-BE49-F238E27FC236}">
                  <a16:creationId xmlns:a16="http://schemas.microsoft.com/office/drawing/2014/main" xmlns="" id="{2630E04B-46EC-4AD3-BB87-2D93C3285E24}"/>
                </a:ext>
              </a:extLst>
            </p:cNvPr>
            <p:cNvSpPr txBox="1"/>
            <p:nvPr/>
          </p:nvSpPr>
          <p:spPr>
            <a:xfrm>
              <a:off x="6096000" y="978693"/>
              <a:ext cx="1631224" cy="492443"/>
            </a:xfrm>
            <a:prstGeom prst="rect">
              <a:avLst/>
            </a:prstGeom>
            <a:noFill/>
          </p:spPr>
          <p:txBody>
            <a:bodyPr wrap="square" lIns="0" tIns="0" rIns="0" bIns="0" rtlCol="0" anchor="ctr">
              <a:spAutoFit/>
            </a:bodyPr>
            <a:lstStyle/>
            <a:p>
              <a:pPr algn="r"/>
              <a:r>
                <a:rPr lang="id-ID" sz="1600" dirty="0" smtClean="0">
                  <a:solidFill>
                    <a:schemeClr val="tx1">
                      <a:lumMod val="85000"/>
                      <a:lumOff val="15000"/>
                    </a:schemeClr>
                  </a:solidFill>
                  <a:latin typeface="+mj-lt"/>
                  <a:cs typeface="Segoe UI Semibold" panose="020B0702040204020203" pitchFamily="34" charset="0"/>
                </a:rPr>
                <a:t>Hak Warga atas Ruang (Kota)</a:t>
              </a:r>
              <a:endParaRPr lang="en-US" sz="1600" dirty="0">
                <a:solidFill>
                  <a:schemeClr val="tx1">
                    <a:lumMod val="85000"/>
                    <a:lumOff val="15000"/>
                  </a:schemeClr>
                </a:solidFill>
                <a:latin typeface="+mj-lt"/>
                <a:cs typeface="Segoe UI Semibold" panose="020B0702040204020203" pitchFamily="34" charset="0"/>
              </a:endParaRPr>
            </a:p>
          </p:txBody>
        </p:sp>
      </p:grpSp>
      <p:grpSp>
        <p:nvGrpSpPr>
          <p:cNvPr id="24" name="Group 23">
            <a:extLst>
              <a:ext uri="{FF2B5EF4-FFF2-40B4-BE49-F238E27FC236}">
                <a16:creationId xmlns:a16="http://schemas.microsoft.com/office/drawing/2014/main" xmlns="" id="{636BFC1B-4F9E-4EDA-8A37-63FF2E1FF755}"/>
              </a:ext>
            </a:extLst>
          </p:cNvPr>
          <p:cNvGrpSpPr/>
          <p:nvPr/>
        </p:nvGrpSpPr>
        <p:grpSpPr>
          <a:xfrm flipH="1">
            <a:off x="1957432" y="3932915"/>
            <a:ext cx="2411368" cy="738664"/>
            <a:chOff x="5315856" y="855583"/>
            <a:chExt cx="2411368" cy="738664"/>
          </a:xfrm>
        </p:grpSpPr>
        <p:sp>
          <p:nvSpPr>
            <p:cNvPr id="25" name="TextBox 24">
              <a:extLst>
                <a:ext uri="{FF2B5EF4-FFF2-40B4-BE49-F238E27FC236}">
                  <a16:creationId xmlns:a16="http://schemas.microsoft.com/office/drawing/2014/main" xmlns="" id="{EA721D05-CA26-4E95-8937-A19A3CE61089}"/>
                </a:ext>
              </a:extLst>
            </p:cNvPr>
            <p:cNvSpPr txBox="1"/>
            <p:nvPr/>
          </p:nvSpPr>
          <p:spPr>
            <a:xfrm>
              <a:off x="5315856" y="855583"/>
              <a:ext cx="780144" cy="738664"/>
            </a:xfrm>
            <a:prstGeom prst="rect">
              <a:avLst/>
            </a:prstGeom>
            <a:noFill/>
          </p:spPr>
          <p:txBody>
            <a:bodyPr wrap="square" lIns="0" tIns="0" rIns="0" bIns="0" rtlCol="0" anchor="ctr">
              <a:spAutoFit/>
            </a:bodyPr>
            <a:lstStyle/>
            <a:p>
              <a:pPr algn="ctr"/>
              <a:r>
                <a:rPr lang="en-US" sz="4800" dirty="0">
                  <a:solidFill>
                    <a:srgbClr val="9BC41D"/>
                  </a:solidFill>
                  <a:latin typeface="+mj-lt"/>
                  <a:cs typeface="Segoe UI Semibold" panose="020B0702040204020203" pitchFamily="34" charset="0"/>
                </a:rPr>
                <a:t>5</a:t>
              </a:r>
              <a:endParaRPr lang="en-US" sz="4800" dirty="0">
                <a:solidFill>
                  <a:schemeClr val="tx1">
                    <a:lumMod val="85000"/>
                    <a:lumOff val="15000"/>
                  </a:schemeClr>
                </a:solidFill>
                <a:latin typeface="+mj-lt"/>
                <a:cs typeface="Segoe UI Semibold" panose="020B0702040204020203" pitchFamily="34" charset="0"/>
              </a:endParaRPr>
            </a:p>
          </p:txBody>
        </p:sp>
        <p:sp>
          <p:nvSpPr>
            <p:cNvPr id="26" name="TextBox 25">
              <a:extLst>
                <a:ext uri="{FF2B5EF4-FFF2-40B4-BE49-F238E27FC236}">
                  <a16:creationId xmlns:a16="http://schemas.microsoft.com/office/drawing/2014/main" xmlns="" id="{A9D85312-97EC-4824-9EE8-861AB9B8A1E8}"/>
                </a:ext>
              </a:extLst>
            </p:cNvPr>
            <p:cNvSpPr txBox="1"/>
            <p:nvPr/>
          </p:nvSpPr>
          <p:spPr>
            <a:xfrm>
              <a:off x="6096000" y="978693"/>
              <a:ext cx="1631224" cy="492443"/>
            </a:xfrm>
            <a:prstGeom prst="rect">
              <a:avLst/>
            </a:prstGeom>
            <a:noFill/>
          </p:spPr>
          <p:txBody>
            <a:bodyPr wrap="square" lIns="0" tIns="0" rIns="0" bIns="0" rtlCol="0" anchor="ctr">
              <a:spAutoFit/>
            </a:bodyPr>
            <a:lstStyle/>
            <a:p>
              <a:pPr algn="r"/>
              <a:r>
                <a:rPr lang="id-ID" sz="1600" dirty="0" smtClean="0">
                  <a:solidFill>
                    <a:schemeClr val="tx1">
                      <a:lumMod val="85000"/>
                      <a:lumOff val="15000"/>
                    </a:schemeClr>
                  </a:solidFill>
                  <a:latin typeface="+mj-lt"/>
                  <a:cs typeface="Segoe UI Semibold" panose="020B0702040204020203" pitchFamily="34" charset="0"/>
                </a:rPr>
                <a:t>Mengelola Ruang Kota</a:t>
              </a:r>
              <a:endParaRPr lang="en-US" sz="1600" dirty="0">
                <a:solidFill>
                  <a:schemeClr val="tx1">
                    <a:lumMod val="85000"/>
                    <a:lumOff val="15000"/>
                  </a:schemeClr>
                </a:solidFill>
                <a:latin typeface="+mj-lt"/>
                <a:cs typeface="Segoe UI Semibold" panose="020B0702040204020203" pitchFamily="34" charset="0"/>
              </a:endParaRPr>
            </a:p>
          </p:txBody>
        </p:sp>
      </p:grpSp>
      <p:sp>
        <p:nvSpPr>
          <p:cNvPr id="29" name="Oval 28">
            <a:extLst>
              <a:ext uri="{FF2B5EF4-FFF2-40B4-BE49-F238E27FC236}">
                <a16:creationId xmlns:a16="http://schemas.microsoft.com/office/drawing/2014/main" xmlns="" id="{7FCA45ED-A794-44A6-A0FA-65EB78B001A4}"/>
              </a:ext>
            </a:extLst>
          </p:cNvPr>
          <p:cNvSpPr/>
          <p:nvPr/>
        </p:nvSpPr>
        <p:spPr>
          <a:xfrm>
            <a:off x="5867400" y="1312066"/>
            <a:ext cx="457200" cy="457200"/>
          </a:xfrm>
          <a:prstGeom prst="ellipse">
            <a:avLst/>
          </a:prstGeom>
          <a:solidFill>
            <a:srgbClr val="9BC41D"/>
          </a:solidFill>
          <a:ln w="38100">
            <a:solidFill>
              <a:schemeClr val="bg1"/>
            </a:solidFill>
          </a:ln>
          <a:effectLst>
            <a:outerShdw blurRad="50800" dist="381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xmlns="" id="{ACF874DA-121D-4276-86E5-79405181F4E1}"/>
              </a:ext>
            </a:extLst>
          </p:cNvPr>
          <p:cNvSpPr/>
          <p:nvPr/>
        </p:nvSpPr>
        <p:spPr>
          <a:xfrm>
            <a:off x="5867400" y="4725606"/>
            <a:ext cx="457200" cy="457200"/>
          </a:xfrm>
          <a:prstGeom prst="ellipse">
            <a:avLst/>
          </a:prstGeom>
          <a:solidFill>
            <a:srgbClr val="9BC41D"/>
          </a:solidFill>
          <a:ln w="38100">
            <a:solidFill>
              <a:schemeClr val="bg1"/>
            </a:solidFill>
          </a:ln>
          <a:effectLst>
            <a:outerShdw blurRad="50800" dist="381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xmlns="" id="{E7864DAC-7EE5-474D-A85D-DF8495D0D62A}"/>
              </a:ext>
            </a:extLst>
          </p:cNvPr>
          <p:cNvSpPr/>
          <p:nvPr/>
        </p:nvSpPr>
        <p:spPr>
          <a:xfrm>
            <a:off x="7365910" y="2171818"/>
            <a:ext cx="457200" cy="457200"/>
          </a:xfrm>
          <a:prstGeom prst="ellipse">
            <a:avLst/>
          </a:prstGeom>
          <a:solidFill>
            <a:srgbClr val="9BC41D"/>
          </a:solidFill>
          <a:ln w="38100">
            <a:solidFill>
              <a:schemeClr val="bg1"/>
            </a:solidFill>
          </a:ln>
          <a:effectLst>
            <a:outerShdw blurRad="50800" dist="381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xmlns="" id="{B1A2D3A2-E6A6-4B2B-9AEC-8FD21EFB6D5C}"/>
              </a:ext>
            </a:extLst>
          </p:cNvPr>
          <p:cNvSpPr/>
          <p:nvPr/>
        </p:nvSpPr>
        <p:spPr>
          <a:xfrm>
            <a:off x="7365910" y="3873382"/>
            <a:ext cx="457200" cy="457200"/>
          </a:xfrm>
          <a:prstGeom prst="ellipse">
            <a:avLst/>
          </a:prstGeom>
          <a:solidFill>
            <a:srgbClr val="9BC41D"/>
          </a:solidFill>
          <a:ln w="38100">
            <a:solidFill>
              <a:schemeClr val="bg1"/>
            </a:solidFill>
          </a:ln>
          <a:effectLst>
            <a:outerShdw blurRad="50800" dist="381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xmlns="" id="{310DEC09-9186-4B70-9118-67D436BA2CF7}"/>
              </a:ext>
            </a:extLst>
          </p:cNvPr>
          <p:cNvSpPr/>
          <p:nvPr/>
        </p:nvSpPr>
        <p:spPr>
          <a:xfrm>
            <a:off x="4368890" y="2171818"/>
            <a:ext cx="457200" cy="457200"/>
          </a:xfrm>
          <a:prstGeom prst="ellipse">
            <a:avLst/>
          </a:prstGeom>
          <a:solidFill>
            <a:srgbClr val="9BC41D"/>
          </a:solidFill>
          <a:ln w="38100">
            <a:solidFill>
              <a:schemeClr val="bg1"/>
            </a:solidFill>
          </a:ln>
          <a:effectLst>
            <a:outerShdw blurRad="50800" dist="381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xmlns="" id="{E08EACDC-C993-42D2-8378-EC6CD0A08B73}"/>
              </a:ext>
            </a:extLst>
          </p:cNvPr>
          <p:cNvSpPr/>
          <p:nvPr/>
        </p:nvSpPr>
        <p:spPr>
          <a:xfrm>
            <a:off x="4368890" y="3873382"/>
            <a:ext cx="457200" cy="457200"/>
          </a:xfrm>
          <a:prstGeom prst="ellipse">
            <a:avLst/>
          </a:prstGeom>
          <a:solidFill>
            <a:srgbClr val="9BC41D"/>
          </a:solidFill>
          <a:ln w="38100">
            <a:solidFill>
              <a:schemeClr val="bg1"/>
            </a:solidFill>
          </a:ln>
          <a:effectLst>
            <a:outerShdw blurRad="50800" dist="381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reeform 3886">
            <a:extLst>
              <a:ext uri="{FF2B5EF4-FFF2-40B4-BE49-F238E27FC236}">
                <a16:creationId xmlns:a16="http://schemas.microsoft.com/office/drawing/2014/main" xmlns="" id="{9F961552-950C-40C3-9997-EFDD3BF30428}"/>
              </a:ext>
            </a:extLst>
          </p:cNvPr>
          <p:cNvSpPr>
            <a:spLocks noEditPoints="1"/>
          </p:cNvSpPr>
          <p:nvPr/>
        </p:nvSpPr>
        <p:spPr bwMode="auto">
          <a:xfrm>
            <a:off x="5991225" y="1436470"/>
            <a:ext cx="209550" cy="208392"/>
          </a:xfrm>
          <a:custGeom>
            <a:avLst/>
            <a:gdLst>
              <a:gd name="T0" fmla="*/ 268 w 902"/>
              <a:gd name="T1" fmla="*/ 575 h 901"/>
              <a:gd name="T2" fmla="*/ 207 w 902"/>
              <a:gd name="T3" fmla="*/ 555 h 901"/>
              <a:gd name="T4" fmla="*/ 155 w 902"/>
              <a:gd name="T5" fmla="*/ 520 h 901"/>
              <a:gd name="T6" fmla="*/ 112 w 902"/>
              <a:gd name="T7" fmla="*/ 475 h 901"/>
              <a:gd name="T8" fmla="*/ 81 w 902"/>
              <a:gd name="T9" fmla="*/ 422 h 901"/>
              <a:gd name="T10" fmla="*/ 64 w 902"/>
              <a:gd name="T11" fmla="*/ 360 h 901"/>
              <a:gd name="T12" fmla="*/ 61 w 902"/>
              <a:gd name="T13" fmla="*/ 294 h 901"/>
              <a:gd name="T14" fmla="*/ 76 w 902"/>
              <a:gd name="T15" fmla="*/ 231 h 901"/>
              <a:gd name="T16" fmla="*/ 104 w 902"/>
              <a:gd name="T17" fmla="*/ 175 h 901"/>
              <a:gd name="T18" fmla="*/ 145 w 902"/>
              <a:gd name="T19" fmla="*/ 128 h 901"/>
              <a:gd name="T20" fmla="*/ 197 w 902"/>
              <a:gd name="T21" fmla="*/ 92 h 901"/>
              <a:gd name="T22" fmla="*/ 256 w 902"/>
              <a:gd name="T23" fmla="*/ 69 h 901"/>
              <a:gd name="T24" fmla="*/ 320 w 902"/>
              <a:gd name="T25" fmla="*/ 60 h 901"/>
              <a:gd name="T26" fmla="*/ 385 w 902"/>
              <a:gd name="T27" fmla="*/ 69 h 901"/>
              <a:gd name="T28" fmla="*/ 444 w 902"/>
              <a:gd name="T29" fmla="*/ 92 h 901"/>
              <a:gd name="T30" fmla="*/ 495 w 902"/>
              <a:gd name="T31" fmla="*/ 128 h 901"/>
              <a:gd name="T32" fmla="*/ 537 w 902"/>
              <a:gd name="T33" fmla="*/ 175 h 901"/>
              <a:gd name="T34" fmla="*/ 564 w 902"/>
              <a:gd name="T35" fmla="*/ 231 h 901"/>
              <a:gd name="T36" fmla="*/ 579 w 902"/>
              <a:gd name="T37" fmla="*/ 294 h 901"/>
              <a:gd name="T38" fmla="*/ 577 w 902"/>
              <a:gd name="T39" fmla="*/ 360 h 901"/>
              <a:gd name="T40" fmla="*/ 560 w 902"/>
              <a:gd name="T41" fmla="*/ 422 h 901"/>
              <a:gd name="T42" fmla="*/ 529 w 902"/>
              <a:gd name="T43" fmla="*/ 475 h 901"/>
              <a:gd name="T44" fmla="*/ 486 w 902"/>
              <a:gd name="T45" fmla="*/ 520 h 901"/>
              <a:gd name="T46" fmla="*/ 432 w 902"/>
              <a:gd name="T47" fmla="*/ 555 h 901"/>
              <a:gd name="T48" fmla="*/ 372 w 902"/>
              <a:gd name="T49" fmla="*/ 575 h 901"/>
              <a:gd name="T50" fmla="*/ 320 w 902"/>
              <a:gd name="T51" fmla="*/ 580 h 901"/>
              <a:gd name="T52" fmla="*/ 591 w 902"/>
              <a:gd name="T53" fmla="*/ 491 h 901"/>
              <a:gd name="T54" fmla="*/ 621 w 902"/>
              <a:gd name="T55" fmla="*/ 430 h 901"/>
              <a:gd name="T56" fmla="*/ 637 w 902"/>
              <a:gd name="T57" fmla="*/ 363 h 901"/>
              <a:gd name="T58" fmla="*/ 638 w 902"/>
              <a:gd name="T59" fmla="*/ 288 h 901"/>
              <a:gd name="T60" fmla="*/ 621 w 902"/>
              <a:gd name="T61" fmla="*/ 211 h 901"/>
              <a:gd name="T62" fmla="*/ 586 w 902"/>
              <a:gd name="T63" fmla="*/ 142 h 901"/>
              <a:gd name="T64" fmla="*/ 535 w 902"/>
              <a:gd name="T65" fmla="*/ 83 h 901"/>
              <a:gd name="T66" fmla="*/ 473 w 902"/>
              <a:gd name="T67" fmla="*/ 39 h 901"/>
              <a:gd name="T68" fmla="*/ 400 w 902"/>
              <a:gd name="T69" fmla="*/ 10 h 901"/>
              <a:gd name="T70" fmla="*/ 320 w 902"/>
              <a:gd name="T71" fmla="*/ 0 h 901"/>
              <a:gd name="T72" fmla="*/ 241 w 902"/>
              <a:gd name="T73" fmla="*/ 10 h 901"/>
              <a:gd name="T74" fmla="*/ 168 w 902"/>
              <a:gd name="T75" fmla="*/ 39 h 901"/>
              <a:gd name="T76" fmla="*/ 105 w 902"/>
              <a:gd name="T77" fmla="*/ 83 h 901"/>
              <a:gd name="T78" fmla="*/ 55 w 902"/>
              <a:gd name="T79" fmla="*/ 142 h 901"/>
              <a:gd name="T80" fmla="*/ 20 w 902"/>
              <a:gd name="T81" fmla="*/ 211 h 901"/>
              <a:gd name="T82" fmla="*/ 1 w 902"/>
              <a:gd name="T83" fmla="*/ 288 h 901"/>
              <a:gd name="T84" fmla="*/ 3 w 902"/>
              <a:gd name="T85" fmla="*/ 369 h 901"/>
              <a:gd name="T86" fmla="*/ 25 w 902"/>
              <a:gd name="T87" fmla="*/ 445 h 901"/>
              <a:gd name="T88" fmla="*/ 64 w 902"/>
              <a:gd name="T89" fmla="*/ 512 h 901"/>
              <a:gd name="T90" fmla="*/ 117 w 902"/>
              <a:gd name="T91" fmla="*/ 568 h 901"/>
              <a:gd name="T92" fmla="*/ 182 w 902"/>
              <a:gd name="T93" fmla="*/ 608 h 901"/>
              <a:gd name="T94" fmla="*/ 256 w 902"/>
              <a:gd name="T95" fmla="*/ 634 h 901"/>
              <a:gd name="T96" fmla="*/ 335 w 902"/>
              <a:gd name="T97" fmla="*/ 641 h 901"/>
              <a:gd name="T98" fmla="*/ 405 w 902"/>
              <a:gd name="T99" fmla="*/ 630 h 901"/>
              <a:gd name="T100" fmla="*/ 468 w 902"/>
              <a:gd name="T101" fmla="*/ 604 h 901"/>
              <a:gd name="T102" fmla="*/ 525 w 902"/>
              <a:gd name="T103" fmla="*/ 567 h 901"/>
              <a:gd name="T104" fmla="*/ 871 w 902"/>
              <a:gd name="T105" fmla="*/ 901 h 901"/>
              <a:gd name="T106" fmla="*/ 897 w 902"/>
              <a:gd name="T107" fmla="*/ 888 h 901"/>
              <a:gd name="T108" fmla="*/ 899 w 902"/>
              <a:gd name="T109" fmla="*/ 860 h 9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902" h="901">
                <a:moveTo>
                  <a:pt x="320" y="580"/>
                </a:moveTo>
                <a:lnTo>
                  <a:pt x="307" y="580"/>
                </a:lnTo>
                <a:lnTo>
                  <a:pt x="294" y="579"/>
                </a:lnTo>
                <a:lnTo>
                  <a:pt x="281" y="577"/>
                </a:lnTo>
                <a:lnTo>
                  <a:pt x="268" y="575"/>
                </a:lnTo>
                <a:lnTo>
                  <a:pt x="256" y="572"/>
                </a:lnTo>
                <a:lnTo>
                  <a:pt x="243" y="569"/>
                </a:lnTo>
                <a:lnTo>
                  <a:pt x="231" y="564"/>
                </a:lnTo>
                <a:lnTo>
                  <a:pt x="219" y="560"/>
                </a:lnTo>
                <a:lnTo>
                  <a:pt x="207" y="555"/>
                </a:lnTo>
                <a:lnTo>
                  <a:pt x="197" y="549"/>
                </a:lnTo>
                <a:lnTo>
                  <a:pt x="186" y="543"/>
                </a:lnTo>
                <a:lnTo>
                  <a:pt x="175" y="535"/>
                </a:lnTo>
                <a:lnTo>
                  <a:pt x="164" y="529"/>
                </a:lnTo>
                <a:lnTo>
                  <a:pt x="155" y="520"/>
                </a:lnTo>
                <a:lnTo>
                  <a:pt x="145" y="513"/>
                </a:lnTo>
                <a:lnTo>
                  <a:pt x="136" y="504"/>
                </a:lnTo>
                <a:lnTo>
                  <a:pt x="128" y="495"/>
                </a:lnTo>
                <a:lnTo>
                  <a:pt x="119" y="486"/>
                </a:lnTo>
                <a:lnTo>
                  <a:pt x="112" y="475"/>
                </a:lnTo>
                <a:lnTo>
                  <a:pt x="104" y="466"/>
                </a:lnTo>
                <a:lnTo>
                  <a:pt x="98" y="455"/>
                </a:lnTo>
                <a:lnTo>
                  <a:pt x="91" y="444"/>
                </a:lnTo>
                <a:lnTo>
                  <a:pt x="86" y="432"/>
                </a:lnTo>
                <a:lnTo>
                  <a:pt x="81" y="422"/>
                </a:lnTo>
                <a:lnTo>
                  <a:pt x="76" y="410"/>
                </a:lnTo>
                <a:lnTo>
                  <a:pt x="72" y="397"/>
                </a:lnTo>
                <a:lnTo>
                  <a:pt x="69" y="385"/>
                </a:lnTo>
                <a:lnTo>
                  <a:pt x="66" y="372"/>
                </a:lnTo>
                <a:lnTo>
                  <a:pt x="64" y="360"/>
                </a:lnTo>
                <a:lnTo>
                  <a:pt x="61" y="347"/>
                </a:lnTo>
                <a:lnTo>
                  <a:pt x="60" y="334"/>
                </a:lnTo>
                <a:lnTo>
                  <a:pt x="60" y="320"/>
                </a:lnTo>
                <a:lnTo>
                  <a:pt x="60" y="307"/>
                </a:lnTo>
                <a:lnTo>
                  <a:pt x="61" y="294"/>
                </a:lnTo>
                <a:lnTo>
                  <a:pt x="64" y="281"/>
                </a:lnTo>
                <a:lnTo>
                  <a:pt x="66" y="268"/>
                </a:lnTo>
                <a:lnTo>
                  <a:pt x="69" y="256"/>
                </a:lnTo>
                <a:lnTo>
                  <a:pt x="72" y="243"/>
                </a:lnTo>
                <a:lnTo>
                  <a:pt x="76" y="231"/>
                </a:lnTo>
                <a:lnTo>
                  <a:pt x="81" y="219"/>
                </a:lnTo>
                <a:lnTo>
                  <a:pt x="86" y="207"/>
                </a:lnTo>
                <a:lnTo>
                  <a:pt x="91" y="197"/>
                </a:lnTo>
                <a:lnTo>
                  <a:pt x="98" y="186"/>
                </a:lnTo>
                <a:lnTo>
                  <a:pt x="104" y="175"/>
                </a:lnTo>
                <a:lnTo>
                  <a:pt x="112" y="164"/>
                </a:lnTo>
                <a:lnTo>
                  <a:pt x="119" y="155"/>
                </a:lnTo>
                <a:lnTo>
                  <a:pt x="128" y="145"/>
                </a:lnTo>
                <a:lnTo>
                  <a:pt x="136" y="137"/>
                </a:lnTo>
                <a:lnTo>
                  <a:pt x="145" y="128"/>
                </a:lnTo>
                <a:lnTo>
                  <a:pt x="155" y="119"/>
                </a:lnTo>
                <a:lnTo>
                  <a:pt x="164" y="112"/>
                </a:lnTo>
                <a:lnTo>
                  <a:pt x="175" y="104"/>
                </a:lnTo>
                <a:lnTo>
                  <a:pt x="186" y="98"/>
                </a:lnTo>
                <a:lnTo>
                  <a:pt x="197" y="92"/>
                </a:lnTo>
                <a:lnTo>
                  <a:pt x="207" y="86"/>
                </a:lnTo>
                <a:lnTo>
                  <a:pt x="219" y="81"/>
                </a:lnTo>
                <a:lnTo>
                  <a:pt x="231" y="77"/>
                </a:lnTo>
                <a:lnTo>
                  <a:pt x="243" y="72"/>
                </a:lnTo>
                <a:lnTo>
                  <a:pt x="256" y="69"/>
                </a:lnTo>
                <a:lnTo>
                  <a:pt x="268" y="66"/>
                </a:lnTo>
                <a:lnTo>
                  <a:pt x="281" y="64"/>
                </a:lnTo>
                <a:lnTo>
                  <a:pt x="294" y="61"/>
                </a:lnTo>
                <a:lnTo>
                  <a:pt x="307" y="60"/>
                </a:lnTo>
                <a:lnTo>
                  <a:pt x="320" y="60"/>
                </a:lnTo>
                <a:lnTo>
                  <a:pt x="334" y="60"/>
                </a:lnTo>
                <a:lnTo>
                  <a:pt x="347" y="61"/>
                </a:lnTo>
                <a:lnTo>
                  <a:pt x="360" y="64"/>
                </a:lnTo>
                <a:lnTo>
                  <a:pt x="372" y="66"/>
                </a:lnTo>
                <a:lnTo>
                  <a:pt x="385" y="69"/>
                </a:lnTo>
                <a:lnTo>
                  <a:pt x="397" y="72"/>
                </a:lnTo>
                <a:lnTo>
                  <a:pt x="410" y="77"/>
                </a:lnTo>
                <a:lnTo>
                  <a:pt x="422" y="81"/>
                </a:lnTo>
                <a:lnTo>
                  <a:pt x="432" y="86"/>
                </a:lnTo>
                <a:lnTo>
                  <a:pt x="444" y="92"/>
                </a:lnTo>
                <a:lnTo>
                  <a:pt x="455" y="98"/>
                </a:lnTo>
                <a:lnTo>
                  <a:pt x="466" y="104"/>
                </a:lnTo>
                <a:lnTo>
                  <a:pt x="475" y="112"/>
                </a:lnTo>
                <a:lnTo>
                  <a:pt x="486" y="119"/>
                </a:lnTo>
                <a:lnTo>
                  <a:pt x="495" y="128"/>
                </a:lnTo>
                <a:lnTo>
                  <a:pt x="504" y="137"/>
                </a:lnTo>
                <a:lnTo>
                  <a:pt x="513" y="145"/>
                </a:lnTo>
                <a:lnTo>
                  <a:pt x="522" y="155"/>
                </a:lnTo>
                <a:lnTo>
                  <a:pt x="529" y="164"/>
                </a:lnTo>
                <a:lnTo>
                  <a:pt x="537" y="175"/>
                </a:lnTo>
                <a:lnTo>
                  <a:pt x="543" y="186"/>
                </a:lnTo>
                <a:lnTo>
                  <a:pt x="549" y="197"/>
                </a:lnTo>
                <a:lnTo>
                  <a:pt x="555" y="207"/>
                </a:lnTo>
                <a:lnTo>
                  <a:pt x="560" y="219"/>
                </a:lnTo>
                <a:lnTo>
                  <a:pt x="564" y="231"/>
                </a:lnTo>
                <a:lnTo>
                  <a:pt x="569" y="243"/>
                </a:lnTo>
                <a:lnTo>
                  <a:pt x="572" y="256"/>
                </a:lnTo>
                <a:lnTo>
                  <a:pt x="575" y="268"/>
                </a:lnTo>
                <a:lnTo>
                  <a:pt x="577" y="281"/>
                </a:lnTo>
                <a:lnTo>
                  <a:pt x="579" y="294"/>
                </a:lnTo>
                <a:lnTo>
                  <a:pt x="580" y="307"/>
                </a:lnTo>
                <a:lnTo>
                  <a:pt x="580" y="320"/>
                </a:lnTo>
                <a:lnTo>
                  <a:pt x="580" y="334"/>
                </a:lnTo>
                <a:lnTo>
                  <a:pt x="579" y="347"/>
                </a:lnTo>
                <a:lnTo>
                  <a:pt x="577" y="360"/>
                </a:lnTo>
                <a:lnTo>
                  <a:pt x="575" y="372"/>
                </a:lnTo>
                <a:lnTo>
                  <a:pt x="572" y="385"/>
                </a:lnTo>
                <a:lnTo>
                  <a:pt x="569" y="397"/>
                </a:lnTo>
                <a:lnTo>
                  <a:pt x="564" y="410"/>
                </a:lnTo>
                <a:lnTo>
                  <a:pt x="560" y="422"/>
                </a:lnTo>
                <a:lnTo>
                  <a:pt x="555" y="432"/>
                </a:lnTo>
                <a:lnTo>
                  <a:pt x="549" y="444"/>
                </a:lnTo>
                <a:lnTo>
                  <a:pt x="543" y="455"/>
                </a:lnTo>
                <a:lnTo>
                  <a:pt x="537" y="466"/>
                </a:lnTo>
                <a:lnTo>
                  <a:pt x="529" y="475"/>
                </a:lnTo>
                <a:lnTo>
                  <a:pt x="522" y="486"/>
                </a:lnTo>
                <a:lnTo>
                  <a:pt x="513" y="495"/>
                </a:lnTo>
                <a:lnTo>
                  <a:pt x="504" y="504"/>
                </a:lnTo>
                <a:lnTo>
                  <a:pt x="495" y="513"/>
                </a:lnTo>
                <a:lnTo>
                  <a:pt x="486" y="520"/>
                </a:lnTo>
                <a:lnTo>
                  <a:pt x="475" y="529"/>
                </a:lnTo>
                <a:lnTo>
                  <a:pt x="466" y="535"/>
                </a:lnTo>
                <a:lnTo>
                  <a:pt x="455" y="543"/>
                </a:lnTo>
                <a:lnTo>
                  <a:pt x="444" y="549"/>
                </a:lnTo>
                <a:lnTo>
                  <a:pt x="432" y="555"/>
                </a:lnTo>
                <a:lnTo>
                  <a:pt x="422" y="560"/>
                </a:lnTo>
                <a:lnTo>
                  <a:pt x="410" y="564"/>
                </a:lnTo>
                <a:lnTo>
                  <a:pt x="397" y="569"/>
                </a:lnTo>
                <a:lnTo>
                  <a:pt x="385" y="572"/>
                </a:lnTo>
                <a:lnTo>
                  <a:pt x="372" y="575"/>
                </a:lnTo>
                <a:lnTo>
                  <a:pt x="360" y="577"/>
                </a:lnTo>
                <a:lnTo>
                  <a:pt x="347" y="579"/>
                </a:lnTo>
                <a:lnTo>
                  <a:pt x="334" y="580"/>
                </a:lnTo>
                <a:lnTo>
                  <a:pt x="320" y="580"/>
                </a:lnTo>
                <a:lnTo>
                  <a:pt x="320" y="580"/>
                </a:lnTo>
                <a:close/>
                <a:moveTo>
                  <a:pt x="893" y="851"/>
                </a:moveTo>
                <a:lnTo>
                  <a:pt x="567" y="525"/>
                </a:lnTo>
                <a:lnTo>
                  <a:pt x="575" y="514"/>
                </a:lnTo>
                <a:lnTo>
                  <a:pt x="584" y="503"/>
                </a:lnTo>
                <a:lnTo>
                  <a:pt x="591" y="491"/>
                </a:lnTo>
                <a:lnTo>
                  <a:pt x="598" y="480"/>
                </a:lnTo>
                <a:lnTo>
                  <a:pt x="604" y="468"/>
                </a:lnTo>
                <a:lnTo>
                  <a:pt x="611" y="456"/>
                </a:lnTo>
                <a:lnTo>
                  <a:pt x="616" y="443"/>
                </a:lnTo>
                <a:lnTo>
                  <a:pt x="621" y="430"/>
                </a:lnTo>
                <a:lnTo>
                  <a:pt x="626" y="417"/>
                </a:lnTo>
                <a:lnTo>
                  <a:pt x="630" y="405"/>
                </a:lnTo>
                <a:lnTo>
                  <a:pt x="633" y="391"/>
                </a:lnTo>
                <a:lnTo>
                  <a:pt x="635" y="377"/>
                </a:lnTo>
                <a:lnTo>
                  <a:pt x="637" y="363"/>
                </a:lnTo>
                <a:lnTo>
                  <a:pt x="639" y="349"/>
                </a:lnTo>
                <a:lnTo>
                  <a:pt x="641" y="335"/>
                </a:lnTo>
                <a:lnTo>
                  <a:pt x="641" y="320"/>
                </a:lnTo>
                <a:lnTo>
                  <a:pt x="641" y="304"/>
                </a:lnTo>
                <a:lnTo>
                  <a:pt x="638" y="288"/>
                </a:lnTo>
                <a:lnTo>
                  <a:pt x="637" y="272"/>
                </a:lnTo>
                <a:lnTo>
                  <a:pt x="634" y="256"/>
                </a:lnTo>
                <a:lnTo>
                  <a:pt x="631" y="241"/>
                </a:lnTo>
                <a:lnTo>
                  <a:pt x="627" y="226"/>
                </a:lnTo>
                <a:lnTo>
                  <a:pt x="621" y="211"/>
                </a:lnTo>
                <a:lnTo>
                  <a:pt x="616" y="196"/>
                </a:lnTo>
                <a:lnTo>
                  <a:pt x="609" y="182"/>
                </a:lnTo>
                <a:lnTo>
                  <a:pt x="602" y="168"/>
                </a:lnTo>
                <a:lnTo>
                  <a:pt x="594" y="155"/>
                </a:lnTo>
                <a:lnTo>
                  <a:pt x="586" y="142"/>
                </a:lnTo>
                <a:lnTo>
                  <a:pt x="577" y="129"/>
                </a:lnTo>
                <a:lnTo>
                  <a:pt x="568" y="117"/>
                </a:lnTo>
                <a:lnTo>
                  <a:pt x="557" y="105"/>
                </a:lnTo>
                <a:lnTo>
                  <a:pt x="546" y="94"/>
                </a:lnTo>
                <a:lnTo>
                  <a:pt x="535" y="83"/>
                </a:lnTo>
                <a:lnTo>
                  <a:pt x="524" y="73"/>
                </a:lnTo>
                <a:lnTo>
                  <a:pt x="512" y="64"/>
                </a:lnTo>
                <a:lnTo>
                  <a:pt x="499" y="55"/>
                </a:lnTo>
                <a:lnTo>
                  <a:pt x="486" y="46"/>
                </a:lnTo>
                <a:lnTo>
                  <a:pt x="473" y="39"/>
                </a:lnTo>
                <a:lnTo>
                  <a:pt x="459" y="31"/>
                </a:lnTo>
                <a:lnTo>
                  <a:pt x="445" y="25"/>
                </a:lnTo>
                <a:lnTo>
                  <a:pt x="430" y="20"/>
                </a:lnTo>
                <a:lnTo>
                  <a:pt x="415" y="14"/>
                </a:lnTo>
                <a:lnTo>
                  <a:pt x="400" y="10"/>
                </a:lnTo>
                <a:lnTo>
                  <a:pt x="385" y="7"/>
                </a:lnTo>
                <a:lnTo>
                  <a:pt x="369" y="4"/>
                </a:lnTo>
                <a:lnTo>
                  <a:pt x="353" y="1"/>
                </a:lnTo>
                <a:lnTo>
                  <a:pt x="337" y="0"/>
                </a:lnTo>
                <a:lnTo>
                  <a:pt x="320" y="0"/>
                </a:lnTo>
                <a:lnTo>
                  <a:pt x="304" y="0"/>
                </a:lnTo>
                <a:lnTo>
                  <a:pt x="288" y="1"/>
                </a:lnTo>
                <a:lnTo>
                  <a:pt x="272" y="4"/>
                </a:lnTo>
                <a:lnTo>
                  <a:pt x="256" y="7"/>
                </a:lnTo>
                <a:lnTo>
                  <a:pt x="241" y="10"/>
                </a:lnTo>
                <a:lnTo>
                  <a:pt x="225" y="14"/>
                </a:lnTo>
                <a:lnTo>
                  <a:pt x="210" y="20"/>
                </a:lnTo>
                <a:lnTo>
                  <a:pt x="195" y="25"/>
                </a:lnTo>
                <a:lnTo>
                  <a:pt x="182" y="31"/>
                </a:lnTo>
                <a:lnTo>
                  <a:pt x="168" y="39"/>
                </a:lnTo>
                <a:lnTo>
                  <a:pt x="155" y="46"/>
                </a:lnTo>
                <a:lnTo>
                  <a:pt x="142" y="55"/>
                </a:lnTo>
                <a:lnTo>
                  <a:pt x="129" y="64"/>
                </a:lnTo>
                <a:lnTo>
                  <a:pt x="117" y="73"/>
                </a:lnTo>
                <a:lnTo>
                  <a:pt x="105" y="83"/>
                </a:lnTo>
                <a:lnTo>
                  <a:pt x="94" y="94"/>
                </a:lnTo>
                <a:lnTo>
                  <a:pt x="84" y="105"/>
                </a:lnTo>
                <a:lnTo>
                  <a:pt x="73" y="117"/>
                </a:lnTo>
                <a:lnTo>
                  <a:pt x="64" y="129"/>
                </a:lnTo>
                <a:lnTo>
                  <a:pt x="55" y="142"/>
                </a:lnTo>
                <a:lnTo>
                  <a:pt x="46" y="155"/>
                </a:lnTo>
                <a:lnTo>
                  <a:pt x="39" y="168"/>
                </a:lnTo>
                <a:lnTo>
                  <a:pt x="31" y="182"/>
                </a:lnTo>
                <a:lnTo>
                  <a:pt x="25" y="196"/>
                </a:lnTo>
                <a:lnTo>
                  <a:pt x="20" y="211"/>
                </a:lnTo>
                <a:lnTo>
                  <a:pt x="14" y="226"/>
                </a:lnTo>
                <a:lnTo>
                  <a:pt x="10" y="241"/>
                </a:lnTo>
                <a:lnTo>
                  <a:pt x="7" y="256"/>
                </a:lnTo>
                <a:lnTo>
                  <a:pt x="3" y="272"/>
                </a:lnTo>
                <a:lnTo>
                  <a:pt x="1" y="288"/>
                </a:lnTo>
                <a:lnTo>
                  <a:pt x="0" y="304"/>
                </a:lnTo>
                <a:lnTo>
                  <a:pt x="0" y="320"/>
                </a:lnTo>
                <a:lnTo>
                  <a:pt x="0" y="337"/>
                </a:lnTo>
                <a:lnTo>
                  <a:pt x="1" y="353"/>
                </a:lnTo>
                <a:lnTo>
                  <a:pt x="3" y="369"/>
                </a:lnTo>
                <a:lnTo>
                  <a:pt x="7" y="385"/>
                </a:lnTo>
                <a:lnTo>
                  <a:pt x="10" y="400"/>
                </a:lnTo>
                <a:lnTo>
                  <a:pt x="14" y="415"/>
                </a:lnTo>
                <a:lnTo>
                  <a:pt x="20" y="430"/>
                </a:lnTo>
                <a:lnTo>
                  <a:pt x="25" y="445"/>
                </a:lnTo>
                <a:lnTo>
                  <a:pt x="31" y="459"/>
                </a:lnTo>
                <a:lnTo>
                  <a:pt x="39" y="473"/>
                </a:lnTo>
                <a:lnTo>
                  <a:pt x="46" y="486"/>
                </a:lnTo>
                <a:lnTo>
                  <a:pt x="55" y="499"/>
                </a:lnTo>
                <a:lnTo>
                  <a:pt x="64" y="512"/>
                </a:lnTo>
                <a:lnTo>
                  <a:pt x="73" y="524"/>
                </a:lnTo>
                <a:lnTo>
                  <a:pt x="84" y="535"/>
                </a:lnTo>
                <a:lnTo>
                  <a:pt x="94" y="546"/>
                </a:lnTo>
                <a:lnTo>
                  <a:pt x="105" y="557"/>
                </a:lnTo>
                <a:lnTo>
                  <a:pt x="117" y="568"/>
                </a:lnTo>
                <a:lnTo>
                  <a:pt x="129" y="577"/>
                </a:lnTo>
                <a:lnTo>
                  <a:pt x="142" y="586"/>
                </a:lnTo>
                <a:lnTo>
                  <a:pt x="155" y="594"/>
                </a:lnTo>
                <a:lnTo>
                  <a:pt x="168" y="602"/>
                </a:lnTo>
                <a:lnTo>
                  <a:pt x="182" y="608"/>
                </a:lnTo>
                <a:lnTo>
                  <a:pt x="195" y="615"/>
                </a:lnTo>
                <a:lnTo>
                  <a:pt x="210" y="621"/>
                </a:lnTo>
                <a:lnTo>
                  <a:pt x="225" y="627"/>
                </a:lnTo>
                <a:lnTo>
                  <a:pt x="241" y="631"/>
                </a:lnTo>
                <a:lnTo>
                  <a:pt x="256" y="634"/>
                </a:lnTo>
                <a:lnTo>
                  <a:pt x="272" y="637"/>
                </a:lnTo>
                <a:lnTo>
                  <a:pt x="288" y="638"/>
                </a:lnTo>
                <a:lnTo>
                  <a:pt x="304" y="641"/>
                </a:lnTo>
                <a:lnTo>
                  <a:pt x="320" y="641"/>
                </a:lnTo>
                <a:lnTo>
                  <a:pt x="335" y="641"/>
                </a:lnTo>
                <a:lnTo>
                  <a:pt x="349" y="639"/>
                </a:lnTo>
                <a:lnTo>
                  <a:pt x="363" y="637"/>
                </a:lnTo>
                <a:lnTo>
                  <a:pt x="377" y="635"/>
                </a:lnTo>
                <a:lnTo>
                  <a:pt x="391" y="633"/>
                </a:lnTo>
                <a:lnTo>
                  <a:pt x="405" y="630"/>
                </a:lnTo>
                <a:lnTo>
                  <a:pt x="417" y="625"/>
                </a:lnTo>
                <a:lnTo>
                  <a:pt x="430" y="621"/>
                </a:lnTo>
                <a:lnTo>
                  <a:pt x="443" y="616"/>
                </a:lnTo>
                <a:lnTo>
                  <a:pt x="456" y="610"/>
                </a:lnTo>
                <a:lnTo>
                  <a:pt x="468" y="604"/>
                </a:lnTo>
                <a:lnTo>
                  <a:pt x="480" y="598"/>
                </a:lnTo>
                <a:lnTo>
                  <a:pt x="491" y="591"/>
                </a:lnTo>
                <a:lnTo>
                  <a:pt x="503" y="584"/>
                </a:lnTo>
                <a:lnTo>
                  <a:pt x="514" y="575"/>
                </a:lnTo>
                <a:lnTo>
                  <a:pt x="525" y="567"/>
                </a:lnTo>
                <a:lnTo>
                  <a:pt x="851" y="892"/>
                </a:lnTo>
                <a:lnTo>
                  <a:pt x="855" y="897"/>
                </a:lnTo>
                <a:lnTo>
                  <a:pt x="860" y="899"/>
                </a:lnTo>
                <a:lnTo>
                  <a:pt x="866" y="901"/>
                </a:lnTo>
                <a:lnTo>
                  <a:pt x="871" y="901"/>
                </a:lnTo>
                <a:lnTo>
                  <a:pt x="878" y="901"/>
                </a:lnTo>
                <a:lnTo>
                  <a:pt x="883" y="899"/>
                </a:lnTo>
                <a:lnTo>
                  <a:pt x="888" y="897"/>
                </a:lnTo>
                <a:lnTo>
                  <a:pt x="893" y="892"/>
                </a:lnTo>
                <a:lnTo>
                  <a:pt x="897" y="888"/>
                </a:lnTo>
                <a:lnTo>
                  <a:pt x="899" y="883"/>
                </a:lnTo>
                <a:lnTo>
                  <a:pt x="901" y="877"/>
                </a:lnTo>
                <a:lnTo>
                  <a:pt x="902" y="871"/>
                </a:lnTo>
                <a:lnTo>
                  <a:pt x="901" y="866"/>
                </a:lnTo>
                <a:lnTo>
                  <a:pt x="899" y="860"/>
                </a:lnTo>
                <a:lnTo>
                  <a:pt x="897" y="855"/>
                </a:lnTo>
                <a:lnTo>
                  <a:pt x="893" y="851"/>
                </a:lnTo>
                <a:close/>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en-US"/>
          </a:p>
        </p:txBody>
      </p:sp>
      <p:sp>
        <p:nvSpPr>
          <p:cNvPr id="37" name="Freeform 931">
            <a:extLst>
              <a:ext uri="{FF2B5EF4-FFF2-40B4-BE49-F238E27FC236}">
                <a16:creationId xmlns:a16="http://schemas.microsoft.com/office/drawing/2014/main" xmlns="" id="{6D3BE90E-4A06-4694-AB29-E294C770498D}"/>
              </a:ext>
            </a:extLst>
          </p:cNvPr>
          <p:cNvSpPr>
            <a:spLocks noEditPoints="1"/>
          </p:cNvSpPr>
          <p:nvPr/>
        </p:nvSpPr>
        <p:spPr bwMode="auto">
          <a:xfrm>
            <a:off x="7512402" y="2293321"/>
            <a:ext cx="164216" cy="214195"/>
          </a:xfrm>
          <a:custGeom>
            <a:avLst/>
            <a:gdLst>
              <a:gd name="T0" fmla="*/ 348 w 553"/>
              <a:gd name="T1" fmla="*/ 11 h 722"/>
              <a:gd name="T2" fmla="*/ 348 w 553"/>
              <a:gd name="T3" fmla="*/ 204 h 722"/>
              <a:gd name="T4" fmla="*/ 108 w 553"/>
              <a:gd name="T5" fmla="*/ 602 h 722"/>
              <a:gd name="T6" fmla="*/ 99 w 553"/>
              <a:gd name="T7" fmla="*/ 599 h 722"/>
              <a:gd name="T8" fmla="*/ 95 w 553"/>
              <a:gd name="T9" fmla="*/ 590 h 722"/>
              <a:gd name="T10" fmla="*/ 96 w 553"/>
              <a:gd name="T11" fmla="*/ 236 h 722"/>
              <a:gd name="T12" fmla="*/ 104 w 553"/>
              <a:gd name="T13" fmla="*/ 230 h 722"/>
              <a:gd name="T14" fmla="*/ 113 w 553"/>
              <a:gd name="T15" fmla="*/ 230 h 722"/>
              <a:gd name="T16" fmla="*/ 119 w 553"/>
              <a:gd name="T17" fmla="*/ 236 h 722"/>
              <a:gd name="T18" fmla="*/ 120 w 553"/>
              <a:gd name="T19" fmla="*/ 467 h 722"/>
              <a:gd name="T20" fmla="*/ 233 w 553"/>
              <a:gd name="T21" fmla="*/ 365 h 722"/>
              <a:gd name="T22" fmla="*/ 241 w 553"/>
              <a:gd name="T23" fmla="*/ 365 h 722"/>
              <a:gd name="T24" fmla="*/ 327 w 553"/>
              <a:gd name="T25" fmla="*/ 421 h 722"/>
              <a:gd name="T26" fmla="*/ 440 w 553"/>
              <a:gd name="T27" fmla="*/ 303 h 722"/>
              <a:gd name="T28" fmla="*/ 447 w 553"/>
              <a:gd name="T29" fmla="*/ 301 h 722"/>
              <a:gd name="T30" fmla="*/ 451 w 553"/>
              <a:gd name="T31" fmla="*/ 303 h 722"/>
              <a:gd name="T32" fmla="*/ 456 w 553"/>
              <a:gd name="T33" fmla="*/ 308 h 722"/>
              <a:gd name="T34" fmla="*/ 456 w 553"/>
              <a:gd name="T35" fmla="*/ 317 h 722"/>
              <a:gd name="T36" fmla="*/ 338 w 553"/>
              <a:gd name="T37" fmla="*/ 446 h 722"/>
              <a:gd name="T38" fmla="*/ 330 w 553"/>
              <a:gd name="T39" fmla="*/ 449 h 722"/>
              <a:gd name="T40" fmla="*/ 322 w 553"/>
              <a:gd name="T41" fmla="*/ 448 h 722"/>
              <a:gd name="T42" fmla="*/ 120 w 553"/>
              <a:gd name="T43" fmla="*/ 500 h 722"/>
              <a:gd name="T44" fmla="*/ 450 w 553"/>
              <a:gd name="T45" fmla="*/ 577 h 722"/>
              <a:gd name="T46" fmla="*/ 458 w 553"/>
              <a:gd name="T47" fmla="*/ 581 h 722"/>
              <a:gd name="T48" fmla="*/ 462 w 553"/>
              <a:gd name="T49" fmla="*/ 590 h 722"/>
              <a:gd name="T50" fmla="*/ 458 w 553"/>
              <a:gd name="T51" fmla="*/ 599 h 722"/>
              <a:gd name="T52" fmla="*/ 450 w 553"/>
              <a:gd name="T53" fmla="*/ 602 h 722"/>
              <a:gd name="T54" fmla="*/ 357 w 553"/>
              <a:gd name="T55" fmla="*/ 3 h 722"/>
              <a:gd name="T56" fmla="*/ 348 w 553"/>
              <a:gd name="T57" fmla="*/ 0 h 722"/>
              <a:gd name="T58" fmla="*/ 7 w 553"/>
              <a:gd name="T59" fmla="*/ 1 h 722"/>
              <a:gd name="T60" fmla="*/ 1 w 553"/>
              <a:gd name="T61" fmla="*/ 7 h 722"/>
              <a:gd name="T62" fmla="*/ 0 w 553"/>
              <a:gd name="T63" fmla="*/ 710 h 722"/>
              <a:gd name="T64" fmla="*/ 3 w 553"/>
              <a:gd name="T65" fmla="*/ 719 h 722"/>
              <a:gd name="T66" fmla="*/ 12 w 553"/>
              <a:gd name="T67" fmla="*/ 722 h 722"/>
              <a:gd name="T68" fmla="*/ 546 w 553"/>
              <a:gd name="T69" fmla="*/ 721 h 722"/>
              <a:gd name="T70" fmla="*/ 552 w 553"/>
              <a:gd name="T71" fmla="*/ 715 h 722"/>
              <a:gd name="T72" fmla="*/ 553 w 553"/>
              <a:gd name="T73" fmla="*/ 204 h 722"/>
              <a:gd name="T74" fmla="*/ 550 w 553"/>
              <a:gd name="T75" fmla="*/ 196 h 7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553" h="722">
                <a:moveTo>
                  <a:pt x="348" y="204"/>
                </a:moveTo>
                <a:lnTo>
                  <a:pt x="348" y="11"/>
                </a:lnTo>
                <a:lnTo>
                  <a:pt x="541" y="204"/>
                </a:lnTo>
                <a:lnTo>
                  <a:pt x="348" y="204"/>
                </a:lnTo>
                <a:close/>
                <a:moveTo>
                  <a:pt x="450" y="602"/>
                </a:moveTo>
                <a:lnTo>
                  <a:pt x="108" y="602"/>
                </a:lnTo>
                <a:lnTo>
                  <a:pt x="104" y="601"/>
                </a:lnTo>
                <a:lnTo>
                  <a:pt x="99" y="599"/>
                </a:lnTo>
                <a:lnTo>
                  <a:pt x="96" y="595"/>
                </a:lnTo>
                <a:lnTo>
                  <a:pt x="95" y="590"/>
                </a:lnTo>
                <a:lnTo>
                  <a:pt x="95" y="241"/>
                </a:lnTo>
                <a:lnTo>
                  <a:pt x="96" y="236"/>
                </a:lnTo>
                <a:lnTo>
                  <a:pt x="99" y="232"/>
                </a:lnTo>
                <a:lnTo>
                  <a:pt x="104" y="230"/>
                </a:lnTo>
                <a:lnTo>
                  <a:pt x="108" y="229"/>
                </a:lnTo>
                <a:lnTo>
                  <a:pt x="113" y="230"/>
                </a:lnTo>
                <a:lnTo>
                  <a:pt x="117" y="232"/>
                </a:lnTo>
                <a:lnTo>
                  <a:pt x="119" y="236"/>
                </a:lnTo>
                <a:lnTo>
                  <a:pt x="120" y="241"/>
                </a:lnTo>
                <a:lnTo>
                  <a:pt x="120" y="467"/>
                </a:lnTo>
                <a:lnTo>
                  <a:pt x="230" y="368"/>
                </a:lnTo>
                <a:lnTo>
                  <a:pt x="233" y="365"/>
                </a:lnTo>
                <a:lnTo>
                  <a:pt x="237" y="364"/>
                </a:lnTo>
                <a:lnTo>
                  <a:pt x="241" y="365"/>
                </a:lnTo>
                <a:lnTo>
                  <a:pt x="244" y="367"/>
                </a:lnTo>
                <a:lnTo>
                  <a:pt x="327" y="421"/>
                </a:lnTo>
                <a:lnTo>
                  <a:pt x="436" y="306"/>
                </a:lnTo>
                <a:lnTo>
                  <a:pt x="440" y="303"/>
                </a:lnTo>
                <a:lnTo>
                  <a:pt x="445" y="301"/>
                </a:lnTo>
                <a:lnTo>
                  <a:pt x="447" y="301"/>
                </a:lnTo>
                <a:lnTo>
                  <a:pt x="449" y="302"/>
                </a:lnTo>
                <a:lnTo>
                  <a:pt x="451" y="303"/>
                </a:lnTo>
                <a:lnTo>
                  <a:pt x="453" y="304"/>
                </a:lnTo>
                <a:lnTo>
                  <a:pt x="456" y="308"/>
                </a:lnTo>
                <a:lnTo>
                  <a:pt x="457" y="313"/>
                </a:lnTo>
                <a:lnTo>
                  <a:pt x="456" y="317"/>
                </a:lnTo>
                <a:lnTo>
                  <a:pt x="454" y="321"/>
                </a:lnTo>
                <a:lnTo>
                  <a:pt x="338" y="446"/>
                </a:lnTo>
                <a:lnTo>
                  <a:pt x="334" y="448"/>
                </a:lnTo>
                <a:lnTo>
                  <a:pt x="330" y="449"/>
                </a:lnTo>
                <a:lnTo>
                  <a:pt x="326" y="449"/>
                </a:lnTo>
                <a:lnTo>
                  <a:pt x="322" y="448"/>
                </a:lnTo>
                <a:lnTo>
                  <a:pt x="239" y="393"/>
                </a:lnTo>
                <a:lnTo>
                  <a:pt x="120" y="500"/>
                </a:lnTo>
                <a:lnTo>
                  <a:pt x="120" y="577"/>
                </a:lnTo>
                <a:lnTo>
                  <a:pt x="450" y="577"/>
                </a:lnTo>
                <a:lnTo>
                  <a:pt x="455" y="578"/>
                </a:lnTo>
                <a:lnTo>
                  <a:pt x="458" y="581"/>
                </a:lnTo>
                <a:lnTo>
                  <a:pt x="461" y="585"/>
                </a:lnTo>
                <a:lnTo>
                  <a:pt x="462" y="590"/>
                </a:lnTo>
                <a:lnTo>
                  <a:pt x="461" y="595"/>
                </a:lnTo>
                <a:lnTo>
                  <a:pt x="458" y="599"/>
                </a:lnTo>
                <a:lnTo>
                  <a:pt x="455" y="601"/>
                </a:lnTo>
                <a:lnTo>
                  <a:pt x="450" y="602"/>
                </a:lnTo>
                <a:close/>
                <a:moveTo>
                  <a:pt x="550" y="196"/>
                </a:moveTo>
                <a:lnTo>
                  <a:pt x="357" y="3"/>
                </a:lnTo>
                <a:lnTo>
                  <a:pt x="353" y="0"/>
                </a:lnTo>
                <a:lnTo>
                  <a:pt x="348" y="0"/>
                </a:lnTo>
                <a:lnTo>
                  <a:pt x="12" y="0"/>
                </a:lnTo>
                <a:lnTo>
                  <a:pt x="7" y="1"/>
                </a:lnTo>
                <a:lnTo>
                  <a:pt x="3" y="3"/>
                </a:lnTo>
                <a:lnTo>
                  <a:pt x="1" y="7"/>
                </a:lnTo>
                <a:lnTo>
                  <a:pt x="0" y="11"/>
                </a:lnTo>
                <a:lnTo>
                  <a:pt x="0" y="710"/>
                </a:lnTo>
                <a:lnTo>
                  <a:pt x="1" y="715"/>
                </a:lnTo>
                <a:lnTo>
                  <a:pt x="3" y="719"/>
                </a:lnTo>
                <a:lnTo>
                  <a:pt x="7" y="721"/>
                </a:lnTo>
                <a:lnTo>
                  <a:pt x="12" y="722"/>
                </a:lnTo>
                <a:lnTo>
                  <a:pt x="541" y="722"/>
                </a:lnTo>
                <a:lnTo>
                  <a:pt x="546" y="721"/>
                </a:lnTo>
                <a:lnTo>
                  <a:pt x="550" y="719"/>
                </a:lnTo>
                <a:lnTo>
                  <a:pt x="552" y="715"/>
                </a:lnTo>
                <a:lnTo>
                  <a:pt x="553" y="710"/>
                </a:lnTo>
                <a:lnTo>
                  <a:pt x="553" y="204"/>
                </a:lnTo>
                <a:lnTo>
                  <a:pt x="552" y="200"/>
                </a:lnTo>
                <a:lnTo>
                  <a:pt x="550" y="196"/>
                </a:lnTo>
                <a:close/>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en-US"/>
          </a:p>
        </p:txBody>
      </p:sp>
      <p:grpSp>
        <p:nvGrpSpPr>
          <p:cNvPr id="38" name="Group 37">
            <a:extLst>
              <a:ext uri="{FF2B5EF4-FFF2-40B4-BE49-F238E27FC236}">
                <a16:creationId xmlns:a16="http://schemas.microsoft.com/office/drawing/2014/main" xmlns="" id="{8411B4CE-EB9F-4BE2-9703-2EC259929601}"/>
              </a:ext>
            </a:extLst>
          </p:cNvPr>
          <p:cNvGrpSpPr/>
          <p:nvPr/>
        </p:nvGrpSpPr>
        <p:grpSpPr>
          <a:xfrm>
            <a:off x="7488057" y="3996263"/>
            <a:ext cx="212906" cy="211438"/>
            <a:chOff x="7021513" y="2532063"/>
            <a:chExt cx="230188" cy="228600"/>
          </a:xfrm>
          <a:solidFill>
            <a:schemeClr val="bg1"/>
          </a:solidFill>
        </p:grpSpPr>
        <p:sp>
          <p:nvSpPr>
            <p:cNvPr id="39" name="Freeform 3758">
              <a:extLst>
                <a:ext uri="{FF2B5EF4-FFF2-40B4-BE49-F238E27FC236}">
                  <a16:creationId xmlns:a16="http://schemas.microsoft.com/office/drawing/2014/main" xmlns="" id="{18108CA5-8B2C-4AFC-AE59-A0426CDCFFD2}"/>
                </a:ext>
              </a:extLst>
            </p:cNvPr>
            <p:cNvSpPr>
              <a:spLocks/>
            </p:cNvSpPr>
            <p:nvPr/>
          </p:nvSpPr>
          <p:spPr bwMode="auto">
            <a:xfrm>
              <a:off x="7021513" y="2601913"/>
              <a:ext cx="144463" cy="158750"/>
            </a:xfrm>
            <a:custGeom>
              <a:avLst/>
              <a:gdLst>
                <a:gd name="T0" fmla="*/ 243 w 455"/>
                <a:gd name="T1" fmla="*/ 406 h 496"/>
                <a:gd name="T2" fmla="*/ 215 w 455"/>
                <a:gd name="T3" fmla="*/ 425 h 496"/>
                <a:gd name="T4" fmla="*/ 187 w 455"/>
                <a:gd name="T5" fmla="*/ 435 h 496"/>
                <a:gd name="T6" fmla="*/ 159 w 455"/>
                <a:gd name="T7" fmla="*/ 435 h 496"/>
                <a:gd name="T8" fmla="*/ 135 w 455"/>
                <a:gd name="T9" fmla="*/ 427 h 496"/>
                <a:gd name="T10" fmla="*/ 115 w 455"/>
                <a:gd name="T11" fmla="*/ 412 h 496"/>
                <a:gd name="T12" fmla="*/ 74 w 455"/>
                <a:gd name="T13" fmla="*/ 369 h 496"/>
                <a:gd name="T14" fmla="*/ 64 w 455"/>
                <a:gd name="T15" fmla="*/ 346 h 496"/>
                <a:gd name="T16" fmla="*/ 60 w 455"/>
                <a:gd name="T17" fmla="*/ 321 h 496"/>
                <a:gd name="T18" fmla="*/ 63 w 455"/>
                <a:gd name="T19" fmla="*/ 297 h 496"/>
                <a:gd name="T20" fmla="*/ 74 w 455"/>
                <a:gd name="T21" fmla="*/ 273 h 496"/>
                <a:gd name="T22" fmla="*/ 250 w 455"/>
                <a:gd name="T23" fmla="*/ 95 h 496"/>
                <a:gd name="T24" fmla="*/ 279 w 455"/>
                <a:gd name="T25" fmla="*/ 71 h 496"/>
                <a:gd name="T26" fmla="*/ 308 w 455"/>
                <a:gd name="T27" fmla="*/ 61 h 496"/>
                <a:gd name="T28" fmla="*/ 336 w 455"/>
                <a:gd name="T29" fmla="*/ 61 h 496"/>
                <a:gd name="T30" fmla="*/ 365 w 455"/>
                <a:gd name="T31" fmla="*/ 72 h 496"/>
                <a:gd name="T32" fmla="*/ 391 w 455"/>
                <a:gd name="T33" fmla="*/ 96 h 496"/>
                <a:gd name="T34" fmla="*/ 409 w 455"/>
                <a:gd name="T35" fmla="*/ 114 h 496"/>
                <a:gd name="T36" fmla="*/ 426 w 455"/>
                <a:gd name="T37" fmla="*/ 119 h 496"/>
                <a:gd name="T38" fmla="*/ 442 w 455"/>
                <a:gd name="T39" fmla="*/ 112 h 496"/>
                <a:gd name="T40" fmla="*/ 452 w 455"/>
                <a:gd name="T41" fmla="*/ 98 h 496"/>
                <a:gd name="T42" fmla="*/ 454 w 455"/>
                <a:gd name="T43" fmla="*/ 81 h 496"/>
                <a:gd name="T44" fmla="*/ 435 w 455"/>
                <a:gd name="T45" fmla="*/ 55 h 496"/>
                <a:gd name="T46" fmla="*/ 394 w 455"/>
                <a:gd name="T47" fmla="*/ 20 h 496"/>
                <a:gd name="T48" fmla="*/ 346 w 455"/>
                <a:gd name="T49" fmla="*/ 2 h 496"/>
                <a:gd name="T50" fmla="*/ 306 w 455"/>
                <a:gd name="T51" fmla="*/ 0 h 496"/>
                <a:gd name="T52" fmla="*/ 259 w 455"/>
                <a:gd name="T53" fmla="*/ 15 h 496"/>
                <a:gd name="T54" fmla="*/ 225 w 455"/>
                <a:gd name="T55" fmla="*/ 36 h 496"/>
                <a:gd name="T56" fmla="*/ 43 w 455"/>
                <a:gd name="T57" fmla="*/ 217 h 496"/>
                <a:gd name="T58" fmla="*/ 17 w 455"/>
                <a:gd name="T59" fmla="*/ 253 h 496"/>
                <a:gd name="T60" fmla="*/ 3 w 455"/>
                <a:gd name="T61" fmla="*/ 293 h 496"/>
                <a:gd name="T62" fmla="*/ 1 w 455"/>
                <a:gd name="T63" fmla="*/ 335 h 496"/>
                <a:gd name="T64" fmla="*/ 11 w 455"/>
                <a:gd name="T65" fmla="*/ 377 h 496"/>
                <a:gd name="T66" fmla="*/ 32 w 455"/>
                <a:gd name="T67" fmla="*/ 414 h 496"/>
                <a:gd name="T68" fmla="*/ 82 w 455"/>
                <a:gd name="T69" fmla="*/ 465 h 496"/>
                <a:gd name="T70" fmla="*/ 118 w 455"/>
                <a:gd name="T71" fmla="*/ 485 h 496"/>
                <a:gd name="T72" fmla="*/ 158 w 455"/>
                <a:gd name="T73" fmla="*/ 495 h 496"/>
                <a:gd name="T74" fmla="*/ 180 w 455"/>
                <a:gd name="T75" fmla="*/ 496 h 496"/>
                <a:gd name="T76" fmla="*/ 225 w 455"/>
                <a:gd name="T77" fmla="*/ 486 h 496"/>
                <a:gd name="T78" fmla="*/ 269 w 455"/>
                <a:gd name="T79" fmla="*/ 463 h 496"/>
                <a:gd name="T80" fmla="*/ 389 w 455"/>
                <a:gd name="T81" fmla="*/ 346 h 496"/>
                <a:gd name="T82" fmla="*/ 398 w 455"/>
                <a:gd name="T83" fmla="*/ 331 h 496"/>
                <a:gd name="T84" fmla="*/ 396 w 455"/>
                <a:gd name="T85" fmla="*/ 314 h 496"/>
                <a:gd name="T86" fmla="*/ 385 w 455"/>
                <a:gd name="T87" fmla="*/ 300 h 496"/>
                <a:gd name="T88" fmla="*/ 368 w 455"/>
                <a:gd name="T89" fmla="*/ 294 h 496"/>
                <a:gd name="T90" fmla="*/ 352 w 455"/>
                <a:gd name="T91" fmla="*/ 300 h 4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455" h="496">
                  <a:moveTo>
                    <a:pt x="347" y="303"/>
                  </a:moveTo>
                  <a:lnTo>
                    <a:pt x="253" y="397"/>
                  </a:lnTo>
                  <a:lnTo>
                    <a:pt x="243" y="406"/>
                  </a:lnTo>
                  <a:lnTo>
                    <a:pt x="235" y="413"/>
                  </a:lnTo>
                  <a:lnTo>
                    <a:pt x="225" y="420"/>
                  </a:lnTo>
                  <a:lnTo>
                    <a:pt x="215" y="425"/>
                  </a:lnTo>
                  <a:lnTo>
                    <a:pt x="206" y="429"/>
                  </a:lnTo>
                  <a:lnTo>
                    <a:pt x="196" y="433"/>
                  </a:lnTo>
                  <a:lnTo>
                    <a:pt x="187" y="435"/>
                  </a:lnTo>
                  <a:lnTo>
                    <a:pt x="176" y="436"/>
                  </a:lnTo>
                  <a:lnTo>
                    <a:pt x="167" y="436"/>
                  </a:lnTo>
                  <a:lnTo>
                    <a:pt x="159" y="435"/>
                  </a:lnTo>
                  <a:lnTo>
                    <a:pt x="151" y="434"/>
                  </a:lnTo>
                  <a:lnTo>
                    <a:pt x="143" y="431"/>
                  </a:lnTo>
                  <a:lnTo>
                    <a:pt x="135" y="427"/>
                  </a:lnTo>
                  <a:lnTo>
                    <a:pt x="128" y="423"/>
                  </a:lnTo>
                  <a:lnTo>
                    <a:pt x="121" y="419"/>
                  </a:lnTo>
                  <a:lnTo>
                    <a:pt x="115" y="412"/>
                  </a:lnTo>
                  <a:lnTo>
                    <a:pt x="85" y="382"/>
                  </a:lnTo>
                  <a:lnTo>
                    <a:pt x="79" y="376"/>
                  </a:lnTo>
                  <a:lnTo>
                    <a:pt x="74" y="369"/>
                  </a:lnTo>
                  <a:lnTo>
                    <a:pt x="70" y="362"/>
                  </a:lnTo>
                  <a:lnTo>
                    <a:pt x="66" y="354"/>
                  </a:lnTo>
                  <a:lnTo>
                    <a:pt x="64" y="346"/>
                  </a:lnTo>
                  <a:lnTo>
                    <a:pt x="62" y="338"/>
                  </a:lnTo>
                  <a:lnTo>
                    <a:pt x="61" y="330"/>
                  </a:lnTo>
                  <a:lnTo>
                    <a:pt x="60" y="321"/>
                  </a:lnTo>
                  <a:lnTo>
                    <a:pt x="61" y="313"/>
                  </a:lnTo>
                  <a:lnTo>
                    <a:pt x="62" y="305"/>
                  </a:lnTo>
                  <a:lnTo>
                    <a:pt x="63" y="297"/>
                  </a:lnTo>
                  <a:lnTo>
                    <a:pt x="66" y="288"/>
                  </a:lnTo>
                  <a:lnTo>
                    <a:pt x="70" y="280"/>
                  </a:lnTo>
                  <a:lnTo>
                    <a:pt x="74" y="273"/>
                  </a:lnTo>
                  <a:lnTo>
                    <a:pt x="79" y="267"/>
                  </a:lnTo>
                  <a:lnTo>
                    <a:pt x="85" y="260"/>
                  </a:lnTo>
                  <a:lnTo>
                    <a:pt x="250" y="95"/>
                  </a:lnTo>
                  <a:lnTo>
                    <a:pt x="259" y="85"/>
                  </a:lnTo>
                  <a:lnTo>
                    <a:pt x="269" y="78"/>
                  </a:lnTo>
                  <a:lnTo>
                    <a:pt x="279" y="71"/>
                  </a:lnTo>
                  <a:lnTo>
                    <a:pt x="288" y="67"/>
                  </a:lnTo>
                  <a:lnTo>
                    <a:pt x="298" y="63"/>
                  </a:lnTo>
                  <a:lnTo>
                    <a:pt x="308" y="61"/>
                  </a:lnTo>
                  <a:lnTo>
                    <a:pt x="316" y="60"/>
                  </a:lnTo>
                  <a:lnTo>
                    <a:pt x="326" y="60"/>
                  </a:lnTo>
                  <a:lnTo>
                    <a:pt x="336" y="61"/>
                  </a:lnTo>
                  <a:lnTo>
                    <a:pt x="345" y="64"/>
                  </a:lnTo>
                  <a:lnTo>
                    <a:pt x="355" y="67"/>
                  </a:lnTo>
                  <a:lnTo>
                    <a:pt x="365" y="72"/>
                  </a:lnTo>
                  <a:lnTo>
                    <a:pt x="374" y="80"/>
                  </a:lnTo>
                  <a:lnTo>
                    <a:pt x="383" y="87"/>
                  </a:lnTo>
                  <a:lnTo>
                    <a:pt x="391" y="96"/>
                  </a:lnTo>
                  <a:lnTo>
                    <a:pt x="400" y="107"/>
                  </a:lnTo>
                  <a:lnTo>
                    <a:pt x="404" y="111"/>
                  </a:lnTo>
                  <a:lnTo>
                    <a:pt x="409" y="114"/>
                  </a:lnTo>
                  <a:lnTo>
                    <a:pt x="414" y="117"/>
                  </a:lnTo>
                  <a:lnTo>
                    <a:pt x="420" y="119"/>
                  </a:lnTo>
                  <a:lnTo>
                    <a:pt x="426" y="119"/>
                  </a:lnTo>
                  <a:lnTo>
                    <a:pt x="431" y="117"/>
                  </a:lnTo>
                  <a:lnTo>
                    <a:pt x="437" y="115"/>
                  </a:lnTo>
                  <a:lnTo>
                    <a:pt x="442" y="112"/>
                  </a:lnTo>
                  <a:lnTo>
                    <a:pt x="447" y="109"/>
                  </a:lnTo>
                  <a:lnTo>
                    <a:pt x="450" y="104"/>
                  </a:lnTo>
                  <a:lnTo>
                    <a:pt x="452" y="98"/>
                  </a:lnTo>
                  <a:lnTo>
                    <a:pt x="454" y="93"/>
                  </a:lnTo>
                  <a:lnTo>
                    <a:pt x="455" y="87"/>
                  </a:lnTo>
                  <a:lnTo>
                    <a:pt x="454" y="81"/>
                  </a:lnTo>
                  <a:lnTo>
                    <a:pt x="451" y="76"/>
                  </a:lnTo>
                  <a:lnTo>
                    <a:pt x="448" y="70"/>
                  </a:lnTo>
                  <a:lnTo>
                    <a:pt x="435" y="55"/>
                  </a:lnTo>
                  <a:lnTo>
                    <a:pt x="422" y="41"/>
                  </a:lnTo>
                  <a:lnTo>
                    <a:pt x="409" y="30"/>
                  </a:lnTo>
                  <a:lnTo>
                    <a:pt x="394" y="20"/>
                  </a:lnTo>
                  <a:lnTo>
                    <a:pt x="378" y="12"/>
                  </a:lnTo>
                  <a:lnTo>
                    <a:pt x="362" y="6"/>
                  </a:lnTo>
                  <a:lnTo>
                    <a:pt x="346" y="2"/>
                  </a:lnTo>
                  <a:lnTo>
                    <a:pt x="330" y="0"/>
                  </a:lnTo>
                  <a:lnTo>
                    <a:pt x="318" y="0"/>
                  </a:lnTo>
                  <a:lnTo>
                    <a:pt x="306" y="0"/>
                  </a:lnTo>
                  <a:lnTo>
                    <a:pt x="291" y="3"/>
                  </a:lnTo>
                  <a:lnTo>
                    <a:pt x="276" y="7"/>
                  </a:lnTo>
                  <a:lnTo>
                    <a:pt x="259" y="15"/>
                  </a:lnTo>
                  <a:lnTo>
                    <a:pt x="242" y="23"/>
                  </a:lnTo>
                  <a:lnTo>
                    <a:pt x="234" y="30"/>
                  </a:lnTo>
                  <a:lnTo>
                    <a:pt x="225" y="36"/>
                  </a:lnTo>
                  <a:lnTo>
                    <a:pt x="217" y="43"/>
                  </a:lnTo>
                  <a:lnTo>
                    <a:pt x="208" y="52"/>
                  </a:lnTo>
                  <a:lnTo>
                    <a:pt x="43" y="217"/>
                  </a:lnTo>
                  <a:lnTo>
                    <a:pt x="32" y="229"/>
                  </a:lnTo>
                  <a:lnTo>
                    <a:pt x="23" y="241"/>
                  </a:lnTo>
                  <a:lnTo>
                    <a:pt x="17" y="253"/>
                  </a:lnTo>
                  <a:lnTo>
                    <a:pt x="11" y="265"/>
                  </a:lnTo>
                  <a:lnTo>
                    <a:pt x="6" y="279"/>
                  </a:lnTo>
                  <a:lnTo>
                    <a:pt x="3" y="293"/>
                  </a:lnTo>
                  <a:lnTo>
                    <a:pt x="1" y="307"/>
                  </a:lnTo>
                  <a:lnTo>
                    <a:pt x="0" y="321"/>
                  </a:lnTo>
                  <a:lnTo>
                    <a:pt x="1" y="335"/>
                  </a:lnTo>
                  <a:lnTo>
                    <a:pt x="3" y="350"/>
                  </a:lnTo>
                  <a:lnTo>
                    <a:pt x="6" y="363"/>
                  </a:lnTo>
                  <a:lnTo>
                    <a:pt x="11" y="377"/>
                  </a:lnTo>
                  <a:lnTo>
                    <a:pt x="17" y="390"/>
                  </a:lnTo>
                  <a:lnTo>
                    <a:pt x="23" y="403"/>
                  </a:lnTo>
                  <a:lnTo>
                    <a:pt x="32" y="414"/>
                  </a:lnTo>
                  <a:lnTo>
                    <a:pt x="43" y="425"/>
                  </a:lnTo>
                  <a:lnTo>
                    <a:pt x="73" y="455"/>
                  </a:lnTo>
                  <a:lnTo>
                    <a:pt x="82" y="465"/>
                  </a:lnTo>
                  <a:lnTo>
                    <a:pt x="93" y="472"/>
                  </a:lnTo>
                  <a:lnTo>
                    <a:pt x="105" y="480"/>
                  </a:lnTo>
                  <a:lnTo>
                    <a:pt x="118" y="485"/>
                  </a:lnTo>
                  <a:lnTo>
                    <a:pt x="131" y="491"/>
                  </a:lnTo>
                  <a:lnTo>
                    <a:pt x="144" y="494"/>
                  </a:lnTo>
                  <a:lnTo>
                    <a:pt x="158" y="495"/>
                  </a:lnTo>
                  <a:lnTo>
                    <a:pt x="172" y="496"/>
                  </a:lnTo>
                  <a:lnTo>
                    <a:pt x="176" y="496"/>
                  </a:lnTo>
                  <a:lnTo>
                    <a:pt x="180" y="496"/>
                  </a:lnTo>
                  <a:lnTo>
                    <a:pt x="195" y="494"/>
                  </a:lnTo>
                  <a:lnTo>
                    <a:pt x="210" y="491"/>
                  </a:lnTo>
                  <a:lnTo>
                    <a:pt x="225" y="486"/>
                  </a:lnTo>
                  <a:lnTo>
                    <a:pt x="240" y="480"/>
                  </a:lnTo>
                  <a:lnTo>
                    <a:pt x="255" y="472"/>
                  </a:lnTo>
                  <a:lnTo>
                    <a:pt x="269" y="463"/>
                  </a:lnTo>
                  <a:lnTo>
                    <a:pt x="282" y="452"/>
                  </a:lnTo>
                  <a:lnTo>
                    <a:pt x="295" y="440"/>
                  </a:lnTo>
                  <a:lnTo>
                    <a:pt x="389" y="346"/>
                  </a:lnTo>
                  <a:lnTo>
                    <a:pt x="394" y="342"/>
                  </a:lnTo>
                  <a:lnTo>
                    <a:pt x="396" y="336"/>
                  </a:lnTo>
                  <a:lnTo>
                    <a:pt x="398" y="331"/>
                  </a:lnTo>
                  <a:lnTo>
                    <a:pt x="399" y="324"/>
                  </a:lnTo>
                  <a:lnTo>
                    <a:pt x="398" y="319"/>
                  </a:lnTo>
                  <a:lnTo>
                    <a:pt x="396" y="314"/>
                  </a:lnTo>
                  <a:lnTo>
                    <a:pt x="394" y="308"/>
                  </a:lnTo>
                  <a:lnTo>
                    <a:pt x="389" y="303"/>
                  </a:lnTo>
                  <a:lnTo>
                    <a:pt x="385" y="300"/>
                  </a:lnTo>
                  <a:lnTo>
                    <a:pt x="380" y="297"/>
                  </a:lnTo>
                  <a:lnTo>
                    <a:pt x="374" y="295"/>
                  </a:lnTo>
                  <a:lnTo>
                    <a:pt x="368" y="294"/>
                  </a:lnTo>
                  <a:lnTo>
                    <a:pt x="362" y="295"/>
                  </a:lnTo>
                  <a:lnTo>
                    <a:pt x="357" y="297"/>
                  </a:lnTo>
                  <a:lnTo>
                    <a:pt x="352" y="300"/>
                  </a:lnTo>
                  <a:lnTo>
                    <a:pt x="347" y="303"/>
                  </a:lnTo>
                  <a:lnTo>
                    <a:pt x="347" y="30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3759">
              <a:extLst>
                <a:ext uri="{FF2B5EF4-FFF2-40B4-BE49-F238E27FC236}">
                  <a16:creationId xmlns:a16="http://schemas.microsoft.com/office/drawing/2014/main" xmlns="" id="{C62827F8-2338-48DD-8A68-0D33E8FCEFB1}"/>
                </a:ext>
              </a:extLst>
            </p:cNvPr>
            <p:cNvSpPr>
              <a:spLocks/>
            </p:cNvSpPr>
            <p:nvPr/>
          </p:nvSpPr>
          <p:spPr bwMode="auto">
            <a:xfrm>
              <a:off x="7116763" y="2532063"/>
              <a:ext cx="134938" cy="155575"/>
            </a:xfrm>
            <a:custGeom>
              <a:avLst/>
              <a:gdLst>
                <a:gd name="T0" fmla="*/ 342 w 424"/>
                <a:gd name="T1" fmla="*/ 40 h 490"/>
                <a:gd name="T2" fmla="*/ 305 w 424"/>
                <a:gd name="T3" fmla="*/ 17 h 490"/>
                <a:gd name="T4" fmla="*/ 263 w 424"/>
                <a:gd name="T5" fmla="*/ 3 h 490"/>
                <a:gd name="T6" fmla="*/ 220 w 424"/>
                <a:gd name="T7" fmla="*/ 1 h 490"/>
                <a:gd name="T8" fmla="*/ 180 w 424"/>
                <a:gd name="T9" fmla="*/ 10 h 490"/>
                <a:gd name="T10" fmla="*/ 144 w 424"/>
                <a:gd name="T11" fmla="*/ 35 h 490"/>
                <a:gd name="T12" fmla="*/ 29 w 424"/>
                <a:gd name="T13" fmla="*/ 153 h 490"/>
                <a:gd name="T14" fmla="*/ 27 w 424"/>
                <a:gd name="T15" fmla="*/ 170 h 490"/>
                <a:gd name="T16" fmla="*/ 36 w 424"/>
                <a:gd name="T17" fmla="*/ 186 h 490"/>
                <a:gd name="T18" fmla="*/ 51 w 424"/>
                <a:gd name="T19" fmla="*/ 194 h 490"/>
                <a:gd name="T20" fmla="*/ 68 w 424"/>
                <a:gd name="T21" fmla="*/ 193 h 490"/>
                <a:gd name="T22" fmla="*/ 186 w 424"/>
                <a:gd name="T23" fmla="*/ 78 h 490"/>
                <a:gd name="T24" fmla="*/ 206 w 424"/>
                <a:gd name="T25" fmla="*/ 64 h 490"/>
                <a:gd name="T26" fmla="*/ 231 w 424"/>
                <a:gd name="T27" fmla="*/ 60 h 490"/>
                <a:gd name="T28" fmla="*/ 256 w 424"/>
                <a:gd name="T29" fmla="*/ 63 h 490"/>
                <a:gd name="T30" fmla="*/ 280 w 424"/>
                <a:gd name="T31" fmla="*/ 72 h 490"/>
                <a:gd name="T32" fmla="*/ 303 w 424"/>
                <a:gd name="T33" fmla="*/ 86 h 490"/>
                <a:gd name="T34" fmla="*/ 345 w 424"/>
                <a:gd name="T35" fmla="*/ 128 h 490"/>
                <a:gd name="T36" fmla="*/ 358 w 424"/>
                <a:gd name="T37" fmla="*/ 149 h 490"/>
                <a:gd name="T38" fmla="*/ 363 w 424"/>
                <a:gd name="T39" fmla="*/ 169 h 490"/>
                <a:gd name="T40" fmla="*/ 362 w 424"/>
                <a:gd name="T41" fmla="*/ 190 h 490"/>
                <a:gd name="T42" fmla="*/ 354 w 424"/>
                <a:gd name="T43" fmla="*/ 211 h 490"/>
                <a:gd name="T44" fmla="*/ 339 w 424"/>
                <a:gd name="T45" fmla="*/ 230 h 490"/>
                <a:gd name="T46" fmla="*/ 144 w 424"/>
                <a:gd name="T47" fmla="*/ 421 h 490"/>
                <a:gd name="T48" fmla="*/ 116 w 424"/>
                <a:gd name="T49" fmla="*/ 428 h 490"/>
                <a:gd name="T50" fmla="*/ 91 w 424"/>
                <a:gd name="T51" fmla="*/ 425 h 490"/>
                <a:gd name="T52" fmla="*/ 70 w 424"/>
                <a:gd name="T53" fmla="*/ 416 h 490"/>
                <a:gd name="T54" fmla="*/ 55 w 424"/>
                <a:gd name="T55" fmla="*/ 401 h 490"/>
                <a:gd name="T56" fmla="*/ 41 w 424"/>
                <a:gd name="T57" fmla="*/ 389 h 490"/>
                <a:gd name="T58" fmla="*/ 24 w 424"/>
                <a:gd name="T59" fmla="*/ 388 h 490"/>
                <a:gd name="T60" fmla="*/ 9 w 424"/>
                <a:gd name="T61" fmla="*/ 395 h 490"/>
                <a:gd name="T62" fmla="*/ 0 w 424"/>
                <a:gd name="T63" fmla="*/ 411 h 490"/>
                <a:gd name="T64" fmla="*/ 3 w 424"/>
                <a:gd name="T65" fmla="*/ 428 h 490"/>
                <a:gd name="T66" fmla="*/ 23 w 424"/>
                <a:gd name="T67" fmla="*/ 454 h 490"/>
                <a:gd name="T68" fmla="*/ 58 w 424"/>
                <a:gd name="T69" fmla="*/ 478 h 490"/>
                <a:gd name="T70" fmla="*/ 100 w 424"/>
                <a:gd name="T71" fmla="*/ 488 h 490"/>
                <a:gd name="T72" fmla="*/ 126 w 424"/>
                <a:gd name="T73" fmla="*/ 488 h 490"/>
                <a:gd name="T74" fmla="*/ 161 w 424"/>
                <a:gd name="T75" fmla="*/ 480 h 490"/>
                <a:gd name="T76" fmla="*/ 192 w 424"/>
                <a:gd name="T77" fmla="*/ 462 h 490"/>
                <a:gd name="T78" fmla="*/ 392 w 424"/>
                <a:gd name="T79" fmla="*/ 262 h 490"/>
                <a:gd name="T80" fmla="*/ 413 w 424"/>
                <a:gd name="T81" fmla="*/ 228 h 490"/>
                <a:gd name="T82" fmla="*/ 423 w 424"/>
                <a:gd name="T83" fmla="*/ 189 h 490"/>
                <a:gd name="T84" fmla="*/ 421 w 424"/>
                <a:gd name="T85" fmla="*/ 151 h 490"/>
                <a:gd name="T86" fmla="*/ 407 w 424"/>
                <a:gd name="T87" fmla="*/ 113 h 490"/>
                <a:gd name="T88" fmla="*/ 382 w 424"/>
                <a:gd name="T89" fmla="*/ 80 h 4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424" h="490">
                  <a:moveTo>
                    <a:pt x="382" y="80"/>
                  </a:moveTo>
                  <a:lnTo>
                    <a:pt x="352" y="50"/>
                  </a:lnTo>
                  <a:lnTo>
                    <a:pt x="342" y="40"/>
                  </a:lnTo>
                  <a:lnTo>
                    <a:pt x="330" y="32"/>
                  </a:lnTo>
                  <a:lnTo>
                    <a:pt x="318" y="23"/>
                  </a:lnTo>
                  <a:lnTo>
                    <a:pt x="305" y="17"/>
                  </a:lnTo>
                  <a:lnTo>
                    <a:pt x="291" y="11"/>
                  </a:lnTo>
                  <a:lnTo>
                    <a:pt x="277" y="6"/>
                  </a:lnTo>
                  <a:lnTo>
                    <a:pt x="263" y="3"/>
                  </a:lnTo>
                  <a:lnTo>
                    <a:pt x="249" y="1"/>
                  </a:lnTo>
                  <a:lnTo>
                    <a:pt x="235" y="0"/>
                  </a:lnTo>
                  <a:lnTo>
                    <a:pt x="220" y="1"/>
                  </a:lnTo>
                  <a:lnTo>
                    <a:pt x="206" y="2"/>
                  </a:lnTo>
                  <a:lnTo>
                    <a:pt x="194" y="6"/>
                  </a:lnTo>
                  <a:lnTo>
                    <a:pt x="180" y="10"/>
                  </a:lnTo>
                  <a:lnTo>
                    <a:pt x="168" y="17"/>
                  </a:lnTo>
                  <a:lnTo>
                    <a:pt x="155" y="25"/>
                  </a:lnTo>
                  <a:lnTo>
                    <a:pt x="144" y="35"/>
                  </a:lnTo>
                  <a:lnTo>
                    <a:pt x="36" y="143"/>
                  </a:lnTo>
                  <a:lnTo>
                    <a:pt x="32" y="149"/>
                  </a:lnTo>
                  <a:lnTo>
                    <a:pt x="29" y="153"/>
                  </a:lnTo>
                  <a:lnTo>
                    <a:pt x="27" y="159"/>
                  </a:lnTo>
                  <a:lnTo>
                    <a:pt x="26" y="165"/>
                  </a:lnTo>
                  <a:lnTo>
                    <a:pt x="27" y="170"/>
                  </a:lnTo>
                  <a:lnTo>
                    <a:pt x="29" y="176"/>
                  </a:lnTo>
                  <a:lnTo>
                    <a:pt x="32" y="181"/>
                  </a:lnTo>
                  <a:lnTo>
                    <a:pt x="36" y="186"/>
                  </a:lnTo>
                  <a:lnTo>
                    <a:pt x="40" y="189"/>
                  </a:lnTo>
                  <a:lnTo>
                    <a:pt x="46" y="193"/>
                  </a:lnTo>
                  <a:lnTo>
                    <a:pt x="51" y="194"/>
                  </a:lnTo>
                  <a:lnTo>
                    <a:pt x="56" y="195"/>
                  </a:lnTo>
                  <a:lnTo>
                    <a:pt x="63" y="195"/>
                  </a:lnTo>
                  <a:lnTo>
                    <a:pt x="68" y="193"/>
                  </a:lnTo>
                  <a:lnTo>
                    <a:pt x="73" y="189"/>
                  </a:lnTo>
                  <a:lnTo>
                    <a:pt x="78" y="186"/>
                  </a:lnTo>
                  <a:lnTo>
                    <a:pt x="186" y="78"/>
                  </a:lnTo>
                  <a:lnTo>
                    <a:pt x="192" y="72"/>
                  </a:lnTo>
                  <a:lnTo>
                    <a:pt x="200" y="67"/>
                  </a:lnTo>
                  <a:lnTo>
                    <a:pt x="206" y="64"/>
                  </a:lnTo>
                  <a:lnTo>
                    <a:pt x="215" y="62"/>
                  </a:lnTo>
                  <a:lnTo>
                    <a:pt x="223" y="61"/>
                  </a:lnTo>
                  <a:lnTo>
                    <a:pt x="231" y="60"/>
                  </a:lnTo>
                  <a:lnTo>
                    <a:pt x="239" y="60"/>
                  </a:lnTo>
                  <a:lnTo>
                    <a:pt x="247" y="61"/>
                  </a:lnTo>
                  <a:lnTo>
                    <a:pt x="256" y="63"/>
                  </a:lnTo>
                  <a:lnTo>
                    <a:pt x="264" y="65"/>
                  </a:lnTo>
                  <a:lnTo>
                    <a:pt x="273" y="68"/>
                  </a:lnTo>
                  <a:lnTo>
                    <a:pt x="280" y="72"/>
                  </a:lnTo>
                  <a:lnTo>
                    <a:pt x="289" y="77"/>
                  </a:lnTo>
                  <a:lnTo>
                    <a:pt x="295" y="81"/>
                  </a:lnTo>
                  <a:lnTo>
                    <a:pt x="303" y="86"/>
                  </a:lnTo>
                  <a:lnTo>
                    <a:pt x="309" y="93"/>
                  </a:lnTo>
                  <a:lnTo>
                    <a:pt x="339" y="123"/>
                  </a:lnTo>
                  <a:lnTo>
                    <a:pt x="345" y="128"/>
                  </a:lnTo>
                  <a:lnTo>
                    <a:pt x="350" y="135"/>
                  </a:lnTo>
                  <a:lnTo>
                    <a:pt x="354" y="141"/>
                  </a:lnTo>
                  <a:lnTo>
                    <a:pt x="358" y="149"/>
                  </a:lnTo>
                  <a:lnTo>
                    <a:pt x="361" y="155"/>
                  </a:lnTo>
                  <a:lnTo>
                    <a:pt x="362" y="162"/>
                  </a:lnTo>
                  <a:lnTo>
                    <a:pt x="363" y="169"/>
                  </a:lnTo>
                  <a:lnTo>
                    <a:pt x="364" y="176"/>
                  </a:lnTo>
                  <a:lnTo>
                    <a:pt x="363" y="184"/>
                  </a:lnTo>
                  <a:lnTo>
                    <a:pt x="362" y="190"/>
                  </a:lnTo>
                  <a:lnTo>
                    <a:pt x="361" y="198"/>
                  </a:lnTo>
                  <a:lnTo>
                    <a:pt x="358" y="204"/>
                  </a:lnTo>
                  <a:lnTo>
                    <a:pt x="354" y="211"/>
                  </a:lnTo>
                  <a:lnTo>
                    <a:pt x="350" y="218"/>
                  </a:lnTo>
                  <a:lnTo>
                    <a:pt x="345" y="224"/>
                  </a:lnTo>
                  <a:lnTo>
                    <a:pt x="339" y="230"/>
                  </a:lnTo>
                  <a:lnTo>
                    <a:pt x="159" y="410"/>
                  </a:lnTo>
                  <a:lnTo>
                    <a:pt x="152" y="417"/>
                  </a:lnTo>
                  <a:lnTo>
                    <a:pt x="144" y="421"/>
                  </a:lnTo>
                  <a:lnTo>
                    <a:pt x="138" y="424"/>
                  </a:lnTo>
                  <a:lnTo>
                    <a:pt x="130" y="427"/>
                  </a:lnTo>
                  <a:lnTo>
                    <a:pt x="116" y="428"/>
                  </a:lnTo>
                  <a:lnTo>
                    <a:pt x="106" y="428"/>
                  </a:lnTo>
                  <a:lnTo>
                    <a:pt x="98" y="427"/>
                  </a:lnTo>
                  <a:lnTo>
                    <a:pt x="91" y="425"/>
                  </a:lnTo>
                  <a:lnTo>
                    <a:pt x="83" y="423"/>
                  </a:lnTo>
                  <a:lnTo>
                    <a:pt x="77" y="420"/>
                  </a:lnTo>
                  <a:lnTo>
                    <a:pt x="70" y="416"/>
                  </a:lnTo>
                  <a:lnTo>
                    <a:pt x="65" y="411"/>
                  </a:lnTo>
                  <a:lnTo>
                    <a:pt x="59" y="406"/>
                  </a:lnTo>
                  <a:lnTo>
                    <a:pt x="55" y="401"/>
                  </a:lnTo>
                  <a:lnTo>
                    <a:pt x="51" y="395"/>
                  </a:lnTo>
                  <a:lnTo>
                    <a:pt x="47" y="392"/>
                  </a:lnTo>
                  <a:lnTo>
                    <a:pt x="41" y="389"/>
                  </a:lnTo>
                  <a:lnTo>
                    <a:pt x="36" y="388"/>
                  </a:lnTo>
                  <a:lnTo>
                    <a:pt x="31" y="387"/>
                  </a:lnTo>
                  <a:lnTo>
                    <a:pt x="24" y="388"/>
                  </a:lnTo>
                  <a:lnTo>
                    <a:pt x="19" y="389"/>
                  </a:lnTo>
                  <a:lnTo>
                    <a:pt x="13" y="392"/>
                  </a:lnTo>
                  <a:lnTo>
                    <a:pt x="9" y="395"/>
                  </a:lnTo>
                  <a:lnTo>
                    <a:pt x="5" y="401"/>
                  </a:lnTo>
                  <a:lnTo>
                    <a:pt x="3" y="405"/>
                  </a:lnTo>
                  <a:lnTo>
                    <a:pt x="0" y="411"/>
                  </a:lnTo>
                  <a:lnTo>
                    <a:pt x="0" y="417"/>
                  </a:lnTo>
                  <a:lnTo>
                    <a:pt x="0" y="422"/>
                  </a:lnTo>
                  <a:lnTo>
                    <a:pt x="3" y="428"/>
                  </a:lnTo>
                  <a:lnTo>
                    <a:pt x="5" y="434"/>
                  </a:lnTo>
                  <a:lnTo>
                    <a:pt x="13" y="444"/>
                  </a:lnTo>
                  <a:lnTo>
                    <a:pt x="23" y="454"/>
                  </a:lnTo>
                  <a:lnTo>
                    <a:pt x="34" y="463"/>
                  </a:lnTo>
                  <a:lnTo>
                    <a:pt x="46" y="471"/>
                  </a:lnTo>
                  <a:lnTo>
                    <a:pt x="58" y="478"/>
                  </a:lnTo>
                  <a:lnTo>
                    <a:pt x="71" y="482"/>
                  </a:lnTo>
                  <a:lnTo>
                    <a:pt x="85" y="486"/>
                  </a:lnTo>
                  <a:lnTo>
                    <a:pt x="100" y="488"/>
                  </a:lnTo>
                  <a:lnTo>
                    <a:pt x="107" y="488"/>
                  </a:lnTo>
                  <a:lnTo>
                    <a:pt x="113" y="490"/>
                  </a:lnTo>
                  <a:lnTo>
                    <a:pt x="126" y="488"/>
                  </a:lnTo>
                  <a:lnTo>
                    <a:pt x="138" y="486"/>
                  </a:lnTo>
                  <a:lnTo>
                    <a:pt x="150" y="484"/>
                  </a:lnTo>
                  <a:lnTo>
                    <a:pt x="161" y="480"/>
                  </a:lnTo>
                  <a:lnTo>
                    <a:pt x="172" y="475"/>
                  </a:lnTo>
                  <a:lnTo>
                    <a:pt x="183" y="468"/>
                  </a:lnTo>
                  <a:lnTo>
                    <a:pt x="192" y="462"/>
                  </a:lnTo>
                  <a:lnTo>
                    <a:pt x="201" y="453"/>
                  </a:lnTo>
                  <a:lnTo>
                    <a:pt x="382" y="273"/>
                  </a:lnTo>
                  <a:lnTo>
                    <a:pt x="392" y="262"/>
                  </a:lnTo>
                  <a:lnTo>
                    <a:pt x="399" y="251"/>
                  </a:lnTo>
                  <a:lnTo>
                    <a:pt x="407" y="240"/>
                  </a:lnTo>
                  <a:lnTo>
                    <a:pt x="413" y="228"/>
                  </a:lnTo>
                  <a:lnTo>
                    <a:pt x="418" y="215"/>
                  </a:lnTo>
                  <a:lnTo>
                    <a:pt x="421" y="202"/>
                  </a:lnTo>
                  <a:lnTo>
                    <a:pt x="423" y="189"/>
                  </a:lnTo>
                  <a:lnTo>
                    <a:pt x="424" y="176"/>
                  </a:lnTo>
                  <a:lnTo>
                    <a:pt x="423" y="164"/>
                  </a:lnTo>
                  <a:lnTo>
                    <a:pt x="421" y="151"/>
                  </a:lnTo>
                  <a:lnTo>
                    <a:pt x="418" y="138"/>
                  </a:lnTo>
                  <a:lnTo>
                    <a:pt x="413" y="125"/>
                  </a:lnTo>
                  <a:lnTo>
                    <a:pt x="407" y="113"/>
                  </a:lnTo>
                  <a:lnTo>
                    <a:pt x="399" y="101"/>
                  </a:lnTo>
                  <a:lnTo>
                    <a:pt x="392" y="91"/>
                  </a:lnTo>
                  <a:lnTo>
                    <a:pt x="382" y="80"/>
                  </a:lnTo>
                  <a:lnTo>
                    <a:pt x="382" y="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41" name="Freeform 302">
            <a:extLst>
              <a:ext uri="{FF2B5EF4-FFF2-40B4-BE49-F238E27FC236}">
                <a16:creationId xmlns:a16="http://schemas.microsoft.com/office/drawing/2014/main" xmlns="" id="{B6D01FB8-55C1-4366-8E5D-65751CDD3632}"/>
              </a:ext>
            </a:extLst>
          </p:cNvPr>
          <p:cNvSpPr>
            <a:spLocks/>
          </p:cNvSpPr>
          <p:nvPr/>
        </p:nvSpPr>
        <p:spPr bwMode="auto">
          <a:xfrm>
            <a:off x="5977922" y="4874831"/>
            <a:ext cx="236157" cy="158750"/>
          </a:xfrm>
          <a:custGeom>
            <a:avLst/>
            <a:gdLst>
              <a:gd name="T0" fmla="*/ 843 w 903"/>
              <a:gd name="T1" fmla="*/ 572 h 602"/>
              <a:gd name="T2" fmla="*/ 843 w 903"/>
              <a:gd name="T3" fmla="*/ 12 h 602"/>
              <a:gd name="T4" fmla="*/ 840 w 903"/>
              <a:gd name="T5" fmla="*/ 7 h 602"/>
              <a:gd name="T6" fmla="*/ 836 w 903"/>
              <a:gd name="T7" fmla="*/ 3 h 602"/>
              <a:gd name="T8" fmla="*/ 831 w 903"/>
              <a:gd name="T9" fmla="*/ 1 h 602"/>
              <a:gd name="T10" fmla="*/ 707 w 903"/>
              <a:gd name="T11" fmla="*/ 0 h 602"/>
              <a:gd name="T12" fmla="*/ 701 w 903"/>
              <a:gd name="T13" fmla="*/ 2 h 602"/>
              <a:gd name="T14" fmla="*/ 697 w 903"/>
              <a:gd name="T15" fmla="*/ 5 h 602"/>
              <a:gd name="T16" fmla="*/ 694 w 903"/>
              <a:gd name="T17" fmla="*/ 9 h 602"/>
              <a:gd name="T18" fmla="*/ 692 w 903"/>
              <a:gd name="T19" fmla="*/ 16 h 602"/>
              <a:gd name="T20" fmla="*/ 632 w 903"/>
              <a:gd name="T21" fmla="*/ 572 h 602"/>
              <a:gd name="T22" fmla="*/ 631 w 903"/>
              <a:gd name="T23" fmla="*/ 283 h 602"/>
              <a:gd name="T24" fmla="*/ 629 w 903"/>
              <a:gd name="T25" fmla="*/ 277 h 602"/>
              <a:gd name="T26" fmla="*/ 626 w 903"/>
              <a:gd name="T27" fmla="*/ 274 h 602"/>
              <a:gd name="T28" fmla="*/ 621 w 903"/>
              <a:gd name="T29" fmla="*/ 271 h 602"/>
              <a:gd name="T30" fmla="*/ 496 w 903"/>
              <a:gd name="T31" fmla="*/ 271 h 602"/>
              <a:gd name="T32" fmla="*/ 491 w 903"/>
              <a:gd name="T33" fmla="*/ 272 h 602"/>
              <a:gd name="T34" fmla="*/ 487 w 903"/>
              <a:gd name="T35" fmla="*/ 275 h 602"/>
              <a:gd name="T36" fmla="*/ 482 w 903"/>
              <a:gd name="T37" fmla="*/ 281 h 602"/>
              <a:gd name="T38" fmla="*/ 481 w 903"/>
              <a:gd name="T39" fmla="*/ 286 h 602"/>
              <a:gd name="T40" fmla="*/ 421 w 903"/>
              <a:gd name="T41" fmla="*/ 572 h 602"/>
              <a:gd name="T42" fmla="*/ 421 w 903"/>
              <a:gd name="T43" fmla="*/ 193 h 602"/>
              <a:gd name="T44" fmla="*/ 419 w 903"/>
              <a:gd name="T45" fmla="*/ 187 h 602"/>
              <a:gd name="T46" fmla="*/ 415 w 903"/>
              <a:gd name="T47" fmla="*/ 183 h 602"/>
              <a:gd name="T48" fmla="*/ 409 w 903"/>
              <a:gd name="T49" fmla="*/ 181 h 602"/>
              <a:gd name="T50" fmla="*/ 286 w 903"/>
              <a:gd name="T51" fmla="*/ 181 h 602"/>
              <a:gd name="T52" fmla="*/ 280 w 903"/>
              <a:gd name="T53" fmla="*/ 182 h 602"/>
              <a:gd name="T54" fmla="*/ 275 w 903"/>
              <a:gd name="T55" fmla="*/ 185 h 602"/>
              <a:gd name="T56" fmla="*/ 272 w 903"/>
              <a:gd name="T57" fmla="*/ 190 h 602"/>
              <a:gd name="T58" fmla="*/ 271 w 903"/>
              <a:gd name="T59" fmla="*/ 196 h 602"/>
              <a:gd name="T60" fmla="*/ 211 w 903"/>
              <a:gd name="T61" fmla="*/ 572 h 602"/>
              <a:gd name="T62" fmla="*/ 210 w 903"/>
              <a:gd name="T63" fmla="*/ 404 h 602"/>
              <a:gd name="T64" fmla="*/ 208 w 903"/>
              <a:gd name="T65" fmla="*/ 399 h 602"/>
              <a:gd name="T66" fmla="*/ 204 w 903"/>
              <a:gd name="T67" fmla="*/ 394 h 602"/>
              <a:gd name="T68" fmla="*/ 199 w 903"/>
              <a:gd name="T69" fmla="*/ 392 h 602"/>
              <a:gd name="T70" fmla="*/ 75 w 903"/>
              <a:gd name="T71" fmla="*/ 391 h 602"/>
              <a:gd name="T72" fmla="*/ 69 w 903"/>
              <a:gd name="T73" fmla="*/ 392 h 602"/>
              <a:gd name="T74" fmla="*/ 65 w 903"/>
              <a:gd name="T75" fmla="*/ 396 h 602"/>
              <a:gd name="T76" fmla="*/ 62 w 903"/>
              <a:gd name="T77" fmla="*/ 401 h 602"/>
              <a:gd name="T78" fmla="*/ 60 w 903"/>
              <a:gd name="T79" fmla="*/ 406 h 602"/>
              <a:gd name="T80" fmla="*/ 15 w 903"/>
              <a:gd name="T81" fmla="*/ 572 h 602"/>
              <a:gd name="T82" fmla="*/ 9 w 903"/>
              <a:gd name="T83" fmla="*/ 573 h 602"/>
              <a:gd name="T84" fmla="*/ 4 w 903"/>
              <a:gd name="T85" fmla="*/ 577 h 602"/>
              <a:gd name="T86" fmla="*/ 1 w 903"/>
              <a:gd name="T87" fmla="*/ 581 h 602"/>
              <a:gd name="T88" fmla="*/ 0 w 903"/>
              <a:gd name="T89" fmla="*/ 587 h 602"/>
              <a:gd name="T90" fmla="*/ 1 w 903"/>
              <a:gd name="T91" fmla="*/ 593 h 602"/>
              <a:gd name="T92" fmla="*/ 4 w 903"/>
              <a:gd name="T93" fmla="*/ 598 h 602"/>
              <a:gd name="T94" fmla="*/ 9 w 903"/>
              <a:gd name="T95" fmla="*/ 601 h 602"/>
              <a:gd name="T96" fmla="*/ 15 w 903"/>
              <a:gd name="T97" fmla="*/ 602 h 602"/>
              <a:gd name="T98" fmla="*/ 196 w 903"/>
              <a:gd name="T99" fmla="*/ 602 h 602"/>
              <a:gd name="T100" fmla="*/ 406 w 903"/>
              <a:gd name="T101" fmla="*/ 602 h 602"/>
              <a:gd name="T102" fmla="*/ 617 w 903"/>
              <a:gd name="T103" fmla="*/ 602 h 602"/>
              <a:gd name="T104" fmla="*/ 828 w 903"/>
              <a:gd name="T105" fmla="*/ 602 h 602"/>
              <a:gd name="T106" fmla="*/ 891 w 903"/>
              <a:gd name="T107" fmla="*/ 602 h 602"/>
              <a:gd name="T108" fmla="*/ 896 w 903"/>
              <a:gd name="T109" fmla="*/ 600 h 602"/>
              <a:gd name="T110" fmla="*/ 901 w 903"/>
              <a:gd name="T111" fmla="*/ 596 h 602"/>
              <a:gd name="T112" fmla="*/ 903 w 903"/>
              <a:gd name="T113" fmla="*/ 591 h 602"/>
              <a:gd name="T114" fmla="*/ 903 w 903"/>
              <a:gd name="T115" fmla="*/ 584 h 602"/>
              <a:gd name="T116" fmla="*/ 901 w 903"/>
              <a:gd name="T117" fmla="*/ 579 h 602"/>
              <a:gd name="T118" fmla="*/ 896 w 903"/>
              <a:gd name="T119" fmla="*/ 575 h 602"/>
              <a:gd name="T120" fmla="*/ 891 w 903"/>
              <a:gd name="T121" fmla="*/ 572 h 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03" h="602">
                <a:moveTo>
                  <a:pt x="888" y="572"/>
                </a:moveTo>
                <a:lnTo>
                  <a:pt x="843" y="572"/>
                </a:lnTo>
                <a:lnTo>
                  <a:pt x="843" y="16"/>
                </a:lnTo>
                <a:lnTo>
                  <a:pt x="843" y="12"/>
                </a:lnTo>
                <a:lnTo>
                  <a:pt x="842" y="9"/>
                </a:lnTo>
                <a:lnTo>
                  <a:pt x="840" y="7"/>
                </a:lnTo>
                <a:lnTo>
                  <a:pt x="838" y="5"/>
                </a:lnTo>
                <a:lnTo>
                  <a:pt x="836" y="3"/>
                </a:lnTo>
                <a:lnTo>
                  <a:pt x="834" y="2"/>
                </a:lnTo>
                <a:lnTo>
                  <a:pt x="831" y="1"/>
                </a:lnTo>
                <a:lnTo>
                  <a:pt x="828" y="1"/>
                </a:lnTo>
                <a:lnTo>
                  <a:pt x="707" y="0"/>
                </a:lnTo>
                <a:lnTo>
                  <a:pt x="704" y="1"/>
                </a:lnTo>
                <a:lnTo>
                  <a:pt x="701" y="2"/>
                </a:lnTo>
                <a:lnTo>
                  <a:pt x="699" y="3"/>
                </a:lnTo>
                <a:lnTo>
                  <a:pt x="697" y="5"/>
                </a:lnTo>
                <a:lnTo>
                  <a:pt x="695" y="7"/>
                </a:lnTo>
                <a:lnTo>
                  <a:pt x="694" y="9"/>
                </a:lnTo>
                <a:lnTo>
                  <a:pt x="692" y="12"/>
                </a:lnTo>
                <a:lnTo>
                  <a:pt x="692" y="16"/>
                </a:lnTo>
                <a:lnTo>
                  <a:pt x="692" y="572"/>
                </a:lnTo>
                <a:lnTo>
                  <a:pt x="632" y="572"/>
                </a:lnTo>
                <a:lnTo>
                  <a:pt x="632" y="286"/>
                </a:lnTo>
                <a:lnTo>
                  <a:pt x="631" y="283"/>
                </a:lnTo>
                <a:lnTo>
                  <a:pt x="631" y="281"/>
                </a:lnTo>
                <a:lnTo>
                  <a:pt x="629" y="277"/>
                </a:lnTo>
                <a:lnTo>
                  <a:pt x="628" y="275"/>
                </a:lnTo>
                <a:lnTo>
                  <a:pt x="626" y="274"/>
                </a:lnTo>
                <a:lnTo>
                  <a:pt x="623" y="272"/>
                </a:lnTo>
                <a:lnTo>
                  <a:pt x="621" y="271"/>
                </a:lnTo>
                <a:lnTo>
                  <a:pt x="617" y="271"/>
                </a:lnTo>
                <a:lnTo>
                  <a:pt x="496" y="271"/>
                </a:lnTo>
                <a:lnTo>
                  <a:pt x="494" y="271"/>
                </a:lnTo>
                <a:lnTo>
                  <a:pt x="491" y="272"/>
                </a:lnTo>
                <a:lnTo>
                  <a:pt x="489" y="274"/>
                </a:lnTo>
                <a:lnTo>
                  <a:pt x="487" y="275"/>
                </a:lnTo>
                <a:lnTo>
                  <a:pt x="484" y="277"/>
                </a:lnTo>
                <a:lnTo>
                  <a:pt x="482" y="281"/>
                </a:lnTo>
                <a:lnTo>
                  <a:pt x="482" y="283"/>
                </a:lnTo>
                <a:lnTo>
                  <a:pt x="481" y="286"/>
                </a:lnTo>
                <a:lnTo>
                  <a:pt x="481" y="572"/>
                </a:lnTo>
                <a:lnTo>
                  <a:pt x="421" y="572"/>
                </a:lnTo>
                <a:lnTo>
                  <a:pt x="421" y="196"/>
                </a:lnTo>
                <a:lnTo>
                  <a:pt x="421" y="193"/>
                </a:lnTo>
                <a:lnTo>
                  <a:pt x="420" y="190"/>
                </a:lnTo>
                <a:lnTo>
                  <a:pt x="419" y="187"/>
                </a:lnTo>
                <a:lnTo>
                  <a:pt x="417" y="185"/>
                </a:lnTo>
                <a:lnTo>
                  <a:pt x="415" y="183"/>
                </a:lnTo>
                <a:lnTo>
                  <a:pt x="413" y="182"/>
                </a:lnTo>
                <a:lnTo>
                  <a:pt x="409" y="181"/>
                </a:lnTo>
                <a:lnTo>
                  <a:pt x="406" y="181"/>
                </a:lnTo>
                <a:lnTo>
                  <a:pt x="286" y="181"/>
                </a:lnTo>
                <a:lnTo>
                  <a:pt x="283" y="181"/>
                </a:lnTo>
                <a:lnTo>
                  <a:pt x="280" y="182"/>
                </a:lnTo>
                <a:lnTo>
                  <a:pt x="277" y="183"/>
                </a:lnTo>
                <a:lnTo>
                  <a:pt x="275" y="185"/>
                </a:lnTo>
                <a:lnTo>
                  <a:pt x="273" y="187"/>
                </a:lnTo>
                <a:lnTo>
                  <a:pt x="272" y="190"/>
                </a:lnTo>
                <a:lnTo>
                  <a:pt x="271" y="193"/>
                </a:lnTo>
                <a:lnTo>
                  <a:pt x="271" y="196"/>
                </a:lnTo>
                <a:lnTo>
                  <a:pt x="271" y="572"/>
                </a:lnTo>
                <a:lnTo>
                  <a:pt x="211" y="572"/>
                </a:lnTo>
                <a:lnTo>
                  <a:pt x="211" y="406"/>
                </a:lnTo>
                <a:lnTo>
                  <a:pt x="210" y="404"/>
                </a:lnTo>
                <a:lnTo>
                  <a:pt x="210" y="401"/>
                </a:lnTo>
                <a:lnTo>
                  <a:pt x="208" y="399"/>
                </a:lnTo>
                <a:lnTo>
                  <a:pt x="207" y="396"/>
                </a:lnTo>
                <a:lnTo>
                  <a:pt x="204" y="394"/>
                </a:lnTo>
                <a:lnTo>
                  <a:pt x="201" y="393"/>
                </a:lnTo>
                <a:lnTo>
                  <a:pt x="199" y="392"/>
                </a:lnTo>
                <a:lnTo>
                  <a:pt x="196" y="391"/>
                </a:lnTo>
                <a:lnTo>
                  <a:pt x="75" y="391"/>
                </a:lnTo>
                <a:lnTo>
                  <a:pt x="73" y="392"/>
                </a:lnTo>
                <a:lnTo>
                  <a:pt x="69" y="392"/>
                </a:lnTo>
                <a:lnTo>
                  <a:pt x="67" y="394"/>
                </a:lnTo>
                <a:lnTo>
                  <a:pt x="65" y="396"/>
                </a:lnTo>
                <a:lnTo>
                  <a:pt x="63" y="399"/>
                </a:lnTo>
                <a:lnTo>
                  <a:pt x="62" y="401"/>
                </a:lnTo>
                <a:lnTo>
                  <a:pt x="61" y="404"/>
                </a:lnTo>
                <a:lnTo>
                  <a:pt x="60" y="406"/>
                </a:lnTo>
                <a:lnTo>
                  <a:pt x="60" y="572"/>
                </a:lnTo>
                <a:lnTo>
                  <a:pt x="15" y="572"/>
                </a:lnTo>
                <a:lnTo>
                  <a:pt x="11" y="572"/>
                </a:lnTo>
                <a:lnTo>
                  <a:pt x="9" y="573"/>
                </a:lnTo>
                <a:lnTo>
                  <a:pt x="6" y="575"/>
                </a:lnTo>
                <a:lnTo>
                  <a:pt x="4" y="577"/>
                </a:lnTo>
                <a:lnTo>
                  <a:pt x="3" y="579"/>
                </a:lnTo>
                <a:lnTo>
                  <a:pt x="1" y="581"/>
                </a:lnTo>
                <a:lnTo>
                  <a:pt x="1" y="584"/>
                </a:lnTo>
                <a:lnTo>
                  <a:pt x="0" y="587"/>
                </a:lnTo>
                <a:lnTo>
                  <a:pt x="1" y="591"/>
                </a:lnTo>
                <a:lnTo>
                  <a:pt x="1" y="593"/>
                </a:lnTo>
                <a:lnTo>
                  <a:pt x="3" y="596"/>
                </a:lnTo>
                <a:lnTo>
                  <a:pt x="4" y="598"/>
                </a:lnTo>
                <a:lnTo>
                  <a:pt x="6" y="600"/>
                </a:lnTo>
                <a:lnTo>
                  <a:pt x="9" y="601"/>
                </a:lnTo>
                <a:lnTo>
                  <a:pt x="11" y="602"/>
                </a:lnTo>
                <a:lnTo>
                  <a:pt x="15" y="602"/>
                </a:lnTo>
                <a:lnTo>
                  <a:pt x="75" y="602"/>
                </a:lnTo>
                <a:lnTo>
                  <a:pt x="196" y="602"/>
                </a:lnTo>
                <a:lnTo>
                  <a:pt x="286" y="602"/>
                </a:lnTo>
                <a:lnTo>
                  <a:pt x="406" y="602"/>
                </a:lnTo>
                <a:lnTo>
                  <a:pt x="496" y="602"/>
                </a:lnTo>
                <a:lnTo>
                  <a:pt x="617" y="602"/>
                </a:lnTo>
                <a:lnTo>
                  <a:pt x="707" y="602"/>
                </a:lnTo>
                <a:lnTo>
                  <a:pt x="828" y="602"/>
                </a:lnTo>
                <a:lnTo>
                  <a:pt x="888" y="602"/>
                </a:lnTo>
                <a:lnTo>
                  <a:pt x="891" y="602"/>
                </a:lnTo>
                <a:lnTo>
                  <a:pt x="894" y="601"/>
                </a:lnTo>
                <a:lnTo>
                  <a:pt x="896" y="600"/>
                </a:lnTo>
                <a:lnTo>
                  <a:pt x="898" y="598"/>
                </a:lnTo>
                <a:lnTo>
                  <a:pt x="901" y="596"/>
                </a:lnTo>
                <a:lnTo>
                  <a:pt x="902" y="593"/>
                </a:lnTo>
                <a:lnTo>
                  <a:pt x="903" y="591"/>
                </a:lnTo>
                <a:lnTo>
                  <a:pt x="903" y="587"/>
                </a:lnTo>
                <a:lnTo>
                  <a:pt x="903" y="584"/>
                </a:lnTo>
                <a:lnTo>
                  <a:pt x="902" y="581"/>
                </a:lnTo>
                <a:lnTo>
                  <a:pt x="901" y="579"/>
                </a:lnTo>
                <a:lnTo>
                  <a:pt x="898" y="577"/>
                </a:lnTo>
                <a:lnTo>
                  <a:pt x="896" y="575"/>
                </a:lnTo>
                <a:lnTo>
                  <a:pt x="894" y="573"/>
                </a:lnTo>
                <a:lnTo>
                  <a:pt x="891" y="572"/>
                </a:lnTo>
                <a:lnTo>
                  <a:pt x="888" y="572"/>
                </a:lnTo>
                <a:close/>
              </a:path>
            </a:pathLst>
          </a:custGeom>
          <a:solidFill>
            <a:schemeClr val="bg1"/>
          </a:solidFill>
          <a:ln>
            <a:noFill/>
          </a:ln>
          <a:extLst/>
        </p:spPr>
        <p:txBody>
          <a:bodyPr vert="horz" wrap="square" lIns="91440" tIns="45720" rIns="91440" bIns="45720" numCol="1" anchor="t" anchorCtr="0" compatLnSpc="1">
            <a:prstTxWarp prst="textNoShape">
              <a:avLst/>
            </a:prstTxWarp>
          </a:bodyPr>
          <a:lstStyle/>
          <a:p>
            <a:endParaRPr lang="en-US"/>
          </a:p>
        </p:txBody>
      </p:sp>
      <p:grpSp>
        <p:nvGrpSpPr>
          <p:cNvPr id="42" name="Group 41">
            <a:extLst>
              <a:ext uri="{FF2B5EF4-FFF2-40B4-BE49-F238E27FC236}">
                <a16:creationId xmlns:a16="http://schemas.microsoft.com/office/drawing/2014/main" xmlns="" id="{5CFAA474-8A9F-4EB6-8E1C-FC73B8FE4A86}"/>
              </a:ext>
            </a:extLst>
          </p:cNvPr>
          <p:cNvGrpSpPr/>
          <p:nvPr/>
        </p:nvGrpSpPr>
        <p:grpSpPr>
          <a:xfrm>
            <a:off x="4493128" y="3994042"/>
            <a:ext cx="208724" cy="215881"/>
            <a:chOff x="10463213" y="1389063"/>
            <a:chExt cx="277812" cy="287338"/>
          </a:xfrm>
          <a:solidFill>
            <a:schemeClr val="bg1"/>
          </a:solidFill>
        </p:grpSpPr>
        <p:sp>
          <p:nvSpPr>
            <p:cNvPr id="43" name="Freeform 2148">
              <a:extLst>
                <a:ext uri="{FF2B5EF4-FFF2-40B4-BE49-F238E27FC236}">
                  <a16:creationId xmlns:a16="http://schemas.microsoft.com/office/drawing/2014/main" xmlns="" id="{A3366680-2CD4-430E-B1A2-E9D606528825}"/>
                </a:ext>
              </a:extLst>
            </p:cNvPr>
            <p:cNvSpPr>
              <a:spLocks noEditPoints="1"/>
            </p:cNvSpPr>
            <p:nvPr/>
          </p:nvSpPr>
          <p:spPr bwMode="auto">
            <a:xfrm>
              <a:off x="10541000" y="1389063"/>
              <a:ext cx="123825" cy="287338"/>
            </a:xfrm>
            <a:custGeom>
              <a:avLst/>
              <a:gdLst>
                <a:gd name="T0" fmla="*/ 155 w 391"/>
                <a:gd name="T1" fmla="*/ 293 h 903"/>
                <a:gd name="T2" fmla="*/ 115 w 391"/>
                <a:gd name="T3" fmla="*/ 263 h 903"/>
                <a:gd name="T4" fmla="*/ 93 w 391"/>
                <a:gd name="T5" fmla="*/ 218 h 903"/>
                <a:gd name="T6" fmla="*/ 95 w 391"/>
                <a:gd name="T7" fmla="*/ 165 h 903"/>
                <a:gd name="T8" fmla="*/ 121 w 391"/>
                <a:gd name="T9" fmla="*/ 121 h 903"/>
                <a:gd name="T10" fmla="*/ 165 w 391"/>
                <a:gd name="T11" fmla="*/ 95 h 903"/>
                <a:gd name="T12" fmla="*/ 217 w 391"/>
                <a:gd name="T13" fmla="*/ 93 h 903"/>
                <a:gd name="T14" fmla="*/ 263 w 391"/>
                <a:gd name="T15" fmla="*/ 115 h 903"/>
                <a:gd name="T16" fmla="*/ 293 w 391"/>
                <a:gd name="T17" fmla="*/ 155 h 903"/>
                <a:gd name="T18" fmla="*/ 300 w 391"/>
                <a:gd name="T19" fmla="*/ 207 h 903"/>
                <a:gd name="T20" fmla="*/ 283 w 391"/>
                <a:gd name="T21" fmla="*/ 254 h 903"/>
                <a:gd name="T22" fmla="*/ 245 w 391"/>
                <a:gd name="T23" fmla="*/ 288 h 903"/>
                <a:gd name="T24" fmla="*/ 195 w 391"/>
                <a:gd name="T25" fmla="*/ 301 h 903"/>
                <a:gd name="T26" fmla="*/ 155 w 391"/>
                <a:gd name="T27" fmla="*/ 534 h 903"/>
                <a:gd name="T28" fmla="*/ 115 w 391"/>
                <a:gd name="T29" fmla="*/ 503 h 903"/>
                <a:gd name="T30" fmla="*/ 93 w 391"/>
                <a:gd name="T31" fmla="*/ 458 h 903"/>
                <a:gd name="T32" fmla="*/ 95 w 391"/>
                <a:gd name="T33" fmla="*/ 406 h 903"/>
                <a:gd name="T34" fmla="*/ 121 w 391"/>
                <a:gd name="T35" fmla="*/ 362 h 903"/>
                <a:gd name="T36" fmla="*/ 165 w 391"/>
                <a:gd name="T37" fmla="*/ 336 h 903"/>
                <a:gd name="T38" fmla="*/ 217 w 391"/>
                <a:gd name="T39" fmla="*/ 334 h 903"/>
                <a:gd name="T40" fmla="*/ 263 w 391"/>
                <a:gd name="T41" fmla="*/ 356 h 903"/>
                <a:gd name="T42" fmla="*/ 293 w 391"/>
                <a:gd name="T43" fmla="*/ 396 h 903"/>
                <a:gd name="T44" fmla="*/ 300 w 391"/>
                <a:gd name="T45" fmla="*/ 447 h 903"/>
                <a:gd name="T46" fmla="*/ 283 w 391"/>
                <a:gd name="T47" fmla="*/ 495 h 903"/>
                <a:gd name="T48" fmla="*/ 245 w 391"/>
                <a:gd name="T49" fmla="*/ 529 h 903"/>
                <a:gd name="T50" fmla="*/ 195 w 391"/>
                <a:gd name="T51" fmla="*/ 541 h 903"/>
                <a:gd name="T52" fmla="*/ 165 w 391"/>
                <a:gd name="T53" fmla="*/ 778 h 903"/>
                <a:gd name="T54" fmla="*/ 121 w 391"/>
                <a:gd name="T55" fmla="*/ 751 h 903"/>
                <a:gd name="T56" fmla="*/ 95 w 391"/>
                <a:gd name="T57" fmla="*/ 708 h 903"/>
                <a:gd name="T58" fmla="*/ 93 w 391"/>
                <a:gd name="T59" fmla="*/ 656 h 903"/>
                <a:gd name="T60" fmla="*/ 115 w 391"/>
                <a:gd name="T61" fmla="*/ 610 h 903"/>
                <a:gd name="T62" fmla="*/ 155 w 391"/>
                <a:gd name="T63" fmla="*/ 580 h 903"/>
                <a:gd name="T64" fmla="*/ 206 w 391"/>
                <a:gd name="T65" fmla="*/ 573 h 903"/>
                <a:gd name="T66" fmla="*/ 254 w 391"/>
                <a:gd name="T67" fmla="*/ 590 h 903"/>
                <a:gd name="T68" fmla="*/ 288 w 391"/>
                <a:gd name="T69" fmla="*/ 627 h 903"/>
                <a:gd name="T70" fmla="*/ 300 w 391"/>
                <a:gd name="T71" fmla="*/ 677 h 903"/>
                <a:gd name="T72" fmla="*/ 288 w 391"/>
                <a:gd name="T73" fmla="*/ 727 h 903"/>
                <a:gd name="T74" fmla="*/ 254 w 391"/>
                <a:gd name="T75" fmla="*/ 765 h 903"/>
                <a:gd name="T76" fmla="*/ 206 w 391"/>
                <a:gd name="T77" fmla="*/ 782 h 903"/>
                <a:gd name="T78" fmla="*/ 65 w 391"/>
                <a:gd name="T79" fmla="*/ 3 h 903"/>
                <a:gd name="T80" fmla="*/ 23 w 391"/>
                <a:gd name="T81" fmla="*/ 20 h 903"/>
                <a:gd name="T82" fmla="*/ 4 w 391"/>
                <a:gd name="T83" fmla="*/ 49 h 903"/>
                <a:gd name="T84" fmla="*/ 1 w 391"/>
                <a:gd name="T85" fmla="*/ 832 h 903"/>
                <a:gd name="T86" fmla="*/ 19 w 391"/>
                <a:gd name="T87" fmla="*/ 871 h 903"/>
                <a:gd name="T88" fmla="*/ 54 w 391"/>
                <a:gd name="T89" fmla="*/ 897 h 903"/>
                <a:gd name="T90" fmla="*/ 300 w 391"/>
                <a:gd name="T91" fmla="*/ 903 h 903"/>
                <a:gd name="T92" fmla="*/ 346 w 391"/>
                <a:gd name="T93" fmla="*/ 893 h 903"/>
                <a:gd name="T94" fmla="*/ 376 w 391"/>
                <a:gd name="T95" fmla="*/ 865 h 903"/>
                <a:gd name="T96" fmla="*/ 391 w 391"/>
                <a:gd name="T97" fmla="*/ 822 h 903"/>
                <a:gd name="T98" fmla="*/ 387 w 391"/>
                <a:gd name="T99" fmla="*/ 62 h 903"/>
                <a:gd name="T100" fmla="*/ 366 w 391"/>
                <a:gd name="T101" fmla="*/ 26 h 903"/>
                <a:gd name="T102" fmla="*/ 329 w 391"/>
                <a:gd name="T103" fmla="*/ 4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391" h="903">
                  <a:moveTo>
                    <a:pt x="195" y="301"/>
                  </a:moveTo>
                  <a:lnTo>
                    <a:pt x="184" y="301"/>
                  </a:lnTo>
                  <a:lnTo>
                    <a:pt x="175" y="299"/>
                  </a:lnTo>
                  <a:lnTo>
                    <a:pt x="165" y="297"/>
                  </a:lnTo>
                  <a:lnTo>
                    <a:pt x="155" y="293"/>
                  </a:lnTo>
                  <a:lnTo>
                    <a:pt x="145" y="288"/>
                  </a:lnTo>
                  <a:lnTo>
                    <a:pt x="137" y="283"/>
                  </a:lnTo>
                  <a:lnTo>
                    <a:pt x="128" y="277"/>
                  </a:lnTo>
                  <a:lnTo>
                    <a:pt x="121" y="270"/>
                  </a:lnTo>
                  <a:lnTo>
                    <a:pt x="115" y="263"/>
                  </a:lnTo>
                  <a:lnTo>
                    <a:pt x="109" y="254"/>
                  </a:lnTo>
                  <a:lnTo>
                    <a:pt x="103" y="246"/>
                  </a:lnTo>
                  <a:lnTo>
                    <a:pt x="99" y="237"/>
                  </a:lnTo>
                  <a:lnTo>
                    <a:pt x="95" y="227"/>
                  </a:lnTo>
                  <a:lnTo>
                    <a:pt x="93" y="218"/>
                  </a:lnTo>
                  <a:lnTo>
                    <a:pt x="90" y="207"/>
                  </a:lnTo>
                  <a:lnTo>
                    <a:pt x="90" y="196"/>
                  </a:lnTo>
                  <a:lnTo>
                    <a:pt x="90" y="185"/>
                  </a:lnTo>
                  <a:lnTo>
                    <a:pt x="93" y="175"/>
                  </a:lnTo>
                  <a:lnTo>
                    <a:pt x="95" y="165"/>
                  </a:lnTo>
                  <a:lnTo>
                    <a:pt x="99" y="155"/>
                  </a:lnTo>
                  <a:lnTo>
                    <a:pt x="103" y="145"/>
                  </a:lnTo>
                  <a:lnTo>
                    <a:pt x="109" y="137"/>
                  </a:lnTo>
                  <a:lnTo>
                    <a:pt x="115" y="128"/>
                  </a:lnTo>
                  <a:lnTo>
                    <a:pt x="121" y="121"/>
                  </a:lnTo>
                  <a:lnTo>
                    <a:pt x="128" y="115"/>
                  </a:lnTo>
                  <a:lnTo>
                    <a:pt x="137" y="109"/>
                  </a:lnTo>
                  <a:lnTo>
                    <a:pt x="145" y="103"/>
                  </a:lnTo>
                  <a:lnTo>
                    <a:pt x="155" y="99"/>
                  </a:lnTo>
                  <a:lnTo>
                    <a:pt x="165" y="95"/>
                  </a:lnTo>
                  <a:lnTo>
                    <a:pt x="175" y="93"/>
                  </a:lnTo>
                  <a:lnTo>
                    <a:pt x="184" y="91"/>
                  </a:lnTo>
                  <a:lnTo>
                    <a:pt x="195" y="91"/>
                  </a:lnTo>
                  <a:lnTo>
                    <a:pt x="206" y="91"/>
                  </a:lnTo>
                  <a:lnTo>
                    <a:pt x="217" y="93"/>
                  </a:lnTo>
                  <a:lnTo>
                    <a:pt x="227" y="95"/>
                  </a:lnTo>
                  <a:lnTo>
                    <a:pt x="237" y="99"/>
                  </a:lnTo>
                  <a:lnTo>
                    <a:pt x="245" y="103"/>
                  </a:lnTo>
                  <a:lnTo>
                    <a:pt x="254" y="109"/>
                  </a:lnTo>
                  <a:lnTo>
                    <a:pt x="263" y="115"/>
                  </a:lnTo>
                  <a:lnTo>
                    <a:pt x="270" y="121"/>
                  </a:lnTo>
                  <a:lnTo>
                    <a:pt x="277" y="128"/>
                  </a:lnTo>
                  <a:lnTo>
                    <a:pt x="283" y="137"/>
                  </a:lnTo>
                  <a:lnTo>
                    <a:pt x="288" y="145"/>
                  </a:lnTo>
                  <a:lnTo>
                    <a:pt x="293" y="155"/>
                  </a:lnTo>
                  <a:lnTo>
                    <a:pt x="296" y="165"/>
                  </a:lnTo>
                  <a:lnTo>
                    <a:pt x="299" y="175"/>
                  </a:lnTo>
                  <a:lnTo>
                    <a:pt x="300" y="185"/>
                  </a:lnTo>
                  <a:lnTo>
                    <a:pt x="300" y="196"/>
                  </a:lnTo>
                  <a:lnTo>
                    <a:pt x="300" y="207"/>
                  </a:lnTo>
                  <a:lnTo>
                    <a:pt x="299" y="218"/>
                  </a:lnTo>
                  <a:lnTo>
                    <a:pt x="296" y="227"/>
                  </a:lnTo>
                  <a:lnTo>
                    <a:pt x="293" y="237"/>
                  </a:lnTo>
                  <a:lnTo>
                    <a:pt x="288" y="246"/>
                  </a:lnTo>
                  <a:lnTo>
                    <a:pt x="283" y="254"/>
                  </a:lnTo>
                  <a:lnTo>
                    <a:pt x="277" y="263"/>
                  </a:lnTo>
                  <a:lnTo>
                    <a:pt x="270" y="270"/>
                  </a:lnTo>
                  <a:lnTo>
                    <a:pt x="263" y="277"/>
                  </a:lnTo>
                  <a:lnTo>
                    <a:pt x="254" y="283"/>
                  </a:lnTo>
                  <a:lnTo>
                    <a:pt x="245" y="288"/>
                  </a:lnTo>
                  <a:lnTo>
                    <a:pt x="237" y="293"/>
                  </a:lnTo>
                  <a:lnTo>
                    <a:pt x="227" y="297"/>
                  </a:lnTo>
                  <a:lnTo>
                    <a:pt x="217" y="299"/>
                  </a:lnTo>
                  <a:lnTo>
                    <a:pt x="206" y="301"/>
                  </a:lnTo>
                  <a:lnTo>
                    <a:pt x="195" y="301"/>
                  </a:lnTo>
                  <a:close/>
                  <a:moveTo>
                    <a:pt x="195" y="541"/>
                  </a:moveTo>
                  <a:lnTo>
                    <a:pt x="184" y="541"/>
                  </a:lnTo>
                  <a:lnTo>
                    <a:pt x="175" y="540"/>
                  </a:lnTo>
                  <a:lnTo>
                    <a:pt x="165" y="538"/>
                  </a:lnTo>
                  <a:lnTo>
                    <a:pt x="155" y="534"/>
                  </a:lnTo>
                  <a:lnTo>
                    <a:pt x="145" y="529"/>
                  </a:lnTo>
                  <a:lnTo>
                    <a:pt x="137" y="524"/>
                  </a:lnTo>
                  <a:lnTo>
                    <a:pt x="128" y="518"/>
                  </a:lnTo>
                  <a:lnTo>
                    <a:pt x="121" y="511"/>
                  </a:lnTo>
                  <a:lnTo>
                    <a:pt x="115" y="503"/>
                  </a:lnTo>
                  <a:lnTo>
                    <a:pt x="109" y="495"/>
                  </a:lnTo>
                  <a:lnTo>
                    <a:pt x="103" y="486"/>
                  </a:lnTo>
                  <a:lnTo>
                    <a:pt x="99" y="478"/>
                  </a:lnTo>
                  <a:lnTo>
                    <a:pt x="95" y="468"/>
                  </a:lnTo>
                  <a:lnTo>
                    <a:pt x="93" y="458"/>
                  </a:lnTo>
                  <a:lnTo>
                    <a:pt x="90" y="447"/>
                  </a:lnTo>
                  <a:lnTo>
                    <a:pt x="90" y="436"/>
                  </a:lnTo>
                  <a:lnTo>
                    <a:pt x="90" y="425"/>
                  </a:lnTo>
                  <a:lnTo>
                    <a:pt x="93" y="415"/>
                  </a:lnTo>
                  <a:lnTo>
                    <a:pt x="95" y="406"/>
                  </a:lnTo>
                  <a:lnTo>
                    <a:pt x="99" y="396"/>
                  </a:lnTo>
                  <a:lnTo>
                    <a:pt x="103" y="386"/>
                  </a:lnTo>
                  <a:lnTo>
                    <a:pt x="109" y="378"/>
                  </a:lnTo>
                  <a:lnTo>
                    <a:pt x="115" y="369"/>
                  </a:lnTo>
                  <a:lnTo>
                    <a:pt x="121" y="362"/>
                  </a:lnTo>
                  <a:lnTo>
                    <a:pt x="128" y="356"/>
                  </a:lnTo>
                  <a:lnTo>
                    <a:pt x="137" y="349"/>
                  </a:lnTo>
                  <a:lnTo>
                    <a:pt x="145" y="343"/>
                  </a:lnTo>
                  <a:lnTo>
                    <a:pt x="155" y="340"/>
                  </a:lnTo>
                  <a:lnTo>
                    <a:pt x="165" y="336"/>
                  </a:lnTo>
                  <a:lnTo>
                    <a:pt x="175" y="334"/>
                  </a:lnTo>
                  <a:lnTo>
                    <a:pt x="184" y="331"/>
                  </a:lnTo>
                  <a:lnTo>
                    <a:pt x="195" y="331"/>
                  </a:lnTo>
                  <a:lnTo>
                    <a:pt x="206" y="331"/>
                  </a:lnTo>
                  <a:lnTo>
                    <a:pt x="217" y="334"/>
                  </a:lnTo>
                  <a:lnTo>
                    <a:pt x="227" y="336"/>
                  </a:lnTo>
                  <a:lnTo>
                    <a:pt x="237" y="340"/>
                  </a:lnTo>
                  <a:lnTo>
                    <a:pt x="245" y="343"/>
                  </a:lnTo>
                  <a:lnTo>
                    <a:pt x="254" y="349"/>
                  </a:lnTo>
                  <a:lnTo>
                    <a:pt x="263" y="356"/>
                  </a:lnTo>
                  <a:lnTo>
                    <a:pt x="270" y="362"/>
                  </a:lnTo>
                  <a:lnTo>
                    <a:pt x="277" y="369"/>
                  </a:lnTo>
                  <a:lnTo>
                    <a:pt x="283" y="378"/>
                  </a:lnTo>
                  <a:lnTo>
                    <a:pt x="288" y="386"/>
                  </a:lnTo>
                  <a:lnTo>
                    <a:pt x="293" y="396"/>
                  </a:lnTo>
                  <a:lnTo>
                    <a:pt x="296" y="406"/>
                  </a:lnTo>
                  <a:lnTo>
                    <a:pt x="299" y="415"/>
                  </a:lnTo>
                  <a:lnTo>
                    <a:pt x="300" y="425"/>
                  </a:lnTo>
                  <a:lnTo>
                    <a:pt x="300" y="436"/>
                  </a:lnTo>
                  <a:lnTo>
                    <a:pt x="300" y="447"/>
                  </a:lnTo>
                  <a:lnTo>
                    <a:pt x="299" y="458"/>
                  </a:lnTo>
                  <a:lnTo>
                    <a:pt x="296" y="468"/>
                  </a:lnTo>
                  <a:lnTo>
                    <a:pt x="293" y="478"/>
                  </a:lnTo>
                  <a:lnTo>
                    <a:pt x="288" y="486"/>
                  </a:lnTo>
                  <a:lnTo>
                    <a:pt x="283" y="495"/>
                  </a:lnTo>
                  <a:lnTo>
                    <a:pt x="277" y="503"/>
                  </a:lnTo>
                  <a:lnTo>
                    <a:pt x="270" y="511"/>
                  </a:lnTo>
                  <a:lnTo>
                    <a:pt x="263" y="518"/>
                  </a:lnTo>
                  <a:lnTo>
                    <a:pt x="254" y="524"/>
                  </a:lnTo>
                  <a:lnTo>
                    <a:pt x="245" y="529"/>
                  </a:lnTo>
                  <a:lnTo>
                    <a:pt x="237" y="534"/>
                  </a:lnTo>
                  <a:lnTo>
                    <a:pt x="227" y="538"/>
                  </a:lnTo>
                  <a:lnTo>
                    <a:pt x="217" y="540"/>
                  </a:lnTo>
                  <a:lnTo>
                    <a:pt x="206" y="541"/>
                  </a:lnTo>
                  <a:lnTo>
                    <a:pt x="195" y="541"/>
                  </a:lnTo>
                  <a:lnTo>
                    <a:pt x="195" y="541"/>
                  </a:lnTo>
                  <a:close/>
                  <a:moveTo>
                    <a:pt x="195" y="782"/>
                  </a:moveTo>
                  <a:lnTo>
                    <a:pt x="184" y="782"/>
                  </a:lnTo>
                  <a:lnTo>
                    <a:pt x="175" y="781"/>
                  </a:lnTo>
                  <a:lnTo>
                    <a:pt x="165" y="778"/>
                  </a:lnTo>
                  <a:lnTo>
                    <a:pt x="155" y="774"/>
                  </a:lnTo>
                  <a:lnTo>
                    <a:pt x="145" y="770"/>
                  </a:lnTo>
                  <a:lnTo>
                    <a:pt x="137" y="765"/>
                  </a:lnTo>
                  <a:lnTo>
                    <a:pt x="128" y="759"/>
                  </a:lnTo>
                  <a:lnTo>
                    <a:pt x="121" y="751"/>
                  </a:lnTo>
                  <a:lnTo>
                    <a:pt x="115" y="744"/>
                  </a:lnTo>
                  <a:lnTo>
                    <a:pt x="109" y="735"/>
                  </a:lnTo>
                  <a:lnTo>
                    <a:pt x="103" y="727"/>
                  </a:lnTo>
                  <a:lnTo>
                    <a:pt x="99" y="718"/>
                  </a:lnTo>
                  <a:lnTo>
                    <a:pt x="95" y="708"/>
                  </a:lnTo>
                  <a:lnTo>
                    <a:pt x="93" y="699"/>
                  </a:lnTo>
                  <a:lnTo>
                    <a:pt x="90" y="688"/>
                  </a:lnTo>
                  <a:lnTo>
                    <a:pt x="90" y="677"/>
                  </a:lnTo>
                  <a:lnTo>
                    <a:pt x="90" y="666"/>
                  </a:lnTo>
                  <a:lnTo>
                    <a:pt x="93" y="656"/>
                  </a:lnTo>
                  <a:lnTo>
                    <a:pt x="95" y="646"/>
                  </a:lnTo>
                  <a:lnTo>
                    <a:pt x="99" y="636"/>
                  </a:lnTo>
                  <a:lnTo>
                    <a:pt x="103" y="627"/>
                  </a:lnTo>
                  <a:lnTo>
                    <a:pt x="109" y="618"/>
                  </a:lnTo>
                  <a:lnTo>
                    <a:pt x="115" y="610"/>
                  </a:lnTo>
                  <a:lnTo>
                    <a:pt x="121" y="602"/>
                  </a:lnTo>
                  <a:lnTo>
                    <a:pt x="128" y="596"/>
                  </a:lnTo>
                  <a:lnTo>
                    <a:pt x="137" y="590"/>
                  </a:lnTo>
                  <a:lnTo>
                    <a:pt x="145" y="585"/>
                  </a:lnTo>
                  <a:lnTo>
                    <a:pt x="155" y="580"/>
                  </a:lnTo>
                  <a:lnTo>
                    <a:pt x="165" y="577"/>
                  </a:lnTo>
                  <a:lnTo>
                    <a:pt x="175" y="574"/>
                  </a:lnTo>
                  <a:lnTo>
                    <a:pt x="184" y="573"/>
                  </a:lnTo>
                  <a:lnTo>
                    <a:pt x="195" y="572"/>
                  </a:lnTo>
                  <a:lnTo>
                    <a:pt x="206" y="573"/>
                  </a:lnTo>
                  <a:lnTo>
                    <a:pt x="217" y="574"/>
                  </a:lnTo>
                  <a:lnTo>
                    <a:pt x="227" y="577"/>
                  </a:lnTo>
                  <a:lnTo>
                    <a:pt x="237" y="580"/>
                  </a:lnTo>
                  <a:lnTo>
                    <a:pt x="245" y="585"/>
                  </a:lnTo>
                  <a:lnTo>
                    <a:pt x="254" y="590"/>
                  </a:lnTo>
                  <a:lnTo>
                    <a:pt x="263" y="596"/>
                  </a:lnTo>
                  <a:lnTo>
                    <a:pt x="270" y="602"/>
                  </a:lnTo>
                  <a:lnTo>
                    <a:pt x="277" y="610"/>
                  </a:lnTo>
                  <a:lnTo>
                    <a:pt x="283" y="618"/>
                  </a:lnTo>
                  <a:lnTo>
                    <a:pt x="288" y="627"/>
                  </a:lnTo>
                  <a:lnTo>
                    <a:pt x="293" y="636"/>
                  </a:lnTo>
                  <a:lnTo>
                    <a:pt x="296" y="646"/>
                  </a:lnTo>
                  <a:lnTo>
                    <a:pt x="299" y="656"/>
                  </a:lnTo>
                  <a:lnTo>
                    <a:pt x="300" y="666"/>
                  </a:lnTo>
                  <a:lnTo>
                    <a:pt x="300" y="677"/>
                  </a:lnTo>
                  <a:lnTo>
                    <a:pt x="300" y="688"/>
                  </a:lnTo>
                  <a:lnTo>
                    <a:pt x="299" y="699"/>
                  </a:lnTo>
                  <a:lnTo>
                    <a:pt x="296" y="708"/>
                  </a:lnTo>
                  <a:lnTo>
                    <a:pt x="293" y="718"/>
                  </a:lnTo>
                  <a:lnTo>
                    <a:pt x="288" y="727"/>
                  </a:lnTo>
                  <a:lnTo>
                    <a:pt x="283" y="735"/>
                  </a:lnTo>
                  <a:lnTo>
                    <a:pt x="277" y="744"/>
                  </a:lnTo>
                  <a:lnTo>
                    <a:pt x="270" y="751"/>
                  </a:lnTo>
                  <a:lnTo>
                    <a:pt x="263" y="759"/>
                  </a:lnTo>
                  <a:lnTo>
                    <a:pt x="254" y="765"/>
                  </a:lnTo>
                  <a:lnTo>
                    <a:pt x="245" y="770"/>
                  </a:lnTo>
                  <a:lnTo>
                    <a:pt x="237" y="774"/>
                  </a:lnTo>
                  <a:lnTo>
                    <a:pt x="227" y="778"/>
                  </a:lnTo>
                  <a:lnTo>
                    <a:pt x="217" y="781"/>
                  </a:lnTo>
                  <a:lnTo>
                    <a:pt x="206" y="782"/>
                  </a:lnTo>
                  <a:lnTo>
                    <a:pt x="195" y="782"/>
                  </a:lnTo>
                  <a:close/>
                  <a:moveTo>
                    <a:pt x="300" y="0"/>
                  </a:moveTo>
                  <a:lnTo>
                    <a:pt x="90" y="0"/>
                  </a:lnTo>
                  <a:lnTo>
                    <a:pt x="77" y="0"/>
                  </a:lnTo>
                  <a:lnTo>
                    <a:pt x="65" y="3"/>
                  </a:lnTo>
                  <a:lnTo>
                    <a:pt x="54" y="4"/>
                  </a:lnTo>
                  <a:lnTo>
                    <a:pt x="45" y="7"/>
                  </a:lnTo>
                  <a:lnTo>
                    <a:pt x="37" y="11"/>
                  </a:lnTo>
                  <a:lnTo>
                    <a:pt x="29" y="15"/>
                  </a:lnTo>
                  <a:lnTo>
                    <a:pt x="23" y="20"/>
                  </a:lnTo>
                  <a:lnTo>
                    <a:pt x="17" y="25"/>
                  </a:lnTo>
                  <a:lnTo>
                    <a:pt x="12" y="31"/>
                  </a:lnTo>
                  <a:lnTo>
                    <a:pt x="8" y="37"/>
                  </a:lnTo>
                  <a:lnTo>
                    <a:pt x="6" y="43"/>
                  </a:lnTo>
                  <a:lnTo>
                    <a:pt x="4" y="49"/>
                  </a:lnTo>
                  <a:lnTo>
                    <a:pt x="1" y="62"/>
                  </a:lnTo>
                  <a:lnTo>
                    <a:pt x="0" y="76"/>
                  </a:lnTo>
                  <a:lnTo>
                    <a:pt x="0" y="812"/>
                  </a:lnTo>
                  <a:lnTo>
                    <a:pt x="0" y="822"/>
                  </a:lnTo>
                  <a:lnTo>
                    <a:pt x="1" y="832"/>
                  </a:lnTo>
                  <a:lnTo>
                    <a:pt x="4" y="840"/>
                  </a:lnTo>
                  <a:lnTo>
                    <a:pt x="7" y="849"/>
                  </a:lnTo>
                  <a:lnTo>
                    <a:pt x="10" y="857"/>
                  </a:lnTo>
                  <a:lnTo>
                    <a:pt x="15" y="865"/>
                  </a:lnTo>
                  <a:lnTo>
                    <a:pt x="19" y="871"/>
                  </a:lnTo>
                  <a:lnTo>
                    <a:pt x="26" y="877"/>
                  </a:lnTo>
                  <a:lnTo>
                    <a:pt x="32" y="883"/>
                  </a:lnTo>
                  <a:lnTo>
                    <a:pt x="38" y="888"/>
                  </a:lnTo>
                  <a:lnTo>
                    <a:pt x="46" y="893"/>
                  </a:lnTo>
                  <a:lnTo>
                    <a:pt x="54" y="897"/>
                  </a:lnTo>
                  <a:lnTo>
                    <a:pt x="62" y="899"/>
                  </a:lnTo>
                  <a:lnTo>
                    <a:pt x="71" y="901"/>
                  </a:lnTo>
                  <a:lnTo>
                    <a:pt x="81" y="903"/>
                  </a:lnTo>
                  <a:lnTo>
                    <a:pt x="90" y="903"/>
                  </a:lnTo>
                  <a:lnTo>
                    <a:pt x="300" y="903"/>
                  </a:lnTo>
                  <a:lnTo>
                    <a:pt x="310" y="903"/>
                  </a:lnTo>
                  <a:lnTo>
                    <a:pt x="320" y="901"/>
                  </a:lnTo>
                  <a:lnTo>
                    <a:pt x="329" y="899"/>
                  </a:lnTo>
                  <a:lnTo>
                    <a:pt x="337" y="897"/>
                  </a:lnTo>
                  <a:lnTo>
                    <a:pt x="346" y="893"/>
                  </a:lnTo>
                  <a:lnTo>
                    <a:pt x="353" y="888"/>
                  </a:lnTo>
                  <a:lnTo>
                    <a:pt x="359" y="883"/>
                  </a:lnTo>
                  <a:lnTo>
                    <a:pt x="366" y="877"/>
                  </a:lnTo>
                  <a:lnTo>
                    <a:pt x="371" y="871"/>
                  </a:lnTo>
                  <a:lnTo>
                    <a:pt x="376" y="865"/>
                  </a:lnTo>
                  <a:lnTo>
                    <a:pt x="381" y="857"/>
                  </a:lnTo>
                  <a:lnTo>
                    <a:pt x="385" y="849"/>
                  </a:lnTo>
                  <a:lnTo>
                    <a:pt x="387" y="840"/>
                  </a:lnTo>
                  <a:lnTo>
                    <a:pt x="390" y="832"/>
                  </a:lnTo>
                  <a:lnTo>
                    <a:pt x="391" y="822"/>
                  </a:lnTo>
                  <a:lnTo>
                    <a:pt x="391" y="812"/>
                  </a:lnTo>
                  <a:lnTo>
                    <a:pt x="391" y="91"/>
                  </a:lnTo>
                  <a:lnTo>
                    <a:pt x="391" y="81"/>
                  </a:lnTo>
                  <a:lnTo>
                    <a:pt x="390" y="71"/>
                  </a:lnTo>
                  <a:lnTo>
                    <a:pt x="387" y="62"/>
                  </a:lnTo>
                  <a:lnTo>
                    <a:pt x="385" y="54"/>
                  </a:lnTo>
                  <a:lnTo>
                    <a:pt x="381" y="47"/>
                  </a:lnTo>
                  <a:lnTo>
                    <a:pt x="376" y="38"/>
                  </a:lnTo>
                  <a:lnTo>
                    <a:pt x="371" y="32"/>
                  </a:lnTo>
                  <a:lnTo>
                    <a:pt x="366" y="26"/>
                  </a:lnTo>
                  <a:lnTo>
                    <a:pt x="359" y="20"/>
                  </a:lnTo>
                  <a:lnTo>
                    <a:pt x="353" y="15"/>
                  </a:lnTo>
                  <a:lnTo>
                    <a:pt x="346" y="10"/>
                  </a:lnTo>
                  <a:lnTo>
                    <a:pt x="337" y="7"/>
                  </a:lnTo>
                  <a:lnTo>
                    <a:pt x="329" y="4"/>
                  </a:lnTo>
                  <a:lnTo>
                    <a:pt x="320" y="1"/>
                  </a:lnTo>
                  <a:lnTo>
                    <a:pt x="310" y="0"/>
                  </a:lnTo>
                  <a:lnTo>
                    <a:pt x="300" y="0"/>
                  </a:lnTo>
                  <a:lnTo>
                    <a:pt x="30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2149">
              <a:extLst>
                <a:ext uri="{FF2B5EF4-FFF2-40B4-BE49-F238E27FC236}">
                  <a16:creationId xmlns:a16="http://schemas.microsoft.com/office/drawing/2014/main" xmlns="" id="{F48758C2-F555-4015-ABDC-7494E535AA60}"/>
                </a:ext>
              </a:extLst>
            </p:cNvPr>
            <p:cNvSpPr>
              <a:spLocks/>
            </p:cNvSpPr>
            <p:nvPr/>
          </p:nvSpPr>
          <p:spPr bwMode="auto">
            <a:xfrm>
              <a:off x="10463213" y="1417638"/>
              <a:ext cx="66675" cy="66675"/>
            </a:xfrm>
            <a:custGeom>
              <a:avLst/>
              <a:gdLst>
                <a:gd name="T0" fmla="*/ 196 w 210"/>
                <a:gd name="T1" fmla="*/ 0 h 210"/>
                <a:gd name="T2" fmla="*/ 15 w 210"/>
                <a:gd name="T3" fmla="*/ 0 h 210"/>
                <a:gd name="T4" fmla="*/ 11 w 210"/>
                <a:gd name="T5" fmla="*/ 1 h 210"/>
                <a:gd name="T6" fmla="*/ 8 w 210"/>
                <a:gd name="T7" fmla="*/ 2 h 210"/>
                <a:gd name="T8" fmla="*/ 4 w 210"/>
                <a:gd name="T9" fmla="*/ 4 h 210"/>
                <a:gd name="T10" fmla="*/ 2 w 210"/>
                <a:gd name="T11" fmla="*/ 9 h 210"/>
                <a:gd name="T12" fmla="*/ 0 w 210"/>
                <a:gd name="T13" fmla="*/ 13 h 210"/>
                <a:gd name="T14" fmla="*/ 0 w 210"/>
                <a:gd name="T15" fmla="*/ 18 h 210"/>
                <a:gd name="T16" fmla="*/ 2 w 210"/>
                <a:gd name="T17" fmla="*/ 22 h 210"/>
                <a:gd name="T18" fmla="*/ 5 w 210"/>
                <a:gd name="T19" fmla="*/ 25 h 210"/>
                <a:gd name="T20" fmla="*/ 185 w 210"/>
                <a:gd name="T21" fmla="*/ 206 h 210"/>
                <a:gd name="T22" fmla="*/ 190 w 210"/>
                <a:gd name="T23" fmla="*/ 208 h 210"/>
                <a:gd name="T24" fmla="*/ 196 w 210"/>
                <a:gd name="T25" fmla="*/ 210 h 210"/>
                <a:gd name="T26" fmla="*/ 199 w 210"/>
                <a:gd name="T27" fmla="*/ 210 h 210"/>
                <a:gd name="T28" fmla="*/ 202 w 210"/>
                <a:gd name="T29" fmla="*/ 208 h 210"/>
                <a:gd name="T30" fmla="*/ 206 w 210"/>
                <a:gd name="T31" fmla="*/ 207 h 210"/>
                <a:gd name="T32" fmla="*/ 208 w 210"/>
                <a:gd name="T33" fmla="*/ 203 h 210"/>
                <a:gd name="T34" fmla="*/ 210 w 210"/>
                <a:gd name="T35" fmla="*/ 200 h 210"/>
                <a:gd name="T36" fmla="*/ 210 w 210"/>
                <a:gd name="T37" fmla="*/ 195 h 210"/>
                <a:gd name="T38" fmla="*/ 210 w 210"/>
                <a:gd name="T39" fmla="*/ 14 h 210"/>
                <a:gd name="T40" fmla="*/ 209 w 210"/>
                <a:gd name="T41" fmla="*/ 9 h 210"/>
                <a:gd name="T42" fmla="*/ 207 w 210"/>
                <a:gd name="T43" fmla="*/ 4 h 210"/>
                <a:gd name="T44" fmla="*/ 202 w 210"/>
                <a:gd name="T45" fmla="*/ 1 h 210"/>
                <a:gd name="T46" fmla="*/ 196 w 210"/>
                <a:gd name="T47" fmla="*/ 0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10" h="210">
                  <a:moveTo>
                    <a:pt x="196" y="0"/>
                  </a:moveTo>
                  <a:lnTo>
                    <a:pt x="15" y="0"/>
                  </a:lnTo>
                  <a:lnTo>
                    <a:pt x="11" y="1"/>
                  </a:lnTo>
                  <a:lnTo>
                    <a:pt x="8" y="2"/>
                  </a:lnTo>
                  <a:lnTo>
                    <a:pt x="4" y="4"/>
                  </a:lnTo>
                  <a:lnTo>
                    <a:pt x="2" y="9"/>
                  </a:lnTo>
                  <a:lnTo>
                    <a:pt x="0" y="13"/>
                  </a:lnTo>
                  <a:lnTo>
                    <a:pt x="0" y="18"/>
                  </a:lnTo>
                  <a:lnTo>
                    <a:pt x="2" y="22"/>
                  </a:lnTo>
                  <a:lnTo>
                    <a:pt x="5" y="25"/>
                  </a:lnTo>
                  <a:lnTo>
                    <a:pt x="185" y="206"/>
                  </a:lnTo>
                  <a:lnTo>
                    <a:pt x="190" y="208"/>
                  </a:lnTo>
                  <a:lnTo>
                    <a:pt x="196" y="210"/>
                  </a:lnTo>
                  <a:lnTo>
                    <a:pt x="199" y="210"/>
                  </a:lnTo>
                  <a:lnTo>
                    <a:pt x="202" y="208"/>
                  </a:lnTo>
                  <a:lnTo>
                    <a:pt x="206" y="207"/>
                  </a:lnTo>
                  <a:lnTo>
                    <a:pt x="208" y="203"/>
                  </a:lnTo>
                  <a:lnTo>
                    <a:pt x="210" y="200"/>
                  </a:lnTo>
                  <a:lnTo>
                    <a:pt x="210" y="195"/>
                  </a:lnTo>
                  <a:lnTo>
                    <a:pt x="210" y="14"/>
                  </a:lnTo>
                  <a:lnTo>
                    <a:pt x="209" y="9"/>
                  </a:lnTo>
                  <a:lnTo>
                    <a:pt x="207" y="4"/>
                  </a:lnTo>
                  <a:lnTo>
                    <a:pt x="202" y="1"/>
                  </a:lnTo>
                  <a:lnTo>
                    <a:pt x="19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2150">
              <a:extLst>
                <a:ext uri="{FF2B5EF4-FFF2-40B4-BE49-F238E27FC236}">
                  <a16:creationId xmlns:a16="http://schemas.microsoft.com/office/drawing/2014/main" xmlns="" id="{BCD48D4F-F4DB-44E2-A1A8-9BEF1F449F5F}"/>
                </a:ext>
              </a:extLst>
            </p:cNvPr>
            <p:cNvSpPr>
              <a:spLocks/>
            </p:cNvSpPr>
            <p:nvPr/>
          </p:nvSpPr>
          <p:spPr bwMode="auto">
            <a:xfrm>
              <a:off x="10463213" y="1493838"/>
              <a:ext cx="66675" cy="66675"/>
            </a:xfrm>
            <a:custGeom>
              <a:avLst/>
              <a:gdLst>
                <a:gd name="T0" fmla="*/ 196 w 210"/>
                <a:gd name="T1" fmla="*/ 0 h 210"/>
                <a:gd name="T2" fmla="*/ 15 w 210"/>
                <a:gd name="T3" fmla="*/ 0 h 210"/>
                <a:gd name="T4" fmla="*/ 11 w 210"/>
                <a:gd name="T5" fmla="*/ 1 h 210"/>
                <a:gd name="T6" fmla="*/ 8 w 210"/>
                <a:gd name="T7" fmla="*/ 3 h 210"/>
                <a:gd name="T8" fmla="*/ 4 w 210"/>
                <a:gd name="T9" fmla="*/ 6 h 210"/>
                <a:gd name="T10" fmla="*/ 2 w 210"/>
                <a:gd name="T11" fmla="*/ 10 h 210"/>
                <a:gd name="T12" fmla="*/ 0 w 210"/>
                <a:gd name="T13" fmla="*/ 14 h 210"/>
                <a:gd name="T14" fmla="*/ 0 w 210"/>
                <a:gd name="T15" fmla="*/ 18 h 210"/>
                <a:gd name="T16" fmla="*/ 2 w 210"/>
                <a:gd name="T17" fmla="*/ 22 h 210"/>
                <a:gd name="T18" fmla="*/ 5 w 210"/>
                <a:gd name="T19" fmla="*/ 26 h 210"/>
                <a:gd name="T20" fmla="*/ 185 w 210"/>
                <a:gd name="T21" fmla="*/ 207 h 210"/>
                <a:gd name="T22" fmla="*/ 190 w 210"/>
                <a:gd name="T23" fmla="*/ 210 h 210"/>
                <a:gd name="T24" fmla="*/ 196 w 210"/>
                <a:gd name="T25" fmla="*/ 210 h 210"/>
                <a:gd name="T26" fmla="*/ 199 w 210"/>
                <a:gd name="T27" fmla="*/ 210 h 210"/>
                <a:gd name="T28" fmla="*/ 202 w 210"/>
                <a:gd name="T29" fmla="*/ 209 h 210"/>
                <a:gd name="T30" fmla="*/ 206 w 210"/>
                <a:gd name="T31" fmla="*/ 208 h 210"/>
                <a:gd name="T32" fmla="*/ 208 w 210"/>
                <a:gd name="T33" fmla="*/ 204 h 210"/>
                <a:gd name="T34" fmla="*/ 210 w 210"/>
                <a:gd name="T35" fmla="*/ 200 h 210"/>
                <a:gd name="T36" fmla="*/ 210 w 210"/>
                <a:gd name="T37" fmla="*/ 196 h 210"/>
                <a:gd name="T38" fmla="*/ 210 w 210"/>
                <a:gd name="T39" fmla="*/ 15 h 210"/>
                <a:gd name="T40" fmla="*/ 209 w 210"/>
                <a:gd name="T41" fmla="*/ 10 h 210"/>
                <a:gd name="T42" fmla="*/ 207 w 210"/>
                <a:gd name="T43" fmla="*/ 5 h 210"/>
                <a:gd name="T44" fmla="*/ 202 w 210"/>
                <a:gd name="T45" fmla="*/ 1 h 210"/>
                <a:gd name="T46" fmla="*/ 196 w 210"/>
                <a:gd name="T47" fmla="*/ 0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10" h="210">
                  <a:moveTo>
                    <a:pt x="196" y="0"/>
                  </a:moveTo>
                  <a:lnTo>
                    <a:pt x="15" y="0"/>
                  </a:lnTo>
                  <a:lnTo>
                    <a:pt x="11" y="1"/>
                  </a:lnTo>
                  <a:lnTo>
                    <a:pt x="8" y="3"/>
                  </a:lnTo>
                  <a:lnTo>
                    <a:pt x="4" y="6"/>
                  </a:lnTo>
                  <a:lnTo>
                    <a:pt x="2" y="10"/>
                  </a:lnTo>
                  <a:lnTo>
                    <a:pt x="0" y="14"/>
                  </a:lnTo>
                  <a:lnTo>
                    <a:pt x="0" y="18"/>
                  </a:lnTo>
                  <a:lnTo>
                    <a:pt x="2" y="22"/>
                  </a:lnTo>
                  <a:lnTo>
                    <a:pt x="5" y="26"/>
                  </a:lnTo>
                  <a:lnTo>
                    <a:pt x="185" y="207"/>
                  </a:lnTo>
                  <a:lnTo>
                    <a:pt x="190" y="210"/>
                  </a:lnTo>
                  <a:lnTo>
                    <a:pt x="196" y="210"/>
                  </a:lnTo>
                  <a:lnTo>
                    <a:pt x="199" y="210"/>
                  </a:lnTo>
                  <a:lnTo>
                    <a:pt x="202" y="209"/>
                  </a:lnTo>
                  <a:lnTo>
                    <a:pt x="206" y="208"/>
                  </a:lnTo>
                  <a:lnTo>
                    <a:pt x="208" y="204"/>
                  </a:lnTo>
                  <a:lnTo>
                    <a:pt x="210" y="200"/>
                  </a:lnTo>
                  <a:lnTo>
                    <a:pt x="210" y="196"/>
                  </a:lnTo>
                  <a:lnTo>
                    <a:pt x="210" y="15"/>
                  </a:lnTo>
                  <a:lnTo>
                    <a:pt x="209" y="10"/>
                  </a:lnTo>
                  <a:lnTo>
                    <a:pt x="207" y="5"/>
                  </a:lnTo>
                  <a:lnTo>
                    <a:pt x="202" y="1"/>
                  </a:lnTo>
                  <a:lnTo>
                    <a:pt x="19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2151">
              <a:extLst>
                <a:ext uri="{FF2B5EF4-FFF2-40B4-BE49-F238E27FC236}">
                  <a16:creationId xmlns:a16="http://schemas.microsoft.com/office/drawing/2014/main" xmlns="" id="{BA288157-D833-42BB-B9BF-DBBECAB74911}"/>
                </a:ext>
              </a:extLst>
            </p:cNvPr>
            <p:cNvSpPr>
              <a:spLocks/>
            </p:cNvSpPr>
            <p:nvPr/>
          </p:nvSpPr>
          <p:spPr bwMode="auto">
            <a:xfrm>
              <a:off x="10463213" y="1571625"/>
              <a:ext cx="66675" cy="66675"/>
            </a:xfrm>
            <a:custGeom>
              <a:avLst/>
              <a:gdLst>
                <a:gd name="T0" fmla="*/ 196 w 210"/>
                <a:gd name="T1" fmla="*/ 0 h 211"/>
                <a:gd name="T2" fmla="*/ 15 w 210"/>
                <a:gd name="T3" fmla="*/ 0 h 211"/>
                <a:gd name="T4" fmla="*/ 11 w 210"/>
                <a:gd name="T5" fmla="*/ 1 h 211"/>
                <a:gd name="T6" fmla="*/ 8 w 210"/>
                <a:gd name="T7" fmla="*/ 2 h 211"/>
                <a:gd name="T8" fmla="*/ 4 w 210"/>
                <a:gd name="T9" fmla="*/ 6 h 211"/>
                <a:gd name="T10" fmla="*/ 2 w 210"/>
                <a:gd name="T11" fmla="*/ 9 h 211"/>
                <a:gd name="T12" fmla="*/ 0 w 210"/>
                <a:gd name="T13" fmla="*/ 13 h 211"/>
                <a:gd name="T14" fmla="*/ 0 w 210"/>
                <a:gd name="T15" fmla="*/ 18 h 211"/>
                <a:gd name="T16" fmla="*/ 2 w 210"/>
                <a:gd name="T17" fmla="*/ 22 h 211"/>
                <a:gd name="T18" fmla="*/ 5 w 210"/>
                <a:gd name="T19" fmla="*/ 25 h 211"/>
                <a:gd name="T20" fmla="*/ 185 w 210"/>
                <a:gd name="T21" fmla="*/ 206 h 211"/>
                <a:gd name="T22" fmla="*/ 190 w 210"/>
                <a:gd name="T23" fmla="*/ 210 h 211"/>
                <a:gd name="T24" fmla="*/ 196 w 210"/>
                <a:gd name="T25" fmla="*/ 211 h 211"/>
                <a:gd name="T26" fmla="*/ 199 w 210"/>
                <a:gd name="T27" fmla="*/ 210 h 211"/>
                <a:gd name="T28" fmla="*/ 202 w 210"/>
                <a:gd name="T29" fmla="*/ 210 h 211"/>
                <a:gd name="T30" fmla="*/ 206 w 210"/>
                <a:gd name="T31" fmla="*/ 207 h 211"/>
                <a:gd name="T32" fmla="*/ 208 w 210"/>
                <a:gd name="T33" fmla="*/ 204 h 211"/>
                <a:gd name="T34" fmla="*/ 210 w 210"/>
                <a:gd name="T35" fmla="*/ 200 h 211"/>
                <a:gd name="T36" fmla="*/ 210 w 210"/>
                <a:gd name="T37" fmla="*/ 195 h 211"/>
                <a:gd name="T38" fmla="*/ 210 w 210"/>
                <a:gd name="T39" fmla="*/ 14 h 211"/>
                <a:gd name="T40" fmla="*/ 209 w 210"/>
                <a:gd name="T41" fmla="*/ 9 h 211"/>
                <a:gd name="T42" fmla="*/ 207 w 210"/>
                <a:gd name="T43" fmla="*/ 5 h 211"/>
                <a:gd name="T44" fmla="*/ 202 w 210"/>
                <a:gd name="T45" fmla="*/ 1 h 211"/>
                <a:gd name="T46" fmla="*/ 196 w 210"/>
                <a:gd name="T47" fmla="*/ 0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10" h="211">
                  <a:moveTo>
                    <a:pt x="196" y="0"/>
                  </a:moveTo>
                  <a:lnTo>
                    <a:pt x="15" y="0"/>
                  </a:lnTo>
                  <a:lnTo>
                    <a:pt x="11" y="1"/>
                  </a:lnTo>
                  <a:lnTo>
                    <a:pt x="8" y="2"/>
                  </a:lnTo>
                  <a:lnTo>
                    <a:pt x="4" y="6"/>
                  </a:lnTo>
                  <a:lnTo>
                    <a:pt x="2" y="9"/>
                  </a:lnTo>
                  <a:lnTo>
                    <a:pt x="0" y="13"/>
                  </a:lnTo>
                  <a:lnTo>
                    <a:pt x="0" y="18"/>
                  </a:lnTo>
                  <a:lnTo>
                    <a:pt x="2" y="22"/>
                  </a:lnTo>
                  <a:lnTo>
                    <a:pt x="5" y="25"/>
                  </a:lnTo>
                  <a:lnTo>
                    <a:pt x="185" y="206"/>
                  </a:lnTo>
                  <a:lnTo>
                    <a:pt x="190" y="210"/>
                  </a:lnTo>
                  <a:lnTo>
                    <a:pt x="196" y="211"/>
                  </a:lnTo>
                  <a:lnTo>
                    <a:pt x="199" y="210"/>
                  </a:lnTo>
                  <a:lnTo>
                    <a:pt x="202" y="210"/>
                  </a:lnTo>
                  <a:lnTo>
                    <a:pt x="206" y="207"/>
                  </a:lnTo>
                  <a:lnTo>
                    <a:pt x="208" y="204"/>
                  </a:lnTo>
                  <a:lnTo>
                    <a:pt x="210" y="200"/>
                  </a:lnTo>
                  <a:lnTo>
                    <a:pt x="210" y="195"/>
                  </a:lnTo>
                  <a:lnTo>
                    <a:pt x="210" y="14"/>
                  </a:lnTo>
                  <a:lnTo>
                    <a:pt x="209" y="9"/>
                  </a:lnTo>
                  <a:lnTo>
                    <a:pt x="207" y="5"/>
                  </a:lnTo>
                  <a:lnTo>
                    <a:pt x="202" y="1"/>
                  </a:lnTo>
                  <a:lnTo>
                    <a:pt x="19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2152">
              <a:extLst>
                <a:ext uri="{FF2B5EF4-FFF2-40B4-BE49-F238E27FC236}">
                  <a16:creationId xmlns:a16="http://schemas.microsoft.com/office/drawing/2014/main" xmlns="" id="{3AF3B133-2AD7-42C9-9156-8629C96CDDF3}"/>
                </a:ext>
              </a:extLst>
            </p:cNvPr>
            <p:cNvSpPr>
              <a:spLocks/>
            </p:cNvSpPr>
            <p:nvPr/>
          </p:nvSpPr>
          <p:spPr bwMode="auto">
            <a:xfrm>
              <a:off x="10674350" y="1417638"/>
              <a:ext cx="66675" cy="66675"/>
            </a:xfrm>
            <a:custGeom>
              <a:avLst/>
              <a:gdLst>
                <a:gd name="T0" fmla="*/ 10 w 210"/>
                <a:gd name="T1" fmla="*/ 208 h 210"/>
                <a:gd name="T2" fmla="*/ 13 w 210"/>
                <a:gd name="T3" fmla="*/ 210 h 210"/>
                <a:gd name="T4" fmla="*/ 15 w 210"/>
                <a:gd name="T5" fmla="*/ 210 h 210"/>
                <a:gd name="T6" fmla="*/ 21 w 210"/>
                <a:gd name="T7" fmla="*/ 208 h 210"/>
                <a:gd name="T8" fmla="*/ 26 w 210"/>
                <a:gd name="T9" fmla="*/ 206 h 210"/>
                <a:gd name="T10" fmla="*/ 207 w 210"/>
                <a:gd name="T11" fmla="*/ 25 h 210"/>
                <a:gd name="T12" fmla="*/ 209 w 210"/>
                <a:gd name="T13" fmla="*/ 22 h 210"/>
                <a:gd name="T14" fmla="*/ 210 w 210"/>
                <a:gd name="T15" fmla="*/ 18 h 210"/>
                <a:gd name="T16" fmla="*/ 210 w 210"/>
                <a:gd name="T17" fmla="*/ 13 h 210"/>
                <a:gd name="T18" fmla="*/ 209 w 210"/>
                <a:gd name="T19" fmla="*/ 9 h 210"/>
                <a:gd name="T20" fmla="*/ 207 w 210"/>
                <a:gd name="T21" fmla="*/ 4 h 210"/>
                <a:gd name="T22" fmla="*/ 204 w 210"/>
                <a:gd name="T23" fmla="*/ 2 h 210"/>
                <a:gd name="T24" fmla="*/ 201 w 210"/>
                <a:gd name="T25" fmla="*/ 1 h 210"/>
                <a:gd name="T26" fmla="*/ 196 w 210"/>
                <a:gd name="T27" fmla="*/ 0 h 210"/>
                <a:gd name="T28" fmla="*/ 15 w 210"/>
                <a:gd name="T29" fmla="*/ 0 h 210"/>
                <a:gd name="T30" fmla="*/ 9 w 210"/>
                <a:gd name="T31" fmla="*/ 1 h 210"/>
                <a:gd name="T32" fmla="*/ 5 w 210"/>
                <a:gd name="T33" fmla="*/ 4 h 210"/>
                <a:gd name="T34" fmla="*/ 2 w 210"/>
                <a:gd name="T35" fmla="*/ 9 h 210"/>
                <a:gd name="T36" fmla="*/ 0 w 210"/>
                <a:gd name="T37" fmla="*/ 14 h 210"/>
                <a:gd name="T38" fmla="*/ 0 w 210"/>
                <a:gd name="T39" fmla="*/ 195 h 210"/>
                <a:gd name="T40" fmla="*/ 0 w 210"/>
                <a:gd name="T41" fmla="*/ 200 h 210"/>
                <a:gd name="T42" fmla="*/ 3 w 210"/>
                <a:gd name="T43" fmla="*/ 203 h 210"/>
                <a:gd name="T44" fmla="*/ 5 w 210"/>
                <a:gd name="T45" fmla="*/ 207 h 210"/>
                <a:gd name="T46" fmla="*/ 10 w 210"/>
                <a:gd name="T47" fmla="*/ 208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10" h="210">
                  <a:moveTo>
                    <a:pt x="10" y="208"/>
                  </a:moveTo>
                  <a:lnTo>
                    <a:pt x="13" y="210"/>
                  </a:lnTo>
                  <a:lnTo>
                    <a:pt x="15" y="210"/>
                  </a:lnTo>
                  <a:lnTo>
                    <a:pt x="21" y="208"/>
                  </a:lnTo>
                  <a:lnTo>
                    <a:pt x="26" y="206"/>
                  </a:lnTo>
                  <a:lnTo>
                    <a:pt x="207" y="25"/>
                  </a:lnTo>
                  <a:lnTo>
                    <a:pt x="209" y="22"/>
                  </a:lnTo>
                  <a:lnTo>
                    <a:pt x="210" y="18"/>
                  </a:lnTo>
                  <a:lnTo>
                    <a:pt x="210" y="13"/>
                  </a:lnTo>
                  <a:lnTo>
                    <a:pt x="209" y="9"/>
                  </a:lnTo>
                  <a:lnTo>
                    <a:pt x="207" y="4"/>
                  </a:lnTo>
                  <a:lnTo>
                    <a:pt x="204" y="2"/>
                  </a:lnTo>
                  <a:lnTo>
                    <a:pt x="201" y="1"/>
                  </a:lnTo>
                  <a:lnTo>
                    <a:pt x="196" y="0"/>
                  </a:lnTo>
                  <a:lnTo>
                    <a:pt x="15" y="0"/>
                  </a:lnTo>
                  <a:lnTo>
                    <a:pt x="9" y="1"/>
                  </a:lnTo>
                  <a:lnTo>
                    <a:pt x="5" y="4"/>
                  </a:lnTo>
                  <a:lnTo>
                    <a:pt x="2" y="9"/>
                  </a:lnTo>
                  <a:lnTo>
                    <a:pt x="0" y="14"/>
                  </a:lnTo>
                  <a:lnTo>
                    <a:pt x="0" y="195"/>
                  </a:lnTo>
                  <a:lnTo>
                    <a:pt x="0" y="200"/>
                  </a:lnTo>
                  <a:lnTo>
                    <a:pt x="3" y="203"/>
                  </a:lnTo>
                  <a:lnTo>
                    <a:pt x="5" y="207"/>
                  </a:lnTo>
                  <a:lnTo>
                    <a:pt x="10" y="20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2153">
              <a:extLst>
                <a:ext uri="{FF2B5EF4-FFF2-40B4-BE49-F238E27FC236}">
                  <a16:creationId xmlns:a16="http://schemas.microsoft.com/office/drawing/2014/main" xmlns="" id="{30DBFCF4-E881-4791-8346-3081483E99B2}"/>
                </a:ext>
              </a:extLst>
            </p:cNvPr>
            <p:cNvSpPr>
              <a:spLocks/>
            </p:cNvSpPr>
            <p:nvPr/>
          </p:nvSpPr>
          <p:spPr bwMode="auto">
            <a:xfrm>
              <a:off x="10674350" y="1493838"/>
              <a:ext cx="66675" cy="66675"/>
            </a:xfrm>
            <a:custGeom>
              <a:avLst/>
              <a:gdLst>
                <a:gd name="T0" fmla="*/ 196 w 210"/>
                <a:gd name="T1" fmla="*/ 0 h 210"/>
                <a:gd name="T2" fmla="*/ 15 w 210"/>
                <a:gd name="T3" fmla="*/ 0 h 210"/>
                <a:gd name="T4" fmla="*/ 9 w 210"/>
                <a:gd name="T5" fmla="*/ 1 h 210"/>
                <a:gd name="T6" fmla="*/ 5 w 210"/>
                <a:gd name="T7" fmla="*/ 5 h 210"/>
                <a:gd name="T8" fmla="*/ 2 w 210"/>
                <a:gd name="T9" fmla="*/ 10 h 210"/>
                <a:gd name="T10" fmla="*/ 0 w 210"/>
                <a:gd name="T11" fmla="*/ 15 h 210"/>
                <a:gd name="T12" fmla="*/ 0 w 210"/>
                <a:gd name="T13" fmla="*/ 196 h 210"/>
                <a:gd name="T14" fmla="*/ 0 w 210"/>
                <a:gd name="T15" fmla="*/ 200 h 210"/>
                <a:gd name="T16" fmla="*/ 3 w 210"/>
                <a:gd name="T17" fmla="*/ 204 h 210"/>
                <a:gd name="T18" fmla="*/ 5 w 210"/>
                <a:gd name="T19" fmla="*/ 208 h 210"/>
                <a:gd name="T20" fmla="*/ 10 w 210"/>
                <a:gd name="T21" fmla="*/ 209 h 210"/>
                <a:gd name="T22" fmla="*/ 13 w 210"/>
                <a:gd name="T23" fmla="*/ 210 h 210"/>
                <a:gd name="T24" fmla="*/ 15 w 210"/>
                <a:gd name="T25" fmla="*/ 210 h 210"/>
                <a:gd name="T26" fmla="*/ 21 w 210"/>
                <a:gd name="T27" fmla="*/ 210 h 210"/>
                <a:gd name="T28" fmla="*/ 26 w 210"/>
                <a:gd name="T29" fmla="*/ 207 h 210"/>
                <a:gd name="T30" fmla="*/ 207 w 210"/>
                <a:gd name="T31" fmla="*/ 26 h 210"/>
                <a:gd name="T32" fmla="*/ 209 w 210"/>
                <a:gd name="T33" fmla="*/ 22 h 210"/>
                <a:gd name="T34" fmla="*/ 210 w 210"/>
                <a:gd name="T35" fmla="*/ 18 h 210"/>
                <a:gd name="T36" fmla="*/ 210 w 210"/>
                <a:gd name="T37" fmla="*/ 14 h 210"/>
                <a:gd name="T38" fmla="*/ 209 w 210"/>
                <a:gd name="T39" fmla="*/ 10 h 210"/>
                <a:gd name="T40" fmla="*/ 207 w 210"/>
                <a:gd name="T41" fmla="*/ 6 h 210"/>
                <a:gd name="T42" fmla="*/ 204 w 210"/>
                <a:gd name="T43" fmla="*/ 3 h 210"/>
                <a:gd name="T44" fmla="*/ 201 w 210"/>
                <a:gd name="T45" fmla="*/ 1 h 210"/>
                <a:gd name="T46" fmla="*/ 196 w 210"/>
                <a:gd name="T47" fmla="*/ 0 h 2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10" h="210">
                  <a:moveTo>
                    <a:pt x="196" y="0"/>
                  </a:moveTo>
                  <a:lnTo>
                    <a:pt x="15" y="0"/>
                  </a:lnTo>
                  <a:lnTo>
                    <a:pt x="9" y="1"/>
                  </a:lnTo>
                  <a:lnTo>
                    <a:pt x="5" y="5"/>
                  </a:lnTo>
                  <a:lnTo>
                    <a:pt x="2" y="10"/>
                  </a:lnTo>
                  <a:lnTo>
                    <a:pt x="0" y="15"/>
                  </a:lnTo>
                  <a:lnTo>
                    <a:pt x="0" y="196"/>
                  </a:lnTo>
                  <a:lnTo>
                    <a:pt x="0" y="200"/>
                  </a:lnTo>
                  <a:lnTo>
                    <a:pt x="3" y="204"/>
                  </a:lnTo>
                  <a:lnTo>
                    <a:pt x="5" y="208"/>
                  </a:lnTo>
                  <a:lnTo>
                    <a:pt x="10" y="209"/>
                  </a:lnTo>
                  <a:lnTo>
                    <a:pt x="13" y="210"/>
                  </a:lnTo>
                  <a:lnTo>
                    <a:pt x="15" y="210"/>
                  </a:lnTo>
                  <a:lnTo>
                    <a:pt x="21" y="210"/>
                  </a:lnTo>
                  <a:lnTo>
                    <a:pt x="26" y="207"/>
                  </a:lnTo>
                  <a:lnTo>
                    <a:pt x="207" y="26"/>
                  </a:lnTo>
                  <a:lnTo>
                    <a:pt x="209" y="22"/>
                  </a:lnTo>
                  <a:lnTo>
                    <a:pt x="210" y="18"/>
                  </a:lnTo>
                  <a:lnTo>
                    <a:pt x="210" y="14"/>
                  </a:lnTo>
                  <a:lnTo>
                    <a:pt x="209" y="10"/>
                  </a:lnTo>
                  <a:lnTo>
                    <a:pt x="207" y="6"/>
                  </a:lnTo>
                  <a:lnTo>
                    <a:pt x="204" y="3"/>
                  </a:lnTo>
                  <a:lnTo>
                    <a:pt x="201" y="1"/>
                  </a:lnTo>
                  <a:lnTo>
                    <a:pt x="19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2154">
              <a:extLst>
                <a:ext uri="{FF2B5EF4-FFF2-40B4-BE49-F238E27FC236}">
                  <a16:creationId xmlns:a16="http://schemas.microsoft.com/office/drawing/2014/main" xmlns="" id="{4FE7C9EF-D14D-4E88-A318-E4EB33E90F37}"/>
                </a:ext>
              </a:extLst>
            </p:cNvPr>
            <p:cNvSpPr>
              <a:spLocks/>
            </p:cNvSpPr>
            <p:nvPr/>
          </p:nvSpPr>
          <p:spPr bwMode="auto">
            <a:xfrm>
              <a:off x="10674350" y="1571625"/>
              <a:ext cx="66675" cy="66675"/>
            </a:xfrm>
            <a:custGeom>
              <a:avLst/>
              <a:gdLst>
                <a:gd name="T0" fmla="*/ 196 w 210"/>
                <a:gd name="T1" fmla="*/ 0 h 211"/>
                <a:gd name="T2" fmla="*/ 15 w 210"/>
                <a:gd name="T3" fmla="*/ 0 h 211"/>
                <a:gd name="T4" fmla="*/ 9 w 210"/>
                <a:gd name="T5" fmla="*/ 1 h 211"/>
                <a:gd name="T6" fmla="*/ 5 w 210"/>
                <a:gd name="T7" fmla="*/ 5 h 211"/>
                <a:gd name="T8" fmla="*/ 2 w 210"/>
                <a:gd name="T9" fmla="*/ 9 h 211"/>
                <a:gd name="T10" fmla="*/ 0 w 210"/>
                <a:gd name="T11" fmla="*/ 14 h 211"/>
                <a:gd name="T12" fmla="*/ 0 w 210"/>
                <a:gd name="T13" fmla="*/ 195 h 211"/>
                <a:gd name="T14" fmla="*/ 0 w 210"/>
                <a:gd name="T15" fmla="*/ 200 h 211"/>
                <a:gd name="T16" fmla="*/ 3 w 210"/>
                <a:gd name="T17" fmla="*/ 204 h 211"/>
                <a:gd name="T18" fmla="*/ 5 w 210"/>
                <a:gd name="T19" fmla="*/ 207 h 211"/>
                <a:gd name="T20" fmla="*/ 10 w 210"/>
                <a:gd name="T21" fmla="*/ 210 h 211"/>
                <a:gd name="T22" fmla="*/ 13 w 210"/>
                <a:gd name="T23" fmla="*/ 210 h 211"/>
                <a:gd name="T24" fmla="*/ 15 w 210"/>
                <a:gd name="T25" fmla="*/ 211 h 211"/>
                <a:gd name="T26" fmla="*/ 21 w 210"/>
                <a:gd name="T27" fmla="*/ 210 h 211"/>
                <a:gd name="T28" fmla="*/ 26 w 210"/>
                <a:gd name="T29" fmla="*/ 206 h 211"/>
                <a:gd name="T30" fmla="*/ 207 w 210"/>
                <a:gd name="T31" fmla="*/ 25 h 211"/>
                <a:gd name="T32" fmla="*/ 209 w 210"/>
                <a:gd name="T33" fmla="*/ 22 h 211"/>
                <a:gd name="T34" fmla="*/ 210 w 210"/>
                <a:gd name="T35" fmla="*/ 18 h 211"/>
                <a:gd name="T36" fmla="*/ 210 w 210"/>
                <a:gd name="T37" fmla="*/ 13 h 211"/>
                <a:gd name="T38" fmla="*/ 209 w 210"/>
                <a:gd name="T39" fmla="*/ 9 h 211"/>
                <a:gd name="T40" fmla="*/ 207 w 210"/>
                <a:gd name="T41" fmla="*/ 6 h 211"/>
                <a:gd name="T42" fmla="*/ 204 w 210"/>
                <a:gd name="T43" fmla="*/ 2 h 211"/>
                <a:gd name="T44" fmla="*/ 201 w 210"/>
                <a:gd name="T45" fmla="*/ 1 h 211"/>
                <a:gd name="T46" fmla="*/ 196 w 210"/>
                <a:gd name="T47" fmla="*/ 0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10" h="211">
                  <a:moveTo>
                    <a:pt x="196" y="0"/>
                  </a:moveTo>
                  <a:lnTo>
                    <a:pt x="15" y="0"/>
                  </a:lnTo>
                  <a:lnTo>
                    <a:pt x="9" y="1"/>
                  </a:lnTo>
                  <a:lnTo>
                    <a:pt x="5" y="5"/>
                  </a:lnTo>
                  <a:lnTo>
                    <a:pt x="2" y="9"/>
                  </a:lnTo>
                  <a:lnTo>
                    <a:pt x="0" y="14"/>
                  </a:lnTo>
                  <a:lnTo>
                    <a:pt x="0" y="195"/>
                  </a:lnTo>
                  <a:lnTo>
                    <a:pt x="0" y="200"/>
                  </a:lnTo>
                  <a:lnTo>
                    <a:pt x="3" y="204"/>
                  </a:lnTo>
                  <a:lnTo>
                    <a:pt x="5" y="207"/>
                  </a:lnTo>
                  <a:lnTo>
                    <a:pt x="10" y="210"/>
                  </a:lnTo>
                  <a:lnTo>
                    <a:pt x="13" y="210"/>
                  </a:lnTo>
                  <a:lnTo>
                    <a:pt x="15" y="211"/>
                  </a:lnTo>
                  <a:lnTo>
                    <a:pt x="21" y="210"/>
                  </a:lnTo>
                  <a:lnTo>
                    <a:pt x="26" y="206"/>
                  </a:lnTo>
                  <a:lnTo>
                    <a:pt x="207" y="25"/>
                  </a:lnTo>
                  <a:lnTo>
                    <a:pt x="209" y="22"/>
                  </a:lnTo>
                  <a:lnTo>
                    <a:pt x="210" y="18"/>
                  </a:lnTo>
                  <a:lnTo>
                    <a:pt x="210" y="13"/>
                  </a:lnTo>
                  <a:lnTo>
                    <a:pt x="209" y="9"/>
                  </a:lnTo>
                  <a:lnTo>
                    <a:pt x="207" y="6"/>
                  </a:lnTo>
                  <a:lnTo>
                    <a:pt x="204" y="2"/>
                  </a:lnTo>
                  <a:lnTo>
                    <a:pt x="201" y="1"/>
                  </a:lnTo>
                  <a:lnTo>
                    <a:pt x="196"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50" name="Group 49">
            <a:extLst>
              <a:ext uri="{FF2B5EF4-FFF2-40B4-BE49-F238E27FC236}">
                <a16:creationId xmlns:a16="http://schemas.microsoft.com/office/drawing/2014/main" xmlns="" id="{ADFA9824-0FCD-47A2-AD70-06D4A4650ECF}"/>
              </a:ext>
            </a:extLst>
          </p:cNvPr>
          <p:cNvGrpSpPr/>
          <p:nvPr/>
        </p:nvGrpSpPr>
        <p:grpSpPr>
          <a:xfrm>
            <a:off x="4499905" y="2302291"/>
            <a:ext cx="195171" cy="196255"/>
            <a:chOff x="2025650" y="4786313"/>
            <a:chExt cx="285750" cy="287338"/>
          </a:xfrm>
          <a:solidFill>
            <a:schemeClr val="bg1"/>
          </a:solidFill>
        </p:grpSpPr>
        <p:sp>
          <p:nvSpPr>
            <p:cNvPr id="51" name="Freeform 565">
              <a:extLst>
                <a:ext uri="{FF2B5EF4-FFF2-40B4-BE49-F238E27FC236}">
                  <a16:creationId xmlns:a16="http://schemas.microsoft.com/office/drawing/2014/main" xmlns="" id="{E7B885B7-EC06-4735-B6F1-80464F5DC6A3}"/>
                </a:ext>
              </a:extLst>
            </p:cNvPr>
            <p:cNvSpPr>
              <a:spLocks noEditPoints="1"/>
            </p:cNvSpPr>
            <p:nvPr/>
          </p:nvSpPr>
          <p:spPr bwMode="auto">
            <a:xfrm>
              <a:off x="2025650" y="4786313"/>
              <a:ext cx="285750" cy="287338"/>
            </a:xfrm>
            <a:custGeom>
              <a:avLst/>
              <a:gdLst>
                <a:gd name="T0" fmla="*/ 812 w 903"/>
                <a:gd name="T1" fmla="*/ 500 h 903"/>
                <a:gd name="T2" fmla="*/ 810 w 903"/>
                <a:gd name="T3" fmla="*/ 505 h 903"/>
                <a:gd name="T4" fmla="*/ 806 w 903"/>
                <a:gd name="T5" fmla="*/ 509 h 903"/>
                <a:gd name="T6" fmla="*/ 800 w 903"/>
                <a:gd name="T7" fmla="*/ 511 h 903"/>
                <a:gd name="T8" fmla="*/ 105 w 903"/>
                <a:gd name="T9" fmla="*/ 511 h 903"/>
                <a:gd name="T10" fmla="*/ 99 w 903"/>
                <a:gd name="T11" fmla="*/ 510 h 903"/>
                <a:gd name="T12" fmla="*/ 95 w 903"/>
                <a:gd name="T13" fmla="*/ 507 h 903"/>
                <a:gd name="T14" fmla="*/ 92 w 903"/>
                <a:gd name="T15" fmla="*/ 502 h 903"/>
                <a:gd name="T16" fmla="*/ 90 w 903"/>
                <a:gd name="T17" fmla="*/ 496 h 903"/>
                <a:gd name="T18" fmla="*/ 90 w 903"/>
                <a:gd name="T19" fmla="*/ 105 h 903"/>
                <a:gd name="T20" fmla="*/ 92 w 903"/>
                <a:gd name="T21" fmla="*/ 100 h 903"/>
                <a:gd name="T22" fmla="*/ 95 w 903"/>
                <a:gd name="T23" fmla="*/ 94 h 903"/>
                <a:gd name="T24" fmla="*/ 99 w 903"/>
                <a:gd name="T25" fmla="*/ 91 h 903"/>
                <a:gd name="T26" fmla="*/ 105 w 903"/>
                <a:gd name="T27" fmla="*/ 90 h 903"/>
                <a:gd name="T28" fmla="*/ 800 w 903"/>
                <a:gd name="T29" fmla="*/ 90 h 903"/>
                <a:gd name="T30" fmla="*/ 806 w 903"/>
                <a:gd name="T31" fmla="*/ 92 h 903"/>
                <a:gd name="T32" fmla="*/ 810 w 903"/>
                <a:gd name="T33" fmla="*/ 96 h 903"/>
                <a:gd name="T34" fmla="*/ 812 w 903"/>
                <a:gd name="T35" fmla="*/ 102 h 903"/>
                <a:gd name="T36" fmla="*/ 813 w 903"/>
                <a:gd name="T37" fmla="*/ 496 h 903"/>
                <a:gd name="T38" fmla="*/ 15 w 903"/>
                <a:gd name="T39" fmla="*/ 0 h 903"/>
                <a:gd name="T40" fmla="*/ 9 w 903"/>
                <a:gd name="T41" fmla="*/ 1 h 903"/>
                <a:gd name="T42" fmla="*/ 5 w 903"/>
                <a:gd name="T43" fmla="*/ 4 h 903"/>
                <a:gd name="T44" fmla="*/ 1 w 903"/>
                <a:gd name="T45" fmla="*/ 8 h 903"/>
                <a:gd name="T46" fmla="*/ 0 w 903"/>
                <a:gd name="T47" fmla="*/ 15 h 903"/>
                <a:gd name="T48" fmla="*/ 0 w 903"/>
                <a:gd name="T49" fmla="*/ 590 h 903"/>
                <a:gd name="T50" fmla="*/ 2 w 903"/>
                <a:gd name="T51" fmla="*/ 595 h 903"/>
                <a:gd name="T52" fmla="*/ 7 w 903"/>
                <a:gd name="T53" fmla="*/ 599 h 903"/>
                <a:gd name="T54" fmla="*/ 12 w 903"/>
                <a:gd name="T55" fmla="*/ 602 h 903"/>
                <a:gd name="T56" fmla="*/ 437 w 903"/>
                <a:gd name="T57" fmla="*/ 602 h 903"/>
                <a:gd name="T58" fmla="*/ 260 w 903"/>
                <a:gd name="T59" fmla="*/ 877 h 903"/>
                <a:gd name="T60" fmla="*/ 257 w 903"/>
                <a:gd name="T61" fmla="*/ 883 h 903"/>
                <a:gd name="T62" fmla="*/ 256 w 903"/>
                <a:gd name="T63" fmla="*/ 888 h 903"/>
                <a:gd name="T64" fmla="*/ 257 w 903"/>
                <a:gd name="T65" fmla="*/ 893 h 903"/>
                <a:gd name="T66" fmla="*/ 260 w 903"/>
                <a:gd name="T67" fmla="*/ 899 h 903"/>
                <a:gd name="T68" fmla="*/ 265 w 903"/>
                <a:gd name="T69" fmla="*/ 902 h 903"/>
                <a:gd name="T70" fmla="*/ 271 w 903"/>
                <a:gd name="T71" fmla="*/ 903 h 903"/>
                <a:gd name="T72" fmla="*/ 277 w 903"/>
                <a:gd name="T73" fmla="*/ 902 h 903"/>
                <a:gd name="T74" fmla="*/ 281 w 903"/>
                <a:gd name="T75" fmla="*/ 899 h 903"/>
                <a:gd name="T76" fmla="*/ 621 w 903"/>
                <a:gd name="T77" fmla="*/ 899 h 903"/>
                <a:gd name="T78" fmla="*/ 627 w 903"/>
                <a:gd name="T79" fmla="*/ 902 h 903"/>
                <a:gd name="T80" fmla="*/ 632 w 903"/>
                <a:gd name="T81" fmla="*/ 903 h 903"/>
                <a:gd name="T82" fmla="*/ 637 w 903"/>
                <a:gd name="T83" fmla="*/ 902 h 903"/>
                <a:gd name="T84" fmla="*/ 643 w 903"/>
                <a:gd name="T85" fmla="*/ 899 h 903"/>
                <a:gd name="T86" fmla="*/ 646 w 903"/>
                <a:gd name="T87" fmla="*/ 893 h 903"/>
                <a:gd name="T88" fmla="*/ 647 w 903"/>
                <a:gd name="T89" fmla="*/ 888 h 903"/>
                <a:gd name="T90" fmla="*/ 646 w 903"/>
                <a:gd name="T91" fmla="*/ 883 h 903"/>
                <a:gd name="T92" fmla="*/ 643 w 903"/>
                <a:gd name="T93" fmla="*/ 877 h 903"/>
                <a:gd name="T94" fmla="*/ 467 w 903"/>
                <a:gd name="T95" fmla="*/ 602 h 903"/>
                <a:gd name="T96" fmla="*/ 892 w 903"/>
                <a:gd name="T97" fmla="*/ 602 h 903"/>
                <a:gd name="T98" fmla="*/ 897 w 903"/>
                <a:gd name="T99" fmla="*/ 599 h 903"/>
                <a:gd name="T100" fmla="*/ 900 w 903"/>
                <a:gd name="T101" fmla="*/ 595 h 903"/>
                <a:gd name="T102" fmla="*/ 902 w 903"/>
                <a:gd name="T103" fmla="*/ 590 h 903"/>
                <a:gd name="T104" fmla="*/ 903 w 903"/>
                <a:gd name="T105" fmla="*/ 15 h 903"/>
                <a:gd name="T106" fmla="*/ 902 w 903"/>
                <a:gd name="T107" fmla="*/ 8 h 903"/>
                <a:gd name="T108" fmla="*/ 899 w 903"/>
                <a:gd name="T109" fmla="*/ 4 h 903"/>
                <a:gd name="T110" fmla="*/ 894 w 903"/>
                <a:gd name="T111" fmla="*/ 1 h 903"/>
                <a:gd name="T112" fmla="*/ 888 w 903"/>
                <a:gd name="T113" fmla="*/ 0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903" h="903">
                  <a:moveTo>
                    <a:pt x="813" y="496"/>
                  </a:moveTo>
                  <a:lnTo>
                    <a:pt x="812" y="500"/>
                  </a:lnTo>
                  <a:lnTo>
                    <a:pt x="811" y="502"/>
                  </a:lnTo>
                  <a:lnTo>
                    <a:pt x="810" y="505"/>
                  </a:lnTo>
                  <a:lnTo>
                    <a:pt x="808" y="507"/>
                  </a:lnTo>
                  <a:lnTo>
                    <a:pt x="806" y="509"/>
                  </a:lnTo>
                  <a:lnTo>
                    <a:pt x="804" y="510"/>
                  </a:lnTo>
                  <a:lnTo>
                    <a:pt x="800" y="511"/>
                  </a:lnTo>
                  <a:lnTo>
                    <a:pt x="797" y="511"/>
                  </a:lnTo>
                  <a:lnTo>
                    <a:pt x="105" y="511"/>
                  </a:lnTo>
                  <a:lnTo>
                    <a:pt x="102" y="511"/>
                  </a:lnTo>
                  <a:lnTo>
                    <a:pt x="99" y="510"/>
                  </a:lnTo>
                  <a:lnTo>
                    <a:pt x="97" y="509"/>
                  </a:lnTo>
                  <a:lnTo>
                    <a:pt x="95" y="507"/>
                  </a:lnTo>
                  <a:lnTo>
                    <a:pt x="93" y="505"/>
                  </a:lnTo>
                  <a:lnTo>
                    <a:pt x="92" y="502"/>
                  </a:lnTo>
                  <a:lnTo>
                    <a:pt x="90" y="500"/>
                  </a:lnTo>
                  <a:lnTo>
                    <a:pt x="90" y="496"/>
                  </a:lnTo>
                  <a:lnTo>
                    <a:pt x="90" y="316"/>
                  </a:lnTo>
                  <a:lnTo>
                    <a:pt x="90" y="105"/>
                  </a:lnTo>
                  <a:lnTo>
                    <a:pt x="90" y="102"/>
                  </a:lnTo>
                  <a:lnTo>
                    <a:pt x="92" y="100"/>
                  </a:lnTo>
                  <a:lnTo>
                    <a:pt x="93" y="96"/>
                  </a:lnTo>
                  <a:lnTo>
                    <a:pt x="95" y="94"/>
                  </a:lnTo>
                  <a:lnTo>
                    <a:pt x="97" y="92"/>
                  </a:lnTo>
                  <a:lnTo>
                    <a:pt x="99" y="91"/>
                  </a:lnTo>
                  <a:lnTo>
                    <a:pt x="102" y="90"/>
                  </a:lnTo>
                  <a:lnTo>
                    <a:pt x="105" y="90"/>
                  </a:lnTo>
                  <a:lnTo>
                    <a:pt x="798" y="90"/>
                  </a:lnTo>
                  <a:lnTo>
                    <a:pt x="800" y="90"/>
                  </a:lnTo>
                  <a:lnTo>
                    <a:pt x="804" y="91"/>
                  </a:lnTo>
                  <a:lnTo>
                    <a:pt x="806" y="92"/>
                  </a:lnTo>
                  <a:lnTo>
                    <a:pt x="808" y="94"/>
                  </a:lnTo>
                  <a:lnTo>
                    <a:pt x="810" y="96"/>
                  </a:lnTo>
                  <a:lnTo>
                    <a:pt x="811" y="100"/>
                  </a:lnTo>
                  <a:lnTo>
                    <a:pt x="812" y="102"/>
                  </a:lnTo>
                  <a:lnTo>
                    <a:pt x="813" y="105"/>
                  </a:lnTo>
                  <a:lnTo>
                    <a:pt x="813" y="496"/>
                  </a:lnTo>
                  <a:close/>
                  <a:moveTo>
                    <a:pt x="888" y="0"/>
                  </a:moveTo>
                  <a:lnTo>
                    <a:pt x="15" y="0"/>
                  </a:lnTo>
                  <a:lnTo>
                    <a:pt x="12" y="0"/>
                  </a:lnTo>
                  <a:lnTo>
                    <a:pt x="9" y="1"/>
                  </a:lnTo>
                  <a:lnTo>
                    <a:pt x="7" y="2"/>
                  </a:lnTo>
                  <a:lnTo>
                    <a:pt x="5" y="4"/>
                  </a:lnTo>
                  <a:lnTo>
                    <a:pt x="2" y="6"/>
                  </a:lnTo>
                  <a:lnTo>
                    <a:pt x="1" y="8"/>
                  </a:lnTo>
                  <a:lnTo>
                    <a:pt x="0" y="12"/>
                  </a:lnTo>
                  <a:lnTo>
                    <a:pt x="0" y="15"/>
                  </a:lnTo>
                  <a:lnTo>
                    <a:pt x="0" y="587"/>
                  </a:lnTo>
                  <a:lnTo>
                    <a:pt x="0" y="590"/>
                  </a:lnTo>
                  <a:lnTo>
                    <a:pt x="1" y="593"/>
                  </a:lnTo>
                  <a:lnTo>
                    <a:pt x="2" y="595"/>
                  </a:lnTo>
                  <a:lnTo>
                    <a:pt x="5" y="597"/>
                  </a:lnTo>
                  <a:lnTo>
                    <a:pt x="7" y="599"/>
                  </a:lnTo>
                  <a:lnTo>
                    <a:pt x="9" y="601"/>
                  </a:lnTo>
                  <a:lnTo>
                    <a:pt x="12" y="602"/>
                  </a:lnTo>
                  <a:lnTo>
                    <a:pt x="15" y="602"/>
                  </a:lnTo>
                  <a:lnTo>
                    <a:pt x="437" y="602"/>
                  </a:lnTo>
                  <a:lnTo>
                    <a:pt x="437" y="701"/>
                  </a:lnTo>
                  <a:lnTo>
                    <a:pt x="260" y="877"/>
                  </a:lnTo>
                  <a:lnTo>
                    <a:pt x="259" y="879"/>
                  </a:lnTo>
                  <a:lnTo>
                    <a:pt x="257" y="883"/>
                  </a:lnTo>
                  <a:lnTo>
                    <a:pt x="256" y="885"/>
                  </a:lnTo>
                  <a:lnTo>
                    <a:pt x="256" y="888"/>
                  </a:lnTo>
                  <a:lnTo>
                    <a:pt x="256" y="891"/>
                  </a:lnTo>
                  <a:lnTo>
                    <a:pt x="257" y="893"/>
                  </a:lnTo>
                  <a:lnTo>
                    <a:pt x="259" y="897"/>
                  </a:lnTo>
                  <a:lnTo>
                    <a:pt x="260" y="899"/>
                  </a:lnTo>
                  <a:lnTo>
                    <a:pt x="263" y="901"/>
                  </a:lnTo>
                  <a:lnTo>
                    <a:pt x="265" y="902"/>
                  </a:lnTo>
                  <a:lnTo>
                    <a:pt x="268" y="903"/>
                  </a:lnTo>
                  <a:lnTo>
                    <a:pt x="271" y="903"/>
                  </a:lnTo>
                  <a:lnTo>
                    <a:pt x="274" y="903"/>
                  </a:lnTo>
                  <a:lnTo>
                    <a:pt x="277" y="902"/>
                  </a:lnTo>
                  <a:lnTo>
                    <a:pt x="279" y="901"/>
                  </a:lnTo>
                  <a:lnTo>
                    <a:pt x="281" y="899"/>
                  </a:lnTo>
                  <a:lnTo>
                    <a:pt x="452" y="728"/>
                  </a:lnTo>
                  <a:lnTo>
                    <a:pt x="621" y="899"/>
                  </a:lnTo>
                  <a:lnTo>
                    <a:pt x="623" y="901"/>
                  </a:lnTo>
                  <a:lnTo>
                    <a:pt x="627" y="902"/>
                  </a:lnTo>
                  <a:lnTo>
                    <a:pt x="629" y="903"/>
                  </a:lnTo>
                  <a:lnTo>
                    <a:pt x="632" y="903"/>
                  </a:lnTo>
                  <a:lnTo>
                    <a:pt x="635" y="903"/>
                  </a:lnTo>
                  <a:lnTo>
                    <a:pt x="637" y="902"/>
                  </a:lnTo>
                  <a:lnTo>
                    <a:pt x="641" y="901"/>
                  </a:lnTo>
                  <a:lnTo>
                    <a:pt x="643" y="899"/>
                  </a:lnTo>
                  <a:lnTo>
                    <a:pt x="645" y="897"/>
                  </a:lnTo>
                  <a:lnTo>
                    <a:pt x="646" y="893"/>
                  </a:lnTo>
                  <a:lnTo>
                    <a:pt x="647" y="891"/>
                  </a:lnTo>
                  <a:lnTo>
                    <a:pt x="647" y="888"/>
                  </a:lnTo>
                  <a:lnTo>
                    <a:pt x="647" y="885"/>
                  </a:lnTo>
                  <a:lnTo>
                    <a:pt x="646" y="883"/>
                  </a:lnTo>
                  <a:lnTo>
                    <a:pt x="645" y="879"/>
                  </a:lnTo>
                  <a:lnTo>
                    <a:pt x="643" y="877"/>
                  </a:lnTo>
                  <a:lnTo>
                    <a:pt x="467" y="701"/>
                  </a:lnTo>
                  <a:lnTo>
                    <a:pt x="467" y="602"/>
                  </a:lnTo>
                  <a:lnTo>
                    <a:pt x="888" y="602"/>
                  </a:lnTo>
                  <a:lnTo>
                    <a:pt x="892" y="602"/>
                  </a:lnTo>
                  <a:lnTo>
                    <a:pt x="894" y="601"/>
                  </a:lnTo>
                  <a:lnTo>
                    <a:pt x="897" y="599"/>
                  </a:lnTo>
                  <a:lnTo>
                    <a:pt x="899" y="597"/>
                  </a:lnTo>
                  <a:lnTo>
                    <a:pt x="900" y="595"/>
                  </a:lnTo>
                  <a:lnTo>
                    <a:pt x="902" y="593"/>
                  </a:lnTo>
                  <a:lnTo>
                    <a:pt x="902" y="590"/>
                  </a:lnTo>
                  <a:lnTo>
                    <a:pt x="903" y="587"/>
                  </a:lnTo>
                  <a:lnTo>
                    <a:pt x="903" y="15"/>
                  </a:lnTo>
                  <a:lnTo>
                    <a:pt x="902" y="12"/>
                  </a:lnTo>
                  <a:lnTo>
                    <a:pt x="902" y="8"/>
                  </a:lnTo>
                  <a:lnTo>
                    <a:pt x="900" y="6"/>
                  </a:lnTo>
                  <a:lnTo>
                    <a:pt x="899" y="4"/>
                  </a:lnTo>
                  <a:lnTo>
                    <a:pt x="897" y="2"/>
                  </a:lnTo>
                  <a:lnTo>
                    <a:pt x="894" y="1"/>
                  </a:lnTo>
                  <a:lnTo>
                    <a:pt x="892" y="0"/>
                  </a:lnTo>
                  <a:lnTo>
                    <a:pt x="888"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2" name="Freeform 566">
              <a:extLst>
                <a:ext uri="{FF2B5EF4-FFF2-40B4-BE49-F238E27FC236}">
                  <a16:creationId xmlns:a16="http://schemas.microsoft.com/office/drawing/2014/main" xmlns="" id="{FE2B5F61-80FC-4A84-BE76-FB9903225190}"/>
                </a:ext>
              </a:extLst>
            </p:cNvPr>
            <p:cNvSpPr>
              <a:spLocks/>
            </p:cNvSpPr>
            <p:nvPr/>
          </p:nvSpPr>
          <p:spPr bwMode="auto">
            <a:xfrm>
              <a:off x="2054225" y="4843463"/>
              <a:ext cx="200025" cy="73025"/>
            </a:xfrm>
            <a:custGeom>
              <a:avLst/>
              <a:gdLst>
                <a:gd name="T0" fmla="*/ 151 w 632"/>
                <a:gd name="T1" fmla="*/ 151 h 226"/>
                <a:gd name="T2" fmla="*/ 157 w 632"/>
                <a:gd name="T3" fmla="*/ 149 h 226"/>
                <a:gd name="T4" fmla="*/ 161 w 632"/>
                <a:gd name="T5" fmla="*/ 146 h 226"/>
                <a:gd name="T6" fmla="*/ 288 w 632"/>
                <a:gd name="T7" fmla="*/ 217 h 226"/>
                <a:gd name="T8" fmla="*/ 292 w 632"/>
                <a:gd name="T9" fmla="*/ 223 h 226"/>
                <a:gd name="T10" fmla="*/ 299 w 632"/>
                <a:gd name="T11" fmla="*/ 226 h 226"/>
                <a:gd name="T12" fmla="*/ 302 w 632"/>
                <a:gd name="T13" fmla="*/ 226 h 226"/>
                <a:gd name="T14" fmla="*/ 307 w 632"/>
                <a:gd name="T15" fmla="*/ 225 h 226"/>
                <a:gd name="T16" fmla="*/ 313 w 632"/>
                <a:gd name="T17" fmla="*/ 222 h 226"/>
                <a:gd name="T18" fmla="*/ 471 w 632"/>
                <a:gd name="T19" fmla="*/ 191 h 226"/>
                <a:gd name="T20" fmla="*/ 477 w 632"/>
                <a:gd name="T21" fmla="*/ 195 h 226"/>
                <a:gd name="T22" fmla="*/ 483 w 632"/>
                <a:gd name="T23" fmla="*/ 196 h 226"/>
                <a:gd name="T24" fmla="*/ 488 w 632"/>
                <a:gd name="T25" fmla="*/ 194 h 226"/>
                <a:gd name="T26" fmla="*/ 494 w 632"/>
                <a:gd name="T27" fmla="*/ 191 h 226"/>
                <a:gd name="T28" fmla="*/ 631 w 632"/>
                <a:gd name="T29" fmla="*/ 23 h 226"/>
                <a:gd name="T30" fmla="*/ 632 w 632"/>
                <a:gd name="T31" fmla="*/ 16 h 226"/>
                <a:gd name="T32" fmla="*/ 632 w 632"/>
                <a:gd name="T33" fmla="*/ 11 h 226"/>
                <a:gd name="T34" fmla="*/ 629 w 632"/>
                <a:gd name="T35" fmla="*/ 5 h 226"/>
                <a:gd name="T36" fmla="*/ 625 w 632"/>
                <a:gd name="T37" fmla="*/ 2 h 226"/>
                <a:gd name="T38" fmla="*/ 619 w 632"/>
                <a:gd name="T39" fmla="*/ 0 h 226"/>
                <a:gd name="T40" fmla="*/ 613 w 632"/>
                <a:gd name="T41" fmla="*/ 1 h 226"/>
                <a:gd name="T42" fmla="*/ 607 w 632"/>
                <a:gd name="T43" fmla="*/ 3 h 226"/>
                <a:gd name="T44" fmla="*/ 481 w 632"/>
                <a:gd name="T45" fmla="*/ 159 h 226"/>
                <a:gd name="T46" fmla="*/ 415 w 632"/>
                <a:gd name="T47" fmla="*/ 93 h 226"/>
                <a:gd name="T48" fmla="*/ 409 w 632"/>
                <a:gd name="T49" fmla="*/ 91 h 226"/>
                <a:gd name="T50" fmla="*/ 404 w 632"/>
                <a:gd name="T51" fmla="*/ 91 h 226"/>
                <a:gd name="T52" fmla="*/ 398 w 632"/>
                <a:gd name="T53" fmla="*/ 93 h 226"/>
                <a:gd name="T54" fmla="*/ 307 w 632"/>
                <a:gd name="T55" fmla="*/ 185 h 226"/>
                <a:gd name="T56" fmla="*/ 247 w 632"/>
                <a:gd name="T57" fmla="*/ 39 h 226"/>
                <a:gd name="T58" fmla="*/ 242 w 632"/>
                <a:gd name="T59" fmla="*/ 34 h 226"/>
                <a:gd name="T60" fmla="*/ 234 w 632"/>
                <a:gd name="T61" fmla="*/ 33 h 226"/>
                <a:gd name="T62" fmla="*/ 227 w 632"/>
                <a:gd name="T63" fmla="*/ 35 h 226"/>
                <a:gd name="T64" fmla="*/ 144 w 632"/>
                <a:gd name="T65" fmla="*/ 121 h 226"/>
                <a:gd name="T66" fmla="*/ 12 w 632"/>
                <a:gd name="T67" fmla="*/ 121 h 226"/>
                <a:gd name="T68" fmla="*/ 7 w 632"/>
                <a:gd name="T69" fmla="*/ 123 h 226"/>
                <a:gd name="T70" fmla="*/ 3 w 632"/>
                <a:gd name="T71" fmla="*/ 128 h 226"/>
                <a:gd name="T72" fmla="*/ 0 w 632"/>
                <a:gd name="T73" fmla="*/ 133 h 226"/>
                <a:gd name="T74" fmla="*/ 0 w 632"/>
                <a:gd name="T75" fmla="*/ 138 h 226"/>
                <a:gd name="T76" fmla="*/ 3 w 632"/>
                <a:gd name="T77" fmla="*/ 144 h 226"/>
                <a:gd name="T78" fmla="*/ 7 w 632"/>
                <a:gd name="T79" fmla="*/ 148 h 226"/>
                <a:gd name="T80" fmla="*/ 12 w 632"/>
                <a:gd name="T81" fmla="*/ 150 h 226"/>
                <a:gd name="T82" fmla="*/ 15 w 632"/>
                <a:gd name="T83" fmla="*/ 151 h 2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632" h="226">
                  <a:moveTo>
                    <a:pt x="15" y="151"/>
                  </a:moveTo>
                  <a:lnTo>
                    <a:pt x="151" y="151"/>
                  </a:lnTo>
                  <a:lnTo>
                    <a:pt x="154" y="150"/>
                  </a:lnTo>
                  <a:lnTo>
                    <a:pt x="157" y="149"/>
                  </a:lnTo>
                  <a:lnTo>
                    <a:pt x="159" y="148"/>
                  </a:lnTo>
                  <a:lnTo>
                    <a:pt x="161" y="146"/>
                  </a:lnTo>
                  <a:lnTo>
                    <a:pt x="230" y="75"/>
                  </a:lnTo>
                  <a:lnTo>
                    <a:pt x="288" y="217"/>
                  </a:lnTo>
                  <a:lnTo>
                    <a:pt x="289" y="220"/>
                  </a:lnTo>
                  <a:lnTo>
                    <a:pt x="292" y="223"/>
                  </a:lnTo>
                  <a:lnTo>
                    <a:pt x="294" y="224"/>
                  </a:lnTo>
                  <a:lnTo>
                    <a:pt x="299" y="226"/>
                  </a:lnTo>
                  <a:lnTo>
                    <a:pt x="300" y="226"/>
                  </a:lnTo>
                  <a:lnTo>
                    <a:pt x="302" y="226"/>
                  </a:lnTo>
                  <a:lnTo>
                    <a:pt x="304" y="226"/>
                  </a:lnTo>
                  <a:lnTo>
                    <a:pt x="307" y="225"/>
                  </a:lnTo>
                  <a:lnTo>
                    <a:pt x="309" y="223"/>
                  </a:lnTo>
                  <a:lnTo>
                    <a:pt x="313" y="222"/>
                  </a:lnTo>
                  <a:lnTo>
                    <a:pt x="407" y="127"/>
                  </a:lnTo>
                  <a:lnTo>
                    <a:pt x="471" y="191"/>
                  </a:lnTo>
                  <a:lnTo>
                    <a:pt x="473" y="193"/>
                  </a:lnTo>
                  <a:lnTo>
                    <a:pt x="477" y="195"/>
                  </a:lnTo>
                  <a:lnTo>
                    <a:pt x="480" y="196"/>
                  </a:lnTo>
                  <a:lnTo>
                    <a:pt x="483" y="196"/>
                  </a:lnTo>
                  <a:lnTo>
                    <a:pt x="486" y="195"/>
                  </a:lnTo>
                  <a:lnTo>
                    <a:pt x="488" y="194"/>
                  </a:lnTo>
                  <a:lnTo>
                    <a:pt x="492" y="193"/>
                  </a:lnTo>
                  <a:lnTo>
                    <a:pt x="494" y="191"/>
                  </a:lnTo>
                  <a:lnTo>
                    <a:pt x="629" y="25"/>
                  </a:lnTo>
                  <a:lnTo>
                    <a:pt x="631" y="23"/>
                  </a:lnTo>
                  <a:lnTo>
                    <a:pt x="632" y="19"/>
                  </a:lnTo>
                  <a:lnTo>
                    <a:pt x="632" y="16"/>
                  </a:lnTo>
                  <a:lnTo>
                    <a:pt x="632" y="14"/>
                  </a:lnTo>
                  <a:lnTo>
                    <a:pt x="632" y="11"/>
                  </a:lnTo>
                  <a:lnTo>
                    <a:pt x="631" y="9"/>
                  </a:lnTo>
                  <a:lnTo>
                    <a:pt x="629" y="5"/>
                  </a:lnTo>
                  <a:lnTo>
                    <a:pt x="627" y="3"/>
                  </a:lnTo>
                  <a:lnTo>
                    <a:pt x="625" y="2"/>
                  </a:lnTo>
                  <a:lnTo>
                    <a:pt x="621" y="1"/>
                  </a:lnTo>
                  <a:lnTo>
                    <a:pt x="619" y="0"/>
                  </a:lnTo>
                  <a:lnTo>
                    <a:pt x="616" y="0"/>
                  </a:lnTo>
                  <a:lnTo>
                    <a:pt x="613" y="1"/>
                  </a:lnTo>
                  <a:lnTo>
                    <a:pt x="611" y="2"/>
                  </a:lnTo>
                  <a:lnTo>
                    <a:pt x="607" y="3"/>
                  </a:lnTo>
                  <a:lnTo>
                    <a:pt x="605" y="5"/>
                  </a:lnTo>
                  <a:lnTo>
                    <a:pt x="481" y="159"/>
                  </a:lnTo>
                  <a:lnTo>
                    <a:pt x="418" y="95"/>
                  </a:lnTo>
                  <a:lnTo>
                    <a:pt x="415" y="93"/>
                  </a:lnTo>
                  <a:lnTo>
                    <a:pt x="412" y="91"/>
                  </a:lnTo>
                  <a:lnTo>
                    <a:pt x="409" y="91"/>
                  </a:lnTo>
                  <a:lnTo>
                    <a:pt x="407" y="90"/>
                  </a:lnTo>
                  <a:lnTo>
                    <a:pt x="404" y="91"/>
                  </a:lnTo>
                  <a:lnTo>
                    <a:pt x="400" y="91"/>
                  </a:lnTo>
                  <a:lnTo>
                    <a:pt x="398" y="93"/>
                  </a:lnTo>
                  <a:lnTo>
                    <a:pt x="396" y="95"/>
                  </a:lnTo>
                  <a:lnTo>
                    <a:pt x="307" y="185"/>
                  </a:lnTo>
                  <a:lnTo>
                    <a:pt x="249" y="42"/>
                  </a:lnTo>
                  <a:lnTo>
                    <a:pt x="247" y="39"/>
                  </a:lnTo>
                  <a:lnTo>
                    <a:pt x="244" y="36"/>
                  </a:lnTo>
                  <a:lnTo>
                    <a:pt x="242" y="34"/>
                  </a:lnTo>
                  <a:lnTo>
                    <a:pt x="237" y="33"/>
                  </a:lnTo>
                  <a:lnTo>
                    <a:pt x="234" y="33"/>
                  </a:lnTo>
                  <a:lnTo>
                    <a:pt x="230" y="33"/>
                  </a:lnTo>
                  <a:lnTo>
                    <a:pt x="227" y="35"/>
                  </a:lnTo>
                  <a:lnTo>
                    <a:pt x="224" y="38"/>
                  </a:lnTo>
                  <a:lnTo>
                    <a:pt x="144" y="121"/>
                  </a:lnTo>
                  <a:lnTo>
                    <a:pt x="15" y="121"/>
                  </a:lnTo>
                  <a:lnTo>
                    <a:pt x="12" y="121"/>
                  </a:lnTo>
                  <a:lnTo>
                    <a:pt x="9" y="122"/>
                  </a:lnTo>
                  <a:lnTo>
                    <a:pt x="7" y="123"/>
                  </a:lnTo>
                  <a:lnTo>
                    <a:pt x="5" y="126"/>
                  </a:lnTo>
                  <a:lnTo>
                    <a:pt x="3" y="128"/>
                  </a:lnTo>
                  <a:lnTo>
                    <a:pt x="2" y="130"/>
                  </a:lnTo>
                  <a:lnTo>
                    <a:pt x="0" y="133"/>
                  </a:lnTo>
                  <a:lnTo>
                    <a:pt x="0" y="136"/>
                  </a:lnTo>
                  <a:lnTo>
                    <a:pt x="0" y="138"/>
                  </a:lnTo>
                  <a:lnTo>
                    <a:pt x="2" y="142"/>
                  </a:lnTo>
                  <a:lnTo>
                    <a:pt x="3" y="144"/>
                  </a:lnTo>
                  <a:lnTo>
                    <a:pt x="5" y="146"/>
                  </a:lnTo>
                  <a:lnTo>
                    <a:pt x="7" y="148"/>
                  </a:lnTo>
                  <a:lnTo>
                    <a:pt x="9" y="150"/>
                  </a:lnTo>
                  <a:lnTo>
                    <a:pt x="12" y="150"/>
                  </a:lnTo>
                  <a:lnTo>
                    <a:pt x="15" y="151"/>
                  </a:lnTo>
                  <a:lnTo>
                    <a:pt x="15" y="15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3760445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pattFill prst="zigZag">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3" name="Right Triangle 2">
            <a:extLst>
              <a:ext uri="{FF2B5EF4-FFF2-40B4-BE49-F238E27FC236}">
                <a16:creationId xmlns:a16="http://schemas.microsoft.com/office/drawing/2014/main" xmlns="" id="{A22970AA-4D81-42E7-B90D-6F83D8998C85}"/>
              </a:ext>
            </a:extLst>
          </p:cNvPr>
          <p:cNvSpPr/>
          <p:nvPr/>
        </p:nvSpPr>
        <p:spPr>
          <a:xfrm rot="5400000">
            <a:off x="0" y="0"/>
            <a:ext cx="827314" cy="827314"/>
          </a:xfrm>
          <a:prstGeom prst="rtTriangle">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xmlns="" id="{B2072424-5D56-4214-9B0E-115C1E9D580C}"/>
              </a:ext>
            </a:extLst>
          </p:cNvPr>
          <p:cNvSpPr/>
          <p:nvPr/>
        </p:nvSpPr>
        <p:spPr>
          <a:xfrm>
            <a:off x="1166948" y="6448197"/>
            <a:ext cx="10013044" cy="181203"/>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xmlns="" id="{A267B5F5-F106-4972-8869-9423FCCF1CC0}"/>
              </a:ext>
            </a:extLst>
          </p:cNvPr>
          <p:cNvSpPr>
            <a:spLocks noGrp="1"/>
          </p:cNvSpPr>
          <p:nvPr>
            <p:ph type="sldNum" sz="quarter" idx="12"/>
          </p:nvPr>
        </p:nvSpPr>
        <p:spPr>
          <a:xfrm>
            <a:off x="413657" y="6356350"/>
            <a:ext cx="666206" cy="365125"/>
          </a:xfrm>
        </p:spPr>
        <p:txBody>
          <a:bodyPr/>
          <a:lstStyle/>
          <a:p>
            <a:pPr algn="ctr"/>
            <a:fld id="{7E672E3D-61E0-450A-AD62-EE98E486015F}" type="slidenum">
              <a:rPr lang="en-US" smtClean="0">
                <a:solidFill>
                  <a:schemeClr val="tx1">
                    <a:lumMod val="85000"/>
                    <a:lumOff val="15000"/>
                  </a:schemeClr>
                </a:solidFill>
              </a:rPr>
              <a:pPr algn="ctr"/>
              <a:t>3</a:t>
            </a:fld>
            <a:endParaRPr lang="en-US" dirty="0">
              <a:solidFill>
                <a:schemeClr val="tx1">
                  <a:lumMod val="85000"/>
                  <a:lumOff val="15000"/>
                </a:schemeClr>
              </a:solidFill>
            </a:endParaRPr>
          </a:p>
        </p:txBody>
      </p:sp>
      <p:sp>
        <p:nvSpPr>
          <p:cNvPr id="6" name="Rectangle 5">
            <a:extLst>
              <a:ext uri="{FF2B5EF4-FFF2-40B4-BE49-F238E27FC236}">
                <a16:creationId xmlns:a16="http://schemas.microsoft.com/office/drawing/2014/main" xmlns="" id="{4A4CCC08-A329-477A-B80B-2665F19C7039}"/>
              </a:ext>
            </a:extLst>
          </p:cNvPr>
          <p:cNvSpPr/>
          <p:nvPr/>
        </p:nvSpPr>
        <p:spPr>
          <a:xfrm>
            <a:off x="11267076" y="6448197"/>
            <a:ext cx="924923" cy="18120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xmlns="" id="{0E1CD0E2-CC0D-499F-9749-4EA83170CC35}"/>
              </a:ext>
            </a:extLst>
          </p:cNvPr>
          <p:cNvSpPr txBox="1"/>
          <p:nvPr/>
        </p:nvSpPr>
        <p:spPr>
          <a:xfrm>
            <a:off x="716280" y="318407"/>
            <a:ext cx="10759440" cy="492443"/>
          </a:xfrm>
          <a:prstGeom prst="rect">
            <a:avLst/>
          </a:prstGeom>
          <a:noFill/>
        </p:spPr>
        <p:txBody>
          <a:bodyPr wrap="square" lIns="0" tIns="0" rIns="0" bIns="0" rtlCol="0" anchor="t">
            <a:spAutoFit/>
          </a:bodyPr>
          <a:lstStyle/>
          <a:p>
            <a:pPr algn="ctr"/>
            <a:r>
              <a:rPr lang="id-ID" sz="3200" dirty="0" smtClean="0">
                <a:solidFill>
                  <a:schemeClr val="tx1">
                    <a:lumMod val="85000"/>
                    <a:lumOff val="15000"/>
                  </a:schemeClr>
                </a:solidFill>
                <a:latin typeface="+mj-lt"/>
                <a:cs typeface="Segoe UI Semibold" panose="020B0702040204020203" pitchFamily="34" charset="0"/>
              </a:rPr>
              <a:t>Mendefinisikan Ruang</a:t>
            </a:r>
            <a:endParaRPr lang="en-US" sz="3200" dirty="0">
              <a:solidFill>
                <a:schemeClr val="tx1">
                  <a:lumMod val="85000"/>
                  <a:lumOff val="15000"/>
                </a:schemeClr>
              </a:solidFill>
              <a:latin typeface="+mj-lt"/>
              <a:cs typeface="Segoe UI Semibold" panose="020B0702040204020203" pitchFamily="34" charset="0"/>
            </a:endParaRPr>
          </a:p>
        </p:txBody>
      </p:sp>
      <p:grpSp>
        <p:nvGrpSpPr>
          <p:cNvPr id="85" name="Group 84">
            <a:extLst>
              <a:ext uri="{FF2B5EF4-FFF2-40B4-BE49-F238E27FC236}">
                <a16:creationId xmlns:a16="http://schemas.microsoft.com/office/drawing/2014/main" xmlns="" id="{915B7E56-535F-41AF-A39C-A82B3ECAB12E}"/>
              </a:ext>
            </a:extLst>
          </p:cNvPr>
          <p:cNvGrpSpPr/>
          <p:nvPr/>
        </p:nvGrpSpPr>
        <p:grpSpPr>
          <a:xfrm>
            <a:off x="985451" y="1876736"/>
            <a:ext cx="2514600" cy="2409183"/>
            <a:chOff x="914400" y="1771650"/>
            <a:chExt cx="2514600" cy="2409183"/>
          </a:xfrm>
        </p:grpSpPr>
        <p:sp>
          <p:nvSpPr>
            <p:cNvPr id="27" name="Rectangle 26">
              <a:extLst>
                <a:ext uri="{FF2B5EF4-FFF2-40B4-BE49-F238E27FC236}">
                  <a16:creationId xmlns:a16="http://schemas.microsoft.com/office/drawing/2014/main" xmlns="" id="{E24B7E4D-F68D-4A02-B9A8-46959FBD33AD}"/>
                </a:ext>
              </a:extLst>
            </p:cNvPr>
            <p:cNvSpPr/>
            <p:nvPr/>
          </p:nvSpPr>
          <p:spPr>
            <a:xfrm>
              <a:off x="914400" y="2017871"/>
              <a:ext cx="2514600" cy="12096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xmlns="" id="{F780503E-408E-4789-8C5C-642413172613}"/>
                </a:ext>
              </a:extLst>
            </p:cNvPr>
            <p:cNvSpPr/>
            <p:nvPr/>
          </p:nvSpPr>
          <p:spPr>
            <a:xfrm>
              <a:off x="1140007" y="1771650"/>
              <a:ext cx="2063387" cy="49244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COMPETITOR 01</a:t>
              </a:r>
            </a:p>
          </p:txBody>
        </p:sp>
        <p:sp>
          <p:nvSpPr>
            <p:cNvPr id="35" name="Right Triangle 34">
              <a:extLst>
                <a:ext uri="{FF2B5EF4-FFF2-40B4-BE49-F238E27FC236}">
                  <a16:creationId xmlns:a16="http://schemas.microsoft.com/office/drawing/2014/main" xmlns="" id="{B04EBF7D-1191-430C-83C1-2B61F94312CA}"/>
                </a:ext>
              </a:extLst>
            </p:cNvPr>
            <p:cNvSpPr/>
            <p:nvPr/>
          </p:nvSpPr>
          <p:spPr>
            <a:xfrm flipH="1">
              <a:off x="1028699"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ight Triangle 53">
              <a:extLst>
                <a:ext uri="{FF2B5EF4-FFF2-40B4-BE49-F238E27FC236}">
                  <a16:creationId xmlns:a16="http://schemas.microsoft.com/office/drawing/2014/main" xmlns="" id="{C09A191A-2CAA-40F7-8BAA-C0A5D918FAB6}"/>
                </a:ext>
              </a:extLst>
            </p:cNvPr>
            <p:cNvSpPr/>
            <p:nvPr/>
          </p:nvSpPr>
          <p:spPr>
            <a:xfrm>
              <a:off x="3203394"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6" name="Straight Connector 55">
              <a:extLst>
                <a:ext uri="{FF2B5EF4-FFF2-40B4-BE49-F238E27FC236}">
                  <a16:creationId xmlns:a16="http://schemas.microsoft.com/office/drawing/2014/main" xmlns="" id="{C31AAACF-C514-4053-A37A-A624CD23A61B}"/>
                </a:ext>
              </a:extLst>
            </p:cNvPr>
            <p:cNvCxnSpPr/>
            <p:nvPr/>
          </p:nvCxnSpPr>
          <p:spPr>
            <a:xfrm>
              <a:off x="1758950" y="2349500"/>
              <a:ext cx="0" cy="730250"/>
            </a:xfrm>
            <a:prstGeom prst="line">
              <a:avLst/>
            </a:prstGeom>
            <a:ln>
              <a:solidFill>
                <a:srgbClr val="9BC41D"/>
              </a:solidFill>
            </a:ln>
          </p:spPr>
          <p:style>
            <a:lnRef idx="1">
              <a:schemeClr val="accent1"/>
            </a:lnRef>
            <a:fillRef idx="0">
              <a:schemeClr val="accent1"/>
            </a:fillRef>
            <a:effectRef idx="0">
              <a:schemeClr val="accent1"/>
            </a:effectRef>
            <a:fontRef idx="minor">
              <a:schemeClr val="tx1"/>
            </a:fontRef>
          </p:style>
        </p:cxnSp>
        <p:sp>
          <p:nvSpPr>
            <p:cNvPr id="58" name="TextBox 57">
              <a:extLst>
                <a:ext uri="{FF2B5EF4-FFF2-40B4-BE49-F238E27FC236}">
                  <a16:creationId xmlns:a16="http://schemas.microsoft.com/office/drawing/2014/main" xmlns="" id="{1E6A516C-4E9B-46B8-880C-3DAAE25B33CC}"/>
                </a:ext>
              </a:extLst>
            </p:cNvPr>
            <p:cNvSpPr txBox="1"/>
            <p:nvPr/>
          </p:nvSpPr>
          <p:spPr>
            <a:xfrm>
              <a:off x="1902520" y="2283740"/>
              <a:ext cx="1382910" cy="861774"/>
            </a:xfrm>
            <a:prstGeom prst="rect">
              <a:avLst/>
            </a:prstGeom>
            <a:noFill/>
          </p:spPr>
          <p:txBody>
            <a:bodyPr wrap="square" lIns="0" tIns="0" rIns="0" bIns="0" rtlCol="0" anchor="ctr">
              <a:spAutoFit/>
            </a:bodyPr>
            <a:lstStyle/>
            <a:p>
              <a:pPr algn="ctr"/>
              <a:r>
                <a:rPr lang="id-ID" sz="2800" dirty="0" smtClean="0">
                  <a:solidFill>
                    <a:schemeClr val="tx1">
                      <a:lumMod val="85000"/>
                      <a:lumOff val="15000"/>
                    </a:schemeClr>
                  </a:solidFill>
                </a:rPr>
                <a:t>Henry Lefebvre</a:t>
              </a:r>
              <a:endParaRPr lang="en-US" sz="2800" dirty="0">
                <a:solidFill>
                  <a:schemeClr val="tx1">
                    <a:lumMod val="85000"/>
                    <a:lumOff val="15000"/>
                  </a:schemeClr>
                </a:solidFill>
              </a:endParaRPr>
            </a:p>
          </p:txBody>
        </p:sp>
        <p:sp>
          <p:nvSpPr>
            <p:cNvPr id="66" name="TextBox 65">
              <a:extLst>
                <a:ext uri="{FF2B5EF4-FFF2-40B4-BE49-F238E27FC236}">
                  <a16:creationId xmlns:a16="http://schemas.microsoft.com/office/drawing/2014/main" xmlns="" id="{E6D96AE5-3106-4D96-A009-E62C7860C9F2}"/>
                </a:ext>
              </a:extLst>
            </p:cNvPr>
            <p:cNvSpPr txBox="1"/>
            <p:nvPr/>
          </p:nvSpPr>
          <p:spPr>
            <a:xfrm>
              <a:off x="914400" y="3442169"/>
              <a:ext cx="2514600" cy="738664"/>
            </a:xfrm>
            <a:prstGeom prst="rect">
              <a:avLst/>
            </a:prstGeom>
            <a:noFill/>
          </p:spPr>
          <p:txBody>
            <a:bodyPr wrap="square" lIns="0" tIns="0" rIns="0" bIns="0" rtlCol="0">
              <a:spAutoFit/>
            </a:bodyPr>
            <a:lstStyle/>
            <a:p>
              <a:pPr algn="ctr"/>
              <a:r>
                <a:rPr lang="id-ID" sz="1600" dirty="0" smtClean="0">
                  <a:solidFill>
                    <a:schemeClr val="tx1">
                      <a:lumMod val="85000"/>
                      <a:lumOff val="15000"/>
                    </a:schemeClr>
                  </a:solidFill>
                </a:rPr>
                <a:t>“Space is Social Product” (Production of Space, 1990)</a:t>
              </a:r>
            </a:p>
            <a:p>
              <a:pPr algn="ctr"/>
              <a:endParaRPr lang="en-US" sz="1600" dirty="0">
                <a:solidFill>
                  <a:schemeClr val="tx1">
                    <a:lumMod val="85000"/>
                    <a:lumOff val="15000"/>
                  </a:schemeClr>
                </a:solidFill>
              </a:endParaRPr>
            </a:p>
          </p:txBody>
        </p:sp>
      </p:grpSp>
      <p:pic>
        <p:nvPicPr>
          <p:cNvPr id="2050" name="Picture 2" descr="Image result for Henry lefebvr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28699" y="2487844"/>
            <a:ext cx="693098" cy="696992"/>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3855305" y="1369884"/>
            <a:ext cx="7324687" cy="4801314"/>
          </a:xfrm>
          <a:prstGeom prst="rect">
            <a:avLst/>
          </a:prstGeom>
        </p:spPr>
        <p:txBody>
          <a:bodyPr wrap="square">
            <a:spAutoFit/>
          </a:bodyPr>
          <a:lstStyle/>
          <a:p>
            <a:pPr marL="285750" indent="-285750" algn="just">
              <a:buFont typeface="Arial" pitchFamily="34" charset="0"/>
              <a:buChar char="•"/>
            </a:pPr>
            <a:r>
              <a:rPr lang="id-ID" dirty="0"/>
              <a:t>R</a:t>
            </a:r>
            <a:r>
              <a:rPr lang="id-ID" dirty="0" smtClean="0"/>
              <a:t>uang secara fundamental </a:t>
            </a:r>
            <a:r>
              <a:rPr lang="id-ID" dirty="0"/>
              <a:t>terikat pada realitas sosial</a:t>
            </a:r>
            <a:r>
              <a:rPr lang="id-ID" dirty="0" smtClean="0"/>
              <a:t>. </a:t>
            </a:r>
            <a:r>
              <a:rPr lang="id-ID" dirty="0"/>
              <a:t>Ruang merupakan hasil dari serangkaian </a:t>
            </a:r>
            <a:r>
              <a:rPr lang="id-ID" dirty="0" smtClean="0"/>
              <a:t>tata relasi </a:t>
            </a:r>
            <a:r>
              <a:rPr lang="id-ID" dirty="0"/>
              <a:t>dan praktik ekonomi, politik, teknologi dan budaya</a:t>
            </a:r>
            <a:r>
              <a:rPr lang="id-ID" dirty="0" smtClean="0"/>
              <a:t>.  </a:t>
            </a:r>
          </a:p>
          <a:p>
            <a:pPr marL="285750" indent="-285750" algn="just">
              <a:buFont typeface="Arial" pitchFamily="34" charset="0"/>
              <a:buChar char="•"/>
            </a:pPr>
            <a:r>
              <a:rPr lang="id-ID" dirty="0" smtClean="0"/>
              <a:t>Pemahaman </a:t>
            </a:r>
            <a:r>
              <a:rPr lang="id-ID" dirty="0"/>
              <a:t>ruang </a:t>
            </a:r>
            <a:r>
              <a:rPr lang="id-ID" dirty="0" smtClean="0"/>
              <a:t>sebagai semacam </a:t>
            </a:r>
            <a:r>
              <a:rPr lang="id-ID" dirty="0"/>
              <a:t>realitas material yang independen atau pemahaman ruang sebagai swadiri (</a:t>
            </a:r>
            <a:r>
              <a:rPr lang="id-ID" i="1" dirty="0"/>
              <a:t>space in </a:t>
            </a:r>
            <a:r>
              <a:rPr lang="id-ID" i="1" dirty="0" smtClean="0"/>
              <a:t>itself</a:t>
            </a:r>
            <a:r>
              <a:rPr lang="id-ID" dirty="0" smtClean="0"/>
              <a:t>), tidak </a:t>
            </a:r>
            <a:r>
              <a:rPr lang="id-ID" dirty="0"/>
              <a:t>akan pernah menemukan titik mula epistemologis yang memadai. Ia menegaskan bahwa ruang tidak pernah ada “sebagaimana dirinya”, ia diproduksi secara </a:t>
            </a:r>
            <a:r>
              <a:rPr lang="id-ID" dirty="0" smtClean="0"/>
              <a:t>sosial.</a:t>
            </a:r>
          </a:p>
          <a:p>
            <a:pPr marL="285750" indent="-285750" algn="just">
              <a:buFont typeface="Arial" pitchFamily="34" charset="0"/>
              <a:buChar char="•"/>
            </a:pPr>
            <a:r>
              <a:rPr lang="id-ID" dirty="0" smtClean="0"/>
              <a:t>Relasi-relasi </a:t>
            </a:r>
            <a:r>
              <a:rPr lang="id-ID" dirty="0"/>
              <a:t>ini yang kemudian diikuti dengan pergeseran pada level emosi dan personal, mereka tidak hanya </a:t>
            </a:r>
            <a:r>
              <a:rPr lang="id-ID" i="1" dirty="0"/>
              <a:t>perceived</a:t>
            </a:r>
            <a:r>
              <a:rPr lang="id-ID" dirty="0"/>
              <a:t> </a:t>
            </a:r>
            <a:r>
              <a:rPr lang="id-ID" dirty="0" smtClean="0"/>
              <a:t>(dipersepsikan) dan</a:t>
            </a:r>
            <a:r>
              <a:rPr lang="id-ID" dirty="0"/>
              <a:t> </a:t>
            </a:r>
            <a:r>
              <a:rPr lang="id-ID" i="1" dirty="0"/>
              <a:t>conceived</a:t>
            </a:r>
            <a:r>
              <a:rPr lang="id-ID" dirty="0"/>
              <a:t> </a:t>
            </a:r>
            <a:r>
              <a:rPr lang="id-ID" dirty="0" smtClean="0"/>
              <a:t> (dipahami) tetapi </a:t>
            </a:r>
            <a:r>
              <a:rPr lang="id-ID" dirty="0"/>
              <a:t>juga hidup dan mengalami dalam kesehariannya</a:t>
            </a:r>
            <a:r>
              <a:rPr lang="id-ID" dirty="0" smtClean="0"/>
              <a:t>.</a:t>
            </a:r>
          </a:p>
          <a:p>
            <a:pPr marL="285750" indent="-285750" algn="just">
              <a:buFont typeface="Arial" pitchFamily="34" charset="0"/>
              <a:buChar char="•"/>
            </a:pPr>
            <a:r>
              <a:rPr lang="id-ID" dirty="0"/>
              <a:t>Lefebvre mendeskripsikan itu sebagai relasi yang bersifat dialektis antara ruang (spasial dan sosial) yang hidup, ruang yang dipersepsikan, dan ruang yang dikonsepsikan, atau apa yang disebut sebagai “tiga rangkaian konseptual atas ruang” (a conceptual triad of social space production</a:t>
            </a:r>
            <a:r>
              <a:rPr lang="id-ID" dirty="0" smtClean="0"/>
              <a:t>).</a:t>
            </a:r>
            <a:endParaRPr lang="id-ID" dirty="0"/>
          </a:p>
        </p:txBody>
      </p:sp>
    </p:spTree>
    <p:extLst>
      <p:ext uri="{BB962C8B-B14F-4D97-AF65-F5344CB8AC3E}">
        <p14:creationId xmlns:p14="http://schemas.microsoft.com/office/powerpoint/2010/main" val="30638588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pattFill prst="zigZag">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3" name="Right Triangle 2">
            <a:extLst>
              <a:ext uri="{FF2B5EF4-FFF2-40B4-BE49-F238E27FC236}">
                <a16:creationId xmlns:a16="http://schemas.microsoft.com/office/drawing/2014/main" xmlns="" id="{A22970AA-4D81-42E7-B90D-6F83D8998C85}"/>
              </a:ext>
            </a:extLst>
          </p:cNvPr>
          <p:cNvSpPr/>
          <p:nvPr/>
        </p:nvSpPr>
        <p:spPr>
          <a:xfrm rot="5400000">
            <a:off x="0" y="0"/>
            <a:ext cx="827314" cy="827314"/>
          </a:xfrm>
          <a:prstGeom prst="rtTriangle">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xmlns="" id="{B2072424-5D56-4214-9B0E-115C1E9D580C}"/>
              </a:ext>
            </a:extLst>
          </p:cNvPr>
          <p:cNvSpPr/>
          <p:nvPr/>
        </p:nvSpPr>
        <p:spPr>
          <a:xfrm>
            <a:off x="1166948" y="6448197"/>
            <a:ext cx="10013044" cy="181203"/>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xmlns="" id="{A267B5F5-F106-4972-8869-9423FCCF1CC0}"/>
              </a:ext>
            </a:extLst>
          </p:cNvPr>
          <p:cNvSpPr>
            <a:spLocks noGrp="1"/>
          </p:cNvSpPr>
          <p:nvPr>
            <p:ph type="sldNum" sz="quarter" idx="12"/>
          </p:nvPr>
        </p:nvSpPr>
        <p:spPr>
          <a:xfrm>
            <a:off x="413657" y="6356350"/>
            <a:ext cx="666206" cy="365125"/>
          </a:xfrm>
        </p:spPr>
        <p:txBody>
          <a:bodyPr/>
          <a:lstStyle/>
          <a:p>
            <a:pPr algn="ctr"/>
            <a:fld id="{7E672E3D-61E0-450A-AD62-EE98E486015F}" type="slidenum">
              <a:rPr lang="en-US" smtClean="0">
                <a:solidFill>
                  <a:schemeClr val="tx1">
                    <a:lumMod val="85000"/>
                    <a:lumOff val="15000"/>
                  </a:schemeClr>
                </a:solidFill>
              </a:rPr>
              <a:pPr algn="ctr"/>
              <a:t>4</a:t>
            </a:fld>
            <a:endParaRPr lang="en-US" dirty="0">
              <a:solidFill>
                <a:schemeClr val="tx1">
                  <a:lumMod val="85000"/>
                  <a:lumOff val="15000"/>
                </a:schemeClr>
              </a:solidFill>
            </a:endParaRPr>
          </a:p>
        </p:txBody>
      </p:sp>
      <p:sp>
        <p:nvSpPr>
          <p:cNvPr id="6" name="Rectangle 5">
            <a:extLst>
              <a:ext uri="{FF2B5EF4-FFF2-40B4-BE49-F238E27FC236}">
                <a16:creationId xmlns:a16="http://schemas.microsoft.com/office/drawing/2014/main" xmlns="" id="{4A4CCC08-A329-477A-B80B-2665F19C7039}"/>
              </a:ext>
            </a:extLst>
          </p:cNvPr>
          <p:cNvSpPr/>
          <p:nvPr/>
        </p:nvSpPr>
        <p:spPr>
          <a:xfrm>
            <a:off x="11267076" y="6448197"/>
            <a:ext cx="924923" cy="18120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xmlns="" id="{0E1CD0E2-CC0D-499F-9749-4EA83170CC35}"/>
              </a:ext>
            </a:extLst>
          </p:cNvPr>
          <p:cNvSpPr txBox="1"/>
          <p:nvPr/>
        </p:nvSpPr>
        <p:spPr>
          <a:xfrm>
            <a:off x="716280" y="318407"/>
            <a:ext cx="10759440" cy="492443"/>
          </a:xfrm>
          <a:prstGeom prst="rect">
            <a:avLst/>
          </a:prstGeom>
          <a:noFill/>
        </p:spPr>
        <p:txBody>
          <a:bodyPr wrap="square" lIns="0" tIns="0" rIns="0" bIns="0" rtlCol="0" anchor="t">
            <a:spAutoFit/>
          </a:bodyPr>
          <a:lstStyle/>
          <a:p>
            <a:pPr algn="ctr"/>
            <a:r>
              <a:rPr lang="id-ID" sz="3200" dirty="0" smtClean="0">
                <a:solidFill>
                  <a:schemeClr val="tx1">
                    <a:lumMod val="85000"/>
                    <a:lumOff val="15000"/>
                  </a:schemeClr>
                </a:solidFill>
                <a:latin typeface="+mj-lt"/>
                <a:cs typeface="Segoe UI Semibold" panose="020B0702040204020203" pitchFamily="34" charset="0"/>
              </a:rPr>
              <a:t>Mendefinisikan Ruang</a:t>
            </a:r>
            <a:endParaRPr lang="en-US" sz="3200" dirty="0">
              <a:solidFill>
                <a:schemeClr val="tx1">
                  <a:lumMod val="85000"/>
                  <a:lumOff val="15000"/>
                </a:schemeClr>
              </a:solidFill>
              <a:latin typeface="+mj-lt"/>
              <a:cs typeface="Segoe UI Semibold" panose="020B0702040204020203" pitchFamily="34" charset="0"/>
            </a:endParaRPr>
          </a:p>
        </p:txBody>
      </p:sp>
      <p:grpSp>
        <p:nvGrpSpPr>
          <p:cNvPr id="85" name="Group 84">
            <a:extLst>
              <a:ext uri="{FF2B5EF4-FFF2-40B4-BE49-F238E27FC236}">
                <a16:creationId xmlns:a16="http://schemas.microsoft.com/office/drawing/2014/main" xmlns="" id="{915B7E56-535F-41AF-A39C-A82B3ECAB12E}"/>
              </a:ext>
            </a:extLst>
          </p:cNvPr>
          <p:cNvGrpSpPr/>
          <p:nvPr/>
        </p:nvGrpSpPr>
        <p:grpSpPr>
          <a:xfrm>
            <a:off x="985451" y="1876736"/>
            <a:ext cx="2514600" cy="2409183"/>
            <a:chOff x="914400" y="1771650"/>
            <a:chExt cx="2514600" cy="2409183"/>
          </a:xfrm>
        </p:grpSpPr>
        <p:sp>
          <p:nvSpPr>
            <p:cNvPr id="27" name="Rectangle 26">
              <a:extLst>
                <a:ext uri="{FF2B5EF4-FFF2-40B4-BE49-F238E27FC236}">
                  <a16:creationId xmlns:a16="http://schemas.microsoft.com/office/drawing/2014/main" xmlns="" id="{E24B7E4D-F68D-4A02-B9A8-46959FBD33AD}"/>
                </a:ext>
              </a:extLst>
            </p:cNvPr>
            <p:cNvSpPr/>
            <p:nvPr/>
          </p:nvSpPr>
          <p:spPr>
            <a:xfrm>
              <a:off x="914400" y="2017871"/>
              <a:ext cx="2514600" cy="12096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xmlns="" id="{F780503E-408E-4789-8C5C-642413172613}"/>
                </a:ext>
              </a:extLst>
            </p:cNvPr>
            <p:cNvSpPr/>
            <p:nvPr/>
          </p:nvSpPr>
          <p:spPr>
            <a:xfrm>
              <a:off x="1140007" y="1771650"/>
              <a:ext cx="2063387" cy="49244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COMPETITOR 01</a:t>
              </a:r>
            </a:p>
          </p:txBody>
        </p:sp>
        <p:sp>
          <p:nvSpPr>
            <p:cNvPr id="35" name="Right Triangle 34">
              <a:extLst>
                <a:ext uri="{FF2B5EF4-FFF2-40B4-BE49-F238E27FC236}">
                  <a16:creationId xmlns:a16="http://schemas.microsoft.com/office/drawing/2014/main" xmlns="" id="{B04EBF7D-1191-430C-83C1-2B61F94312CA}"/>
                </a:ext>
              </a:extLst>
            </p:cNvPr>
            <p:cNvSpPr/>
            <p:nvPr/>
          </p:nvSpPr>
          <p:spPr>
            <a:xfrm flipH="1">
              <a:off x="1028699"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ight Triangle 53">
              <a:extLst>
                <a:ext uri="{FF2B5EF4-FFF2-40B4-BE49-F238E27FC236}">
                  <a16:creationId xmlns:a16="http://schemas.microsoft.com/office/drawing/2014/main" xmlns="" id="{C09A191A-2CAA-40F7-8BAA-C0A5D918FAB6}"/>
                </a:ext>
              </a:extLst>
            </p:cNvPr>
            <p:cNvSpPr/>
            <p:nvPr/>
          </p:nvSpPr>
          <p:spPr>
            <a:xfrm>
              <a:off x="3203394"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6" name="Straight Connector 55">
              <a:extLst>
                <a:ext uri="{FF2B5EF4-FFF2-40B4-BE49-F238E27FC236}">
                  <a16:creationId xmlns:a16="http://schemas.microsoft.com/office/drawing/2014/main" xmlns="" id="{C31AAACF-C514-4053-A37A-A624CD23A61B}"/>
                </a:ext>
              </a:extLst>
            </p:cNvPr>
            <p:cNvCxnSpPr/>
            <p:nvPr/>
          </p:nvCxnSpPr>
          <p:spPr>
            <a:xfrm>
              <a:off x="1758950" y="2349500"/>
              <a:ext cx="0" cy="730250"/>
            </a:xfrm>
            <a:prstGeom prst="line">
              <a:avLst/>
            </a:prstGeom>
            <a:ln>
              <a:solidFill>
                <a:srgbClr val="9BC41D"/>
              </a:solidFill>
            </a:ln>
          </p:spPr>
          <p:style>
            <a:lnRef idx="1">
              <a:schemeClr val="accent1"/>
            </a:lnRef>
            <a:fillRef idx="0">
              <a:schemeClr val="accent1"/>
            </a:fillRef>
            <a:effectRef idx="0">
              <a:schemeClr val="accent1"/>
            </a:effectRef>
            <a:fontRef idx="minor">
              <a:schemeClr val="tx1"/>
            </a:fontRef>
          </p:style>
        </p:cxnSp>
        <p:sp>
          <p:nvSpPr>
            <p:cNvPr id="58" name="TextBox 57">
              <a:extLst>
                <a:ext uri="{FF2B5EF4-FFF2-40B4-BE49-F238E27FC236}">
                  <a16:creationId xmlns:a16="http://schemas.microsoft.com/office/drawing/2014/main" xmlns="" id="{1E6A516C-4E9B-46B8-880C-3DAAE25B33CC}"/>
                </a:ext>
              </a:extLst>
            </p:cNvPr>
            <p:cNvSpPr txBox="1"/>
            <p:nvPr/>
          </p:nvSpPr>
          <p:spPr>
            <a:xfrm>
              <a:off x="1902520" y="2283740"/>
              <a:ext cx="1382910" cy="861774"/>
            </a:xfrm>
            <a:prstGeom prst="rect">
              <a:avLst/>
            </a:prstGeom>
            <a:noFill/>
          </p:spPr>
          <p:txBody>
            <a:bodyPr wrap="square" lIns="0" tIns="0" rIns="0" bIns="0" rtlCol="0" anchor="ctr">
              <a:spAutoFit/>
            </a:bodyPr>
            <a:lstStyle/>
            <a:p>
              <a:pPr algn="ctr"/>
              <a:r>
                <a:rPr lang="id-ID" sz="2800" dirty="0" smtClean="0">
                  <a:solidFill>
                    <a:schemeClr val="tx1">
                      <a:lumMod val="85000"/>
                      <a:lumOff val="15000"/>
                    </a:schemeClr>
                  </a:solidFill>
                </a:rPr>
                <a:t>Henry Lefebvre</a:t>
              </a:r>
              <a:endParaRPr lang="en-US" sz="2800" dirty="0">
                <a:solidFill>
                  <a:schemeClr val="tx1">
                    <a:lumMod val="85000"/>
                    <a:lumOff val="15000"/>
                  </a:schemeClr>
                </a:solidFill>
              </a:endParaRPr>
            </a:p>
          </p:txBody>
        </p:sp>
        <p:sp>
          <p:nvSpPr>
            <p:cNvPr id="66" name="TextBox 65">
              <a:extLst>
                <a:ext uri="{FF2B5EF4-FFF2-40B4-BE49-F238E27FC236}">
                  <a16:creationId xmlns:a16="http://schemas.microsoft.com/office/drawing/2014/main" xmlns="" id="{E6D96AE5-3106-4D96-A009-E62C7860C9F2}"/>
                </a:ext>
              </a:extLst>
            </p:cNvPr>
            <p:cNvSpPr txBox="1"/>
            <p:nvPr/>
          </p:nvSpPr>
          <p:spPr>
            <a:xfrm>
              <a:off x="914400" y="3442169"/>
              <a:ext cx="2514600" cy="738664"/>
            </a:xfrm>
            <a:prstGeom prst="rect">
              <a:avLst/>
            </a:prstGeom>
            <a:noFill/>
          </p:spPr>
          <p:txBody>
            <a:bodyPr wrap="square" lIns="0" tIns="0" rIns="0" bIns="0" rtlCol="0">
              <a:spAutoFit/>
            </a:bodyPr>
            <a:lstStyle/>
            <a:p>
              <a:pPr algn="ctr"/>
              <a:r>
                <a:rPr lang="id-ID" sz="1600" dirty="0" smtClean="0">
                  <a:solidFill>
                    <a:schemeClr val="tx1">
                      <a:lumMod val="85000"/>
                      <a:lumOff val="15000"/>
                    </a:schemeClr>
                  </a:solidFill>
                </a:rPr>
                <a:t>“Space is Social Product” (Production of Space, 1990)</a:t>
              </a:r>
            </a:p>
            <a:p>
              <a:pPr algn="ctr"/>
              <a:endParaRPr lang="en-US" sz="1600" dirty="0">
                <a:solidFill>
                  <a:schemeClr val="tx1">
                    <a:lumMod val="85000"/>
                    <a:lumOff val="15000"/>
                  </a:schemeClr>
                </a:solidFill>
              </a:endParaRPr>
            </a:p>
          </p:txBody>
        </p:sp>
      </p:grpSp>
      <p:pic>
        <p:nvPicPr>
          <p:cNvPr id="2050" name="Picture 2" descr="Image result for Henry lefebvr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28699" y="2487844"/>
            <a:ext cx="693098" cy="696992"/>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3805877" y="1126940"/>
            <a:ext cx="7411769" cy="5355312"/>
          </a:xfrm>
          <a:prstGeom prst="rect">
            <a:avLst/>
          </a:prstGeom>
        </p:spPr>
        <p:txBody>
          <a:bodyPr wrap="square">
            <a:spAutoFit/>
          </a:bodyPr>
          <a:lstStyle/>
          <a:p>
            <a:pPr algn="just"/>
            <a:r>
              <a:rPr lang="id-ID" sz="1600" dirty="0"/>
              <a:t>Tiga rangkaian konseptual atas ruang yang dimaksud Lefebvre menjelaskan bagaimana suatu ruang sosial dihasilkan, yaitu sebagai berikut</a:t>
            </a:r>
            <a:r>
              <a:rPr lang="id-ID" sz="1600" dirty="0" smtClean="0"/>
              <a:t>:</a:t>
            </a:r>
          </a:p>
          <a:p>
            <a:pPr marL="285750" indent="-285750" algn="just" fontAlgn="base">
              <a:buFont typeface="Arial" pitchFamily="34" charset="0"/>
              <a:buChar char="•"/>
            </a:pPr>
            <a:r>
              <a:rPr lang="id-ID" sz="1600" i="1" dirty="0"/>
              <a:t>Pertama</a:t>
            </a:r>
            <a:r>
              <a:rPr lang="id-ID" sz="1600" dirty="0"/>
              <a:t>, praktik spasial. Konsep ini merujuk pada dimensi berbagai praktik dan aktivitas serta relasi sosial. Klasifikiasi spasial menekankan aspek aktivitas yang simultan. Dalam bentuk yang konkret </a:t>
            </a:r>
            <a:r>
              <a:rPr lang="id-ID" sz="1600" dirty="0" smtClean="0"/>
              <a:t>Praktik </a:t>
            </a:r>
            <a:r>
              <a:rPr lang="id-ID" sz="1600" dirty="0"/>
              <a:t>spasial berisi berbagai jaringan interaksi, komunikasi serta berbagai proses produksi dan pertukaran dalam masayarakat yang tumbuh dalam kehidupan sehari-hari.</a:t>
            </a:r>
          </a:p>
          <a:p>
            <a:pPr marL="285750" indent="-285750" algn="just" fontAlgn="base">
              <a:buFont typeface="Arial" pitchFamily="34" charset="0"/>
              <a:buChar char="•"/>
            </a:pPr>
            <a:r>
              <a:rPr lang="id-ID" sz="1600" i="1" dirty="0"/>
              <a:t>Kedua</a:t>
            </a:r>
            <a:r>
              <a:rPr lang="id-ID" sz="1600" dirty="0"/>
              <a:t>, representasi ruang. Merujuk pada representasi ruang dalam berbagai imej dan konseptualisasi sehingga sesuatu disebut sebagai ruang. Representasi ruang merujuk pada berbagai upaya verbalisasi bentuk dari ruang: bahasa, ideologi. Lefebvre memberikan contoh peta, kartografi, tanda, informasi pada gambar, maket termasuk berbagai ilmu yang berkenaan dengannya seperti arsitektur, tata-kota bahkan ilmu sosial dan geografi.</a:t>
            </a:r>
          </a:p>
          <a:p>
            <a:pPr marL="285750" indent="-285750" algn="just" fontAlgn="base">
              <a:buFont typeface="Arial" pitchFamily="34" charset="0"/>
              <a:buChar char="•"/>
            </a:pPr>
            <a:r>
              <a:rPr lang="id-ID" sz="1600" i="1" dirty="0"/>
              <a:t>Ketiga</a:t>
            </a:r>
            <a:r>
              <a:rPr lang="id-ID" sz="1600" dirty="0"/>
              <a:t>, ruang representasi. Dimensi ketiga ini disebut oleh Lefebvre sebagai pembalikan dari representasi ruang. Ruang Representasi berisi dimensi simbolik dari ruang. Ruang Representasi menegakkan elemen yang bukan merujuk pada ruang itu sendiri melainkan kepada sesuatu yang lain di luar ruang; kekuatan adikodrati, bahasa, negara, prinsip-prinsip maskulinitas dan feminimitas dsb. Dimensi produksi ruang ini merupakan dimensi imajinatif yang menghubungkan ruang dengan simbol-simbol dan makna seperti monumen, artefak, tugu.</a:t>
            </a:r>
          </a:p>
          <a:p>
            <a:endParaRPr lang="id-ID" dirty="0"/>
          </a:p>
        </p:txBody>
      </p:sp>
    </p:spTree>
    <p:extLst>
      <p:ext uri="{BB962C8B-B14F-4D97-AF65-F5344CB8AC3E}">
        <p14:creationId xmlns:p14="http://schemas.microsoft.com/office/powerpoint/2010/main" val="1838867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pattFill prst="zigZag">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3" name="Right Triangle 2">
            <a:extLst>
              <a:ext uri="{FF2B5EF4-FFF2-40B4-BE49-F238E27FC236}">
                <a16:creationId xmlns:a16="http://schemas.microsoft.com/office/drawing/2014/main" xmlns="" id="{A22970AA-4D81-42E7-B90D-6F83D8998C85}"/>
              </a:ext>
            </a:extLst>
          </p:cNvPr>
          <p:cNvSpPr/>
          <p:nvPr/>
        </p:nvSpPr>
        <p:spPr>
          <a:xfrm rot="5400000">
            <a:off x="0" y="0"/>
            <a:ext cx="827314" cy="827314"/>
          </a:xfrm>
          <a:prstGeom prst="rtTriangle">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xmlns="" id="{B2072424-5D56-4214-9B0E-115C1E9D580C}"/>
              </a:ext>
            </a:extLst>
          </p:cNvPr>
          <p:cNvSpPr/>
          <p:nvPr/>
        </p:nvSpPr>
        <p:spPr>
          <a:xfrm>
            <a:off x="1166948" y="6448197"/>
            <a:ext cx="10013044" cy="181203"/>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xmlns="" id="{A267B5F5-F106-4972-8869-9423FCCF1CC0}"/>
              </a:ext>
            </a:extLst>
          </p:cNvPr>
          <p:cNvSpPr>
            <a:spLocks noGrp="1"/>
          </p:cNvSpPr>
          <p:nvPr>
            <p:ph type="sldNum" sz="quarter" idx="12"/>
          </p:nvPr>
        </p:nvSpPr>
        <p:spPr>
          <a:xfrm>
            <a:off x="413657" y="6356350"/>
            <a:ext cx="666206" cy="365125"/>
          </a:xfrm>
        </p:spPr>
        <p:txBody>
          <a:bodyPr/>
          <a:lstStyle/>
          <a:p>
            <a:pPr algn="ctr"/>
            <a:fld id="{7E672E3D-61E0-450A-AD62-EE98E486015F}" type="slidenum">
              <a:rPr lang="en-US" smtClean="0">
                <a:solidFill>
                  <a:schemeClr val="tx1">
                    <a:lumMod val="85000"/>
                    <a:lumOff val="15000"/>
                  </a:schemeClr>
                </a:solidFill>
              </a:rPr>
              <a:pPr algn="ctr"/>
              <a:t>5</a:t>
            </a:fld>
            <a:endParaRPr lang="en-US" dirty="0">
              <a:solidFill>
                <a:schemeClr val="tx1">
                  <a:lumMod val="85000"/>
                  <a:lumOff val="15000"/>
                </a:schemeClr>
              </a:solidFill>
            </a:endParaRPr>
          </a:p>
        </p:txBody>
      </p:sp>
      <p:sp>
        <p:nvSpPr>
          <p:cNvPr id="6" name="Rectangle 5">
            <a:extLst>
              <a:ext uri="{FF2B5EF4-FFF2-40B4-BE49-F238E27FC236}">
                <a16:creationId xmlns:a16="http://schemas.microsoft.com/office/drawing/2014/main" xmlns="" id="{4A4CCC08-A329-477A-B80B-2665F19C7039}"/>
              </a:ext>
            </a:extLst>
          </p:cNvPr>
          <p:cNvSpPr/>
          <p:nvPr/>
        </p:nvSpPr>
        <p:spPr>
          <a:xfrm>
            <a:off x="11267076" y="6448197"/>
            <a:ext cx="924923" cy="18120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xmlns="" id="{0E1CD0E2-CC0D-499F-9749-4EA83170CC35}"/>
              </a:ext>
            </a:extLst>
          </p:cNvPr>
          <p:cNvSpPr txBox="1"/>
          <p:nvPr/>
        </p:nvSpPr>
        <p:spPr>
          <a:xfrm>
            <a:off x="716280" y="318407"/>
            <a:ext cx="10759440" cy="492443"/>
          </a:xfrm>
          <a:prstGeom prst="rect">
            <a:avLst/>
          </a:prstGeom>
          <a:noFill/>
        </p:spPr>
        <p:txBody>
          <a:bodyPr wrap="square" lIns="0" tIns="0" rIns="0" bIns="0" rtlCol="0" anchor="t">
            <a:spAutoFit/>
          </a:bodyPr>
          <a:lstStyle/>
          <a:p>
            <a:pPr algn="ctr"/>
            <a:r>
              <a:rPr lang="id-ID" sz="3200" dirty="0" smtClean="0">
                <a:solidFill>
                  <a:schemeClr val="tx1">
                    <a:lumMod val="85000"/>
                    <a:lumOff val="15000"/>
                  </a:schemeClr>
                </a:solidFill>
                <a:latin typeface="+mj-lt"/>
                <a:cs typeface="Segoe UI Semibold" panose="020B0702040204020203" pitchFamily="34" charset="0"/>
              </a:rPr>
              <a:t>Mendefinisikan Ruang</a:t>
            </a:r>
            <a:endParaRPr lang="en-US" sz="3200" dirty="0">
              <a:solidFill>
                <a:schemeClr val="tx1">
                  <a:lumMod val="85000"/>
                  <a:lumOff val="15000"/>
                </a:schemeClr>
              </a:solidFill>
              <a:latin typeface="+mj-lt"/>
              <a:cs typeface="Segoe UI Semibold" panose="020B0702040204020203" pitchFamily="34" charset="0"/>
            </a:endParaRPr>
          </a:p>
        </p:txBody>
      </p:sp>
      <p:grpSp>
        <p:nvGrpSpPr>
          <p:cNvPr id="85" name="Group 84">
            <a:extLst>
              <a:ext uri="{FF2B5EF4-FFF2-40B4-BE49-F238E27FC236}">
                <a16:creationId xmlns:a16="http://schemas.microsoft.com/office/drawing/2014/main" xmlns="" id="{915B7E56-535F-41AF-A39C-A82B3ECAB12E}"/>
              </a:ext>
            </a:extLst>
          </p:cNvPr>
          <p:cNvGrpSpPr/>
          <p:nvPr/>
        </p:nvGrpSpPr>
        <p:grpSpPr>
          <a:xfrm>
            <a:off x="985451" y="1876736"/>
            <a:ext cx="2514600" cy="2409183"/>
            <a:chOff x="914400" y="1771650"/>
            <a:chExt cx="2514600" cy="2409183"/>
          </a:xfrm>
        </p:grpSpPr>
        <p:sp>
          <p:nvSpPr>
            <p:cNvPr id="27" name="Rectangle 26">
              <a:extLst>
                <a:ext uri="{FF2B5EF4-FFF2-40B4-BE49-F238E27FC236}">
                  <a16:creationId xmlns:a16="http://schemas.microsoft.com/office/drawing/2014/main" xmlns="" id="{E24B7E4D-F68D-4A02-B9A8-46959FBD33AD}"/>
                </a:ext>
              </a:extLst>
            </p:cNvPr>
            <p:cNvSpPr/>
            <p:nvPr/>
          </p:nvSpPr>
          <p:spPr>
            <a:xfrm>
              <a:off x="914400" y="2017871"/>
              <a:ext cx="2514600" cy="12096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xmlns="" id="{F780503E-408E-4789-8C5C-642413172613}"/>
                </a:ext>
              </a:extLst>
            </p:cNvPr>
            <p:cNvSpPr/>
            <p:nvPr/>
          </p:nvSpPr>
          <p:spPr>
            <a:xfrm>
              <a:off x="1140007" y="1771650"/>
              <a:ext cx="2063387" cy="49244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COMPETITOR 01</a:t>
              </a:r>
            </a:p>
          </p:txBody>
        </p:sp>
        <p:sp>
          <p:nvSpPr>
            <p:cNvPr id="35" name="Right Triangle 34">
              <a:extLst>
                <a:ext uri="{FF2B5EF4-FFF2-40B4-BE49-F238E27FC236}">
                  <a16:creationId xmlns:a16="http://schemas.microsoft.com/office/drawing/2014/main" xmlns="" id="{B04EBF7D-1191-430C-83C1-2B61F94312CA}"/>
                </a:ext>
              </a:extLst>
            </p:cNvPr>
            <p:cNvSpPr/>
            <p:nvPr/>
          </p:nvSpPr>
          <p:spPr>
            <a:xfrm flipH="1">
              <a:off x="1028699"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ight Triangle 53">
              <a:extLst>
                <a:ext uri="{FF2B5EF4-FFF2-40B4-BE49-F238E27FC236}">
                  <a16:creationId xmlns:a16="http://schemas.microsoft.com/office/drawing/2014/main" xmlns="" id="{C09A191A-2CAA-40F7-8BAA-C0A5D918FAB6}"/>
                </a:ext>
              </a:extLst>
            </p:cNvPr>
            <p:cNvSpPr/>
            <p:nvPr/>
          </p:nvSpPr>
          <p:spPr>
            <a:xfrm>
              <a:off x="3203394"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6" name="Straight Connector 55">
              <a:extLst>
                <a:ext uri="{FF2B5EF4-FFF2-40B4-BE49-F238E27FC236}">
                  <a16:creationId xmlns:a16="http://schemas.microsoft.com/office/drawing/2014/main" xmlns="" id="{C31AAACF-C514-4053-A37A-A624CD23A61B}"/>
                </a:ext>
              </a:extLst>
            </p:cNvPr>
            <p:cNvCxnSpPr/>
            <p:nvPr/>
          </p:nvCxnSpPr>
          <p:spPr>
            <a:xfrm>
              <a:off x="1758950" y="2349500"/>
              <a:ext cx="0" cy="730250"/>
            </a:xfrm>
            <a:prstGeom prst="line">
              <a:avLst/>
            </a:prstGeom>
            <a:ln>
              <a:solidFill>
                <a:srgbClr val="9BC41D"/>
              </a:solidFill>
            </a:ln>
          </p:spPr>
          <p:style>
            <a:lnRef idx="1">
              <a:schemeClr val="accent1"/>
            </a:lnRef>
            <a:fillRef idx="0">
              <a:schemeClr val="accent1"/>
            </a:fillRef>
            <a:effectRef idx="0">
              <a:schemeClr val="accent1"/>
            </a:effectRef>
            <a:fontRef idx="minor">
              <a:schemeClr val="tx1"/>
            </a:fontRef>
          </p:style>
        </p:cxnSp>
        <p:sp>
          <p:nvSpPr>
            <p:cNvPr id="58" name="TextBox 57">
              <a:extLst>
                <a:ext uri="{FF2B5EF4-FFF2-40B4-BE49-F238E27FC236}">
                  <a16:creationId xmlns:a16="http://schemas.microsoft.com/office/drawing/2014/main" xmlns="" id="{1E6A516C-4E9B-46B8-880C-3DAAE25B33CC}"/>
                </a:ext>
              </a:extLst>
            </p:cNvPr>
            <p:cNvSpPr txBox="1"/>
            <p:nvPr/>
          </p:nvSpPr>
          <p:spPr>
            <a:xfrm>
              <a:off x="1902520" y="2283740"/>
              <a:ext cx="1382910" cy="861774"/>
            </a:xfrm>
            <a:prstGeom prst="rect">
              <a:avLst/>
            </a:prstGeom>
            <a:noFill/>
          </p:spPr>
          <p:txBody>
            <a:bodyPr wrap="square" lIns="0" tIns="0" rIns="0" bIns="0" rtlCol="0" anchor="ctr">
              <a:spAutoFit/>
            </a:bodyPr>
            <a:lstStyle/>
            <a:p>
              <a:pPr algn="ctr"/>
              <a:r>
                <a:rPr lang="id-ID" sz="2800" dirty="0" smtClean="0">
                  <a:solidFill>
                    <a:schemeClr val="tx1">
                      <a:lumMod val="85000"/>
                      <a:lumOff val="15000"/>
                    </a:schemeClr>
                  </a:solidFill>
                </a:rPr>
                <a:t>Henry Lefebvre</a:t>
              </a:r>
              <a:endParaRPr lang="en-US" sz="2800" dirty="0">
                <a:solidFill>
                  <a:schemeClr val="tx1">
                    <a:lumMod val="85000"/>
                    <a:lumOff val="15000"/>
                  </a:schemeClr>
                </a:solidFill>
              </a:endParaRPr>
            </a:p>
          </p:txBody>
        </p:sp>
        <p:sp>
          <p:nvSpPr>
            <p:cNvPr id="66" name="TextBox 65">
              <a:extLst>
                <a:ext uri="{FF2B5EF4-FFF2-40B4-BE49-F238E27FC236}">
                  <a16:creationId xmlns:a16="http://schemas.microsoft.com/office/drawing/2014/main" xmlns="" id="{E6D96AE5-3106-4D96-A009-E62C7860C9F2}"/>
                </a:ext>
              </a:extLst>
            </p:cNvPr>
            <p:cNvSpPr txBox="1"/>
            <p:nvPr/>
          </p:nvSpPr>
          <p:spPr>
            <a:xfrm>
              <a:off x="914400" y="3442169"/>
              <a:ext cx="2514600" cy="738664"/>
            </a:xfrm>
            <a:prstGeom prst="rect">
              <a:avLst/>
            </a:prstGeom>
            <a:noFill/>
          </p:spPr>
          <p:txBody>
            <a:bodyPr wrap="square" lIns="0" tIns="0" rIns="0" bIns="0" rtlCol="0">
              <a:spAutoFit/>
            </a:bodyPr>
            <a:lstStyle/>
            <a:p>
              <a:pPr algn="ctr"/>
              <a:r>
                <a:rPr lang="id-ID" sz="1600" dirty="0" smtClean="0">
                  <a:solidFill>
                    <a:schemeClr val="tx1">
                      <a:lumMod val="85000"/>
                      <a:lumOff val="15000"/>
                    </a:schemeClr>
                  </a:solidFill>
                </a:rPr>
                <a:t>“Space is Social Product” (Production of Space, 1990)</a:t>
              </a:r>
            </a:p>
            <a:p>
              <a:pPr algn="ctr"/>
              <a:endParaRPr lang="en-US" sz="1600" dirty="0">
                <a:solidFill>
                  <a:schemeClr val="tx1">
                    <a:lumMod val="85000"/>
                    <a:lumOff val="15000"/>
                  </a:schemeClr>
                </a:solidFill>
              </a:endParaRPr>
            </a:p>
          </p:txBody>
        </p:sp>
      </p:grpSp>
      <p:pic>
        <p:nvPicPr>
          <p:cNvPr id="2050" name="Picture 2" descr="Image result for Henry lefebvr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28699" y="2487844"/>
            <a:ext cx="693098" cy="696992"/>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3805877" y="1126940"/>
            <a:ext cx="7411769" cy="4524315"/>
          </a:xfrm>
          <a:prstGeom prst="rect">
            <a:avLst/>
          </a:prstGeom>
        </p:spPr>
        <p:txBody>
          <a:bodyPr wrap="square">
            <a:spAutoFit/>
          </a:bodyPr>
          <a:lstStyle/>
          <a:p>
            <a:pPr fontAlgn="base"/>
            <a:r>
              <a:rPr lang="id-ID" dirty="0"/>
              <a:t>Dengan dasar ketiga dimensi produksi sosial itu, Lefebvre merumuskan tiga karakter dari ruang sebagai produk sosial:</a:t>
            </a:r>
          </a:p>
          <a:p>
            <a:pPr fontAlgn="base"/>
            <a:r>
              <a:rPr lang="id-ID" i="1" dirty="0"/>
              <a:t>Lived space</a:t>
            </a:r>
            <a:r>
              <a:rPr lang="id-ID" dirty="0"/>
              <a:t>: dimensi ketiga dari produksi ruang adalah pengelaman kehidupan. Dimensi ini merujuk pada dunia sebagaimana dialami oleh manusia dalam praktik kehidupan sehari-hari. Kehidupan dan pengalaman manusia menurutnya tidak dapat sepenuhnya dijelaskan oleh analisa teoritis. Senantiasa terdapat surplus, sisa atau residu yang lolos dari bahasa atau konsep, dan seringkali hanya dapat diekspresikan melalui bentuk-bentuk artistik.</a:t>
            </a:r>
          </a:p>
          <a:p>
            <a:pPr fontAlgn="base"/>
            <a:r>
              <a:rPr lang="id-ID" i="1" dirty="0"/>
              <a:t>Conceived space</a:t>
            </a:r>
            <a:r>
              <a:rPr lang="id-ID" dirty="0"/>
              <a:t>: ruang tidak dapat dipersepsi tanpa dipahami atau diterima dalam pikiran. Pemahaman mengenai ruang selalu juga merupakan produksi pengetahuan</a:t>
            </a:r>
            <a:r>
              <a:rPr lang="id-ID" dirty="0" smtClean="0"/>
              <a:t>.</a:t>
            </a:r>
            <a:endParaRPr lang="id-ID" i="1" dirty="0" smtClean="0"/>
          </a:p>
          <a:p>
            <a:pPr lvl="0" fontAlgn="base"/>
            <a:r>
              <a:rPr lang="id-ID" i="1" dirty="0" smtClean="0"/>
              <a:t>Perceived </a:t>
            </a:r>
            <a:r>
              <a:rPr lang="id-ID" i="1" dirty="0"/>
              <a:t>space</a:t>
            </a:r>
            <a:r>
              <a:rPr lang="id-ID" dirty="0"/>
              <a:t>: setiap ruang memiliki aspek perseptif dalam arti ia bisa diakses oleh panca indera sehingga memungkinkan terjadinya praktik sosial. Ini yang merupakan elemen material yang </a:t>
            </a:r>
            <a:r>
              <a:rPr lang="id-ID" dirty="0" smtClean="0"/>
              <a:t>mengkonstitusi </a:t>
            </a:r>
            <a:r>
              <a:rPr lang="id-ID" dirty="0"/>
              <a:t>ruang.</a:t>
            </a:r>
          </a:p>
          <a:p>
            <a:endParaRPr lang="id-ID" dirty="0"/>
          </a:p>
        </p:txBody>
      </p:sp>
    </p:spTree>
    <p:extLst>
      <p:ext uri="{BB962C8B-B14F-4D97-AF65-F5344CB8AC3E}">
        <p14:creationId xmlns:p14="http://schemas.microsoft.com/office/powerpoint/2010/main" val="30930397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pattFill prst="zigZag">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3" name="Right Triangle 2">
            <a:extLst>
              <a:ext uri="{FF2B5EF4-FFF2-40B4-BE49-F238E27FC236}">
                <a16:creationId xmlns:a16="http://schemas.microsoft.com/office/drawing/2014/main" xmlns="" id="{A22970AA-4D81-42E7-B90D-6F83D8998C85}"/>
              </a:ext>
            </a:extLst>
          </p:cNvPr>
          <p:cNvSpPr/>
          <p:nvPr/>
        </p:nvSpPr>
        <p:spPr>
          <a:xfrm rot="5400000">
            <a:off x="0" y="0"/>
            <a:ext cx="827314" cy="827314"/>
          </a:xfrm>
          <a:prstGeom prst="rtTriangle">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xmlns="" id="{B2072424-5D56-4214-9B0E-115C1E9D580C}"/>
              </a:ext>
            </a:extLst>
          </p:cNvPr>
          <p:cNvSpPr/>
          <p:nvPr/>
        </p:nvSpPr>
        <p:spPr>
          <a:xfrm>
            <a:off x="1166948" y="6448197"/>
            <a:ext cx="10013044" cy="181203"/>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xmlns="" id="{A267B5F5-F106-4972-8869-9423FCCF1CC0}"/>
              </a:ext>
            </a:extLst>
          </p:cNvPr>
          <p:cNvSpPr>
            <a:spLocks noGrp="1"/>
          </p:cNvSpPr>
          <p:nvPr>
            <p:ph type="sldNum" sz="quarter" idx="12"/>
          </p:nvPr>
        </p:nvSpPr>
        <p:spPr>
          <a:xfrm>
            <a:off x="413657" y="6356350"/>
            <a:ext cx="666206" cy="365125"/>
          </a:xfrm>
        </p:spPr>
        <p:txBody>
          <a:bodyPr/>
          <a:lstStyle/>
          <a:p>
            <a:pPr algn="ctr"/>
            <a:fld id="{7E672E3D-61E0-450A-AD62-EE98E486015F}" type="slidenum">
              <a:rPr lang="en-US" smtClean="0">
                <a:solidFill>
                  <a:schemeClr val="tx1">
                    <a:lumMod val="85000"/>
                    <a:lumOff val="15000"/>
                  </a:schemeClr>
                </a:solidFill>
              </a:rPr>
              <a:pPr algn="ctr"/>
              <a:t>6</a:t>
            </a:fld>
            <a:endParaRPr lang="en-US" dirty="0">
              <a:solidFill>
                <a:schemeClr val="tx1">
                  <a:lumMod val="85000"/>
                  <a:lumOff val="15000"/>
                </a:schemeClr>
              </a:solidFill>
            </a:endParaRPr>
          </a:p>
        </p:txBody>
      </p:sp>
      <p:sp>
        <p:nvSpPr>
          <p:cNvPr id="6" name="Rectangle 5">
            <a:extLst>
              <a:ext uri="{FF2B5EF4-FFF2-40B4-BE49-F238E27FC236}">
                <a16:creationId xmlns:a16="http://schemas.microsoft.com/office/drawing/2014/main" xmlns="" id="{4A4CCC08-A329-477A-B80B-2665F19C7039}"/>
              </a:ext>
            </a:extLst>
          </p:cNvPr>
          <p:cNvSpPr/>
          <p:nvPr/>
        </p:nvSpPr>
        <p:spPr>
          <a:xfrm>
            <a:off x="11267076" y="6448197"/>
            <a:ext cx="924923" cy="18120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xmlns="" id="{0E1CD0E2-CC0D-499F-9749-4EA83170CC35}"/>
              </a:ext>
            </a:extLst>
          </p:cNvPr>
          <p:cNvSpPr txBox="1"/>
          <p:nvPr/>
        </p:nvSpPr>
        <p:spPr>
          <a:xfrm>
            <a:off x="716280" y="318407"/>
            <a:ext cx="10759440" cy="492443"/>
          </a:xfrm>
          <a:prstGeom prst="rect">
            <a:avLst/>
          </a:prstGeom>
          <a:noFill/>
        </p:spPr>
        <p:txBody>
          <a:bodyPr wrap="square" lIns="0" tIns="0" rIns="0" bIns="0" rtlCol="0" anchor="t">
            <a:spAutoFit/>
          </a:bodyPr>
          <a:lstStyle/>
          <a:p>
            <a:pPr algn="ctr"/>
            <a:r>
              <a:rPr lang="id-ID" sz="3200" dirty="0" smtClean="0">
                <a:solidFill>
                  <a:schemeClr val="tx1">
                    <a:lumMod val="85000"/>
                    <a:lumOff val="15000"/>
                  </a:schemeClr>
                </a:solidFill>
                <a:latin typeface="+mj-lt"/>
                <a:cs typeface="Segoe UI Semibold" panose="020B0702040204020203" pitchFamily="34" charset="0"/>
              </a:rPr>
              <a:t>Ruang (Kota) dan Sumber Daya</a:t>
            </a:r>
            <a:endParaRPr lang="en-US" sz="3200" dirty="0">
              <a:solidFill>
                <a:schemeClr val="tx1">
                  <a:lumMod val="85000"/>
                  <a:lumOff val="15000"/>
                </a:schemeClr>
              </a:solidFill>
              <a:latin typeface="+mj-lt"/>
              <a:cs typeface="Segoe UI Semibold" panose="020B0702040204020203" pitchFamily="34" charset="0"/>
            </a:endParaRPr>
          </a:p>
        </p:txBody>
      </p:sp>
      <p:grpSp>
        <p:nvGrpSpPr>
          <p:cNvPr id="75" name="Group 74">
            <a:extLst>
              <a:ext uri="{FF2B5EF4-FFF2-40B4-BE49-F238E27FC236}">
                <a16:creationId xmlns:a16="http://schemas.microsoft.com/office/drawing/2014/main" xmlns="" id="{DB60F913-D930-4ED8-84D7-9E7E799751B6}"/>
              </a:ext>
            </a:extLst>
          </p:cNvPr>
          <p:cNvGrpSpPr/>
          <p:nvPr/>
        </p:nvGrpSpPr>
        <p:grpSpPr>
          <a:xfrm>
            <a:off x="1166948" y="1740812"/>
            <a:ext cx="2514600" cy="1916740"/>
            <a:chOff x="4838700" y="1771650"/>
            <a:chExt cx="2514600" cy="1916740"/>
          </a:xfrm>
        </p:grpSpPr>
        <p:sp>
          <p:nvSpPr>
            <p:cNvPr id="67" name="Rectangle 66">
              <a:extLst>
                <a:ext uri="{FF2B5EF4-FFF2-40B4-BE49-F238E27FC236}">
                  <a16:creationId xmlns:a16="http://schemas.microsoft.com/office/drawing/2014/main" xmlns="" id="{077E4852-8A3D-4A23-A1A7-FE41414E412A}"/>
                </a:ext>
              </a:extLst>
            </p:cNvPr>
            <p:cNvSpPr/>
            <p:nvPr/>
          </p:nvSpPr>
          <p:spPr>
            <a:xfrm>
              <a:off x="4838700" y="2009775"/>
              <a:ext cx="2514600" cy="12096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7">
              <a:extLst>
                <a:ext uri="{FF2B5EF4-FFF2-40B4-BE49-F238E27FC236}">
                  <a16:creationId xmlns:a16="http://schemas.microsoft.com/office/drawing/2014/main" xmlns="" id="{913841E6-21DC-4DC8-9667-777ACE3152FD}"/>
                </a:ext>
              </a:extLst>
            </p:cNvPr>
            <p:cNvSpPr/>
            <p:nvPr/>
          </p:nvSpPr>
          <p:spPr>
            <a:xfrm>
              <a:off x="5064307" y="1771650"/>
              <a:ext cx="2063387" cy="49244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COMPETITOR 02</a:t>
              </a:r>
            </a:p>
          </p:txBody>
        </p:sp>
        <p:sp>
          <p:nvSpPr>
            <p:cNvPr id="69" name="Right Triangle 68">
              <a:extLst>
                <a:ext uri="{FF2B5EF4-FFF2-40B4-BE49-F238E27FC236}">
                  <a16:creationId xmlns:a16="http://schemas.microsoft.com/office/drawing/2014/main" xmlns="" id="{8E9C3E9C-A927-4FC0-8B6D-AD5EBBA331E9}"/>
                </a:ext>
              </a:extLst>
            </p:cNvPr>
            <p:cNvSpPr/>
            <p:nvPr/>
          </p:nvSpPr>
          <p:spPr>
            <a:xfrm flipH="1">
              <a:off x="4952999"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ight Triangle 69">
              <a:extLst>
                <a:ext uri="{FF2B5EF4-FFF2-40B4-BE49-F238E27FC236}">
                  <a16:creationId xmlns:a16="http://schemas.microsoft.com/office/drawing/2014/main" xmlns="" id="{75916A02-E8B2-4261-AE16-6742E416C717}"/>
                </a:ext>
              </a:extLst>
            </p:cNvPr>
            <p:cNvSpPr/>
            <p:nvPr/>
          </p:nvSpPr>
          <p:spPr>
            <a:xfrm>
              <a:off x="7127694"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1" name="Straight Connector 70">
              <a:extLst>
                <a:ext uri="{FF2B5EF4-FFF2-40B4-BE49-F238E27FC236}">
                  <a16:creationId xmlns:a16="http://schemas.microsoft.com/office/drawing/2014/main" xmlns="" id="{4EEE6803-237C-470C-B46B-6BEE41AD83C3}"/>
                </a:ext>
              </a:extLst>
            </p:cNvPr>
            <p:cNvCxnSpPr/>
            <p:nvPr/>
          </p:nvCxnSpPr>
          <p:spPr>
            <a:xfrm>
              <a:off x="5683250" y="2349500"/>
              <a:ext cx="0" cy="730250"/>
            </a:xfrm>
            <a:prstGeom prst="line">
              <a:avLst/>
            </a:prstGeom>
            <a:ln>
              <a:solidFill>
                <a:srgbClr val="9BC41D"/>
              </a:solidFill>
            </a:ln>
          </p:spPr>
          <p:style>
            <a:lnRef idx="1">
              <a:schemeClr val="accent1"/>
            </a:lnRef>
            <a:fillRef idx="0">
              <a:schemeClr val="accent1"/>
            </a:fillRef>
            <a:effectRef idx="0">
              <a:schemeClr val="accent1"/>
            </a:effectRef>
            <a:fontRef idx="minor">
              <a:schemeClr val="tx1"/>
            </a:fontRef>
          </p:style>
        </p:cxnSp>
        <p:sp>
          <p:nvSpPr>
            <p:cNvPr id="73" name="TextBox 72">
              <a:extLst>
                <a:ext uri="{FF2B5EF4-FFF2-40B4-BE49-F238E27FC236}">
                  <a16:creationId xmlns:a16="http://schemas.microsoft.com/office/drawing/2014/main" xmlns="" id="{C0B965CC-A391-4A8B-AD6A-87FF17C331AB}"/>
                </a:ext>
              </a:extLst>
            </p:cNvPr>
            <p:cNvSpPr txBox="1"/>
            <p:nvPr/>
          </p:nvSpPr>
          <p:spPr>
            <a:xfrm>
              <a:off x="5826820" y="2283740"/>
              <a:ext cx="1382910" cy="861774"/>
            </a:xfrm>
            <a:prstGeom prst="rect">
              <a:avLst/>
            </a:prstGeom>
            <a:noFill/>
          </p:spPr>
          <p:txBody>
            <a:bodyPr wrap="square" lIns="0" tIns="0" rIns="0" bIns="0" rtlCol="0" anchor="ctr">
              <a:spAutoFit/>
            </a:bodyPr>
            <a:lstStyle/>
            <a:p>
              <a:pPr algn="ctr"/>
              <a:r>
                <a:rPr lang="id-ID" sz="2800" dirty="0" smtClean="0">
                  <a:solidFill>
                    <a:schemeClr val="tx1">
                      <a:lumMod val="85000"/>
                      <a:lumOff val="15000"/>
                    </a:schemeClr>
                  </a:solidFill>
                </a:rPr>
                <a:t>David Harvey</a:t>
              </a:r>
              <a:endParaRPr lang="en-US" sz="2800" dirty="0">
                <a:solidFill>
                  <a:schemeClr val="tx1">
                    <a:lumMod val="85000"/>
                    <a:lumOff val="15000"/>
                  </a:schemeClr>
                </a:solidFill>
              </a:endParaRPr>
            </a:p>
          </p:txBody>
        </p:sp>
        <p:sp>
          <p:nvSpPr>
            <p:cNvPr id="74" name="TextBox 73">
              <a:extLst>
                <a:ext uri="{FF2B5EF4-FFF2-40B4-BE49-F238E27FC236}">
                  <a16:creationId xmlns:a16="http://schemas.microsoft.com/office/drawing/2014/main" xmlns="" id="{9FA89F43-69FA-4378-83C4-00F58CBED5A7}"/>
                </a:ext>
              </a:extLst>
            </p:cNvPr>
            <p:cNvSpPr txBox="1"/>
            <p:nvPr/>
          </p:nvSpPr>
          <p:spPr>
            <a:xfrm>
              <a:off x="4838700" y="3442169"/>
              <a:ext cx="2514600" cy="246221"/>
            </a:xfrm>
            <a:prstGeom prst="rect">
              <a:avLst/>
            </a:prstGeom>
            <a:noFill/>
          </p:spPr>
          <p:txBody>
            <a:bodyPr wrap="square" lIns="0" tIns="0" rIns="0" bIns="0" rtlCol="0">
              <a:spAutoFit/>
            </a:bodyPr>
            <a:lstStyle/>
            <a:p>
              <a:pPr algn="ctr"/>
              <a:r>
                <a:rPr lang="en-US" sz="1600" dirty="0" smtClean="0">
                  <a:solidFill>
                    <a:schemeClr val="tx1">
                      <a:lumMod val="85000"/>
                      <a:lumOff val="15000"/>
                    </a:schemeClr>
                  </a:solidFill>
                </a:rPr>
                <a:t>t</a:t>
              </a:r>
              <a:r>
                <a:rPr lang="en-US" sz="1600" dirty="0">
                  <a:solidFill>
                    <a:schemeClr val="tx1">
                      <a:lumMod val="85000"/>
                      <a:lumOff val="15000"/>
                    </a:schemeClr>
                  </a:solidFill>
                </a:rPr>
                <a:t>. </a:t>
              </a:r>
            </a:p>
          </p:txBody>
        </p:sp>
      </p:grpSp>
      <p:pic>
        <p:nvPicPr>
          <p:cNvPr id="2052" name="Picture 4" descr="Image result for david harvey"/>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81247" y="2351920"/>
            <a:ext cx="685542" cy="696992"/>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4080704" y="1241078"/>
            <a:ext cx="6867381" cy="5847755"/>
          </a:xfrm>
          <a:prstGeom prst="rect">
            <a:avLst/>
          </a:prstGeom>
        </p:spPr>
        <p:txBody>
          <a:bodyPr wrap="square">
            <a:spAutoFit/>
          </a:bodyPr>
          <a:lstStyle/>
          <a:p>
            <a:pPr marL="285750" indent="-285750" algn="just">
              <a:buFont typeface="Arial" pitchFamily="34" charset="0"/>
              <a:buChar char="•"/>
            </a:pPr>
            <a:r>
              <a:rPr lang="id-ID" sz="1700" dirty="0" smtClean="0"/>
              <a:t>Lefebvre </a:t>
            </a:r>
            <a:r>
              <a:rPr lang="id-ID" sz="1700" dirty="0"/>
              <a:t>(1991) </a:t>
            </a:r>
            <a:r>
              <a:rPr lang="id-ID" sz="1700" dirty="0" smtClean="0"/>
              <a:t>menyatakan bahwa </a:t>
            </a:r>
            <a:r>
              <a:rPr lang="id-ID" sz="1700" dirty="0"/>
              <a:t>kapitalisme dipertahankan dengan cara penaklukan dan integrasi ruang. Ruang telah lama berhenti menjadi lingkungan geografis pasif atau ruang geometris kosong. Ruang menjadi instrumental dan menjadi media dari perkembangan kapitalisme. Artinya, ruang merupakan sebuah sistem yang dipandang sebagai sumber daya langka, homogen, memiliki komoditas kuantitatif dan nilai tukar yang diperdagangkan seperti komoditas lainnya di </a:t>
            </a:r>
            <a:r>
              <a:rPr lang="id-ID" sz="1700" dirty="0" smtClean="0"/>
              <a:t>pasar. Mengembangkan gagasan Lefebvre, Harvey  (1985, 1991) mengatakan bahwa: </a:t>
            </a:r>
          </a:p>
          <a:p>
            <a:pPr marL="285750" indent="-285750" algn="just">
              <a:buFont typeface="Arial" pitchFamily="34" charset="0"/>
              <a:buChar char="•"/>
            </a:pPr>
            <a:r>
              <a:rPr lang="id-ID" sz="1700" dirty="0"/>
              <a:t>Kelas kapitalis berusaha terus-menerus untuk menghasilkan keuntungan berupa uang maupun ruang</a:t>
            </a:r>
            <a:r>
              <a:rPr lang="id-ID" sz="1700" dirty="0" smtClean="0"/>
              <a:t>.</a:t>
            </a:r>
            <a:r>
              <a:rPr lang="id-ID" sz="1700" dirty="0"/>
              <a:t> Ruang akan diproduksi dan direproduksi dengan </a:t>
            </a:r>
            <a:r>
              <a:rPr lang="id-ID" sz="1700" dirty="0" smtClean="0"/>
              <a:t>membangun </a:t>
            </a:r>
            <a:r>
              <a:rPr lang="id-ID" sz="1700" dirty="0"/>
              <a:t>pabrik-pabrik untuk kegiatan </a:t>
            </a:r>
            <a:r>
              <a:rPr lang="id-ID" sz="1700" dirty="0" smtClean="0"/>
              <a:t>industri (manufaktur) dan perdagangan sebagai sirkuit pertama kapital. </a:t>
            </a:r>
            <a:endParaRPr lang="id-ID" sz="1700" dirty="0"/>
          </a:p>
          <a:p>
            <a:pPr marL="285750" indent="-285750" algn="just">
              <a:buFont typeface="Arial" pitchFamily="34" charset="0"/>
              <a:buChar char="•"/>
            </a:pPr>
            <a:r>
              <a:rPr lang="id-ID" sz="1700" dirty="0" smtClean="0"/>
              <a:t>Namun pembangunan </a:t>
            </a:r>
            <a:r>
              <a:rPr lang="id-ID" sz="1700" dirty="0"/>
              <a:t>perkotaan bukan proses monolitik pertumbuhan, tetapi merupakan suatu sirkuit kedua atas </a:t>
            </a:r>
            <a:r>
              <a:rPr lang="id-ID" sz="1700" dirty="0" smtClean="0"/>
              <a:t>kapital. </a:t>
            </a:r>
            <a:r>
              <a:rPr lang="id-ID" sz="1700" dirty="0"/>
              <a:t>Sirkuit kedua atas kapital ini terdiri dari kombinasi institusi keuangan swasta, bank-bank yang dimiliki komunitas dan program pemerintah yang mendukung pembangunan kompleks perumahan (real estate</a:t>
            </a:r>
            <a:r>
              <a:rPr lang="id-ID" sz="1700" dirty="0" smtClean="0"/>
              <a:t>). </a:t>
            </a:r>
            <a:r>
              <a:rPr lang="id-ID" sz="1700" dirty="0"/>
              <a:t>Pembangunan real estate melibatkan pengembang, pemerintah, dan </a:t>
            </a:r>
            <a:r>
              <a:rPr lang="id-ID" sz="1700" dirty="0" smtClean="0"/>
              <a:t>masyarakat.</a:t>
            </a:r>
          </a:p>
          <a:p>
            <a:pPr algn="just"/>
            <a:endParaRPr lang="id-ID" sz="1700" dirty="0" smtClean="0"/>
          </a:p>
          <a:p>
            <a:pPr algn="just"/>
            <a:r>
              <a:rPr lang="id-ID" sz="1700" dirty="0" smtClean="0"/>
              <a:t> </a:t>
            </a:r>
            <a:endParaRPr lang="id-ID" sz="1700" dirty="0"/>
          </a:p>
        </p:txBody>
      </p:sp>
    </p:spTree>
    <p:extLst>
      <p:ext uri="{BB962C8B-B14F-4D97-AF65-F5344CB8AC3E}">
        <p14:creationId xmlns:p14="http://schemas.microsoft.com/office/powerpoint/2010/main" val="30600183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pattFill prst="zigZag">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3" name="Right Triangle 2">
            <a:extLst>
              <a:ext uri="{FF2B5EF4-FFF2-40B4-BE49-F238E27FC236}">
                <a16:creationId xmlns:a16="http://schemas.microsoft.com/office/drawing/2014/main" xmlns="" id="{A22970AA-4D81-42E7-B90D-6F83D8998C85}"/>
              </a:ext>
            </a:extLst>
          </p:cNvPr>
          <p:cNvSpPr/>
          <p:nvPr/>
        </p:nvSpPr>
        <p:spPr>
          <a:xfrm rot="5400000">
            <a:off x="0" y="0"/>
            <a:ext cx="827314" cy="827314"/>
          </a:xfrm>
          <a:prstGeom prst="rtTriangle">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xmlns="" id="{B2072424-5D56-4214-9B0E-115C1E9D580C}"/>
              </a:ext>
            </a:extLst>
          </p:cNvPr>
          <p:cNvSpPr/>
          <p:nvPr/>
        </p:nvSpPr>
        <p:spPr>
          <a:xfrm>
            <a:off x="1166948" y="6448197"/>
            <a:ext cx="10013044" cy="181203"/>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xmlns="" id="{A267B5F5-F106-4972-8869-9423FCCF1CC0}"/>
              </a:ext>
            </a:extLst>
          </p:cNvPr>
          <p:cNvSpPr>
            <a:spLocks noGrp="1"/>
          </p:cNvSpPr>
          <p:nvPr>
            <p:ph type="sldNum" sz="quarter" idx="12"/>
          </p:nvPr>
        </p:nvSpPr>
        <p:spPr>
          <a:xfrm>
            <a:off x="413657" y="6356350"/>
            <a:ext cx="666206" cy="365125"/>
          </a:xfrm>
        </p:spPr>
        <p:txBody>
          <a:bodyPr/>
          <a:lstStyle/>
          <a:p>
            <a:pPr algn="ctr"/>
            <a:fld id="{7E672E3D-61E0-450A-AD62-EE98E486015F}" type="slidenum">
              <a:rPr lang="en-US" smtClean="0">
                <a:solidFill>
                  <a:schemeClr val="tx1">
                    <a:lumMod val="85000"/>
                    <a:lumOff val="15000"/>
                  </a:schemeClr>
                </a:solidFill>
              </a:rPr>
              <a:pPr algn="ctr"/>
              <a:t>7</a:t>
            </a:fld>
            <a:endParaRPr lang="en-US" dirty="0">
              <a:solidFill>
                <a:schemeClr val="tx1">
                  <a:lumMod val="85000"/>
                  <a:lumOff val="15000"/>
                </a:schemeClr>
              </a:solidFill>
            </a:endParaRPr>
          </a:p>
        </p:txBody>
      </p:sp>
      <p:sp>
        <p:nvSpPr>
          <p:cNvPr id="6" name="Rectangle 5">
            <a:extLst>
              <a:ext uri="{FF2B5EF4-FFF2-40B4-BE49-F238E27FC236}">
                <a16:creationId xmlns:a16="http://schemas.microsoft.com/office/drawing/2014/main" xmlns="" id="{4A4CCC08-A329-477A-B80B-2665F19C7039}"/>
              </a:ext>
            </a:extLst>
          </p:cNvPr>
          <p:cNvSpPr/>
          <p:nvPr/>
        </p:nvSpPr>
        <p:spPr>
          <a:xfrm>
            <a:off x="11267076" y="6448197"/>
            <a:ext cx="924923" cy="18120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xmlns="" id="{0E1CD0E2-CC0D-499F-9749-4EA83170CC35}"/>
              </a:ext>
            </a:extLst>
          </p:cNvPr>
          <p:cNvSpPr txBox="1"/>
          <p:nvPr/>
        </p:nvSpPr>
        <p:spPr>
          <a:xfrm>
            <a:off x="716280" y="318407"/>
            <a:ext cx="10759440" cy="492443"/>
          </a:xfrm>
          <a:prstGeom prst="rect">
            <a:avLst/>
          </a:prstGeom>
          <a:noFill/>
        </p:spPr>
        <p:txBody>
          <a:bodyPr wrap="square" lIns="0" tIns="0" rIns="0" bIns="0" rtlCol="0" anchor="t">
            <a:spAutoFit/>
          </a:bodyPr>
          <a:lstStyle/>
          <a:p>
            <a:pPr algn="ctr"/>
            <a:r>
              <a:rPr lang="id-ID" sz="3200" dirty="0" smtClean="0">
                <a:solidFill>
                  <a:schemeClr val="tx1">
                    <a:lumMod val="85000"/>
                    <a:lumOff val="15000"/>
                  </a:schemeClr>
                </a:solidFill>
                <a:latin typeface="+mj-lt"/>
                <a:cs typeface="Segoe UI Semibold" panose="020B0702040204020203" pitchFamily="34" charset="0"/>
              </a:rPr>
              <a:t>Kontestasi Ruang (Kota): Kolaborasi dan Konflik</a:t>
            </a:r>
            <a:endParaRPr lang="en-US" sz="3200" dirty="0">
              <a:solidFill>
                <a:schemeClr val="tx1">
                  <a:lumMod val="85000"/>
                  <a:lumOff val="15000"/>
                </a:schemeClr>
              </a:solidFill>
              <a:latin typeface="+mj-lt"/>
              <a:cs typeface="Segoe UI Semibold" panose="020B0702040204020203" pitchFamily="34" charset="0"/>
            </a:endParaRPr>
          </a:p>
        </p:txBody>
      </p:sp>
      <p:grpSp>
        <p:nvGrpSpPr>
          <p:cNvPr id="75" name="Group 74">
            <a:extLst>
              <a:ext uri="{FF2B5EF4-FFF2-40B4-BE49-F238E27FC236}">
                <a16:creationId xmlns:a16="http://schemas.microsoft.com/office/drawing/2014/main" xmlns="" id="{DB60F913-D930-4ED8-84D7-9E7E799751B6}"/>
              </a:ext>
            </a:extLst>
          </p:cNvPr>
          <p:cNvGrpSpPr/>
          <p:nvPr/>
        </p:nvGrpSpPr>
        <p:grpSpPr>
          <a:xfrm>
            <a:off x="1166948" y="1740812"/>
            <a:ext cx="2514600" cy="1916740"/>
            <a:chOff x="4838700" y="1771650"/>
            <a:chExt cx="2514600" cy="1916740"/>
          </a:xfrm>
        </p:grpSpPr>
        <p:sp>
          <p:nvSpPr>
            <p:cNvPr id="67" name="Rectangle 66">
              <a:extLst>
                <a:ext uri="{FF2B5EF4-FFF2-40B4-BE49-F238E27FC236}">
                  <a16:creationId xmlns:a16="http://schemas.microsoft.com/office/drawing/2014/main" xmlns="" id="{077E4852-8A3D-4A23-A1A7-FE41414E412A}"/>
                </a:ext>
              </a:extLst>
            </p:cNvPr>
            <p:cNvSpPr/>
            <p:nvPr/>
          </p:nvSpPr>
          <p:spPr>
            <a:xfrm>
              <a:off x="4838700" y="2009775"/>
              <a:ext cx="2514600" cy="12096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7">
              <a:extLst>
                <a:ext uri="{FF2B5EF4-FFF2-40B4-BE49-F238E27FC236}">
                  <a16:creationId xmlns:a16="http://schemas.microsoft.com/office/drawing/2014/main" xmlns="" id="{913841E6-21DC-4DC8-9667-777ACE3152FD}"/>
                </a:ext>
              </a:extLst>
            </p:cNvPr>
            <p:cNvSpPr/>
            <p:nvPr/>
          </p:nvSpPr>
          <p:spPr>
            <a:xfrm>
              <a:off x="5064307" y="1771650"/>
              <a:ext cx="2063387" cy="49244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COMPETITOR 02</a:t>
              </a:r>
            </a:p>
          </p:txBody>
        </p:sp>
        <p:sp>
          <p:nvSpPr>
            <p:cNvPr id="69" name="Right Triangle 68">
              <a:extLst>
                <a:ext uri="{FF2B5EF4-FFF2-40B4-BE49-F238E27FC236}">
                  <a16:creationId xmlns:a16="http://schemas.microsoft.com/office/drawing/2014/main" xmlns="" id="{8E9C3E9C-A927-4FC0-8B6D-AD5EBBA331E9}"/>
                </a:ext>
              </a:extLst>
            </p:cNvPr>
            <p:cNvSpPr/>
            <p:nvPr/>
          </p:nvSpPr>
          <p:spPr>
            <a:xfrm flipH="1">
              <a:off x="4952999"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ight Triangle 69">
              <a:extLst>
                <a:ext uri="{FF2B5EF4-FFF2-40B4-BE49-F238E27FC236}">
                  <a16:creationId xmlns:a16="http://schemas.microsoft.com/office/drawing/2014/main" xmlns="" id="{75916A02-E8B2-4261-AE16-6742E416C717}"/>
                </a:ext>
              </a:extLst>
            </p:cNvPr>
            <p:cNvSpPr/>
            <p:nvPr/>
          </p:nvSpPr>
          <p:spPr>
            <a:xfrm>
              <a:off x="7127694"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1" name="Straight Connector 70">
              <a:extLst>
                <a:ext uri="{FF2B5EF4-FFF2-40B4-BE49-F238E27FC236}">
                  <a16:creationId xmlns:a16="http://schemas.microsoft.com/office/drawing/2014/main" xmlns="" id="{4EEE6803-237C-470C-B46B-6BEE41AD83C3}"/>
                </a:ext>
              </a:extLst>
            </p:cNvPr>
            <p:cNvCxnSpPr/>
            <p:nvPr/>
          </p:nvCxnSpPr>
          <p:spPr>
            <a:xfrm>
              <a:off x="5683250" y="2349500"/>
              <a:ext cx="0" cy="730250"/>
            </a:xfrm>
            <a:prstGeom prst="line">
              <a:avLst/>
            </a:prstGeom>
            <a:ln>
              <a:solidFill>
                <a:srgbClr val="9BC41D"/>
              </a:solidFill>
            </a:ln>
          </p:spPr>
          <p:style>
            <a:lnRef idx="1">
              <a:schemeClr val="accent1"/>
            </a:lnRef>
            <a:fillRef idx="0">
              <a:schemeClr val="accent1"/>
            </a:fillRef>
            <a:effectRef idx="0">
              <a:schemeClr val="accent1"/>
            </a:effectRef>
            <a:fontRef idx="minor">
              <a:schemeClr val="tx1"/>
            </a:fontRef>
          </p:style>
        </p:cxnSp>
        <p:sp>
          <p:nvSpPr>
            <p:cNvPr id="73" name="TextBox 72">
              <a:extLst>
                <a:ext uri="{FF2B5EF4-FFF2-40B4-BE49-F238E27FC236}">
                  <a16:creationId xmlns:a16="http://schemas.microsoft.com/office/drawing/2014/main" xmlns="" id="{C0B965CC-A391-4A8B-AD6A-87FF17C331AB}"/>
                </a:ext>
              </a:extLst>
            </p:cNvPr>
            <p:cNvSpPr txBox="1"/>
            <p:nvPr/>
          </p:nvSpPr>
          <p:spPr>
            <a:xfrm>
              <a:off x="5826820" y="2283740"/>
              <a:ext cx="1382910" cy="861774"/>
            </a:xfrm>
            <a:prstGeom prst="rect">
              <a:avLst/>
            </a:prstGeom>
            <a:noFill/>
          </p:spPr>
          <p:txBody>
            <a:bodyPr wrap="square" lIns="0" tIns="0" rIns="0" bIns="0" rtlCol="0" anchor="ctr">
              <a:spAutoFit/>
            </a:bodyPr>
            <a:lstStyle/>
            <a:p>
              <a:pPr algn="ctr"/>
              <a:r>
                <a:rPr lang="id-ID" sz="2800" dirty="0" smtClean="0">
                  <a:solidFill>
                    <a:schemeClr val="tx1">
                      <a:lumMod val="85000"/>
                      <a:lumOff val="15000"/>
                    </a:schemeClr>
                  </a:solidFill>
                </a:rPr>
                <a:t>David Harvey</a:t>
              </a:r>
              <a:endParaRPr lang="en-US" sz="2800" dirty="0">
                <a:solidFill>
                  <a:schemeClr val="tx1">
                    <a:lumMod val="85000"/>
                    <a:lumOff val="15000"/>
                  </a:schemeClr>
                </a:solidFill>
              </a:endParaRPr>
            </a:p>
          </p:txBody>
        </p:sp>
        <p:sp>
          <p:nvSpPr>
            <p:cNvPr id="74" name="TextBox 73">
              <a:extLst>
                <a:ext uri="{FF2B5EF4-FFF2-40B4-BE49-F238E27FC236}">
                  <a16:creationId xmlns:a16="http://schemas.microsoft.com/office/drawing/2014/main" xmlns="" id="{9FA89F43-69FA-4378-83C4-00F58CBED5A7}"/>
                </a:ext>
              </a:extLst>
            </p:cNvPr>
            <p:cNvSpPr txBox="1"/>
            <p:nvPr/>
          </p:nvSpPr>
          <p:spPr>
            <a:xfrm>
              <a:off x="4838700" y="3442169"/>
              <a:ext cx="2514600" cy="246221"/>
            </a:xfrm>
            <a:prstGeom prst="rect">
              <a:avLst/>
            </a:prstGeom>
            <a:noFill/>
          </p:spPr>
          <p:txBody>
            <a:bodyPr wrap="square" lIns="0" tIns="0" rIns="0" bIns="0" rtlCol="0">
              <a:spAutoFit/>
            </a:bodyPr>
            <a:lstStyle/>
            <a:p>
              <a:pPr algn="ctr"/>
              <a:r>
                <a:rPr lang="en-US" sz="1600" dirty="0" smtClean="0">
                  <a:solidFill>
                    <a:schemeClr val="tx1">
                      <a:lumMod val="85000"/>
                      <a:lumOff val="15000"/>
                    </a:schemeClr>
                  </a:solidFill>
                </a:rPr>
                <a:t>t</a:t>
              </a:r>
              <a:r>
                <a:rPr lang="en-US" sz="1600" dirty="0">
                  <a:solidFill>
                    <a:schemeClr val="tx1">
                      <a:lumMod val="85000"/>
                      <a:lumOff val="15000"/>
                    </a:schemeClr>
                  </a:solidFill>
                </a:rPr>
                <a:t>. </a:t>
              </a:r>
            </a:p>
          </p:txBody>
        </p:sp>
      </p:grpSp>
      <p:pic>
        <p:nvPicPr>
          <p:cNvPr id="2052" name="Picture 4" descr="Image result for david harvey"/>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81247" y="2351920"/>
            <a:ext cx="685542" cy="696992"/>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4080705" y="1390700"/>
            <a:ext cx="6867381" cy="4801314"/>
          </a:xfrm>
          <a:prstGeom prst="rect">
            <a:avLst/>
          </a:prstGeom>
        </p:spPr>
        <p:txBody>
          <a:bodyPr wrap="square">
            <a:spAutoFit/>
          </a:bodyPr>
          <a:lstStyle/>
          <a:p>
            <a:pPr marL="285750" indent="-285750" algn="just">
              <a:buFont typeface="Arial" pitchFamily="34" charset="0"/>
              <a:buChar char="•"/>
            </a:pPr>
            <a:r>
              <a:rPr lang="id-ID" dirty="0" smtClean="0"/>
              <a:t>Selanjutnya Harvey menyatakan  Pengaturan atas Ruang menyebabkan </a:t>
            </a:r>
            <a:r>
              <a:rPr lang="id-ID" dirty="0"/>
              <a:t>terjadinya konflik maupun kolaborasi termasuk tentang kemungkinan yang akan menentukan tingkat dan kualitas investasi dalam kegiatan pembangunan ruang itu</a:t>
            </a:r>
            <a:r>
              <a:rPr lang="id-ID" dirty="0" smtClean="0"/>
              <a:t>. </a:t>
            </a:r>
          </a:p>
          <a:p>
            <a:pPr marL="285750" indent="-285750" algn="just">
              <a:buFont typeface="Arial" pitchFamily="34" charset="0"/>
              <a:buChar char="•"/>
            </a:pPr>
            <a:r>
              <a:rPr lang="id-ID" dirty="0" smtClean="0"/>
              <a:t>Kolaborasi muncul dalam bentuk sikap </a:t>
            </a:r>
            <a:r>
              <a:rPr lang="id-ID" dirty="0"/>
              <a:t>pemerintah yang tidak netral atau berpihak kepada kapitalis merupakan suatu kebutuhan dari pemerintah untuk merangkul kapitalis—selain kapitalis juga membutuhkan pemerintah termasuk dukungan dan kemauan politiknya untuk mengoperasikan sirkuit kedua kapitalnya maupun sirkuit </a:t>
            </a:r>
            <a:r>
              <a:rPr lang="id-ID" dirty="0" smtClean="0"/>
              <a:t>pertamanya. </a:t>
            </a:r>
          </a:p>
          <a:p>
            <a:pPr marL="285750" indent="-285750" algn="just">
              <a:buFont typeface="Arial" pitchFamily="34" charset="0"/>
              <a:buChar char="•"/>
            </a:pPr>
            <a:r>
              <a:rPr lang="id-ID" dirty="0"/>
              <a:t>Kepentingan pemerintah terhadap kapitalis adalah sebagai investasi sekaligus mesin penggerak pertumbuhan pembangunan kota. Perkembangan atau keterbelakangan suatu daerah atau kawasan perkotaan dalam analisis Harvey (1985, 1991) disebabkan oleh ada tidaknya aliran investasi dari kapitalis yang berfungsi memproduksi keuntungan, mendistribusi aliran kapital, dan mengkonsumsi ruang</a:t>
            </a:r>
            <a:r>
              <a:rPr lang="id-ID" dirty="0" smtClean="0"/>
              <a:t>.</a:t>
            </a:r>
          </a:p>
        </p:txBody>
      </p:sp>
    </p:spTree>
    <p:extLst>
      <p:ext uri="{BB962C8B-B14F-4D97-AF65-F5344CB8AC3E}">
        <p14:creationId xmlns:p14="http://schemas.microsoft.com/office/powerpoint/2010/main" val="25525797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pattFill prst="zigZag">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3" name="Right Triangle 2">
            <a:extLst>
              <a:ext uri="{FF2B5EF4-FFF2-40B4-BE49-F238E27FC236}">
                <a16:creationId xmlns:a16="http://schemas.microsoft.com/office/drawing/2014/main" xmlns="" id="{A22970AA-4D81-42E7-B90D-6F83D8998C85}"/>
              </a:ext>
            </a:extLst>
          </p:cNvPr>
          <p:cNvSpPr/>
          <p:nvPr/>
        </p:nvSpPr>
        <p:spPr>
          <a:xfrm rot="5400000">
            <a:off x="0" y="0"/>
            <a:ext cx="827314" cy="827314"/>
          </a:xfrm>
          <a:prstGeom prst="rtTriangle">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xmlns="" id="{B2072424-5D56-4214-9B0E-115C1E9D580C}"/>
              </a:ext>
            </a:extLst>
          </p:cNvPr>
          <p:cNvSpPr/>
          <p:nvPr/>
        </p:nvSpPr>
        <p:spPr>
          <a:xfrm>
            <a:off x="1166948" y="6448197"/>
            <a:ext cx="10013044" cy="181203"/>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xmlns="" id="{A267B5F5-F106-4972-8869-9423FCCF1CC0}"/>
              </a:ext>
            </a:extLst>
          </p:cNvPr>
          <p:cNvSpPr>
            <a:spLocks noGrp="1"/>
          </p:cNvSpPr>
          <p:nvPr>
            <p:ph type="sldNum" sz="quarter" idx="12"/>
          </p:nvPr>
        </p:nvSpPr>
        <p:spPr>
          <a:xfrm>
            <a:off x="413657" y="6356350"/>
            <a:ext cx="666206" cy="365125"/>
          </a:xfrm>
        </p:spPr>
        <p:txBody>
          <a:bodyPr/>
          <a:lstStyle/>
          <a:p>
            <a:pPr algn="ctr"/>
            <a:fld id="{7E672E3D-61E0-450A-AD62-EE98E486015F}" type="slidenum">
              <a:rPr lang="en-US" smtClean="0">
                <a:solidFill>
                  <a:schemeClr val="tx1">
                    <a:lumMod val="85000"/>
                    <a:lumOff val="15000"/>
                  </a:schemeClr>
                </a:solidFill>
              </a:rPr>
              <a:pPr algn="ctr"/>
              <a:t>8</a:t>
            </a:fld>
            <a:endParaRPr lang="en-US" dirty="0">
              <a:solidFill>
                <a:schemeClr val="tx1">
                  <a:lumMod val="85000"/>
                  <a:lumOff val="15000"/>
                </a:schemeClr>
              </a:solidFill>
            </a:endParaRPr>
          </a:p>
        </p:txBody>
      </p:sp>
      <p:sp>
        <p:nvSpPr>
          <p:cNvPr id="6" name="Rectangle 5">
            <a:extLst>
              <a:ext uri="{FF2B5EF4-FFF2-40B4-BE49-F238E27FC236}">
                <a16:creationId xmlns:a16="http://schemas.microsoft.com/office/drawing/2014/main" xmlns="" id="{4A4CCC08-A329-477A-B80B-2665F19C7039}"/>
              </a:ext>
            </a:extLst>
          </p:cNvPr>
          <p:cNvSpPr/>
          <p:nvPr/>
        </p:nvSpPr>
        <p:spPr>
          <a:xfrm>
            <a:off x="11267076" y="6448197"/>
            <a:ext cx="924923" cy="18120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xmlns="" id="{0E1CD0E2-CC0D-499F-9749-4EA83170CC35}"/>
              </a:ext>
            </a:extLst>
          </p:cNvPr>
          <p:cNvSpPr txBox="1"/>
          <p:nvPr/>
        </p:nvSpPr>
        <p:spPr>
          <a:xfrm>
            <a:off x="716280" y="318407"/>
            <a:ext cx="10759440" cy="492443"/>
          </a:xfrm>
          <a:prstGeom prst="rect">
            <a:avLst/>
          </a:prstGeom>
          <a:noFill/>
        </p:spPr>
        <p:txBody>
          <a:bodyPr wrap="square" lIns="0" tIns="0" rIns="0" bIns="0" rtlCol="0" anchor="t">
            <a:spAutoFit/>
          </a:bodyPr>
          <a:lstStyle/>
          <a:p>
            <a:pPr algn="ctr"/>
            <a:r>
              <a:rPr lang="id-ID" sz="3200" dirty="0" smtClean="0">
                <a:solidFill>
                  <a:schemeClr val="tx1">
                    <a:lumMod val="85000"/>
                    <a:lumOff val="15000"/>
                  </a:schemeClr>
                </a:solidFill>
                <a:latin typeface="+mj-lt"/>
                <a:cs typeface="Segoe UI Semibold" panose="020B0702040204020203" pitchFamily="34" charset="0"/>
              </a:rPr>
              <a:t>Kontestasi Ruang (Kota): Kolaborasi dan Konflik</a:t>
            </a:r>
            <a:endParaRPr lang="en-US" sz="3200" dirty="0">
              <a:solidFill>
                <a:schemeClr val="tx1">
                  <a:lumMod val="85000"/>
                  <a:lumOff val="15000"/>
                </a:schemeClr>
              </a:solidFill>
              <a:latin typeface="+mj-lt"/>
              <a:cs typeface="Segoe UI Semibold" panose="020B0702040204020203" pitchFamily="34" charset="0"/>
            </a:endParaRPr>
          </a:p>
        </p:txBody>
      </p:sp>
      <p:grpSp>
        <p:nvGrpSpPr>
          <p:cNvPr id="75" name="Group 74">
            <a:extLst>
              <a:ext uri="{FF2B5EF4-FFF2-40B4-BE49-F238E27FC236}">
                <a16:creationId xmlns:a16="http://schemas.microsoft.com/office/drawing/2014/main" xmlns="" id="{DB60F913-D930-4ED8-84D7-9E7E799751B6}"/>
              </a:ext>
            </a:extLst>
          </p:cNvPr>
          <p:cNvGrpSpPr/>
          <p:nvPr/>
        </p:nvGrpSpPr>
        <p:grpSpPr>
          <a:xfrm>
            <a:off x="1166948" y="1740812"/>
            <a:ext cx="2514600" cy="1916740"/>
            <a:chOff x="4838700" y="1771650"/>
            <a:chExt cx="2514600" cy="1916740"/>
          </a:xfrm>
        </p:grpSpPr>
        <p:sp>
          <p:nvSpPr>
            <p:cNvPr id="67" name="Rectangle 66">
              <a:extLst>
                <a:ext uri="{FF2B5EF4-FFF2-40B4-BE49-F238E27FC236}">
                  <a16:creationId xmlns:a16="http://schemas.microsoft.com/office/drawing/2014/main" xmlns="" id="{077E4852-8A3D-4A23-A1A7-FE41414E412A}"/>
                </a:ext>
              </a:extLst>
            </p:cNvPr>
            <p:cNvSpPr/>
            <p:nvPr/>
          </p:nvSpPr>
          <p:spPr>
            <a:xfrm>
              <a:off x="4838700" y="2009775"/>
              <a:ext cx="2514600" cy="12096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7">
              <a:extLst>
                <a:ext uri="{FF2B5EF4-FFF2-40B4-BE49-F238E27FC236}">
                  <a16:creationId xmlns:a16="http://schemas.microsoft.com/office/drawing/2014/main" xmlns="" id="{913841E6-21DC-4DC8-9667-777ACE3152FD}"/>
                </a:ext>
              </a:extLst>
            </p:cNvPr>
            <p:cNvSpPr/>
            <p:nvPr/>
          </p:nvSpPr>
          <p:spPr>
            <a:xfrm>
              <a:off x="5064307" y="1771650"/>
              <a:ext cx="2063387" cy="49244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COMPETITOR 02</a:t>
              </a:r>
            </a:p>
          </p:txBody>
        </p:sp>
        <p:sp>
          <p:nvSpPr>
            <p:cNvPr id="69" name="Right Triangle 68">
              <a:extLst>
                <a:ext uri="{FF2B5EF4-FFF2-40B4-BE49-F238E27FC236}">
                  <a16:creationId xmlns:a16="http://schemas.microsoft.com/office/drawing/2014/main" xmlns="" id="{8E9C3E9C-A927-4FC0-8B6D-AD5EBBA331E9}"/>
                </a:ext>
              </a:extLst>
            </p:cNvPr>
            <p:cNvSpPr/>
            <p:nvPr/>
          </p:nvSpPr>
          <p:spPr>
            <a:xfrm flipH="1">
              <a:off x="4952999"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ight Triangle 69">
              <a:extLst>
                <a:ext uri="{FF2B5EF4-FFF2-40B4-BE49-F238E27FC236}">
                  <a16:creationId xmlns:a16="http://schemas.microsoft.com/office/drawing/2014/main" xmlns="" id="{75916A02-E8B2-4261-AE16-6742E416C717}"/>
                </a:ext>
              </a:extLst>
            </p:cNvPr>
            <p:cNvSpPr/>
            <p:nvPr/>
          </p:nvSpPr>
          <p:spPr>
            <a:xfrm>
              <a:off x="7127694"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1" name="Straight Connector 70">
              <a:extLst>
                <a:ext uri="{FF2B5EF4-FFF2-40B4-BE49-F238E27FC236}">
                  <a16:creationId xmlns:a16="http://schemas.microsoft.com/office/drawing/2014/main" xmlns="" id="{4EEE6803-237C-470C-B46B-6BEE41AD83C3}"/>
                </a:ext>
              </a:extLst>
            </p:cNvPr>
            <p:cNvCxnSpPr/>
            <p:nvPr/>
          </p:nvCxnSpPr>
          <p:spPr>
            <a:xfrm>
              <a:off x="5683250" y="2349500"/>
              <a:ext cx="0" cy="730250"/>
            </a:xfrm>
            <a:prstGeom prst="line">
              <a:avLst/>
            </a:prstGeom>
            <a:ln>
              <a:solidFill>
                <a:srgbClr val="9BC41D"/>
              </a:solidFill>
            </a:ln>
          </p:spPr>
          <p:style>
            <a:lnRef idx="1">
              <a:schemeClr val="accent1"/>
            </a:lnRef>
            <a:fillRef idx="0">
              <a:schemeClr val="accent1"/>
            </a:fillRef>
            <a:effectRef idx="0">
              <a:schemeClr val="accent1"/>
            </a:effectRef>
            <a:fontRef idx="minor">
              <a:schemeClr val="tx1"/>
            </a:fontRef>
          </p:style>
        </p:cxnSp>
        <p:sp>
          <p:nvSpPr>
            <p:cNvPr id="73" name="TextBox 72">
              <a:extLst>
                <a:ext uri="{FF2B5EF4-FFF2-40B4-BE49-F238E27FC236}">
                  <a16:creationId xmlns:a16="http://schemas.microsoft.com/office/drawing/2014/main" xmlns="" id="{C0B965CC-A391-4A8B-AD6A-87FF17C331AB}"/>
                </a:ext>
              </a:extLst>
            </p:cNvPr>
            <p:cNvSpPr txBox="1"/>
            <p:nvPr/>
          </p:nvSpPr>
          <p:spPr>
            <a:xfrm>
              <a:off x="5826820" y="2283740"/>
              <a:ext cx="1382910" cy="861774"/>
            </a:xfrm>
            <a:prstGeom prst="rect">
              <a:avLst/>
            </a:prstGeom>
            <a:noFill/>
          </p:spPr>
          <p:txBody>
            <a:bodyPr wrap="square" lIns="0" tIns="0" rIns="0" bIns="0" rtlCol="0" anchor="ctr">
              <a:spAutoFit/>
            </a:bodyPr>
            <a:lstStyle/>
            <a:p>
              <a:pPr algn="ctr"/>
              <a:r>
                <a:rPr lang="id-ID" sz="2800" dirty="0" smtClean="0">
                  <a:solidFill>
                    <a:schemeClr val="tx1">
                      <a:lumMod val="85000"/>
                      <a:lumOff val="15000"/>
                    </a:schemeClr>
                  </a:solidFill>
                </a:rPr>
                <a:t>David Harvey</a:t>
              </a:r>
              <a:endParaRPr lang="en-US" sz="2800" dirty="0">
                <a:solidFill>
                  <a:schemeClr val="tx1">
                    <a:lumMod val="85000"/>
                    <a:lumOff val="15000"/>
                  </a:schemeClr>
                </a:solidFill>
              </a:endParaRPr>
            </a:p>
          </p:txBody>
        </p:sp>
        <p:sp>
          <p:nvSpPr>
            <p:cNvPr id="74" name="TextBox 73">
              <a:extLst>
                <a:ext uri="{FF2B5EF4-FFF2-40B4-BE49-F238E27FC236}">
                  <a16:creationId xmlns:a16="http://schemas.microsoft.com/office/drawing/2014/main" xmlns="" id="{9FA89F43-69FA-4378-83C4-00F58CBED5A7}"/>
                </a:ext>
              </a:extLst>
            </p:cNvPr>
            <p:cNvSpPr txBox="1"/>
            <p:nvPr/>
          </p:nvSpPr>
          <p:spPr>
            <a:xfrm>
              <a:off x="4838700" y="3442169"/>
              <a:ext cx="2514600" cy="246221"/>
            </a:xfrm>
            <a:prstGeom prst="rect">
              <a:avLst/>
            </a:prstGeom>
            <a:noFill/>
          </p:spPr>
          <p:txBody>
            <a:bodyPr wrap="square" lIns="0" tIns="0" rIns="0" bIns="0" rtlCol="0">
              <a:spAutoFit/>
            </a:bodyPr>
            <a:lstStyle/>
            <a:p>
              <a:pPr algn="ctr"/>
              <a:r>
                <a:rPr lang="en-US" sz="1600" dirty="0" smtClean="0">
                  <a:solidFill>
                    <a:schemeClr val="tx1">
                      <a:lumMod val="85000"/>
                      <a:lumOff val="15000"/>
                    </a:schemeClr>
                  </a:solidFill>
                </a:rPr>
                <a:t>t</a:t>
              </a:r>
              <a:r>
                <a:rPr lang="en-US" sz="1600" dirty="0">
                  <a:solidFill>
                    <a:schemeClr val="tx1">
                      <a:lumMod val="85000"/>
                      <a:lumOff val="15000"/>
                    </a:schemeClr>
                  </a:solidFill>
                </a:rPr>
                <a:t>. </a:t>
              </a:r>
            </a:p>
          </p:txBody>
        </p:sp>
      </p:grpSp>
      <p:pic>
        <p:nvPicPr>
          <p:cNvPr id="2052" name="Picture 4" descr="Image result for david harvey"/>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81247" y="2351920"/>
            <a:ext cx="685542" cy="696992"/>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4080705" y="1390700"/>
            <a:ext cx="6867381" cy="5355312"/>
          </a:xfrm>
          <a:prstGeom prst="rect">
            <a:avLst/>
          </a:prstGeom>
        </p:spPr>
        <p:txBody>
          <a:bodyPr wrap="square">
            <a:spAutoFit/>
          </a:bodyPr>
          <a:lstStyle/>
          <a:p>
            <a:pPr marL="285750" indent="-285750" algn="just">
              <a:buFont typeface="Arial" pitchFamily="34" charset="0"/>
              <a:buChar char="•"/>
            </a:pPr>
            <a:r>
              <a:rPr lang="id-ID" dirty="0" smtClean="0"/>
              <a:t>Sedangkan wajah konflik juga muncul dalam bentuk Ketidakberpihakan negara  terhadap kelas-kelas marginal yang memunculkan kontestasi ruang. Misalnya, keterlibatan </a:t>
            </a:r>
            <a:r>
              <a:rPr lang="id-ID" dirty="0"/>
              <a:t>pemerintah berupa pemberian ijin pengelolaan kepada investor/pengembang dan pembebasan </a:t>
            </a:r>
            <a:r>
              <a:rPr lang="id-ID" dirty="0" smtClean="0"/>
              <a:t>lahan </a:t>
            </a:r>
            <a:r>
              <a:rPr lang="id-ID" dirty="0"/>
              <a:t>dan masyarakat yang tergusur oleh pengembang karena lahannya dikenai proyek pembangunan menjadi sebuah </a:t>
            </a:r>
            <a:r>
              <a:rPr lang="id-ID" dirty="0" smtClean="0"/>
              <a:t>problematika dalam </a:t>
            </a:r>
            <a:r>
              <a:rPr lang="id-ID" dirty="0"/>
              <a:t>hal penataan ruang kota. </a:t>
            </a:r>
            <a:endParaRPr lang="id-ID" dirty="0" smtClean="0"/>
          </a:p>
          <a:p>
            <a:pPr marL="285750" indent="-285750" algn="just">
              <a:buFont typeface="Arial" pitchFamily="34" charset="0"/>
              <a:buChar char="•"/>
            </a:pPr>
            <a:r>
              <a:rPr lang="id-ID" dirty="0" smtClean="0"/>
              <a:t>Harvey menyadari </a:t>
            </a:r>
            <a:r>
              <a:rPr lang="id-ID" dirty="0"/>
              <a:t>bahwa ruang yang dikonstruksi menjadi ruang fisik dan material (bangunan, jalan, taman, dan  jembatan), ini menyembunyikan kesenjangan dalam distribusi kekuasaan politik, sumber daya sosial, dan infrastruktur perkotaan. Semua ini ditujukan untuk keberlanjutan akumulasi kapital. </a:t>
            </a:r>
            <a:endParaRPr lang="id-ID" dirty="0" smtClean="0"/>
          </a:p>
          <a:p>
            <a:pPr marL="285750" indent="-285750" algn="just">
              <a:buFont typeface="Arial" pitchFamily="34" charset="0"/>
              <a:buChar char="•"/>
            </a:pPr>
            <a:r>
              <a:rPr lang="id-ID" dirty="0" smtClean="0"/>
              <a:t>Diperkuat Lefebvre </a:t>
            </a:r>
            <a:r>
              <a:rPr lang="id-ID" dirty="0"/>
              <a:t>(1974, 1991), </a:t>
            </a:r>
            <a:r>
              <a:rPr lang="id-ID" dirty="0" smtClean="0"/>
              <a:t>ruang </a:t>
            </a:r>
            <a:r>
              <a:rPr lang="id-ID" dirty="0"/>
              <a:t>kota semuanya diperebutkan dan dikontestasikan oleh kekuatan kapitalis/investor. Praktik penataan ruang sebagaimana terjadi di perkotaan saat ini </a:t>
            </a:r>
            <a:r>
              <a:rPr lang="id-ID" dirty="0" smtClean="0"/>
              <a:t>cenderung </a:t>
            </a:r>
            <a:r>
              <a:rPr lang="id-ID" dirty="0"/>
              <a:t>mengarah pada perkembangan sebagai kota kapitalis (modern). Ruang-ruang kota sudah diperebutkan dan dipertaruhkan oleh semua </a:t>
            </a:r>
            <a:r>
              <a:rPr lang="id-ID" dirty="0" smtClean="0"/>
              <a:t>aktor.</a:t>
            </a:r>
            <a:endParaRPr lang="id-ID" dirty="0"/>
          </a:p>
          <a:p>
            <a:pPr marL="285750" indent="-285750" algn="just">
              <a:buFont typeface="Arial" pitchFamily="34" charset="0"/>
              <a:buChar char="•"/>
            </a:pPr>
            <a:endParaRPr lang="id-ID" dirty="0"/>
          </a:p>
        </p:txBody>
      </p:sp>
    </p:spTree>
    <p:extLst>
      <p:ext uri="{BB962C8B-B14F-4D97-AF65-F5344CB8AC3E}">
        <p14:creationId xmlns:p14="http://schemas.microsoft.com/office/powerpoint/2010/main" val="19607833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ight Triangle 2">
            <a:extLst>
              <a:ext uri="{FF2B5EF4-FFF2-40B4-BE49-F238E27FC236}">
                <a16:creationId xmlns:a16="http://schemas.microsoft.com/office/drawing/2014/main" xmlns="" id="{A22970AA-4D81-42E7-B90D-6F83D8998C85}"/>
              </a:ext>
            </a:extLst>
          </p:cNvPr>
          <p:cNvSpPr/>
          <p:nvPr/>
        </p:nvSpPr>
        <p:spPr>
          <a:xfrm rot="5400000">
            <a:off x="0" y="0"/>
            <a:ext cx="827314" cy="827314"/>
          </a:xfrm>
          <a:prstGeom prst="rtTriangle">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xmlns="" id="{B2072424-5D56-4214-9B0E-115C1E9D580C}"/>
              </a:ext>
            </a:extLst>
          </p:cNvPr>
          <p:cNvSpPr/>
          <p:nvPr/>
        </p:nvSpPr>
        <p:spPr>
          <a:xfrm>
            <a:off x="1166948" y="6448197"/>
            <a:ext cx="10013044" cy="181203"/>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xmlns="" id="{A267B5F5-F106-4972-8869-9423FCCF1CC0}"/>
              </a:ext>
            </a:extLst>
          </p:cNvPr>
          <p:cNvSpPr>
            <a:spLocks noGrp="1"/>
          </p:cNvSpPr>
          <p:nvPr>
            <p:ph type="sldNum" sz="quarter" idx="12"/>
          </p:nvPr>
        </p:nvSpPr>
        <p:spPr>
          <a:xfrm>
            <a:off x="413657" y="6356350"/>
            <a:ext cx="666206" cy="365125"/>
          </a:xfrm>
        </p:spPr>
        <p:txBody>
          <a:bodyPr/>
          <a:lstStyle/>
          <a:p>
            <a:pPr algn="ctr"/>
            <a:fld id="{7E672E3D-61E0-450A-AD62-EE98E486015F}" type="slidenum">
              <a:rPr lang="en-US" smtClean="0">
                <a:solidFill>
                  <a:schemeClr val="tx1">
                    <a:lumMod val="85000"/>
                    <a:lumOff val="15000"/>
                  </a:schemeClr>
                </a:solidFill>
              </a:rPr>
              <a:pPr algn="ctr"/>
              <a:t>9</a:t>
            </a:fld>
            <a:endParaRPr lang="en-US" dirty="0">
              <a:solidFill>
                <a:schemeClr val="tx1">
                  <a:lumMod val="85000"/>
                  <a:lumOff val="15000"/>
                </a:schemeClr>
              </a:solidFill>
            </a:endParaRPr>
          </a:p>
        </p:txBody>
      </p:sp>
      <p:sp>
        <p:nvSpPr>
          <p:cNvPr id="6" name="Rectangle 5">
            <a:extLst>
              <a:ext uri="{FF2B5EF4-FFF2-40B4-BE49-F238E27FC236}">
                <a16:creationId xmlns:a16="http://schemas.microsoft.com/office/drawing/2014/main" xmlns="" id="{4A4CCC08-A329-477A-B80B-2665F19C7039}"/>
              </a:ext>
            </a:extLst>
          </p:cNvPr>
          <p:cNvSpPr/>
          <p:nvPr/>
        </p:nvSpPr>
        <p:spPr>
          <a:xfrm>
            <a:off x="11267076" y="6448197"/>
            <a:ext cx="924923" cy="18120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xmlns="" id="{0E1CD0E2-CC0D-499F-9749-4EA83170CC35}"/>
              </a:ext>
            </a:extLst>
          </p:cNvPr>
          <p:cNvSpPr txBox="1"/>
          <p:nvPr/>
        </p:nvSpPr>
        <p:spPr>
          <a:xfrm>
            <a:off x="716280" y="318407"/>
            <a:ext cx="10759440" cy="492443"/>
          </a:xfrm>
          <a:prstGeom prst="rect">
            <a:avLst/>
          </a:prstGeom>
          <a:noFill/>
        </p:spPr>
        <p:txBody>
          <a:bodyPr wrap="square" lIns="0" tIns="0" rIns="0" bIns="0" rtlCol="0" anchor="t">
            <a:spAutoFit/>
          </a:bodyPr>
          <a:lstStyle/>
          <a:p>
            <a:pPr algn="ctr"/>
            <a:r>
              <a:rPr lang="id-ID" sz="3200" dirty="0" smtClean="0">
                <a:solidFill>
                  <a:schemeClr val="tx1">
                    <a:lumMod val="85000"/>
                    <a:lumOff val="15000"/>
                  </a:schemeClr>
                </a:solidFill>
                <a:latin typeface="+mj-lt"/>
                <a:cs typeface="Segoe UI Semibold" panose="020B0702040204020203" pitchFamily="34" charset="0"/>
              </a:rPr>
              <a:t>Rejim Keruangan: Homogenisasi</a:t>
            </a:r>
            <a:endParaRPr lang="en-US" sz="3200" dirty="0">
              <a:solidFill>
                <a:schemeClr val="tx1">
                  <a:lumMod val="85000"/>
                  <a:lumOff val="15000"/>
                </a:schemeClr>
              </a:solidFill>
              <a:latin typeface="+mj-lt"/>
              <a:cs typeface="Segoe UI Semibold" panose="020B0702040204020203" pitchFamily="34" charset="0"/>
            </a:endParaRPr>
          </a:p>
        </p:txBody>
      </p:sp>
      <p:grpSp>
        <p:nvGrpSpPr>
          <p:cNvPr id="85" name="Group 84">
            <a:extLst>
              <a:ext uri="{FF2B5EF4-FFF2-40B4-BE49-F238E27FC236}">
                <a16:creationId xmlns:a16="http://schemas.microsoft.com/office/drawing/2014/main" xmlns="" id="{915B7E56-535F-41AF-A39C-A82B3ECAB12E}"/>
              </a:ext>
            </a:extLst>
          </p:cNvPr>
          <p:cNvGrpSpPr/>
          <p:nvPr/>
        </p:nvGrpSpPr>
        <p:grpSpPr>
          <a:xfrm>
            <a:off x="985451" y="1876736"/>
            <a:ext cx="2514600" cy="2409183"/>
            <a:chOff x="914400" y="1771650"/>
            <a:chExt cx="2514600" cy="2409183"/>
          </a:xfrm>
        </p:grpSpPr>
        <p:sp>
          <p:nvSpPr>
            <p:cNvPr id="27" name="Rectangle 26">
              <a:extLst>
                <a:ext uri="{FF2B5EF4-FFF2-40B4-BE49-F238E27FC236}">
                  <a16:creationId xmlns:a16="http://schemas.microsoft.com/office/drawing/2014/main" xmlns="" id="{E24B7E4D-F68D-4A02-B9A8-46959FBD33AD}"/>
                </a:ext>
              </a:extLst>
            </p:cNvPr>
            <p:cNvSpPr/>
            <p:nvPr/>
          </p:nvSpPr>
          <p:spPr>
            <a:xfrm>
              <a:off x="914400" y="2017871"/>
              <a:ext cx="2514600" cy="12096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xmlns="" id="{F780503E-408E-4789-8C5C-642413172613}"/>
                </a:ext>
              </a:extLst>
            </p:cNvPr>
            <p:cNvSpPr/>
            <p:nvPr/>
          </p:nvSpPr>
          <p:spPr>
            <a:xfrm>
              <a:off x="1140007" y="1771650"/>
              <a:ext cx="2063387" cy="492443"/>
            </a:xfrm>
            <a:prstGeom prst="rect">
              <a:avLst/>
            </a:prstGeom>
            <a:solidFill>
              <a:srgbClr val="9BC4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COMPETITOR 01</a:t>
              </a:r>
            </a:p>
          </p:txBody>
        </p:sp>
        <p:sp>
          <p:nvSpPr>
            <p:cNvPr id="35" name="Right Triangle 34">
              <a:extLst>
                <a:ext uri="{FF2B5EF4-FFF2-40B4-BE49-F238E27FC236}">
                  <a16:creationId xmlns:a16="http://schemas.microsoft.com/office/drawing/2014/main" xmlns="" id="{B04EBF7D-1191-430C-83C1-2B61F94312CA}"/>
                </a:ext>
              </a:extLst>
            </p:cNvPr>
            <p:cNvSpPr/>
            <p:nvPr/>
          </p:nvSpPr>
          <p:spPr>
            <a:xfrm flipH="1">
              <a:off x="1028699"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ight Triangle 53">
              <a:extLst>
                <a:ext uri="{FF2B5EF4-FFF2-40B4-BE49-F238E27FC236}">
                  <a16:creationId xmlns:a16="http://schemas.microsoft.com/office/drawing/2014/main" xmlns="" id="{C09A191A-2CAA-40F7-8BAA-C0A5D918FAB6}"/>
                </a:ext>
              </a:extLst>
            </p:cNvPr>
            <p:cNvSpPr/>
            <p:nvPr/>
          </p:nvSpPr>
          <p:spPr>
            <a:xfrm>
              <a:off x="3203394" y="1771650"/>
              <a:ext cx="111306" cy="238125"/>
            </a:xfrm>
            <a:prstGeom prst="rtTriangle">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6" name="Straight Connector 55">
              <a:extLst>
                <a:ext uri="{FF2B5EF4-FFF2-40B4-BE49-F238E27FC236}">
                  <a16:creationId xmlns:a16="http://schemas.microsoft.com/office/drawing/2014/main" xmlns="" id="{C31AAACF-C514-4053-A37A-A624CD23A61B}"/>
                </a:ext>
              </a:extLst>
            </p:cNvPr>
            <p:cNvCxnSpPr/>
            <p:nvPr/>
          </p:nvCxnSpPr>
          <p:spPr>
            <a:xfrm>
              <a:off x="1758950" y="2349500"/>
              <a:ext cx="0" cy="730250"/>
            </a:xfrm>
            <a:prstGeom prst="line">
              <a:avLst/>
            </a:prstGeom>
            <a:ln>
              <a:solidFill>
                <a:srgbClr val="9BC41D"/>
              </a:solidFill>
            </a:ln>
          </p:spPr>
          <p:style>
            <a:lnRef idx="1">
              <a:schemeClr val="accent1"/>
            </a:lnRef>
            <a:fillRef idx="0">
              <a:schemeClr val="accent1"/>
            </a:fillRef>
            <a:effectRef idx="0">
              <a:schemeClr val="accent1"/>
            </a:effectRef>
            <a:fontRef idx="minor">
              <a:schemeClr val="tx1"/>
            </a:fontRef>
          </p:style>
        </p:cxnSp>
        <p:sp>
          <p:nvSpPr>
            <p:cNvPr id="58" name="TextBox 57">
              <a:extLst>
                <a:ext uri="{FF2B5EF4-FFF2-40B4-BE49-F238E27FC236}">
                  <a16:creationId xmlns:a16="http://schemas.microsoft.com/office/drawing/2014/main" xmlns="" id="{1E6A516C-4E9B-46B8-880C-3DAAE25B33CC}"/>
                </a:ext>
              </a:extLst>
            </p:cNvPr>
            <p:cNvSpPr txBox="1"/>
            <p:nvPr/>
          </p:nvSpPr>
          <p:spPr>
            <a:xfrm>
              <a:off x="1902520" y="2283740"/>
              <a:ext cx="1382910" cy="861774"/>
            </a:xfrm>
            <a:prstGeom prst="rect">
              <a:avLst/>
            </a:prstGeom>
            <a:noFill/>
          </p:spPr>
          <p:txBody>
            <a:bodyPr wrap="square" lIns="0" tIns="0" rIns="0" bIns="0" rtlCol="0" anchor="ctr">
              <a:spAutoFit/>
            </a:bodyPr>
            <a:lstStyle/>
            <a:p>
              <a:pPr algn="ctr"/>
              <a:r>
                <a:rPr lang="id-ID" sz="2800" dirty="0" smtClean="0">
                  <a:solidFill>
                    <a:schemeClr val="tx1">
                      <a:lumMod val="85000"/>
                      <a:lumOff val="15000"/>
                    </a:schemeClr>
                  </a:solidFill>
                </a:rPr>
                <a:t>Henry Lefebvre</a:t>
              </a:r>
              <a:endParaRPr lang="en-US" sz="2800" dirty="0">
                <a:solidFill>
                  <a:schemeClr val="tx1">
                    <a:lumMod val="85000"/>
                    <a:lumOff val="15000"/>
                  </a:schemeClr>
                </a:solidFill>
              </a:endParaRPr>
            </a:p>
          </p:txBody>
        </p:sp>
        <p:sp>
          <p:nvSpPr>
            <p:cNvPr id="66" name="TextBox 65">
              <a:extLst>
                <a:ext uri="{FF2B5EF4-FFF2-40B4-BE49-F238E27FC236}">
                  <a16:creationId xmlns:a16="http://schemas.microsoft.com/office/drawing/2014/main" xmlns="" id="{E6D96AE5-3106-4D96-A009-E62C7860C9F2}"/>
                </a:ext>
              </a:extLst>
            </p:cNvPr>
            <p:cNvSpPr txBox="1"/>
            <p:nvPr/>
          </p:nvSpPr>
          <p:spPr>
            <a:xfrm>
              <a:off x="914400" y="3442169"/>
              <a:ext cx="2514600" cy="738664"/>
            </a:xfrm>
            <a:prstGeom prst="rect">
              <a:avLst/>
            </a:prstGeom>
            <a:noFill/>
          </p:spPr>
          <p:txBody>
            <a:bodyPr wrap="square" lIns="0" tIns="0" rIns="0" bIns="0" rtlCol="0">
              <a:spAutoFit/>
            </a:bodyPr>
            <a:lstStyle/>
            <a:p>
              <a:pPr algn="ctr"/>
              <a:r>
                <a:rPr lang="id-ID" sz="1600" dirty="0" smtClean="0">
                  <a:solidFill>
                    <a:schemeClr val="tx1">
                      <a:lumMod val="85000"/>
                      <a:lumOff val="15000"/>
                    </a:schemeClr>
                  </a:solidFill>
                </a:rPr>
                <a:t>“Space is Social Product” (Production of Space, 1990)</a:t>
              </a:r>
            </a:p>
            <a:p>
              <a:pPr algn="ctr"/>
              <a:endParaRPr lang="en-US" sz="1600" dirty="0">
                <a:solidFill>
                  <a:schemeClr val="tx1">
                    <a:lumMod val="85000"/>
                    <a:lumOff val="15000"/>
                  </a:schemeClr>
                </a:solidFill>
              </a:endParaRPr>
            </a:p>
          </p:txBody>
        </p:sp>
      </p:grpSp>
      <p:pic>
        <p:nvPicPr>
          <p:cNvPr id="2050" name="Picture 2" descr="Image result for Henry lefebvr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28699" y="2487844"/>
            <a:ext cx="693098" cy="696992"/>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3805875" y="906487"/>
            <a:ext cx="7411769" cy="5632311"/>
          </a:xfrm>
          <a:prstGeom prst="rect">
            <a:avLst/>
          </a:prstGeom>
        </p:spPr>
        <p:txBody>
          <a:bodyPr wrap="square">
            <a:spAutoFit/>
          </a:bodyPr>
          <a:lstStyle/>
          <a:p>
            <a:pPr algn="just"/>
            <a:r>
              <a:rPr lang="id-ID" dirty="0"/>
              <a:t>Bagi Lefebvre dominasi kapitalisme di dunia barat bersifat parallel dengan produksi ruang abstrak melalui </a:t>
            </a:r>
            <a:r>
              <a:rPr lang="id-ID" dirty="0" smtClean="0"/>
              <a:t>homogenisasi, </a:t>
            </a:r>
            <a:r>
              <a:rPr lang="id-ID" dirty="0"/>
              <a:t>fragmentasi sosial,</a:t>
            </a:r>
            <a:r>
              <a:rPr lang="id-ID" dirty="0" smtClean="0"/>
              <a:t> </a:t>
            </a:r>
            <a:r>
              <a:rPr lang="id-ID" dirty="0"/>
              <a:t>dan </a:t>
            </a:r>
            <a:r>
              <a:rPr lang="id-ID" dirty="0" smtClean="0"/>
              <a:t>hirarkis.</a:t>
            </a:r>
          </a:p>
          <a:p>
            <a:pPr marL="285750" lvl="0" indent="-285750" algn="just" fontAlgn="base">
              <a:buFont typeface="Arial" pitchFamily="34" charset="0"/>
              <a:buChar char="•"/>
            </a:pPr>
            <a:r>
              <a:rPr lang="id-ID" dirty="0" smtClean="0"/>
              <a:t>Homogen</a:t>
            </a:r>
            <a:r>
              <a:rPr lang="id-ID" dirty="0"/>
              <a:t>: sama secara keseluruhan. Di sini kita menemukan model tempat dan momen yang diorganisasikan dalam bentuk kehidupan sehari-hari secara seragam yakni: kerja, keluarga dan kehidupan pribadi (perencanaan </a:t>
            </a:r>
            <a:r>
              <a:rPr lang="id-ID" i="1" dirty="0"/>
              <a:t>leisure</a:t>
            </a:r>
            <a:r>
              <a:rPr lang="id-ID" dirty="0" smtClean="0"/>
              <a:t>);</a:t>
            </a:r>
          </a:p>
          <a:p>
            <a:pPr marL="285750" lvl="0" indent="-285750" algn="just" fontAlgn="base">
              <a:buFont typeface="Arial" pitchFamily="34" charset="0"/>
              <a:buChar char="•"/>
            </a:pPr>
            <a:r>
              <a:rPr lang="id-ID" dirty="0" smtClean="0"/>
              <a:t>Terpecah-pecah</a:t>
            </a:r>
            <a:r>
              <a:rPr lang="id-ID" dirty="0"/>
              <a:t>. Bukan hanya mengenai bagaimana kelompok-kelompok sosial disegregasikan ke dalam ruang sosial yang berbeda-beda, juga bagaimana kehidupan diorgansiasikan berdasarkan </a:t>
            </a:r>
            <a:r>
              <a:rPr lang="id-ID" i="1" dirty="0"/>
              <a:t>cluster-cluster</a:t>
            </a:r>
            <a:r>
              <a:rPr lang="id-ID" dirty="0"/>
              <a:t> yang terpisah dan berbeda. Misalnya di sini pengaruh fordisme yang memilah antara: rumah, tempat kerja, tempat istirhat dan tempat </a:t>
            </a:r>
            <a:r>
              <a:rPr lang="id-ID" dirty="0" smtClean="0"/>
              <a:t>hiburan;</a:t>
            </a:r>
          </a:p>
          <a:p>
            <a:pPr marL="285750" lvl="0" indent="-285750" algn="just" fontAlgn="base">
              <a:buFont typeface="Arial" pitchFamily="34" charset="0"/>
              <a:buChar char="•"/>
            </a:pPr>
            <a:r>
              <a:rPr lang="id-ID" dirty="0" smtClean="0"/>
              <a:t>Hirarkis</a:t>
            </a:r>
            <a:r>
              <a:rPr lang="id-ID" dirty="0"/>
              <a:t>: ketaksetaraan merupakan hasil yang pasti dalam sistem pertukaran ruang ini. Ruang ditata secara tak sama dalam relasinya dengan pusat-pusat: pusat komersial dan admisnitratif menuju ke pingiran. </a:t>
            </a:r>
            <a:r>
              <a:rPr lang="id-ID" dirty="0" smtClean="0"/>
              <a:t>Di </a:t>
            </a:r>
            <a:r>
              <a:rPr lang="id-ID" dirty="0"/>
              <a:t>titik ini hirarki ruang ditata dan kemudian tampil </a:t>
            </a:r>
            <a:r>
              <a:rPr lang="id-ID" dirty="0" smtClean="0"/>
              <a:t>dengan </a:t>
            </a:r>
            <a:r>
              <a:rPr lang="id-ID" dirty="0"/>
              <a:t>tiga mekanisme dasar yakni: </a:t>
            </a:r>
            <a:r>
              <a:rPr lang="id-ID" i="1" dirty="0"/>
              <a:t>everydayness</a:t>
            </a:r>
            <a:r>
              <a:rPr lang="id-ID" dirty="0"/>
              <a:t> (waktu dan praktik yang diprogamkan dalam ruang); spasialitas (relasi pusat dan pinggiran); pengulangan (</a:t>
            </a:r>
            <a:r>
              <a:rPr lang="id-ID" i="1" dirty="0"/>
              <a:t>repetitive</a:t>
            </a:r>
            <a:r>
              <a:rPr lang="id-ID" dirty="0" smtClean="0"/>
              <a:t>)</a:t>
            </a:r>
            <a:endParaRPr lang="id-ID" dirty="0"/>
          </a:p>
        </p:txBody>
      </p:sp>
    </p:spTree>
    <p:extLst>
      <p:ext uri="{BB962C8B-B14F-4D97-AF65-F5344CB8AC3E}">
        <p14:creationId xmlns:p14="http://schemas.microsoft.com/office/powerpoint/2010/main" val="2903376831"/>
      </p:ext>
    </p:extLst>
  </p:cSld>
  <p:clrMapOvr>
    <a:masterClrMapping/>
  </p:clrMapOvr>
</p:sld>
</file>

<file path=ppt/theme/theme1.xml><?xml version="1.0" encoding="utf-8"?>
<a:theme xmlns:a="http://schemas.openxmlformats.org/drawingml/2006/main" name="Office Theme">
  <a:themeElements>
    <a:clrScheme name="Custom 125">
      <a:dk1>
        <a:sysClr val="windowText" lastClr="000000"/>
      </a:dk1>
      <a:lt1>
        <a:sysClr val="window" lastClr="FFFFFF"/>
      </a:lt1>
      <a:dk2>
        <a:srgbClr val="3F3F3F"/>
      </a:dk2>
      <a:lt2>
        <a:srgbClr val="E7E6E6"/>
      </a:lt2>
      <a:accent1>
        <a:srgbClr val="DC1532"/>
      </a:accent1>
      <a:accent2>
        <a:srgbClr val="0052C2"/>
      </a:accent2>
      <a:accent3>
        <a:srgbClr val="0073CF"/>
      </a:accent3>
      <a:accent4>
        <a:srgbClr val="F2F2F2"/>
      </a:accent4>
      <a:accent5>
        <a:srgbClr val="DC1532"/>
      </a:accent5>
      <a:accent6>
        <a:srgbClr val="0052C2"/>
      </a:accent6>
      <a:hlink>
        <a:srgbClr val="0563C1"/>
      </a:hlink>
      <a:folHlink>
        <a:srgbClr val="954F72"/>
      </a:folHlink>
    </a:clrScheme>
    <a:fontScheme name="Modern 01">
      <a:majorFont>
        <a:latin typeface="Century Gothic"/>
        <a:ea typeface=""/>
        <a:cs typeface=""/>
      </a:majorFont>
      <a:minorFont>
        <a:latin typeface="Segoe UI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Modern 01">
      <a:majorFont>
        <a:latin typeface="Century Gothic"/>
        <a:ea typeface=""/>
        <a:cs typeface=""/>
      </a:majorFont>
      <a:minorFont>
        <a:latin typeface="Segoe UI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786</TotalTime>
  <Words>1591</Words>
  <Application>Microsoft Office PowerPoint</Application>
  <PresentationFormat>Custom</PresentationFormat>
  <Paragraphs>106</Paragraphs>
  <Slides>13</Slides>
  <Notes>0</Notes>
  <HiddenSlides>0</HiddenSlides>
  <MMClips>0</MMClips>
  <ScaleCrop>false</ScaleCrop>
  <HeadingPairs>
    <vt:vector size="4" baseType="variant">
      <vt:variant>
        <vt:lpstr>Theme</vt:lpstr>
      </vt:variant>
      <vt:variant>
        <vt:i4>2</vt:i4>
      </vt:variant>
      <vt:variant>
        <vt:lpstr>Slide Titles</vt:lpstr>
      </vt:variant>
      <vt:variant>
        <vt:i4>13</vt:i4>
      </vt:variant>
    </vt:vector>
  </HeadingPairs>
  <TitlesOfParts>
    <vt:vector size="15" baseType="lpstr">
      <vt:lpstr>Office Theme</vt:lpstr>
      <vt:lpstr>2_Office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Nugroho Ade</dc:creator>
  <cp:lastModifiedBy>user</cp:lastModifiedBy>
  <cp:revision>97</cp:revision>
  <dcterms:created xsi:type="dcterms:W3CDTF">2018-04-20T06:02:31Z</dcterms:created>
  <dcterms:modified xsi:type="dcterms:W3CDTF">2020-03-09T23:46:38Z</dcterms:modified>
</cp:coreProperties>
</file>