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DE34A2A-EA1C-432D-B475-F5EC4039B0EB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03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LATAR BELAKANG MUNCULNYA PENGORGANISASIAN MASYARAKAT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6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Peran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dijalankan</a:t>
            </a:r>
            <a:r>
              <a:rPr lang="en-US" sz="3200" dirty="0" smtClean="0"/>
              <a:t> Community Worker </a:t>
            </a:r>
            <a:r>
              <a:rPr lang="en-US" sz="3200" dirty="0" err="1" smtClean="0"/>
              <a:t>ketika</a:t>
            </a:r>
            <a:r>
              <a:rPr lang="en-US" sz="3200" dirty="0" smtClean="0"/>
              <a:t> </a:t>
            </a:r>
            <a:r>
              <a:rPr lang="en-US" sz="3200" dirty="0" err="1" smtClean="0"/>
              <a:t>melalukan</a:t>
            </a:r>
            <a:r>
              <a:rPr lang="en-US" sz="3200" dirty="0" smtClean="0"/>
              <a:t> </a:t>
            </a:r>
            <a:r>
              <a:rPr lang="en-US" sz="3200" dirty="0" err="1" smtClean="0"/>
              <a:t>itervensi</a:t>
            </a:r>
            <a:r>
              <a:rPr lang="en-US" sz="3200" dirty="0" smtClean="0"/>
              <a:t> </a:t>
            </a:r>
            <a:r>
              <a:rPr lang="en-US" sz="3200" dirty="0" err="1" smtClean="0"/>
              <a:t>komunitas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Pemercepat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(enabler)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Perantara</a:t>
            </a:r>
            <a:r>
              <a:rPr lang="en-US" sz="2800" dirty="0" smtClean="0"/>
              <a:t> (Broker), 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mediasi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Pendidik</a:t>
            </a:r>
            <a:r>
              <a:rPr lang="en-US" sz="2800" dirty="0" smtClean="0"/>
              <a:t> (educator)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Tenaga</a:t>
            </a:r>
            <a:r>
              <a:rPr lang="en-US" sz="2800" dirty="0" smtClean="0"/>
              <a:t> </a:t>
            </a:r>
            <a:r>
              <a:rPr lang="en-US" sz="2800" dirty="0" err="1" smtClean="0"/>
              <a:t>Ahli</a:t>
            </a:r>
            <a:r>
              <a:rPr lang="en-US" sz="2800" dirty="0" smtClean="0"/>
              <a:t> (Expert)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Perencana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(Social Planner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Advokat</a:t>
            </a:r>
            <a:r>
              <a:rPr lang="en-US" sz="2800" dirty="0" smtClean="0"/>
              <a:t> (Advocate)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Aktivis</a:t>
            </a:r>
            <a:r>
              <a:rPr lang="en-US" sz="2800" dirty="0" smtClean="0"/>
              <a:t> (Activist)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dirty="0" smtClean="0"/>
              <a:t>1, 2, 3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model </a:t>
            </a:r>
            <a:r>
              <a:rPr lang="en-US" dirty="0" err="1" smtClean="0">
                <a:sym typeface="Wingdings" pitchFamily="2" charset="2"/>
              </a:rPr>
              <a:t>intervensi</a:t>
            </a:r>
            <a:r>
              <a:rPr lang="en-US" dirty="0" smtClean="0">
                <a:sym typeface="Wingdings" pitchFamily="2" charset="2"/>
              </a:rPr>
              <a:t> 		          		     </a:t>
            </a:r>
            <a:r>
              <a:rPr lang="en-US" dirty="0" err="1" smtClean="0">
                <a:sym typeface="Wingdings" pitchFamily="2" charset="2"/>
              </a:rPr>
              <a:t>pengembangan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4, 5 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model </a:t>
            </a:r>
            <a:r>
              <a:rPr lang="en-US" dirty="0" err="1" smtClean="0">
                <a:sym typeface="Wingdings" pitchFamily="2" charset="2"/>
              </a:rPr>
              <a:t>intervensi</a:t>
            </a:r>
            <a:r>
              <a:rPr lang="en-US" dirty="0" smtClean="0">
                <a:sym typeface="Wingdings" pitchFamily="2" charset="2"/>
              </a:rPr>
              <a:t>   	  		  	</a:t>
            </a:r>
            <a:r>
              <a:rPr lang="en-US" dirty="0" err="1" smtClean="0">
                <a:sym typeface="Wingdings" pitchFamily="2" charset="2"/>
              </a:rPr>
              <a:t>perencanaan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sosial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6, 7 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model </a:t>
            </a:r>
            <a:r>
              <a:rPr lang="en-US" dirty="0" err="1" smtClean="0">
                <a:sym typeface="Wingdings" pitchFamily="2" charset="2"/>
              </a:rPr>
              <a:t>aksi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komunitas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144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Pengertian</a:t>
            </a:r>
            <a:r>
              <a:rPr lang="en-US" sz="3200" dirty="0" smtClean="0"/>
              <a:t> </a:t>
            </a:r>
            <a:r>
              <a:rPr lang="en-US" sz="3200" dirty="0" err="1" smtClean="0"/>
              <a:t>Komunitas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, yang </a:t>
            </a:r>
            <a:r>
              <a:rPr lang="en-US" dirty="0" err="1" smtClean="0"/>
              <a:t>sekurang-kurang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:</a:t>
            </a:r>
          </a:p>
          <a:p>
            <a:pPr marL="914400" indent="-574675">
              <a:buNone/>
            </a:pPr>
            <a:r>
              <a:rPr lang="en-US" dirty="0" smtClean="0"/>
              <a:t>1.	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(territory/place)</a:t>
            </a:r>
          </a:p>
          <a:p>
            <a:pPr marL="855663" indent="-515938">
              <a:buNone/>
            </a:pPr>
            <a:r>
              <a:rPr lang="en-US" dirty="0" smtClean="0"/>
              <a:t>2.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“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”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reguler</a:t>
            </a:r>
            <a:endParaRPr lang="en-US" dirty="0" smtClean="0"/>
          </a:p>
          <a:p>
            <a:pPr marL="855663" indent="-515938">
              <a:buAutoNum type="arabicPeriod" startAt="3"/>
            </a:pPr>
            <a:r>
              <a:rPr lang="en-US" dirty="0" err="1" smtClean="0"/>
              <a:t>interaksi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(common interest)</a:t>
            </a:r>
          </a:p>
          <a:p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Komunitas</a:t>
            </a:r>
            <a:r>
              <a:rPr lang="en-US" dirty="0" smtClean="0"/>
              <a:t> yang </a:t>
            </a:r>
            <a:r>
              <a:rPr lang="en-US" dirty="0" err="1" smtClean="0"/>
              <a:t>disatukan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lokasinya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5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Beberapa</a:t>
            </a:r>
            <a:r>
              <a:rPr lang="en-US" b="1" dirty="0" smtClean="0"/>
              <a:t> </a:t>
            </a:r>
            <a:r>
              <a:rPr lang="en-US" b="1" dirty="0" err="1" smtClean="0"/>
              <a:t>pendekatan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pembangunan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(Growth Approach)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4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 smtClean="0"/>
              <a:t>Perubahan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paradigma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pembangunan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 numCol="1"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Production center development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sentralisasi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mobilisasi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penaklukan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eksploitasi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unsustainable</a:t>
            </a:r>
          </a:p>
          <a:p>
            <a:pPr marL="0" indent="0">
              <a:buNone/>
            </a:pPr>
            <a:r>
              <a:rPr lang="en-US" dirty="0" smtClean="0"/>
              <a:t>People center development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desentraliasi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partisipasi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pemberdayaan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pelestarian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teritorial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keswadayaan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sustainable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1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Di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endParaRPr lang="en-US" dirty="0" smtClean="0"/>
          </a:p>
          <a:p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perluasan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(rural extension program) </a:t>
            </a:r>
            <a:r>
              <a:rPr lang="en-US" dirty="0" err="1" smtClean="0"/>
              <a:t>dan</a:t>
            </a:r>
            <a:r>
              <a:rPr lang="en-US" dirty="0" smtClean="0"/>
              <a:t> di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(community organization)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Kes</a:t>
            </a:r>
            <a:r>
              <a:rPr lang="en-US" dirty="0" smtClean="0"/>
              <a:t> </a:t>
            </a:r>
            <a:r>
              <a:rPr lang="en-US" dirty="0" err="1" smtClean="0"/>
              <a:t>Sos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th</a:t>
            </a:r>
            <a:r>
              <a:rPr lang="en-US" dirty="0" smtClean="0"/>
              <a:t> 1873. </a:t>
            </a:r>
          </a:p>
          <a:p>
            <a:pPr marL="339725" indent="0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. </a:t>
            </a:r>
          </a:p>
          <a:p>
            <a:pPr marL="339725" indent="0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PD II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beralih</a:t>
            </a:r>
            <a:r>
              <a:rPr lang="en-US" dirty="0" smtClean="0"/>
              <a:t> </a:t>
            </a:r>
            <a:r>
              <a:rPr lang="en-US" dirty="0" err="1" smtClean="0"/>
              <a:t>mejadi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endParaRPr lang="en-US" dirty="0" smtClean="0"/>
          </a:p>
          <a:p>
            <a:pPr marL="339725" indent="0">
              <a:buNone/>
            </a:pPr>
            <a:r>
              <a:rPr lang="en-US" dirty="0" smtClean="0"/>
              <a:t>Gordon W. Blackwell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survey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:</a:t>
            </a:r>
          </a:p>
          <a:p>
            <a:pPr marL="339725" indent="0">
              <a:buNone/>
            </a:pPr>
            <a:r>
              <a:rPr lang="en-US" dirty="0" smtClean="0"/>
              <a:t>“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it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manifes</a:t>
            </a:r>
            <a:r>
              <a:rPr lang="en-US" dirty="0" smtClean="0"/>
              <a:t> </a:t>
            </a:r>
            <a:r>
              <a:rPr lang="en-US" dirty="0" err="1" smtClean="0"/>
              <a:t>dengandua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: 1).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mesin-mesin</a:t>
            </a:r>
            <a:r>
              <a:rPr lang="en-US" dirty="0" smtClean="0"/>
              <a:t> </a:t>
            </a:r>
            <a:r>
              <a:rPr lang="en-US" dirty="0" err="1" smtClean="0"/>
              <a:t>mobilisasi</a:t>
            </a:r>
            <a:r>
              <a:rPr lang="en-US" dirty="0" smtClean="0"/>
              <a:t>,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komprehensif</a:t>
            </a:r>
            <a:r>
              <a:rPr lang="en-US" dirty="0" smtClean="0"/>
              <a:t>. 2) </a:t>
            </a:r>
            <a:r>
              <a:rPr lang="en-US" dirty="0" err="1" smtClean="0"/>
              <a:t>upaya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falsafah</a:t>
            </a:r>
            <a:r>
              <a:rPr lang="en-US" dirty="0" smtClean="0"/>
              <a:t>, </a:t>
            </a:r>
            <a:r>
              <a:rPr lang="en-US" dirty="0" err="1" smtClean="0"/>
              <a:t>prinsip-prinsip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pendidikan,rekreasi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6874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Di </a:t>
            </a:r>
            <a:r>
              <a:rPr lang="en-US" dirty="0" err="1" smtClean="0"/>
              <a:t>Inggris</a:t>
            </a:r>
            <a:endParaRPr lang="en-US" dirty="0" smtClean="0"/>
          </a:p>
          <a:p>
            <a:pPr marL="280988" indent="-280988"/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koloninya</a:t>
            </a:r>
            <a:endParaRPr lang="en-US" dirty="0" smtClean="0"/>
          </a:p>
          <a:p>
            <a:pPr marL="280988" indent="58738"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 model community development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(education)</a:t>
            </a:r>
          </a:p>
          <a:p>
            <a:pPr marL="280988" indent="58738">
              <a:buNone/>
            </a:pPr>
            <a:r>
              <a:rPr lang="en-US" dirty="0" err="1" smtClean="0"/>
              <a:t>Dipergunakan</a:t>
            </a:r>
            <a:r>
              <a:rPr lang="en-US" dirty="0" smtClean="0"/>
              <a:t> di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1948,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mengganti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lama mass education (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massal</a:t>
            </a:r>
            <a:r>
              <a:rPr lang="en-US" dirty="0" smtClean="0"/>
              <a:t>)</a:t>
            </a:r>
          </a:p>
          <a:p>
            <a:pPr marL="280988" indent="58738">
              <a:buNone/>
            </a:pPr>
            <a:r>
              <a:rPr lang="en-US" dirty="0" smtClean="0"/>
              <a:t>Ada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: 1)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kesehatanmasyarakat</a:t>
            </a:r>
            <a:r>
              <a:rPr lang="en-US" dirty="0" smtClean="0"/>
              <a:t>, 2) </a:t>
            </a:r>
            <a:r>
              <a:rPr lang="en-US" dirty="0" err="1"/>
              <a:t>P</a:t>
            </a:r>
            <a:r>
              <a:rPr lang="en-US" dirty="0" err="1" smtClean="0"/>
              <a:t>eningkatan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3)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koloni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tiba</a:t>
            </a:r>
            <a:r>
              <a:rPr lang="en-US" dirty="0" smtClean="0"/>
              <a:t> </a:t>
            </a:r>
            <a:r>
              <a:rPr lang="en-US" dirty="0" err="1" smtClean="0"/>
              <a:t>waktunya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pPr marL="280988" indent="58738">
              <a:buNone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yang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 smtClean="0"/>
          </a:p>
          <a:p>
            <a:pPr marL="280988" indent="58738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 smtClean="0"/>
              <a:t>Dalam</a:t>
            </a:r>
            <a:r>
              <a:rPr lang="en-US" sz="3200" dirty="0" smtClean="0"/>
              <a:t> Pembangunan </a:t>
            </a:r>
            <a:r>
              <a:rPr lang="en-US" sz="3200" dirty="0" err="1" smtClean="0"/>
              <a:t>Sosial</a:t>
            </a:r>
            <a:r>
              <a:rPr lang="en-US" sz="3200" dirty="0" smtClean="0"/>
              <a:t>, </a:t>
            </a:r>
            <a:r>
              <a:rPr lang="en-US" sz="3200" dirty="0" err="1" smtClean="0"/>
              <a:t>dikenal</a:t>
            </a:r>
            <a:r>
              <a:rPr lang="en-US" sz="3200" dirty="0" smtClean="0"/>
              <a:t> </a:t>
            </a:r>
            <a:r>
              <a:rPr lang="en-US" sz="3200" dirty="0" err="1" smtClean="0"/>
              <a:t>intervensi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multilevel: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Mikro</a:t>
            </a:r>
            <a:r>
              <a:rPr lang="en-US" dirty="0" smtClean="0"/>
              <a:t>  ---&gt;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keluarga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		     </a:t>
            </a:r>
            <a:r>
              <a:rPr lang="en-US" dirty="0" err="1" smtClean="0"/>
              <a:t>kecil</a:t>
            </a:r>
            <a:endParaRPr lang="en-US" dirty="0" smtClean="0"/>
          </a:p>
          <a:p>
            <a:r>
              <a:rPr lang="en-US" dirty="0" err="1" smtClean="0"/>
              <a:t>Mezo</a:t>
            </a:r>
            <a:r>
              <a:rPr lang="en-US" dirty="0" smtClean="0"/>
              <a:t>   ---&gt;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komunitas</a:t>
            </a:r>
            <a:endParaRPr lang="en-US" dirty="0" smtClean="0"/>
          </a:p>
          <a:p>
            <a:r>
              <a:rPr lang="en-US" dirty="0" err="1" smtClean="0"/>
              <a:t>Makro</a:t>
            </a:r>
            <a:r>
              <a:rPr lang="en-US" dirty="0" smtClean="0"/>
              <a:t> ---&gt; </a:t>
            </a:r>
            <a:r>
              <a:rPr lang="en-US" dirty="0" err="1" smtClean="0"/>
              <a:t>Provinsi</a:t>
            </a:r>
            <a:r>
              <a:rPr lang="en-US" dirty="0" smtClean="0"/>
              <a:t>, regional </a:t>
            </a:r>
            <a:r>
              <a:rPr lang="en-US" dirty="0" err="1" smtClean="0"/>
              <a:t>antar</a:t>
            </a:r>
            <a:r>
              <a:rPr lang="en-US" dirty="0" smtClean="0"/>
              <a:t> 			     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nasional</a:t>
            </a:r>
            <a:endParaRPr lang="en-US" dirty="0" smtClean="0"/>
          </a:p>
          <a:p>
            <a:r>
              <a:rPr lang="en-US" dirty="0" smtClean="0"/>
              <a:t>Global ---&gt; </a:t>
            </a:r>
            <a:r>
              <a:rPr lang="en-US" dirty="0" err="1" smtClean="0"/>
              <a:t>internasional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98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di level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339725" indent="0">
              <a:buNone/>
            </a:pP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erat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perspektif</a:t>
            </a:r>
            <a:r>
              <a:rPr lang="en-US" dirty="0" smtClean="0">
                <a:sym typeface="Wingdings" pitchFamily="2" charset="2"/>
              </a:rPr>
              <a:t> Pembangunan </a:t>
            </a:r>
            <a:r>
              <a:rPr lang="en-US" dirty="0" err="1" smtClean="0">
                <a:sym typeface="Wingdings" pitchFamily="2" charset="2"/>
              </a:rPr>
              <a:t>Sosial</a:t>
            </a:r>
            <a:endParaRPr lang="en-US" dirty="0" smtClean="0">
              <a:sym typeface="Wingdings" pitchFamily="2" charset="2"/>
            </a:endParaRPr>
          </a:p>
          <a:p>
            <a:pPr marL="339725" indent="0">
              <a:buNone/>
            </a:pPr>
            <a:endParaRPr lang="en-US" dirty="0">
              <a:sym typeface="Wingdings" pitchFamily="2" charset="2"/>
            </a:endParaRPr>
          </a:p>
          <a:p>
            <a:pPr marL="339725" indent="0">
              <a:buNone/>
            </a:pPr>
            <a:r>
              <a:rPr lang="en-US" dirty="0" err="1" smtClean="0">
                <a:sym typeface="Wingdings" pitchFamily="2" charset="2"/>
              </a:rPr>
              <a:t>Intervensi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Individu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Keluarga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Kelompok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perspektif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pekerjaan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1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Term-term yang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menggambarkan</a:t>
            </a:r>
            <a:r>
              <a:rPr lang="en-US" sz="3200" dirty="0" smtClean="0"/>
              <a:t> </a:t>
            </a:r>
            <a:r>
              <a:rPr lang="en-US" sz="3200" dirty="0" err="1" smtClean="0"/>
              <a:t>Intervensi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level </a:t>
            </a:r>
            <a:r>
              <a:rPr lang="en-US" sz="3200" dirty="0" err="1" smtClean="0"/>
              <a:t>Komunitas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Work.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di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Australia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Organization . </a:t>
            </a:r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di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,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communit</a:t>
            </a:r>
            <a:r>
              <a:rPr lang="en-US" dirty="0" smtClean="0"/>
              <a:t> </a:t>
            </a:r>
            <a:r>
              <a:rPr lang="en-US" dirty="0" err="1" smtClean="0"/>
              <a:t>organiation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community intervention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 Indonesia: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(community Organization and community Development).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di Indonesia (2000)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Practice (</a:t>
            </a:r>
            <a:r>
              <a:rPr lang="en-US" dirty="0" err="1" smtClean="0"/>
              <a:t>prakk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36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Tiga</a:t>
            </a:r>
            <a:r>
              <a:rPr lang="en-US" sz="3200" dirty="0" smtClean="0"/>
              <a:t> model (</a:t>
            </a:r>
            <a:r>
              <a:rPr lang="en-US" sz="3200" dirty="0" err="1" smtClean="0"/>
              <a:t>pendekatan</a:t>
            </a:r>
            <a:r>
              <a:rPr lang="en-US" sz="3200" dirty="0" smtClean="0"/>
              <a:t>) </a:t>
            </a:r>
            <a:r>
              <a:rPr lang="en-US" sz="3200" dirty="0" err="1" smtClean="0"/>
              <a:t>Intervensi</a:t>
            </a:r>
            <a:r>
              <a:rPr lang="en-US" sz="3200" dirty="0" smtClean="0"/>
              <a:t> </a:t>
            </a:r>
            <a:r>
              <a:rPr lang="en-US" sz="3200" dirty="0" err="1" smtClean="0"/>
              <a:t>Komunitas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: 	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kepatuhan</a:t>
            </a:r>
            <a:r>
              <a:rPr lang="en-US" dirty="0" smtClean="0"/>
              <a:t>: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	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: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(Social Action)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3221</TotalTime>
  <Words>482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   LATAR BELAKANG MUNCULNYA PENGORGANISASIAN MASYARAKAT</vt:lpstr>
      <vt:lpstr>PowerPoint Presentation</vt:lpstr>
      <vt:lpstr>Perubahan paradigma pembangunan</vt:lpstr>
      <vt:lpstr>Dalam konteks historis</vt:lpstr>
      <vt:lpstr>PowerPoint Presentation</vt:lpstr>
      <vt:lpstr>Dalam Pembangunan Sosial, dikenal intervensi sosial multilevel:</vt:lpstr>
      <vt:lpstr>PowerPoint Presentation</vt:lpstr>
      <vt:lpstr>Term-term yang digunakan untuk menggambarkan Intervensi pada level Komunitas:</vt:lpstr>
      <vt:lpstr>Tiga model (pendekatan) Intervensi Komunitas:</vt:lpstr>
      <vt:lpstr>Peran yang dijalankan Community Worker ketika melalukan itervensi komunitas:</vt:lpstr>
      <vt:lpstr>Pengertian Komunitas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LATAR BELAKANG MUNCULNYA PENGORGANISASIAN MASYARAKAT</dc:title>
  <dc:creator>Widati</dc:creator>
  <cp:lastModifiedBy>Widati</cp:lastModifiedBy>
  <cp:revision>21</cp:revision>
  <dcterms:created xsi:type="dcterms:W3CDTF">2018-02-27T04:28:39Z</dcterms:created>
  <dcterms:modified xsi:type="dcterms:W3CDTF">2019-07-14T13:46:19Z</dcterms:modified>
</cp:coreProperties>
</file>