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4" r:id="rId4"/>
    <p:sldId id="262" r:id="rId5"/>
    <p:sldId id="258" r:id="rId6"/>
    <p:sldId id="257" r:id="rId7"/>
    <p:sldId id="259" r:id="rId8"/>
    <p:sldId id="260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9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F43E5C7D-C339-4F37-8549-4C26CD057EBB}" type="datetimeFigureOut">
              <a:rPr lang="en-US" smtClean="0"/>
              <a:pPr/>
              <a:t>10/27/2017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E3E8F1F-3146-4B38-AA11-637B2F1C53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E5C7D-C339-4F37-8549-4C26CD057EBB}" type="datetimeFigureOut">
              <a:rPr lang="en-US" smtClean="0"/>
              <a:pPr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E8F1F-3146-4B38-AA11-637B2F1C53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F43E5C7D-C339-4F37-8549-4C26CD057EBB}" type="datetimeFigureOut">
              <a:rPr lang="en-US" smtClean="0"/>
              <a:pPr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4E3E8F1F-3146-4B38-AA11-637B2F1C53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E5C7D-C339-4F37-8549-4C26CD057EBB}" type="datetimeFigureOut">
              <a:rPr lang="en-US" smtClean="0"/>
              <a:pPr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E3E8F1F-3146-4B38-AA11-637B2F1C53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E5C7D-C339-4F37-8549-4C26CD057EBB}" type="datetimeFigureOut">
              <a:rPr lang="en-US" smtClean="0"/>
              <a:pPr/>
              <a:t>10/27/2017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4E3E8F1F-3146-4B38-AA11-637B2F1C53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43E5C7D-C339-4F37-8549-4C26CD057EBB}" type="datetimeFigureOut">
              <a:rPr lang="en-US" smtClean="0"/>
              <a:pPr/>
              <a:t>10/27/2017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4E3E8F1F-3146-4B38-AA11-637B2F1C53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43E5C7D-C339-4F37-8549-4C26CD057EBB}" type="datetimeFigureOut">
              <a:rPr lang="en-US" smtClean="0"/>
              <a:pPr/>
              <a:t>10/27/2017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4E3E8F1F-3146-4B38-AA11-637B2F1C53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E5C7D-C339-4F37-8549-4C26CD057EBB}" type="datetimeFigureOut">
              <a:rPr lang="en-US" smtClean="0"/>
              <a:pPr/>
              <a:t>10/27/2017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E3E8F1F-3146-4B38-AA11-637B2F1C53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E5C7D-C339-4F37-8549-4C26CD057EBB}" type="datetimeFigureOut">
              <a:rPr lang="en-US" smtClean="0"/>
              <a:pPr/>
              <a:t>10/27/2017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E3E8F1F-3146-4B38-AA11-637B2F1C53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E5C7D-C339-4F37-8549-4C26CD057EBB}" type="datetimeFigureOut">
              <a:rPr lang="en-US" smtClean="0"/>
              <a:pPr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E3E8F1F-3146-4B38-AA11-637B2F1C53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F43E5C7D-C339-4F37-8549-4C26CD057EBB}" type="datetimeFigureOut">
              <a:rPr lang="en-US" smtClean="0"/>
              <a:pPr/>
              <a:t>10/27/2017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4E3E8F1F-3146-4B38-AA11-637B2F1C53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43E5C7D-C339-4F37-8549-4C26CD057EBB}" type="datetimeFigureOut">
              <a:rPr lang="en-US" smtClean="0"/>
              <a:pPr/>
              <a:t>10/27/2017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E3E8F1F-3146-4B38-AA11-637B2F1C531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b="1" dirty="0" err="1" smtClean="0"/>
              <a:t>Teori</a:t>
            </a:r>
            <a:r>
              <a:rPr lang="en-US" sz="5400" b="1" dirty="0" smtClean="0"/>
              <a:t> </a:t>
            </a:r>
            <a:r>
              <a:rPr lang="en-US" sz="5400" b="1" dirty="0" err="1" smtClean="0"/>
              <a:t>komunikasi</a:t>
            </a:r>
            <a:endParaRPr lang="en-US" sz="5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Minggu</a:t>
            </a:r>
            <a:r>
              <a:rPr lang="en-US" dirty="0" smtClean="0"/>
              <a:t> 5 @ </a:t>
            </a:r>
            <a:r>
              <a:rPr lang="en-US" dirty="0" err="1" smtClean="0"/>
              <a:t>yuli</a:t>
            </a:r>
            <a:r>
              <a:rPr lang="en-US" dirty="0" smtClean="0"/>
              <a:t> </a:t>
            </a:r>
            <a:r>
              <a:rPr lang="en-US" dirty="0" err="1" smtClean="0"/>
              <a:t>setyowati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Tradisi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Tradisi</a:t>
            </a:r>
            <a:r>
              <a:rPr lang="en-US" dirty="0" smtClean="0"/>
              <a:t> </a:t>
            </a:r>
            <a:r>
              <a:rPr lang="en-US" dirty="0" err="1" smtClean="0"/>
              <a:t>semiotik</a:t>
            </a:r>
            <a:endParaRPr lang="en-US" dirty="0" smtClean="0"/>
          </a:p>
          <a:p>
            <a:r>
              <a:rPr lang="en-US" dirty="0" err="1" smtClean="0"/>
              <a:t>Tradisi</a:t>
            </a:r>
            <a:r>
              <a:rPr lang="en-US" dirty="0" smtClean="0"/>
              <a:t> </a:t>
            </a:r>
            <a:r>
              <a:rPr lang="en-US" dirty="0" err="1" smtClean="0"/>
              <a:t>fenomenologi</a:t>
            </a:r>
            <a:endParaRPr lang="en-US" dirty="0" smtClean="0"/>
          </a:p>
          <a:p>
            <a:r>
              <a:rPr lang="en-US" dirty="0" err="1" smtClean="0"/>
              <a:t>Tradisi</a:t>
            </a:r>
            <a:r>
              <a:rPr lang="en-US" dirty="0" smtClean="0"/>
              <a:t> </a:t>
            </a:r>
            <a:r>
              <a:rPr lang="en-US" dirty="0" err="1" smtClean="0"/>
              <a:t>cybernetik</a:t>
            </a:r>
            <a:endParaRPr lang="en-US" dirty="0" smtClean="0"/>
          </a:p>
          <a:p>
            <a:r>
              <a:rPr lang="en-US" dirty="0" err="1" smtClean="0"/>
              <a:t>Psikologi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endParaRPr lang="en-US" dirty="0" smtClean="0"/>
          </a:p>
          <a:p>
            <a:r>
              <a:rPr lang="en-US" dirty="0" err="1" smtClean="0"/>
              <a:t>Tradisi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endParaRPr lang="en-US" dirty="0" smtClean="0"/>
          </a:p>
          <a:p>
            <a:r>
              <a:rPr lang="en-US" dirty="0" err="1" smtClean="0"/>
              <a:t>Tradisi</a:t>
            </a:r>
            <a:r>
              <a:rPr lang="en-US" dirty="0" smtClean="0"/>
              <a:t> </a:t>
            </a:r>
            <a:r>
              <a:rPr lang="en-US" dirty="0" err="1" smtClean="0"/>
              <a:t>kritis</a:t>
            </a:r>
            <a:endParaRPr lang="en-US" dirty="0" smtClean="0"/>
          </a:p>
          <a:p>
            <a:r>
              <a:rPr lang="en-US" dirty="0" err="1" smtClean="0"/>
              <a:t>Tradisi</a:t>
            </a:r>
            <a:r>
              <a:rPr lang="en-US" dirty="0" smtClean="0"/>
              <a:t> </a:t>
            </a:r>
            <a:r>
              <a:rPr lang="en-US" dirty="0" err="1" smtClean="0"/>
              <a:t>retorika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Socio-Psychological Traditions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9144000" cy="52578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1300" dirty="0" smtClean="0"/>
              <a:t>Communication </a:t>
            </a:r>
            <a:r>
              <a:rPr lang="en-US" sz="1300" dirty="0" smtClean="0"/>
              <a:t>as Interpersonal Influence</a:t>
            </a:r>
          </a:p>
          <a:p>
            <a:pPr>
              <a:spcBef>
                <a:spcPts val="0"/>
              </a:spcBef>
            </a:pPr>
            <a:r>
              <a:rPr lang="en-US" sz="1300" dirty="0" err="1" smtClean="0"/>
              <a:t>Mempercayai</a:t>
            </a:r>
            <a:r>
              <a:rPr lang="en-US" sz="1300" dirty="0" smtClean="0"/>
              <a:t> </a:t>
            </a:r>
            <a:r>
              <a:rPr lang="en-US" sz="1300" dirty="0" err="1" smtClean="0"/>
              <a:t>bahwa</a:t>
            </a:r>
            <a:r>
              <a:rPr lang="en-US" sz="1300" dirty="0" smtClean="0"/>
              <a:t> </a:t>
            </a:r>
            <a:r>
              <a:rPr lang="en-US" sz="1300" dirty="0" err="1" smtClean="0"/>
              <a:t>kebenaran</a:t>
            </a:r>
            <a:r>
              <a:rPr lang="en-US" sz="1300" dirty="0" smtClean="0"/>
              <a:t> </a:t>
            </a:r>
            <a:r>
              <a:rPr lang="en-US" sz="1300" dirty="0" err="1" smtClean="0"/>
              <a:t>komunikasi</a:t>
            </a:r>
            <a:r>
              <a:rPr lang="en-US" sz="1300" dirty="0" smtClean="0"/>
              <a:t> </a:t>
            </a:r>
            <a:r>
              <a:rPr lang="en-US" sz="1300" dirty="0" err="1" smtClean="0"/>
              <a:t>dapat</a:t>
            </a:r>
            <a:r>
              <a:rPr lang="en-US" sz="1300" dirty="0" smtClean="0"/>
              <a:t> </a:t>
            </a:r>
            <a:r>
              <a:rPr lang="en-US" sz="1300" dirty="0" err="1" smtClean="0"/>
              <a:t>ditemukan</a:t>
            </a:r>
            <a:r>
              <a:rPr lang="en-US" sz="1300" dirty="0" smtClean="0"/>
              <a:t> </a:t>
            </a:r>
            <a:r>
              <a:rPr lang="en-US" sz="1300" dirty="0" err="1" smtClean="0"/>
              <a:t>secara</a:t>
            </a:r>
            <a:r>
              <a:rPr lang="en-US" sz="1300" dirty="0" smtClean="0"/>
              <a:t> </a:t>
            </a:r>
            <a:r>
              <a:rPr lang="en-US" sz="1300" dirty="0" err="1" smtClean="0"/>
              <a:t>hati-hati</a:t>
            </a:r>
            <a:r>
              <a:rPr lang="en-US" sz="1300" dirty="0" smtClean="0"/>
              <a:t> </a:t>
            </a:r>
            <a:r>
              <a:rPr lang="en-US" sz="1300" dirty="0" err="1" smtClean="0"/>
              <a:t>dengan</a:t>
            </a:r>
            <a:r>
              <a:rPr lang="en-US" sz="1300" dirty="0" smtClean="0"/>
              <a:t> </a:t>
            </a:r>
            <a:r>
              <a:rPr lang="en-US" sz="1300" dirty="0" err="1" smtClean="0"/>
              <a:t>observasi</a:t>
            </a:r>
            <a:r>
              <a:rPr lang="en-US" sz="1300" dirty="0" smtClean="0"/>
              <a:t> </a:t>
            </a:r>
            <a:r>
              <a:rPr lang="en-US" sz="1300" dirty="0" err="1" smtClean="0"/>
              <a:t>sistematik</a:t>
            </a:r>
            <a:r>
              <a:rPr lang="en-US" sz="1300" dirty="0" smtClean="0"/>
              <a:t> ®</a:t>
            </a:r>
            <a:r>
              <a:rPr lang="en-US" sz="1300" dirty="0" err="1" smtClean="0"/>
              <a:t>kuantitatif</a:t>
            </a:r>
            <a:endParaRPr lang="en-US" sz="1300" dirty="0" smtClean="0"/>
          </a:p>
          <a:p>
            <a:pPr>
              <a:spcBef>
                <a:spcPts val="0"/>
              </a:spcBef>
            </a:pPr>
            <a:r>
              <a:rPr lang="en-US" sz="1300" dirty="0" err="1" smtClean="0"/>
              <a:t>Tradisi</a:t>
            </a:r>
            <a:r>
              <a:rPr lang="en-US" sz="1300" dirty="0" smtClean="0"/>
              <a:t> </a:t>
            </a:r>
            <a:r>
              <a:rPr lang="en-US" sz="1300" dirty="0" err="1" smtClean="0"/>
              <a:t>ini</a:t>
            </a:r>
            <a:r>
              <a:rPr lang="en-US" sz="1300" dirty="0" smtClean="0"/>
              <a:t> </a:t>
            </a:r>
            <a:r>
              <a:rPr lang="en-US" sz="1300" dirty="0" err="1" smtClean="0"/>
              <a:t>mencari</a:t>
            </a:r>
            <a:r>
              <a:rPr lang="en-US" sz="1300" dirty="0" smtClean="0"/>
              <a:t> cause-and-effect relationship yang </a:t>
            </a:r>
            <a:r>
              <a:rPr lang="en-US" sz="1300" dirty="0" err="1" smtClean="0"/>
              <a:t>akan</a:t>
            </a:r>
            <a:r>
              <a:rPr lang="en-US" sz="1300" dirty="0" smtClean="0"/>
              <a:t> </a:t>
            </a:r>
            <a:r>
              <a:rPr lang="en-US" sz="1300" dirty="0" err="1" smtClean="0"/>
              <a:t>diprediksi</a:t>
            </a:r>
            <a:r>
              <a:rPr lang="en-US" sz="1300" dirty="0" smtClean="0"/>
              <a:t> </a:t>
            </a:r>
            <a:r>
              <a:rPr lang="en-US" sz="1300" dirty="0" err="1" smtClean="0"/>
              <a:t>akan</a:t>
            </a:r>
            <a:r>
              <a:rPr lang="en-US" sz="1300" dirty="0" smtClean="0"/>
              <a:t> </a:t>
            </a:r>
            <a:r>
              <a:rPr lang="en-US" sz="1300" dirty="0" err="1" smtClean="0"/>
              <a:t>sukses</a:t>
            </a:r>
            <a:r>
              <a:rPr lang="en-US" sz="1300" dirty="0" smtClean="0"/>
              <a:t> </a:t>
            </a:r>
            <a:r>
              <a:rPr lang="en-US" sz="1300" dirty="0" err="1" smtClean="0"/>
              <a:t>atau</a:t>
            </a:r>
            <a:r>
              <a:rPr lang="en-US" sz="1300" dirty="0" smtClean="0"/>
              <a:t> </a:t>
            </a:r>
            <a:r>
              <a:rPr lang="en-US" sz="1300" dirty="0" err="1" smtClean="0"/>
              <a:t>akan</a:t>
            </a:r>
            <a:r>
              <a:rPr lang="en-US" sz="1300" dirty="0" smtClean="0"/>
              <a:t> </a:t>
            </a:r>
            <a:r>
              <a:rPr lang="en-US" sz="1300" dirty="0" err="1" smtClean="0"/>
              <a:t>gagal</a:t>
            </a:r>
            <a:r>
              <a:rPr lang="en-US" sz="1300" dirty="0" smtClean="0"/>
              <a:t> ®</a:t>
            </a:r>
            <a:r>
              <a:rPr lang="en-US" sz="1300" dirty="0" err="1" smtClean="0"/>
              <a:t>menemukan</a:t>
            </a:r>
            <a:r>
              <a:rPr lang="en-US" sz="1300" dirty="0" smtClean="0"/>
              <a:t> </a:t>
            </a:r>
            <a:r>
              <a:rPr lang="en-US" sz="1300" dirty="0" err="1" smtClean="0"/>
              <a:t>hubungan</a:t>
            </a:r>
            <a:r>
              <a:rPr lang="en-US" sz="1300" dirty="0" smtClean="0"/>
              <a:t> </a:t>
            </a:r>
            <a:r>
              <a:rPr lang="en-US" sz="1300" dirty="0" err="1" smtClean="0"/>
              <a:t>sebab</a:t>
            </a:r>
            <a:r>
              <a:rPr lang="en-US" sz="1300" dirty="0" smtClean="0"/>
              <a:t> </a:t>
            </a:r>
            <a:r>
              <a:rPr lang="en-US" sz="1300" dirty="0" err="1" smtClean="0"/>
              <a:t>akibat</a:t>
            </a:r>
            <a:r>
              <a:rPr lang="en-US" sz="1300" dirty="0" smtClean="0"/>
              <a:t>, </a:t>
            </a:r>
            <a:r>
              <a:rPr lang="en-US" sz="1300" dirty="0" err="1" smtClean="0"/>
              <a:t>sehingga</a:t>
            </a:r>
            <a:r>
              <a:rPr lang="en-US" sz="1300" dirty="0" smtClean="0"/>
              <a:t> </a:t>
            </a:r>
            <a:r>
              <a:rPr lang="en-US" sz="1300" dirty="0" err="1" smtClean="0"/>
              <a:t>baik</a:t>
            </a:r>
            <a:r>
              <a:rPr lang="en-US" sz="1300" dirty="0" smtClean="0"/>
              <a:t> </a:t>
            </a:r>
            <a:r>
              <a:rPr lang="en-US" sz="1300" dirty="0" err="1" smtClean="0"/>
              <a:t>untuk</a:t>
            </a:r>
            <a:r>
              <a:rPr lang="en-US" sz="1300" dirty="0" smtClean="0"/>
              <a:t> </a:t>
            </a:r>
            <a:r>
              <a:rPr lang="en-US" sz="1300" dirty="0" err="1" smtClean="0"/>
              <a:t>menjawab</a:t>
            </a:r>
            <a:r>
              <a:rPr lang="en-US" sz="1300" dirty="0" smtClean="0"/>
              <a:t> </a:t>
            </a:r>
            <a:r>
              <a:rPr lang="en-US" sz="1300" dirty="0" err="1" smtClean="0"/>
              <a:t>pertanyaan</a:t>
            </a:r>
            <a:r>
              <a:rPr lang="en-US" sz="1300" dirty="0" smtClean="0"/>
              <a:t> “</a:t>
            </a:r>
            <a:r>
              <a:rPr lang="en-US" sz="1300" dirty="0" err="1" smtClean="0"/>
              <a:t>apa</a:t>
            </a:r>
            <a:r>
              <a:rPr lang="en-US" sz="1300" dirty="0" smtClean="0"/>
              <a:t> yang </a:t>
            </a:r>
            <a:r>
              <a:rPr lang="en-US" sz="1300" dirty="0" err="1" smtClean="0"/>
              <a:t>dapat</a:t>
            </a:r>
            <a:r>
              <a:rPr lang="en-US" sz="1300" dirty="0" smtClean="0"/>
              <a:t> </a:t>
            </a:r>
            <a:r>
              <a:rPr lang="en-US" sz="1300" dirty="0" err="1" smtClean="0"/>
              <a:t>saya</a:t>
            </a:r>
            <a:r>
              <a:rPr lang="en-US" sz="1300" dirty="0" smtClean="0"/>
              <a:t> </a:t>
            </a:r>
            <a:r>
              <a:rPr lang="en-US" sz="1300" dirty="0" err="1" smtClean="0"/>
              <a:t>lakukan</a:t>
            </a:r>
            <a:r>
              <a:rPr lang="en-US" sz="1300" dirty="0" smtClean="0"/>
              <a:t> </a:t>
            </a:r>
            <a:r>
              <a:rPr lang="en-US" sz="1300" dirty="0" err="1" smtClean="0"/>
              <a:t>untuk</a:t>
            </a:r>
            <a:r>
              <a:rPr lang="en-US" sz="1300" dirty="0" smtClean="0"/>
              <a:t> </a:t>
            </a:r>
            <a:r>
              <a:rPr lang="en-US" sz="1300" dirty="0" err="1" smtClean="0"/>
              <a:t>membuatnya</a:t>
            </a:r>
            <a:r>
              <a:rPr lang="en-US" sz="1300" dirty="0" smtClean="0"/>
              <a:t> </a:t>
            </a:r>
            <a:r>
              <a:rPr lang="en-US" sz="1300" dirty="0" err="1" smtClean="0"/>
              <a:t>berubah</a:t>
            </a:r>
            <a:r>
              <a:rPr lang="en-US" sz="1300" dirty="0" smtClean="0"/>
              <a:t>?”</a:t>
            </a:r>
          </a:p>
          <a:p>
            <a:pPr>
              <a:spcBef>
                <a:spcPts val="0"/>
              </a:spcBef>
            </a:pPr>
            <a:r>
              <a:rPr lang="en-US" sz="1300" dirty="0" err="1" smtClean="0"/>
              <a:t>Contoh</a:t>
            </a:r>
            <a:r>
              <a:rPr lang="en-US" sz="1300" dirty="0" smtClean="0"/>
              <a:t>:</a:t>
            </a:r>
          </a:p>
          <a:p>
            <a:pPr>
              <a:spcBef>
                <a:spcPts val="0"/>
              </a:spcBef>
            </a:pPr>
            <a:r>
              <a:rPr lang="en-US" sz="1300" dirty="0" err="1" smtClean="0"/>
              <a:t>Semakin</a:t>
            </a:r>
            <a:r>
              <a:rPr lang="en-US" sz="1300" dirty="0" smtClean="0"/>
              <a:t> </a:t>
            </a:r>
            <a:r>
              <a:rPr lang="en-US" sz="1300" dirty="0" err="1" smtClean="0"/>
              <a:t>sering</a:t>
            </a:r>
            <a:r>
              <a:rPr lang="en-US" sz="1300" dirty="0" smtClean="0"/>
              <a:t> </a:t>
            </a:r>
            <a:r>
              <a:rPr lang="en-US" sz="1300" dirty="0" err="1" smtClean="0"/>
              <a:t>menonton</a:t>
            </a:r>
            <a:r>
              <a:rPr lang="en-US" sz="1300" dirty="0" smtClean="0"/>
              <a:t> </a:t>
            </a:r>
            <a:r>
              <a:rPr lang="en-US" sz="1300" dirty="0" err="1" smtClean="0"/>
              <a:t>tayangan</a:t>
            </a:r>
            <a:r>
              <a:rPr lang="en-US" sz="1300" dirty="0" smtClean="0"/>
              <a:t> </a:t>
            </a:r>
            <a:r>
              <a:rPr lang="en-US" sz="1300" dirty="0" err="1" smtClean="0"/>
              <a:t>sinetron</a:t>
            </a:r>
            <a:r>
              <a:rPr lang="en-US" sz="1300" dirty="0" smtClean="0"/>
              <a:t>, </a:t>
            </a:r>
            <a:r>
              <a:rPr lang="en-US" sz="1300" dirty="0" err="1" smtClean="0"/>
              <a:t>akan</a:t>
            </a:r>
            <a:r>
              <a:rPr lang="en-US" sz="1300" dirty="0" smtClean="0"/>
              <a:t> </a:t>
            </a:r>
            <a:r>
              <a:rPr lang="en-US" sz="1300" dirty="0" err="1" smtClean="0"/>
              <a:t>mengakibatkan</a:t>
            </a:r>
            <a:r>
              <a:rPr lang="en-US" sz="1300" dirty="0" smtClean="0"/>
              <a:t> </a:t>
            </a:r>
            <a:r>
              <a:rPr lang="en-US" sz="1300" dirty="0" err="1" smtClean="0"/>
              <a:t>audiens</a:t>
            </a:r>
            <a:r>
              <a:rPr lang="en-US" sz="1300" dirty="0" smtClean="0"/>
              <a:t> </a:t>
            </a:r>
            <a:r>
              <a:rPr lang="en-US" sz="1300" dirty="0" err="1" smtClean="0"/>
              <a:t>semakin</a:t>
            </a:r>
            <a:r>
              <a:rPr lang="en-US" sz="1300" dirty="0" smtClean="0"/>
              <a:t> </a:t>
            </a:r>
            <a:r>
              <a:rPr lang="en-US" sz="1300" dirty="0" err="1" smtClean="0"/>
              <a:t>sensitif</a:t>
            </a:r>
            <a:r>
              <a:rPr lang="en-US" sz="1300" dirty="0" smtClean="0"/>
              <a:t>.</a:t>
            </a:r>
          </a:p>
          <a:p>
            <a:pPr>
              <a:spcBef>
                <a:spcPts val="0"/>
              </a:spcBef>
            </a:pPr>
            <a:r>
              <a:rPr lang="en-US" sz="1300" dirty="0" err="1" smtClean="0"/>
              <a:t>Semakin</a:t>
            </a:r>
            <a:r>
              <a:rPr lang="en-US" sz="1300" dirty="0" smtClean="0"/>
              <a:t> </a:t>
            </a:r>
            <a:r>
              <a:rPr lang="en-US" sz="1300" dirty="0" err="1" smtClean="0"/>
              <a:t>sering</a:t>
            </a:r>
            <a:r>
              <a:rPr lang="en-US" sz="1300" dirty="0" smtClean="0"/>
              <a:t> </a:t>
            </a:r>
            <a:r>
              <a:rPr lang="en-US" sz="1300" dirty="0" err="1" smtClean="0"/>
              <a:t>menonton</a:t>
            </a:r>
            <a:r>
              <a:rPr lang="en-US" sz="1300" dirty="0" smtClean="0"/>
              <a:t> </a:t>
            </a:r>
            <a:r>
              <a:rPr lang="en-US" sz="1300" dirty="0" err="1" smtClean="0"/>
              <a:t>tayangan</a:t>
            </a:r>
            <a:r>
              <a:rPr lang="en-US" sz="1300" dirty="0" smtClean="0"/>
              <a:t> </a:t>
            </a:r>
            <a:r>
              <a:rPr lang="en-US" sz="1300" dirty="0" err="1" smtClean="0"/>
              <a:t>kekerasan</a:t>
            </a:r>
            <a:r>
              <a:rPr lang="en-US" sz="1300" dirty="0" smtClean="0"/>
              <a:t>, </a:t>
            </a:r>
            <a:r>
              <a:rPr lang="en-US" sz="1300" dirty="0" err="1" smtClean="0"/>
              <a:t>anak</a:t>
            </a:r>
            <a:r>
              <a:rPr lang="en-US" sz="1300" dirty="0" smtClean="0"/>
              <a:t> </a:t>
            </a:r>
            <a:r>
              <a:rPr lang="en-US" sz="1300" dirty="0" err="1" smtClean="0"/>
              <a:t>akan</a:t>
            </a:r>
            <a:r>
              <a:rPr lang="en-US" sz="1300" dirty="0" smtClean="0"/>
              <a:t> </a:t>
            </a:r>
            <a:r>
              <a:rPr lang="en-US" sz="1300" dirty="0" err="1" smtClean="0"/>
              <a:t>semakin</a:t>
            </a:r>
            <a:r>
              <a:rPr lang="en-US" sz="1300" dirty="0" smtClean="0"/>
              <a:t> </a:t>
            </a:r>
            <a:r>
              <a:rPr lang="en-US" sz="1300" dirty="0" err="1" smtClean="0"/>
              <a:t>agresif</a:t>
            </a:r>
            <a:r>
              <a:rPr lang="en-US" sz="1300" dirty="0" smtClean="0"/>
              <a:t>.</a:t>
            </a:r>
          </a:p>
          <a:p>
            <a:pPr>
              <a:spcBef>
                <a:spcPts val="0"/>
              </a:spcBef>
            </a:pPr>
            <a:r>
              <a:rPr lang="en-US" sz="1300" dirty="0" err="1" smtClean="0"/>
              <a:t>Frekuensi</a:t>
            </a:r>
            <a:r>
              <a:rPr lang="en-US" sz="1300" dirty="0" smtClean="0"/>
              <a:t> </a:t>
            </a:r>
            <a:r>
              <a:rPr lang="en-US" sz="1300" dirty="0" err="1" smtClean="0"/>
              <a:t>menonton</a:t>
            </a:r>
            <a:r>
              <a:rPr lang="en-US" sz="1300" dirty="0" smtClean="0"/>
              <a:t> ® </a:t>
            </a:r>
            <a:r>
              <a:rPr lang="en-US" sz="1300" dirty="0" err="1" smtClean="0"/>
              <a:t>perubahan</a:t>
            </a:r>
            <a:r>
              <a:rPr lang="en-US" sz="1300" dirty="0" smtClean="0"/>
              <a:t> </a:t>
            </a:r>
            <a:r>
              <a:rPr lang="en-US" sz="1300" dirty="0" err="1" smtClean="0"/>
              <a:t>sikap</a:t>
            </a:r>
            <a:r>
              <a:rPr lang="en-US" sz="1300" dirty="0" smtClean="0"/>
              <a:t> </a:t>
            </a:r>
            <a:r>
              <a:rPr lang="en-US" sz="1300" dirty="0" err="1" smtClean="0"/>
              <a:t>atau</a:t>
            </a:r>
            <a:r>
              <a:rPr lang="en-US" sz="1300" dirty="0" smtClean="0"/>
              <a:t> </a:t>
            </a:r>
            <a:r>
              <a:rPr lang="en-US" sz="1300" dirty="0" err="1" smtClean="0"/>
              <a:t>perilaku</a:t>
            </a:r>
            <a:r>
              <a:rPr lang="en-US" sz="1300" dirty="0" smtClean="0"/>
              <a:t>.</a:t>
            </a:r>
          </a:p>
          <a:p>
            <a:pPr>
              <a:spcBef>
                <a:spcPts val="0"/>
              </a:spcBef>
            </a:pPr>
            <a:r>
              <a:rPr lang="en-US" sz="1300" dirty="0" err="1" smtClean="0"/>
              <a:t>Riset</a:t>
            </a:r>
            <a:r>
              <a:rPr lang="en-US" sz="1300" dirty="0" smtClean="0"/>
              <a:t> </a:t>
            </a:r>
            <a:r>
              <a:rPr lang="en-US" sz="1300" dirty="0" err="1" smtClean="0"/>
              <a:t>pada</a:t>
            </a:r>
            <a:r>
              <a:rPr lang="en-US" sz="1300" dirty="0" smtClean="0"/>
              <a:t> </a:t>
            </a:r>
            <a:r>
              <a:rPr lang="en-US" sz="1300" dirty="0" err="1" smtClean="0"/>
              <a:t>tradisi</a:t>
            </a:r>
            <a:r>
              <a:rPr lang="en-US" sz="1300" dirty="0" smtClean="0"/>
              <a:t> </a:t>
            </a:r>
            <a:r>
              <a:rPr lang="en-US" sz="1300" dirty="0" err="1" smtClean="0"/>
              <a:t>ini</a:t>
            </a:r>
            <a:r>
              <a:rPr lang="en-US" sz="1300" dirty="0" smtClean="0"/>
              <a:t> </a:t>
            </a:r>
            <a:r>
              <a:rPr lang="en-US" sz="1300" dirty="0" err="1" smtClean="0"/>
              <a:t>mencari</a:t>
            </a:r>
            <a:r>
              <a:rPr lang="en-US" sz="1300" dirty="0" smtClean="0"/>
              <a:t> </a:t>
            </a:r>
            <a:r>
              <a:rPr lang="en-US" sz="1300" b="1" dirty="0" err="1" smtClean="0"/>
              <a:t>hukum</a:t>
            </a:r>
            <a:r>
              <a:rPr lang="en-US" sz="1300" b="1" dirty="0" smtClean="0"/>
              <a:t> universal </a:t>
            </a:r>
            <a:r>
              <a:rPr lang="en-US" sz="1300" b="1" dirty="0" err="1" smtClean="0"/>
              <a:t>komunikasi</a:t>
            </a:r>
            <a:r>
              <a:rPr lang="en-US" sz="1300" b="1" dirty="0" smtClean="0"/>
              <a:t>, </a:t>
            </a:r>
            <a:r>
              <a:rPr lang="en-US" sz="1300" dirty="0" err="1" smtClean="0"/>
              <a:t>sehingga</a:t>
            </a:r>
            <a:r>
              <a:rPr lang="en-US" sz="1300" dirty="0" smtClean="0"/>
              <a:t> </a:t>
            </a:r>
            <a:r>
              <a:rPr lang="en-US" sz="1300" dirty="0" err="1" smtClean="0"/>
              <a:t>akan</a:t>
            </a:r>
            <a:r>
              <a:rPr lang="en-US" sz="1300" dirty="0" smtClean="0"/>
              <a:t> </a:t>
            </a:r>
            <a:r>
              <a:rPr lang="en-US" sz="1300" dirty="0" err="1" smtClean="0"/>
              <a:t>fokus</a:t>
            </a:r>
            <a:r>
              <a:rPr lang="en-US" sz="1300" dirty="0" smtClean="0"/>
              <a:t> </a:t>
            </a:r>
            <a:r>
              <a:rPr lang="en-US" sz="1300" dirty="0" err="1" smtClean="0"/>
              <a:t>pada</a:t>
            </a:r>
            <a:r>
              <a:rPr lang="en-US" sz="1300" dirty="0" smtClean="0"/>
              <a:t> </a:t>
            </a:r>
            <a:r>
              <a:rPr lang="en-US" sz="1300" b="1" i="1" dirty="0" smtClean="0"/>
              <a:t>what is </a:t>
            </a:r>
            <a:r>
              <a:rPr lang="en-US" sz="1300" dirty="0" err="1" smtClean="0"/>
              <a:t>tanpa</a:t>
            </a:r>
            <a:r>
              <a:rPr lang="en-US" sz="1300" dirty="0" smtClean="0"/>
              <a:t> </a:t>
            </a:r>
            <a:r>
              <a:rPr lang="en-US" sz="1300" dirty="0" err="1" smtClean="0"/>
              <a:t>menjadi</a:t>
            </a:r>
            <a:r>
              <a:rPr lang="en-US" sz="1300" dirty="0" smtClean="0"/>
              <a:t> bias </a:t>
            </a:r>
            <a:r>
              <a:rPr lang="en-US" sz="1300" dirty="0" err="1" smtClean="0"/>
              <a:t>dengan</a:t>
            </a:r>
            <a:r>
              <a:rPr lang="en-US" sz="1300" b="1" dirty="0" smtClean="0"/>
              <a:t> </a:t>
            </a:r>
            <a:r>
              <a:rPr lang="en-US" sz="1300" dirty="0" smtClean="0"/>
              <a:t>personal view </a:t>
            </a:r>
            <a:r>
              <a:rPr lang="en-US" sz="1300" dirty="0" err="1" smtClean="0"/>
              <a:t>peneliti</a:t>
            </a:r>
            <a:r>
              <a:rPr lang="en-US" sz="1300" dirty="0" smtClean="0"/>
              <a:t> </a:t>
            </a:r>
            <a:r>
              <a:rPr lang="en-US" sz="1300" dirty="0" err="1" smtClean="0"/>
              <a:t>atas</a:t>
            </a:r>
            <a:r>
              <a:rPr lang="en-US" sz="1300" dirty="0" smtClean="0"/>
              <a:t> </a:t>
            </a:r>
            <a:r>
              <a:rPr lang="en-US" sz="1300" b="1" i="1" dirty="0" smtClean="0"/>
              <a:t>what ought to be</a:t>
            </a:r>
            <a:r>
              <a:rPr lang="en-US" sz="1300" b="1" dirty="0" smtClean="0"/>
              <a:t>.</a:t>
            </a:r>
            <a:endParaRPr lang="en-US" sz="1300" dirty="0" smtClean="0"/>
          </a:p>
          <a:p>
            <a:pPr>
              <a:spcBef>
                <a:spcPts val="0"/>
              </a:spcBef>
            </a:pPr>
            <a:r>
              <a:rPr lang="en-US" sz="1300" b="1" dirty="0" smtClean="0"/>
              <a:t>Carl </a:t>
            </a:r>
            <a:r>
              <a:rPr lang="en-US" sz="1300" b="1" dirty="0" err="1" smtClean="0"/>
              <a:t>Hovland</a:t>
            </a:r>
            <a:r>
              <a:rPr lang="en-US" sz="1300" b="1" dirty="0" smtClean="0"/>
              <a:t>, </a:t>
            </a:r>
            <a:r>
              <a:rPr lang="en-US" sz="1300" dirty="0" smtClean="0"/>
              <a:t>psychologist </a:t>
            </a:r>
            <a:r>
              <a:rPr lang="en-US" sz="1300" i="1" dirty="0" smtClean="0"/>
              <a:t>founding father </a:t>
            </a:r>
            <a:r>
              <a:rPr lang="en-US" sz="1300" dirty="0" err="1" smtClean="0"/>
              <a:t>riset</a:t>
            </a:r>
            <a:r>
              <a:rPr lang="en-US" sz="1300" dirty="0" smtClean="0"/>
              <a:t> </a:t>
            </a:r>
            <a:r>
              <a:rPr lang="en-US" sz="1300" dirty="0" err="1" smtClean="0"/>
              <a:t>eksperimental</a:t>
            </a:r>
            <a:r>
              <a:rPr lang="en-US" sz="1300" dirty="0" smtClean="0"/>
              <a:t> </a:t>
            </a:r>
            <a:r>
              <a:rPr lang="en-US" sz="1300" dirty="0" err="1" smtClean="0"/>
              <a:t>pada</a:t>
            </a:r>
            <a:r>
              <a:rPr lang="en-US" sz="1300" dirty="0" smtClean="0"/>
              <a:t> </a:t>
            </a:r>
            <a:r>
              <a:rPr lang="en-US" sz="1300" dirty="0" err="1" smtClean="0"/>
              <a:t>efek</a:t>
            </a:r>
            <a:r>
              <a:rPr lang="en-US" sz="1300" dirty="0" smtClean="0"/>
              <a:t> </a:t>
            </a:r>
            <a:r>
              <a:rPr lang="en-US" sz="1300" dirty="0" err="1" smtClean="0"/>
              <a:t>komunikasi</a:t>
            </a:r>
            <a:r>
              <a:rPr lang="en-US" sz="1300" dirty="0" smtClean="0"/>
              <a:t>, </a:t>
            </a:r>
            <a:r>
              <a:rPr lang="en-US" sz="1300" dirty="0" err="1" smtClean="0"/>
              <a:t>melakukan</a:t>
            </a:r>
            <a:r>
              <a:rPr lang="en-US" sz="1300" dirty="0" smtClean="0"/>
              <a:t> </a:t>
            </a:r>
            <a:r>
              <a:rPr lang="en-US" sz="1300" dirty="0" err="1" smtClean="0"/>
              <a:t>penelitianbersama</a:t>
            </a:r>
            <a:r>
              <a:rPr lang="en-US" sz="1300" dirty="0" smtClean="0"/>
              <a:t> 30 </a:t>
            </a:r>
            <a:r>
              <a:rPr lang="en-US" sz="1300" dirty="0" err="1" smtClean="0"/>
              <a:t>peneliti</a:t>
            </a:r>
            <a:r>
              <a:rPr lang="en-US" sz="1300" dirty="0" smtClean="0"/>
              <a:t> </a:t>
            </a:r>
            <a:r>
              <a:rPr lang="en-US" sz="1300" dirty="0" err="1" smtClean="0"/>
              <a:t>dengan</a:t>
            </a:r>
            <a:r>
              <a:rPr lang="en-US" sz="1300" dirty="0" smtClean="0"/>
              <a:t> </a:t>
            </a:r>
            <a:r>
              <a:rPr lang="en-US" sz="1300" dirty="0" err="1" smtClean="0"/>
              <a:t>berdasar</a:t>
            </a:r>
            <a:r>
              <a:rPr lang="en-US" sz="1300" dirty="0" smtClean="0"/>
              <a:t> </a:t>
            </a:r>
            <a:r>
              <a:rPr lang="en-US" sz="1300" b="1" dirty="0" smtClean="0"/>
              <a:t>“</a:t>
            </a:r>
            <a:r>
              <a:rPr lang="en-US" sz="1300" b="1" dirty="0" err="1" smtClean="0"/>
              <a:t>kerangka</a:t>
            </a:r>
            <a:r>
              <a:rPr lang="en-US" sz="1300" b="1" dirty="0" smtClean="0"/>
              <a:t> </a:t>
            </a:r>
            <a:r>
              <a:rPr lang="en-US" sz="1300" b="1" dirty="0" err="1" smtClean="0"/>
              <a:t>kerja</a:t>
            </a:r>
            <a:r>
              <a:rPr lang="en-US" sz="1300" b="1" dirty="0" smtClean="0"/>
              <a:t> </a:t>
            </a:r>
            <a:r>
              <a:rPr lang="en-US" sz="1300" b="1" dirty="0" err="1" smtClean="0"/>
              <a:t>berupa</a:t>
            </a:r>
            <a:r>
              <a:rPr lang="en-US" sz="1300" i="1" dirty="0" smtClean="0"/>
              <a:t> </a:t>
            </a:r>
            <a:r>
              <a:rPr lang="en-US" sz="1300" b="1" dirty="0" err="1" smtClean="0"/>
              <a:t>proposisi</a:t>
            </a:r>
            <a:r>
              <a:rPr lang="en-US" sz="1300" b="1" dirty="0" smtClean="0"/>
              <a:t> </a:t>
            </a:r>
            <a:r>
              <a:rPr lang="en-US" sz="1300" b="1" dirty="0" err="1" smtClean="0"/>
              <a:t>empiris</a:t>
            </a:r>
            <a:r>
              <a:rPr lang="en-US" sz="1300" b="1" dirty="0" smtClean="0"/>
              <a:t> </a:t>
            </a:r>
            <a:r>
              <a:rPr lang="en-US" sz="1300" b="1" dirty="0" err="1" smtClean="0"/>
              <a:t>relasi</a:t>
            </a:r>
            <a:r>
              <a:rPr lang="en-US" sz="1300" b="1" dirty="0" smtClean="0"/>
              <a:t> </a:t>
            </a:r>
            <a:r>
              <a:rPr lang="en-US" sz="1300" b="1" dirty="0" err="1" smtClean="0"/>
              <a:t>antara</a:t>
            </a:r>
            <a:r>
              <a:rPr lang="en-US" sz="1300" b="1" dirty="0" smtClean="0"/>
              <a:t> stimulus </a:t>
            </a:r>
            <a:r>
              <a:rPr lang="en-US" sz="1300" b="1" dirty="0" err="1" smtClean="0"/>
              <a:t>komunikasi</a:t>
            </a:r>
            <a:r>
              <a:rPr lang="en-US" sz="1300" b="1" dirty="0" smtClean="0"/>
              <a:t>,</a:t>
            </a:r>
            <a:r>
              <a:rPr lang="en-US" sz="1300" i="1" dirty="0" smtClean="0"/>
              <a:t> </a:t>
            </a:r>
            <a:r>
              <a:rPr lang="en-US" sz="1300" b="1" dirty="0" err="1" smtClean="0"/>
              <a:t>predisposisi</a:t>
            </a:r>
            <a:r>
              <a:rPr lang="en-US" sz="1300" b="1" dirty="0" smtClean="0"/>
              <a:t> </a:t>
            </a:r>
            <a:r>
              <a:rPr lang="en-US" sz="1300" b="1" dirty="0" err="1" smtClean="0"/>
              <a:t>audiens</a:t>
            </a:r>
            <a:r>
              <a:rPr lang="en-US" sz="1300" b="1" dirty="0" smtClean="0"/>
              <a:t> </a:t>
            </a:r>
            <a:r>
              <a:rPr lang="en-US" sz="1300" b="1" dirty="0" err="1" smtClean="0"/>
              <a:t>dan</a:t>
            </a:r>
            <a:r>
              <a:rPr lang="en-US" sz="1300" b="1" dirty="0" smtClean="0"/>
              <a:t> </a:t>
            </a:r>
            <a:r>
              <a:rPr lang="en-US" sz="1300" b="1" dirty="0" err="1" smtClean="0"/>
              <a:t>perubahan</a:t>
            </a:r>
            <a:r>
              <a:rPr lang="en-US" sz="1300" b="1" dirty="0" smtClean="0"/>
              <a:t> </a:t>
            </a:r>
            <a:r>
              <a:rPr lang="en-US" sz="1300" b="1" dirty="0" err="1" smtClean="0"/>
              <a:t>opini</a:t>
            </a:r>
            <a:r>
              <a:rPr lang="en-US" sz="1300" b="1" dirty="0" smtClean="0"/>
              <a:t>” </a:t>
            </a:r>
            <a:r>
              <a:rPr lang="en-US" sz="1300" dirty="0" err="1" smtClean="0"/>
              <a:t>untuk</a:t>
            </a:r>
            <a:r>
              <a:rPr lang="en-US" sz="1300" i="1" dirty="0" smtClean="0"/>
              <a:t> </a:t>
            </a:r>
            <a:r>
              <a:rPr lang="en-US" sz="1300" dirty="0" err="1" smtClean="0"/>
              <a:t>menghasilkan</a:t>
            </a:r>
            <a:r>
              <a:rPr lang="en-US" sz="1300" dirty="0" smtClean="0"/>
              <a:t> </a:t>
            </a:r>
            <a:r>
              <a:rPr lang="en-US" sz="1300" b="1" dirty="0" smtClean="0"/>
              <a:t>“</a:t>
            </a:r>
            <a:r>
              <a:rPr lang="en-US" sz="1300" b="1" dirty="0" err="1" smtClean="0"/>
              <a:t>kerangka</a:t>
            </a:r>
            <a:r>
              <a:rPr lang="en-US" sz="1300" b="1" dirty="0" smtClean="0"/>
              <a:t> </a:t>
            </a:r>
            <a:r>
              <a:rPr lang="en-US" sz="1300" b="1" dirty="0" err="1" smtClean="0"/>
              <a:t>kerja</a:t>
            </a:r>
            <a:r>
              <a:rPr lang="en-US" sz="1300" b="1" dirty="0" smtClean="0"/>
              <a:t> </a:t>
            </a:r>
            <a:r>
              <a:rPr lang="en-US" sz="1300" b="1" dirty="0" err="1" smtClean="0"/>
              <a:t>untuk</a:t>
            </a:r>
            <a:r>
              <a:rPr lang="en-US" sz="1300" b="1" dirty="0" smtClean="0"/>
              <a:t> </a:t>
            </a:r>
            <a:r>
              <a:rPr lang="en-US" sz="1300" b="1" i="1" dirty="0" smtClean="0"/>
              <a:t>theory building</a:t>
            </a:r>
            <a:r>
              <a:rPr lang="en-US" sz="1300" b="1" dirty="0" smtClean="0"/>
              <a:t>”.</a:t>
            </a:r>
            <a:endParaRPr lang="en-US" sz="1300" dirty="0" smtClean="0"/>
          </a:p>
          <a:p>
            <a:pPr>
              <a:spcBef>
                <a:spcPts val="0"/>
              </a:spcBef>
            </a:pPr>
            <a:r>
              <a:rPr lang="en-US" sz="1300" dirty="0" err="1" smtClean="0"/>
              <a:t>Kerangka</a:t>
            </a:r>
            <a:r>
              <a:rPr lang="en-US" sz="1300" dirty="0" smtClean="0"/>
              <a:t> </a:t>
            </a:r>
            <a:r>
              <a:rPr lang="en-US" sz="1300" dirty="0" err="1" smtClean="0"/>
              <a:t>kerja</a:t>
            </a:r>
            <a:r>
              <a:rPr lang="en-US" sz="1300" dirty="0" smtClean="0"/>
              <a:t> “</a:t>
            </a:r>
            <a:r>
              <a:rPr lang="en-US" sz="1300" b="1" i="1" dirty="0" smtClean="0"/>
              <a:t>who says what to whom and with what effect”</a:t>
            </a:r>
            <a:r>
              <a:rPr lang="en-US" sz="1300" i="1" dirty="0" smtClean="0"/>
              <a:t>, </a:t>
            </a:r>
            <a:r>
              <a:rPr lang="en-US" sz="1300" dirty="0" err="1" smtClean="0"/>
              <a:t>menghasilkan</a:t>
            </a:r>
            <a:r>
              <a:rPr lang="en-US" sz="1300" dirty="0" smtClean="0"/>
              <a:t> 3 </a:t>
            </a:r>
            <a:r>
              <a:rPr lang="en-US" sz="1300" dirty="0" err="1" smtClean="0"/>
              <a:t>bagian</a:t>
            </a:r>
            <a:endParaRPr lang="en-US" sz="1300" dirty="0" smtClean="0"/>
          </a:p>
          <a:p>
            <a:pPr>
              <a:spcBef>
                <a:spcPts val="0"/>
              </a:spcBef>
            </a:pPr>
            <a:r>
              <a:rPr lang="en-US" sz="1300" dirty="0" err="1" smtClean="0"/>
              <a:t>persuasi</a:t>
            </a:r>
            <a:r>
              <a:rPr lang="en-US" sz="1300" dirty="0" smtClean="0"/>
              <a:t>:</a:t>
            </a:r>
          </a:p>
          <a:p>
            <a:pPr>
              <a:spcBef>
                <a:spcPts val="0"/>
              </a:spcBef>
            </a:pPr>
            <a:r>
              <a:rPr lang="en-US" sz="1300" dirty="0" smtClean="0"/>
              <a:t>o   </a:t>
            </a:r>
            <a:r>
              <a:rPr lang="en-US" sz="1300" b="1" i="1" dirty="0" smtClean="0"/>
              <a:t>who </a:t>
            </a:r>
            <a:r>
              <a:rPr lang="en-US" sz="1300" i="1" dirty="0" smtClean="0"/>
              <a:t>-- expertise, trustworthiness</a:t>
            </a:r>
            <a:endParaRPr lang="en-US" sz="1300" dirty="0" smtClean="0"/>
          </a:p>
          <a:p>
            <a:pPr>
              <a:spcBef>
                <a:spcPts val="0"/>
              </a:spcBef>
            </a:pPr>
            <a:r>
              <a:rPr lang="en-US" sz="1300" dirty="0" smtClean="0"/>
              <a:t>o   </a:t>
            </a:r>
            <a:r>
              <a:rPr lang="en-US" sz="1300" b="1" i="1" dirty="0" smtClean="0"/>
              <a:t>what – </a:t>
            </a:r>
            <a:r>
              <a:rPr lang="en-US" sz="1300" i="1" dirty="0" smtClean="0"/>
              <a:t>for appeals, order of argument</a:t>
            </a:r>
            <a:endParaRPr lang="en-US" sz="1300" dirty="0" smtClean="0"/>
          </a:p>
          <a:p>
            <a:pPr>
              <a:spcBef>
                <a:spcPts val="0"/>
              </a:spcBef>
            </a:pPr>
            <a:r>
              <a:rPr lang="en-US" sz="1300" dirty="0" smtClean="0"/>
              <a:t>o   </a:t>
            </a:r>
            <a:r>
              <a:rPr lang="en-US" sz="1300" b="1" i="1" dirty="0" smtClean="0"/>
              <a:t>whom </a:t>
            </a:r>
            <a:r>
              <a:rPr lang="en-US" sz="1300" dirty="0" smtClean="0"/>
              <a:t>-- </a:t>
            </a:r>
            <a:r>
              <a:rPr lang="en-US" sz="1300" i="1" dirty="0" smtClean="0"/>
              <a:t>personality, susceptibility to influence</a:t>
            </a:r>
            <a:endParaRPr lang="en-US" sz="1300" dirty="0" smtClean="0"/>
          </a:p>
          <a:p>
            <a:pPr>
              <a:spcBef>
                <a:spcPts val="0"/>
              </a:spcBef>
              <a:buNone/>
            </a:pPr>
            <a:r>
              <a:rPr lang="en-US" sz="1300" dirty="0" smtClean="0"/>
              <a:t>	 </a:t>
            </a:r>
            <a:r>
              <a:rPr lang="en-US" sz="1300" dirty="0" err="1" smtClean="0"/>
              <a:t>Efek</a:t>
            </a:r>
            <a:r>
              <a:rPr lang="en-US" sz="1300" dirty="0" smtClean="0"/>
              <a:t> </a:t>
            </a:r>
            <a:r>
              <a:rPr lang="en-US" sz="1300" dirty="0" err="1" smtClean="0"/>
              <a:t>diukur</a:t>
            </a:r>
            <a:r>
              <a:rPr lang="en-US" sz="1300" dirty="0" smtClean="0"/>
              <a:t> </a:t>
            </a:r>
            <a:r>
              <a:rPr lang="en-US" sz="1300" dirty="0" err="1" smtClean="0"/>
              <a:t>dengan</a:t>
            </a:r>
            <a:r>
              <a:rPr lang="en-US" sz="1300" dirty="0" smtClean="0"/>
              <a:t> </a:t>
            </a:r>
            <a:r>
              <a:rPr lang="en-US" sz="1300" dirty="0" err="1" smtClean="0"/>
              <a:t>perubahan</a:t>
            </a:r>
            <a:r>
              <a:rPr lang="en-US" sz="1300" dirty="0" smtClean="0"/>
              <a:t> </a:t>
            </a:r>
            <a:r>
              <a:rPr lang="en-US" sz="1300" dirty="0" err="1" smtClean="0"/>
              <a:t>opini</a:t>
            </a:r>
            <a:r>
              <a:rPr lang="en-US" sz="1300" dirty="0" smtClean="0"/>
              <a:t> yang </a:t>
            </a:r>
            <a:r>
              <a:rPr lang="en-US" sz="1300" dirty="0" err="1" smtClean="0"/>
              <a:t>ditunjukkan</a:t>
            </a:r>
            <a:r>
              <a:rPr lang="en-US" sz="1300" dirty="0" smtClean="0"/>
              <a:t> </a:t>
            </a:r>
            <a:r>
              <a:rPr lang="en-US" sz="1300" dirty="0" err="1" smtClean="0"/>
              <a:t>dengan</a:t>
            </a:r>
            <a:r>
              <a:rPr lang="en-US" sz="1300" dirty="0" smtClean="0"/>
              <a:t> </a:t>
            </a:r>
            <a:r>
              <a:rPr lang="en-US" sz="1300" dirty="0" err="1" smtClean="0"/>
              <a:t>skala</a:t>
            </a:r>
            <a:r>
              <a:rPr lang="en-US" sz="1300" dirty="0" smtClean="0"/>
              <a:t> </a:t>
            </a:r>
            <a:r>
              <a:rPr lang="en-US" sz="1300" dirty="0" err="1" smtClean="0"/>
              <a:t>perilaku</a:t>
            </a:r>
            <a:r>
              <a:rPr lang="en-US" sz="1300" dirty="0" smtClean="0"/>
              <a:t> yang </a:t>
            </a:r>
            <a:r>
              <a:rPr lang="en-US" sz="1300" dirty="0" err="1" smtClean="0"/>
              <a:t>diberikan</a:t>
            </a:r>
            <a:r>
              <a:rPr lang="en-US" sz="1300" dirty="0" smtClean="0"/>
              <a:t> </a:t>
            </a:r>
            <a:r>
              <a:rPr lang="en-US" sz="1300" dirty="0" err="1" smtClean="0"/>
              <a:t>sebelum</a:t>
            </a:r>
            <a:r>
              <a:rPr lang="en-US" sz="1300" dirty="0" smtClean="0"/>
              <a:t> </a:t>
            </a:r>
            <a:r>
              <a:rPr lang="en-US" sz="1300" dirty="0" err="1" smtClean="0"/>
              <a:t>dan</a:t>
            </a:r>
            <a:r>
              <a:rPr lang="en-US" sz="1300" dirty="0" smtClean="0"/>
              <a:t> </a:t>
            </a:r>
            <a:r>
              <a:rPr lang="en-US" sz="1300" dirty="0" err="1" smtClean="0"/>
              <a:t>sesudah</a:t>
            </a:r>
            <a:r>
              <a:rPr lang="en-US" sz="1300" dirty="0" smtClean="0"/>
              <a:t> </a:t>
            </a:r>
            <a:r>
              <a:rPr lang="en-US" sz="1300" dirty="0" err="1" smtClean="0"/>
              <a:t>pesan</a:t>
            </a:r>
            <a:r>
              <a:rPr lang="en-US" sz="1300" dirty="0" smtClean="0"/>
              <a:t>.</a:t>
            </a:r>
          </a:p>
          <a:p>
            <a:pPr>
              <a:spcBef>
                <a:spcPts val="0"/>
              </a:spcBef>
            </a:pPr>
            <a:r>
              <a:rPr lang="en-US" sz="1300" dirty="0" err="1" smtClean="0"/>
              <a:t>Temuan</a:t>
            </a:r>
            <a:r>
              <a:rPr lang="en-US" sz="1300" dirty="0" smtClean="0"/>
              <a:t> </a:t>
            </a:r>
            <a:r>
              <a:rPr lang="en-US" sz="1300" dirty="0" err="1" smtClean="0"/>
              <a:t>Hovland</a:t>
            </a:r>
            <a:r>
              <a:rPr lang="en-US" sz="1300" dirty="0" smtClean="0"/>
              <a:t>:</a:t>
            </a:r>
          </a:p>
          <a:p>
            <a:pPr>
              <a:spcBef>
                <a:spcPts val="0"/>
              </a:spcBef>
            </a:pPr>
            <a:r>
              <a:rPr lang="en-US" sz="1300" dirty="0" err="1" smtClean="0"/>
              <a:t>Pesan</a:t>
            </a:r>
            <a:r>
              <a:rPr lang="en-US" sz="1300" dirty="0" smtClean="0"/>
              <a:t> </a:t>
            </a:r>
            <a:r>
              <a:rPr lang="en-US" sz="1300" dirty="0" err="1" smtClean="0"/>
              <a:t>dari</a:t>
            </a:r>
            <a:r>
              <a:rPr lang="en-US" sz="1300" dirty="0" smtClean="0"/>
              <a:t> </a:t>
            </a:r>
            <a:r>
              <a:rPr lang="en-US" sz="1300" dirty="0" err="1" smtClean="0"/>
              <a:t>sumber</a:t>
            </a:r>
            <a:r>
              <a:rPr lang="en-US" sz="1300" dirty="0" smtClean="0"/>
              <a:t> </a:t>
            </a:r>
            <a:r>
              <a:rPr lang="en-US" sz="1300" dirty="0" err="1" smtClean="0"/>
              <a:t>dengan</a:t>
            </a:r>
            <a:r>
              <a:rPr lang="en-US" sz="1300" dirty="0" smtClean="0"/>
              <a:t> </a:t>
            </a:r>
            <a:r>
              <a:rPr lang="en-US" sz="1300" dirty="0" err="1" smtClean="0"/>
              <a:t>kredibilitas</a:t>
            </a:r>
            <a:r>
              <a:rPr lang="en-US" sz="1300" dirty="0" smtClean="0"/>
              <a:t> </a:t>
            </a:r>
            <a:r>
              <a:rPr lang="en-US" sz="1300" dirty="0" err="1" smtClean="0"/>
              <a:t>tinggi</a:t>
            </a:r>
            <a:r>
              <a:rPr lang="en-US" sz="1300" dirty="0" smtClean="0"/>
              <a:t> </a:t>
            </a:r>
            <a:r>
              <a:rPr lang="en-US" sz="1300" dirty="0" err="1" smtClean="0"/>
              <a:t>lebih</a:t>
            </a:r>
            <a:r>
              <a:rPr lang="en-US" sz="1300" dirty="0" smtClean="0"/>
              <a:t> </a:t>
            </a:r>
            <a:r>
              <a:rPr lang="en-US" sz="1300" dirty="0" err="1" smtClean="0"/>
              <a:t>berpengaruh</a:t>
            </a:r>
            <a:r>
              <a:rPr lang="en-US" sz="1300" dirty="0" smtClean="0"/>
              <a:t> </a:t>
            </a:r>
            <a:r>
              <a:rPr lang="en-US" sz="1300" dirty="0" err="1" smtClean="0"/>
              <a:t>ketimbang</a:t>
            </a:r>
            <a:r>
              <a:rPr lang="en-US" sz="1300" dirty="0" smtClean="0"/>
              <a:t> </a:t>
            </a:r>
            <a:r>
              <a:rPr lang="en-US" sz="1300" dirty="0" err="1" smtClean="0"/>
              <a:t>dari</a:t>
            </a:r>
            <a:r>
              <a:rPr lang="en-US" sz="1300" dirty="0" smtClean="0"/>
              <a:t> </a:t>
            </a:r>
            <a:r>
              <a:rPr lang="en-US" sz="1300" dirty="0" err="1" smtClean="0"/>
              <a:t>sumber</a:t>
            </a:r>
            <a:r>
              <a:rPr lang="en-US" sz="1300" dirty="0" smtClean="0"/>
              <a:t> </a:t>
            </a:r>
            <a:r>
              <a:rPr lang="en-US" sz="1300" dirty="0" err="1" smtClean="0"/>
              <a:t>berkredibilitas</a:t>
            </a:r>
            <a:r>
              <a:rPr lang="en-US" sz="1300" dirty="0" smtClean="0"/>
              <a:t> </a:t>
            </a:r>
            <a:r>
              <a:rPr lang="en-US" sz="1300" dirty="0" err="1" smtClean="0"/>
              <a:t>rendah</a:t>
            </a:r>
            <a:r>
              <a:rPr lang="en-US" sz="1300" dirty="0" smtClean="0"/>
              <a:t> (</a:t>
            </a:r>
            <a:r>
              <a:rPr lang="en-US" sz="1300" dirty="0" err="1" smtClean="0"/>
              <a:t>artikel</a:t>
            </a:r>
            <a:r>
              <a:rPr lang="en-US" sz="1300" dirty="0" smtClean="0"/>
              <a:t> </a:t>
            </a:r>
            <a:r>
              <a:rPr lang="en-US" sz="1300" dirty="0" err="1" smtClean="0"/>
              <a:t>kesehatan</a:t>
            </a:r>
            <a:r>
              <a:rPr lang="en-US" sz="1300" dirty="0" smtClean="0"/>
              <a:t> yang </a:t>
            </a:r>
            <a:r>
              <a:rPr lang="en-US" sz="1300" dirty="0" err="1" smtClean="0"/>
              <a:t>ditulis</a:t>
            </a:r>
            <a:r>
              <a:rPr lang="en-US" sz="1300" dirty="0" smtClean="0"/>
              <a:t> </a:t>
            </a:r>
            <a:r>
              <a:rPr lang="en-US" sz="1300" dirty="0" err="1" smtClean="0"/>
              <a:t>dokter</a:t>
            </a:r>
            <a:r>
              <a:rPr lang="en-US" sz="1300" dirty="0" smtClean="0"/>
              <a:t> </a:t>
            </a:r>
            <a:r>
              <a:rPr lang="en-US" sz="1300" dirty="0" err="1" smtClean="0"/>
              <a:t>vs</a:t>
            </a:r>
            <a:r>
              <a:rPr lang="en-US" sz="1300" dirty="0" smtClean="0"/>
              <a:t> reporter </a:t>
            </a:r>
            <a:r>
              <a:rPr lang="en-US" sz="1300" dirty="0" err="1" smtClean="0"/>
              <a:t>kesehatan</a:t>
            </a:r>
            <a:r>
              <a:rPr lang="en-US" sz="1300" dirty="0" smtClean="0"/>
              <a:t>).</a:t>
            </a:r>
          </a:p>
          <a:p>
            <a:pPr>
              <a:spcBef>
                <a:spcPts val="0"/>
              </a:spcBef>
            </a:pPr>
            <a:r>
              <a:rPr lang="en-US" sz="1300" dirty="0" err="1" smtClean="0"/>
              <a:t>Contoh</a:t>
            </a:r>
            <a:r>
              <a:rPr lang="en-US" sz="1300" dirty="0" smtClean="0"/>
              <a:t> </a:t>
            </a:r>
            <a:r>
              <a:rPr lang="en-US" sz="1300" dirty="0" err="1" smtClean="0"/>
              <a:t>teori</a:t>
            </a:r>
            <a:r>
              <a:rPr lang="en-US" sz="1300" dirty="0" smtClean="0"/>
              <a:t>:</a:t>
            </a:r>
          </a:p>
          <a:p>
            <a:pPr>
              <a:spcBef>
                <a:spcPts val="0"/>
              </a:spcBef>
            </a:pPr>
            <a:r>
              <a:rPr lang="en-US" sz="1300" dirty="0" err="1" smtClean="0"/>
              <a:t>Komunikasi</a:t>
            </a:r>
            <a:r>
              <a:rPr lang="en-US" sz="1300" dirty="0" smtClean="0"/>
              <a:t> </a:t>
            </a:r>
            <a:r>
              <a:rPr lang="en-US" sz="1300" dirty="0" err="1" smtClean="0"/>
              <a:t>Kelompok</a:t>
            </a:r>
            <a:r>
              <a:rPr lang="en-US" sz="1300" dirty="0" smtClean="0"/>
              <a:t> </a:t>
            </a:r>
            <a:r>
              <a:rPr lang="en-US" sz="1300" dirty="0" smtClean="0"/>
              <a:t> </a:t>
            </a:r>
            <a:r>
              <a:rPr lang="en-US" sz="1300" dirty="0" smtClean="0"/>
              <a:t>  : </a:t>
            </a:r>
            <a:r>
              <a:rPr lang="en-US" sz="1300" dirty="0" err="1" smtClean="0"/>
              <a:t>Analisis</a:t>
            </a:r>
            <a:r>
              <a:rPr lang="en-US" sz="1300" dirty="0" smtClean="0"/>
              <a:t> </a:t>
            </a:r>
            <a:r>
              <a:rPr lang="en-US" sz="1300" dirty="0" err="1" smtClean="0"/>
              <a:t>Proses</a:t>
            </a:r>
            <a:r>
              <a:rPr lang="en-US" sz="1300" dirty="0" smtClean="0"/>
              <a:t> </a:t>
            </a:r>
            <a:r>
              <a:rPr lang="en-US" sz="1300" dirty="0" err="1" smtClean="0"/>
              <a:t>Interaksi</a:t>
            </a:r>
            <a:endParaRPr lang="en-US" sz="1300" dirty="0" smtClean="0"/>
          </a:p>
          <a:p>
            <a:pPr>
              <a:spcBef>
                <a:spcPts val="0"/>
              </a:spcBef>
            </a:pPr>
            <a:r>
              <a:rPr lang="en-US" sz="1300" dirty="0" err="1" smtClean="0"/>
              <a:t>Komunikasi</a:t>
            </a:r>
            <a:r>
              <a:rPr lang="en-US" sz="1300" dirty="0" smtClean="0"/>
              <a:t> </a:t>
            </a:r>
            <a:r>
              <a:rPr lang="en-US" sz="1300" dirty="0" err="1" smtClean="0"/>
              <a:t>Organisasi</a:t>
            </a:r>
            <a:r>
              <a:rPr lang="en-US" sz="1300" dirty="0" smtClean="0"/>
              <a:t>  </a:t>
            </a:r>
            <a:r>
              <a:rPr lang="en-US" sz="1300" dirty="0" smtClean="0"/>
              <a:t>: </a:t>
            </a:r>
            <a:r>
              <a:rPr lang="en-US" sz="1300" dirty="0" err="1" smtClean="0"/>
              <a:t>Teori</a:t>
            </a:r>
            <a:r>
              <a:rPr lang="en-US" sz="1300" dirty="0" smtClean="0"/>
              <a:t> Weber </a:t>
            </a:r>
            <a:r>
              <a:rPr lang="en-US" sz="1300" dirty="0" err="1" smtClean="0"/>
              <a:t>tentang</a:t>
            </a:r>
            <a:r>
              <a:rPr lang="en-US" sz="1300" dirty="0" smtClean="0"/>
              <a:t> </a:t>
            </a:r>
            <a:r>
              <a:rPr lang="en-US" sz="1300" dirty="0" err="1" smtClean="0"/>
              <a:t>Birokrasi</a:t>
            </a:r>
            <a:endParaRPr lang="en-US" sz="1300" dirty="0" smtClean="0"/>
          </a:p>
          <a:p>
            <a:pPr>
              <a:spcBef>
                <a:spcPts val="0"/>
              </a:spcBef>
            </a:pPr>
            <a:r>
              <a:rPr lang="en-US" sz="1300" dirty="0" err="1" smtClean="0"/>
              <a:t>Komunikasi</a:t>
            </a:r>
            <a:r>
              <a:rPr lang="en-US" sz="1300" dirty="0" smtClean="0"/>
              <a:t> Massa        </a:t>
            </a:r>
            <a:r>
              <a:rPr lang="en-US" sz="1300" dirty="0" smtClean="0"/>
              <a:t> </a:t>
            </a:r>
            <a:r>
              <a:rPr lang="en-US" sz="1300" dirty="0" smtClean="0"/>
              <a:t>: </a:t>
            </a:r>
            <a:r>
              <a:rPr lang="en-US" sz="1300" dirty="0" err="1" smtClean="0"/>
              <a:t>Teori</a:t>
            </a:r>
            <a:r>
              <a:rPr lang="en-US" sz="1300" dirty="0" smtClean="0"/>
              <a:t> Uses and Gratification</a:t>
            </a:r>
          </a:p>
          <a:p>
            <a:pPr>
              <a:spcBef>
                <a:spcPts val="0"/>
              </a:spcBef>
              <a:buNone/>
            </a:pPr>
            <a:endParaRPr lang="en-US" sz="13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Perspektif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Perspektif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evolusi</a:t>
            </a:r>
            <a:endParaRPr lang="en-US" dirty="0" smtClean="0"/>
          </a:p>
          <a:p>
            <a:r>
              <a:rPr lang="en-US" dirty="0" err="1" smtClean="0"/>
              <a:t>Perspektif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struktursl</a:t>
            </a:r>
            <a:r>
              <a:rPr lang="en-US" dirty="0" smtClean="0"/>
              <a:t> </a:t>
            </a:r>
            <a:r>
              <a:rPr lang="en-US" dirty="0" err="1" smtClean="0"/>
              <a:t>fungsional</a:t>
            </a:r>
            <a:endParaRPr lang="en-US" dirty="0" smtClean="0"/>
          </a:p>
          <a:p>
            <a:r>
              <a:rPr lang="en-US" dirty="0" err="1" smtClean="0"/>
              <a:t>Perspektif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konflik</a:t>
            </a:r>
            <a:endParaRPr lang="en-US" dirty="0" smtClean="0"/>
          </a:p>
          <a:p>
            <a:r>
              <a:rPr lang="en-US" dirty="0" err="1" smtClean="0"/>
              <a:t>Perspektif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interaksionisme</a:t>
            </a:r>
            <a:r>
              <a:rPr lang="en-US" dirty="0" smtClean="0"/>
              <a:t> </a:t>
            </a:r>
            <a:r>
              <a:rPr lang="en-US" dirty="0" err="1" smtClean="0"/>
              <a:t>simbolik</a:t>
            </a:r>
            <a:endParaRPr lang="en-US" dirty="0" smtClean="0"/>
          </a:p>
          <a:p>
            <a:r>
              <a:rPr lang="en-US" dirty="0" err="1" smtClean="0"/>
              <a:t>Perspektif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pertukaran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intrapersonal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Sensasi-persepsi-memori-berpikir</a:t>
            </a:r>
            <a:endParaRPr lang="en-US" dirty="0" smtClean="0"/>
          </a:p>
          <a:p>
            <a:r>
              <a:rPr lang="en-US" dirty="0" err="1" smtClean="0"/>
              <a:t>Teori</a:t>
            </a:r>
            <a:r>
              <a:rPr lang="en-US" dirty="0" smtClean="0"/>
              <a:t> Aus</a:t>
            </a:r>
          </a:p>
          <a:p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interferensi</a:t>
            </a:r>
            <a:endParaRPr lang="en-US" dirty="0" smtClean="0"/>
          </a:p>
          <a:p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pengolahan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endParaRPr lang="en-US" dirty="0" smtClean="0"/>
          </a:p>
          <a:p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motivasi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defisiensi</a:t>
            </a:r>
            <a:r>
              <a:rPr lang="en-US" dirty="0" smtClean="0"/>
              <a:t> </a:t>
            </a:r>
            <a:r>
              <a:rPr lang="en-US" dirty="0" err="1" smtClean="0"/>
              <a:t>motivasi</a:t>
            </a:r>
            <a:endParaRPr lang="en-US" dirty="0" smtClean="0"/>
          </a:p>
          <a:p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hierarki</a:t>
            </a:r>
            <a:endParaRPr lang="en-US" dirty="0" smtClean="0"/>
          </a:p>
          <a:p>
            <a:r>
              <a:rPr lang="en-US" dirty="0" err="1" smtClean="0"/>
              <a:t>Teori</a:t>
            </a:r>
            <a:r>
              <a:rPr lang="en-US" dirty="0" smtClean="0"/>
              <a:t> ERG</a:t>
            </a:r>
          </a:p>
          <a:p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kesehatan</a:t>
            </a:r>
            <a:r>
              <a:rPr lang="en-US" dirty="0" smtClean="0"/>
              <a:t>/motivator</a:t>
            </a:r>
          </a:p>
          <a:p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harapan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motivasi</a:t>
            </a:r>
            <a:endParaRPr lang="en-US" dirty="0" smtClean="0"/>
          </a:p>
          <a:p>
            <a:r>
              <a:rPr lang="en-US" dirty="0" err="1" smtClean="0"/>
              <a:t>Teori</a:t>
            </a:r>
            <a:r>
              <a:rPr lang="en-US" dirty="0" smtClean="0"/>
              <a:t> ESQ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interpersonal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disonansi</a:t>
            </a:r>
            <a:r>
              <a:rPr lang="en-US" dirty="0" smtClean="0"/>
              <a:t> </a:t>
            </a:r>
            <a:r>
              <a:rPr lang="en-US" dirty="0" err="1" smtClean="0"/>
              <a:t>kognitif</a:t>
            </a:r>
            <a:endParaRPr lang="en-US" dirty="0" smtClean="0"/>
          </a:p>
          <a:p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pertukaran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endParaRPr lang="en-US" dirty="0" smtClean="0"/>
          </a:p>
          <a:p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inokulasi</a:t>
            </a:r>
            <a:endParaRPr lang="en-US" dirty="0" smtClean="0"/>
          </a:p>
          <a:p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kredibilitas</a:t>
            </a:r>
            <a:endParaRPr lang="en-US" dirty="0" smtClean="0"/>
          </a:p>
          <a:p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behaviorisme</a:t>
            </a:r>
            <a:r>
              <a:rPr lang="en-US" dirty="0" smtClean="0"/>
              <a:t> (behaviorism theory)</a:t>
            </a:r>
          </a:p>
          <a:p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interaksi</a:t>
            </a:r>
            <a:r>
              <a:rPr lang="en-US" dirty="0" smtClean="0"/>
              <a:t> </a:t>
            </a:r>
            <a:r>
              <a:rPr lang="en-US" dirty="0" err="1" smtClean="0"/>
              <a:t>simbolik</a:t>
            </a:r>
            <a:r>
              <a:rPr lang="en-US" dirty="0" smtClean="0"/>
              <a:t> (symbolic </a:t>
            </a:r>
            <a:r>
              <a:rPr lang="en-US" dirty="0" err="1" smtClean="0"/>
              <a:t>interactionism</a:t>
            </a:r>
            <a:r>
              <a:rPr lang="en-US" dirty="0" smtClean="0"/>
              <a:t>)</a:t>
            </a:r>
          </a:p>
          <a:p>
            <a:r>
              <a:rPr lang="en-US" dirty="0" smtClean="0"/>
              <a:t>Nonverbal expectancy violation theory</a:t>
            </a:r>
          </a:p>
          <a:p>
            <a:r>
              <a:rPr lang="en-US" dirty="0" smtClean="0"/>
              <a:t>Interpersonal deception theory</a:t>
            </a:r>
          </a:p>
          <a:p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penetrasi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600200"/>
            <a:ext cx="8461248" cy="5257800"/>
          </a:xfrm>
        </p:spPr>
        <p:txBody>
          <a:bodyPr>
            <a:normAutofit fontScale="70000" lnSpcReduction="20000"/>
          </a:bodyPr>
          <a:lstStyle/>
          <a:p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keseimbangan</a:t>
            </a:r>
            <a:r>
              <a:rPr lang="en-US" dirty="0" smtClean="0"/>
              <a:t> (</a:t>
            </a:r>
            <a:r>
              <a:rPr lang="en-US" dirty="0" err="1" smtClean="0"/>
              <a:t>Heider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Sistem</a:t>
            </a:r>
            <a:r>
              <a:rPr lang="en-US" dirty="0" smtClean="0"/>
              <a:t> A-B-X </a:t>
            </a:r>
            <a:r>
              <a:rPr lang="en-US" dirty="0" err="1" smtClean="0"/>
              <a:t>dari</a:t>
            </a:r>
            <a:r>
              <a:rPr lang="en-US" dirty="0" smtClean="0"/>
              <a:t> Newcomb</a:t>
            </a:r>
          </a:p>
          <a:p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perbandingan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(</a:t>
            </a:r>
            <a:r>
              <a:rPr lang="en-US" dirty="0" err="1" smtClean="0"/>
              <a:t>Festinger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pertukaran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(Kelly &amp; </a:t>
            </a:r>
            <a:r>
              <a:rPr lang="en-US" dirty="0" err="1" smtClean="0"/>
              <a:t>Thibaut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sosiometris</a:t>
            </a:r>
            <a:r>
              <a:rPr lang="en-US" dirty="0" smtClean="0"/>
              <a:t> (Moreno)</a:t>
            </a:r>
          </a:p>
          <a:p>
            <a:r>
              <a:rPr lang="en-US" dirty="0" err="1" smtClean="0"/>
              <a:t>Sistem</a:t>
            </a:r>
            <a:r>
              <a:rPr lang="en-US" dirty="0" smtClean="0"/>
              <a:t> internal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eksternal</a:t>
            </a:r>
            <a:r>
              <a:rPr lang="en-US" dirty="0" smtClean="0"/>
              <a:t> (</a:t>
            </a:r>
            <a:r>
              <a:rPr lang="en-US" dirty="0" err="1" smtClean="0"/>
              <a:t>Homans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interaksi</a:t>
            </a:r>
            <a:r>
              <a:rPr lang="en-US" dirty="0" smtClean="0"/>
              <a:t> (Bales)</a:t>
            </a:r>
          </a:p>
          <a:p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kepribadian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(Group </a:t>
            </a:r>
            <a:r>
              <a:rPr lang="en-US" dirty="0" err="1" smtClean="0"/>
              <a:t>sintality</a:t>
            </a:r>
            <a:r>
              <a:rPr lang="en-US" dirty="0" smtClean="0"/>
              <a:t> </a:t>
            </a:r>
            <a:r>
              <a:rPr lang="en-US" dirty="0" err="1" smtClean="0"/>
              <a:t>tkeory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percakapan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endParaRPr lang="en-US" dirty="0" smtClean="0"/>
          </a:p>
          <a:p>
            <a:r>
              <a:rPr lang="en-US" dirty="0" err="1" smtClean="0"/>
              <a:t>Kelompo</a:t>
            </a:r>
            <a:r>
              <a:rPr lang="en-US" dirty="0" smtClean="0"/>
              <a:t> primer &amp; </a:t>
            </a:r>
            <a:r>
              <a:rPr lang="en-US" dirty="0" err="1" smtClean="0"/>
              <a:t>sekunder</a:t>
            </a:r>
            <a:endParaRPr lang="en-US" dirty="0" smtClean="0"/>
          </a:p>
          <a:p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pemikiran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endParaRPr lang="en-US" dirty="0" smtClean="0"/>
          </a:p>
          <a:p>
            <a:r>
              <a:rPr lang="en-US" dirty="0" smtClean="0"/>
              <a:t>Adaptive </a:t>
            </a:r>
            <a:r>
              <a:rPr lang="en-US" dirty="0" err="1" smtClean="0"/>
              <a:t>stucturation</a:t>
            </a:r>
            <a:r>
              <a:rPr lang="en-US" dirty="0" smtClean="0"/>
              <a:t> theory</a:t>
            </a:r>
          </a:p>
          <a:p>
            <a:r>
              <a:rPr lang="en-US" dirty="0" err="1" smtClean="0"/>
              <a:t>Dramatism</a:t>
            </a:r>
            <a:endParaRPr lang="en-US" dirty="0" smtClean="0"/>
          </a:p>
          <a:p>
            <a:r>
              <a:rPr lang="en-US" dirty="0" smtClean="0"/>
              <a:t>Functional theory</a:t>
            </a:r>
          </a:p>
          <a:p>
            <a:r>
              <a:rPr lang="en-US" dirty="0" err="1" smtClean="0"/>
              <a:t>Symbolik</a:t>
            </a:r>
            <a:r>
              <a:rPr lang="en-US" dirty="0" smtClean="0"/>
              <a:t> convergence theory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endParaRPr lang="en-US" dirty="0" smtClean="0"/>
          </a:p>
          <a:p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manusiawi</a:t>
            </a:r>
            <a:r>
              <a:rPr lang="en-US" dirty="0" smtClean="0"/>
              <a:t> (human relations)</a:t>
            </a:r>
          </a:p>
          <a:p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sbg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pengorganisasian</a:t>
            </a:r>
            <a:endParaRPr lang="en-US" dirty="0" smtClean="0"/>
          </a:p>
          <a:p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sbg</a:t>
            </a:r>
            <a:r>
              <a:rPr lang="en-US" dirty="0" smtClean="0"/>
              <a:t> </a:t>
            </a:r>
            <a:r>
              <a:rPr lang="en-US" dirty="0" err="1" smtClean="0"/>
              <a:t>kultur</a:t>
            </a:r>
            <a:r>
              <a:rPr lang="en-US" dirty="0" smtClean="0"/>
              <a:t> (</a:t>
            </a:r>
            <a:r>
              <a:rPr lang="en-US" dirty="0" err="1" smtClean="0"/>
              <a:t>orgnization</a:t>
            </a:r>
            <a:r>
              <a:rPr lang="en-US" dirty="0" smtClean="0"/>
              <a:t> culture theory)</a:t>
            </a:r>
          </a:p>
          <a:p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189</TotalTime>
  <Words>232</Words>
  <Application>Microsoft Office PowerPoint</Application>
  <PresentationFormat>On-screen Show (4:3)</PresentationFormat>
  <Paragraphs>82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Median</vt:lpstr>
      <vt:lpstr>Teori komunikasi</vt:lpstr>
      <vt:lpstr>Tradisi dalam teori komunikasi</vt:lpstr>
      <vt:lpstr>Socio-Psychological Traditions </vt:lpstr>
      <vt:lpstr>Perspektif dalam teori komunikasi</vt:lpstr>
      <vt:lpstr>Teori komunikasi intrapersonal</vt:lpstr>
      <vt:lpstr>Teori komunikasi interpersonal</vt:lpstr>
      <vt:lpstr>Teori komunikasi kelompok</vt:lpstr>
      <vt:lpstr>Teori komunikasi organisasi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Teori komunikasi</dc:title>
  <dc:creator>Asus</dc:creator>
  <cp:lastModifiedBy>Asus</cp:lastModifiedBy>
  <cp:revision>12</cp:revision>
  <dcterms:created xsi:type="dcterms:W3CDTF">2017-10-20T07:54:25Z</dcterms:created>
  <dcterms:modified xsi:type="dcterms:W3CDTF">2017-10-27T09:04:43Z</dcterms:modified>
</cp:coreProperties>
</file>