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5" r:id="rId5"/>
    <p:sldId id="266" r:id="rId6"/>
    <p:sldId id="267" r:id="rId7"/>
    <p:sldId id="268" r:id="rId8"/>
    <p:sldId id="269" r:id="rId9"/>
    <p:sldId id="275" r:id="rId10"/>
    <p:sldId id="277" r:id="rId11"/>
    <p:sldId id="278" r:id="rId12"/>
    <p:sldId id="276" r:id="rId13"/>
    <p:sldId id="279" r:id="rId14"/>
    <p:sldId id="280" r:id="rId15"/>
    <p:sldId id="292" r:id="rId16"/>
    <p:sldId id="281" r:id="rId17"/>
    <p:sldId id="282" r:id="rId18"/>
    <p:sldId id="295" r:id="rId19"/>
    <p:sldId id="283" r:id="rId20"/>
    <p:sldId id="296" r:id="rId21"/>
    <p:sldId id="284" r:id="rId22"/>
    <p:sldId id="293" r:id="rId23"/>
    <p:sldId id="294" r:id="rId2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B141B604-6E3B-4FDF-8607-14752CFA2BC0}" type="datetimeFigureOut">
              <a:rPr lang="id-ID" smtClean="0"/>
              <a:t>06/04/2022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C629F95-E08B-4726-A0E4-5B42338BAB8A}" type="slidenum">
              <a:rPr lang="id-ID" smtClean="0"/>
              <a:t>‹#›</a:t>
            </a:fld>
            <a:endParaRPr lang="id-ID"/>
          </a:p>
        </p:txBody>
      </p:sp>
    </p:spTree>
    <p:extLst>
      <p:ext uri="{BB962C8B-B14F-4D97-AF65-F5344CB8AC3E}">
        <p14:creationId xmlns:p14="http://schemas.microsoft.com/office/powerpoint/2010/main" val="464066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B141B604-6E3B-4FDF-8607-14752CFA2BC0}" type="datetimeFigureOut">
              <a:rPr lang="id-ID" smtClean="0"/>
              <a:t>06/04/2022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C629F95-E08B-4726-A0E4-5B42338BAB8A}" type="slidenum">
              <a:rPr lang="id-ID" smtClean="0"/>
              <a:t>‹#›</a:t>
            </a:fld>
            <a:endParaRPr lang="id-ID"/>
          </a:p>
        </p:txBody>
      </p:sp>
    </p:spTree>
    <p:extLst>
      <p:ext uri="{BB962C8B-B14F-4D97-AF65-F5344CB8AC3E}">
        <p14:creationId xmlns:p14="http://schemas.microsoft.com/office/powerpoint/2010/main" val="1528439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B141B604-6E3B-4FDF-8607-14752CFA2BC0}" type="datetimeFigureOut">
              <a:rPr lang="id-ID" smtClean="0"/>
              <a:t>06/04/2022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C629F95-E08B-4726-A0E4-5B42338BAB8A}" type="slidenum">
              <a:rPr lang="id-ID" smtClean="0"/>
              <a:t>‹#›</a:t>
            </a:fld>
            <a:endParaRPr lang="id-ID"/>
          </a:p>
        </p:txBody>
      </p:sp>
    </p:spTree>
    <p:extLst>
      <p:ext uri="{BB962C8B-B14F-4D97-AF65-F5344CB8AC3E}">
        <p14:creationId xmlns:p14="http://schemas.microsoft.com/office/powerpoint/2010/main" val="3749659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B141B604-6E3B-4FDF-8607-14752CFA2BC0}" type="datetimeFigureOut">
              <a:rPr lang="id-ID" smtClean="0"/>
              <a:t>06/04/2022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C629F95-E08B-4726-A0E4-5B42338BAB8A}" type="slidenum">
              <a:rPr lang="id-ID" smtClean="0"/>
              <a:t>‹#›</a:t>
            </a:fld>
            <a:endParaRPr lang="id-ID"/>
          </a:p>
        </p:txBody>
      </p:sp>
    </p:spTree>
    <p:extLst>
      <p:ext uri="{BB962C8B-B14F-4D97-AF65-F5344CB8AC3E}">
        <p14:creationId xmlns:p14="http://schemas.microsoft.com/office/powerpoint/2010/main" val="3404332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41B604-6E3B-4FDF-8607-14752CFA2BC0}" type="datetimeFigureOut">
              <a:rPr lang="id-ID" smtClean="0"/>
              <a:t>06/04/2022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C629F95-E08B-4726-A0E4-5B42338BAB8A}" type="slidenum">
              <a:rPr lang="id-ID" smtClean="0"/>
              <a:t>‹#›</a:t>
            </a:fld>
            <a:endParaRPr lang="id-ID"/>
          </a:p>
        </p:txBody>
      </p:sp>
    </p:spTree>
    <p:extLst>
      <p:ext uri="{BB962C8B-B14F-4D97-AF65-F5344CB8AC3E}">
        <p14:creationId xmlns:p14="http://schemas.microsoft.com/office/powerpoint/2010/main" val="3877511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fld id="{B141B604-6E3B-4FDF-8607-14752CFA2BC0}" type="datetimeFigureOut">
              <a:rPr lang="id-ID" smtClean="0"/>
              <a:t>06/04/2022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C629F95-E08B-4726-A0E4-5B42338BAB8A}" type="slidenum">
              <a:rPr lang="id-ID" smtClean="0"/>
              <a:t>‹#›</a:t>
            </a:fld>
            <a:endParaRPr lang="id-ID"/>
          </a:p>
        </p:txBody>
      </p:sp>
    </p:spTree>
    <p:extLst>
      <p:ext uri="{BB962C8B-B14F-4D97-AF65-F5344CB8AC3E}">
        <p14:creationId xmlns:p14="http://schemas.microsoft.com/office/powerpoint/2010/main" val="604604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fld id="{B141B604-6E3B-4FDF-8607-14752CFA2BC0}" type="datetimeFigureOut">
              <a:rPr lang="id-ID" smtClean="0"/>
              <a:t>06/04/2022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C629F95-E08B-4726-A0E4-5B42338BAB8A}" type="slidenum">
              <a:rPr lang="id-ID" smtClean="0"/>
              <a:t>‹#›</a:t>
            </a:fld>
            <a:endParaRPr lang="id-ID"/>
          </a:p>
        </p:txBody>
      </p:sp>
    </p:spTree>
    <p:extLst>
      <p:ext uri="{BB962C8B-B14F-4D97-AF65-F5344CB8AC3E}">
        <p14:creationId xmlns:p14="http://schemas.microsoft.com/office/powerpoint/2010/main" val="1441990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B141B604-6E3B-4FDF-8607-14752CFA2BC0}" type="datetimeFigureOut">
              <a:rPr lang="id-ID" smtClean="0"/>
              <a:t>06/04/2022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C629F95-E08B-4726-A0E4-5B42338BAB8A}" type="slidenum">
              <a:rPr lang="id-ID" smtClean="0"/>
              <a:t>‹#›</a:t>
            </a:fld>
            <a:endParaRPr lang="id-ID"/>
          </a:p>
        </p:txBody>
      </p:sp>
    </p:spTree>
    <p:extLst>
      <p:ext uri="{BB962C8B-B14F-4D97-AF65-F5344CB8AC3E}">
        <p14:creationId xmlns:p14="http://schemas.microsoft.com/office/powerpoint/2010/main" val="3235925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41B604-6E3B-4FDF-8607-14752CFA2BC0}" type="datetimeFigureOut">
              <a:rPr lang="id-ID" smtClean="0"/>
              <a:t>06/04/2022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C629F95-E08B-4726-A0E4-5B42338BAB8A}" type="slidenum">
              <a:rPr lang="id-ID" smtClean="0"/>
              <a:t>‹#›</a:t>
            </a:fld>
            <a:endParaRPr lang="id-ID"/>
          </a:p>
        </p:txBody>
      </p:sp>
    </p:spTree>
    <p:extLst>
      <p:ext uri="{BB962C8B-B14F-4D97-AF65-F5344CB8AC3E}">
        <p14:creationId xmlns:p14="http://schemas.microsoft.com/office/powerpoint/2010/main" val="2345306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141B604-6E3B-4FDF-8607-14752CFA2BC0}" type="datetimeFigureOut">
              <a:rPr lang="id-ID" smtClean="0"/>
              <a:t>06/04/2022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C629F95-E08B-4726-A0E4-5B42338BAB8A}" type="slidenum">
              <a:rPr lang="id-ID" smtClean="0"/>
              <a:t>‹#›</a:t>
            </a:fld>
            <a:endParaRPr lang="id-ID"/>
          </a:p>
        </p:txBody>
      </p:sp>
    </p:spTree>
    <p:extLst>
      <p:ext uri="{BB962C8B-B14F-4D97-AF65-F5344CB8AC3E}">
        <p14:creationId xmlns:p14="http://schemas.microsoft.com/office/powerpoint/2010/main" val="4023260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141B604-6E3B-4FDF-8607-14752CFA2BC0}" type="datetimeFigureOut">
              <a:rPr lang="id-ID" smtClean="0"/>
              <a:t>06/04/2022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C629F95-E08B-4726-A0E4-5B42338BAB8A}" type="slidenum">
              <a:rPr lang="id-ID" smtClean="0"/>
              <a:t>‹#›</a:t>
            </a:fld>
            <a:endParaRPr lang="id-ID"/>
          </a:p>
        </p:txBody>
      </p:sp>
    </p:spTree>
    <p:extLst>
      <p:ext uri="{BB962C8B-B14F-4D97-AF65-F5344CB8AC3E}">
        <p14:creationId xmlns:p14="http://schemas.microsoft.com/office/powerpoint/2010/main" val="3601824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41B604-6E3B-4FDF-8607-14752CFA2BC0}" type="datetimeFigureOut">
              <a:rPr lang="id-ID" smtClean="0"/>
              <a:t>06/04/2022</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629F95-E08B-4726-A0E4-5B42338BAB8A}" type="slidenum">
              <a:rPr lang="id-ID" smtClean="0"/>
              <a:t>‹#›</a:t>
            </a:fld>
            <a:endParaRPr lang="id-ID"/>
          </a:p>
        </p:txBody>
      </p:sp>
    </p:spTree>
    <p:extLst>
      <p:ext uri="{BB962C8B-B14F-4D97-AF65-F5344CB8AC3E}">
        <p14:creationId xmlns:p14="http://schemas.microsoft.com/office/powerpoint/2010/main" val="27835151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a:t>GAYA- GAYA  </a:t>
            </a:r>
            <a:r>
              <a:rPr lang="id-ID" dirty="0"/>
              <a:t>KEPEMIMPINAN</a:t>
            </a:r>
          </a:p>
        </p:txBody>
      </p:sp>
      <p:sp>
        <p:nvSpPr>
          <p:cNvPr id="3" name="Subtitle 2"/>
          <p:cNvSpPr>
            <a:spLocks noGrp="1"/>
          </p:cNvSpPr>
          <p:nvPr>
            <p:ph type="subTitle" idx="1"/>
          </p:nvPr>
        </p:nvSpPr>
        <p:spPr/>
        <p:txBody>
          <a:bodyPr/>
          <a:lstStyle/>
          <a:p>
            <a:endParaRPr lang="id-ID"/>
          </a:p>
        </p:txBody>
      </p:sp>
    </p:spTree>
    <p:extLst>
      <p:ext uri="{BB962C8B-B14F-4D97-AF65-F5344CB8AC3E}">
        <p14:creationId xmlns:p14="http://schemas.microsoft.com/office/powerpoint/2010/main" val="42675252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normAutofit fontScale="77500" lnSpcReduction="20000"/>
          </a:bodyPr>
          <a:lstStyle/>
          <a:p>
            <a:pPr marL="0" indent="0">
              <a:buNone/>
            </a:pPr>
            <a:r>
              <a:rPr lang="id-ID" b="1" dirty="0"/>
              <a:t>1. Gaya Demokratis</a:t>
            </a:r>
          </a:p>
          <a:p>
            <a:pPr lvl="1">
              <a:buFont typeface="Wingdings" panose="05000000000000000000" pitchFamily="2" charset="2"/>
              <a:buChar char="§"/>
            </a:pPr>
            <a:r>
              <a:rPr lang="id-ID" dirty="0"/>
              <a:t>Gaya kepemimpinan yang demokratis ialah gaya kepimpinan yang dimana anggota organisasi diberikan sebuah kebebasan didalam mengutarakan pendapat, ide atau gagasan. Pemimpin yang menekankan kesederajatan serta sering melakukan sebuah interaksi, konsultasi ataupun musyawarah dengan bawahan yang sebelum mengambil sebuah keputusan.</a:t>
            </a:r>
          </a:p>
          <a:p>
            <a:pPr marL="0" indent="0">
              <a:buNone/>
            </a:pPr>
            <a:r>
              <a:rPr lang="id-ID" b="1" dirty="0"/>
              <a:t>2. Gaya Instruktif</a:t>
            </a:r>
          </a:p>
          <a:p>
            <a:pPr marL="857250" lvl="1" indent="-457200">
              <a:buFont typeface="Wingdings" panose="05000000000000000000" pitchFamily="2" charset="2"/>
              <a:buChar char="§"/>
            </a:pPr>
            <a:r>
              <a:rPr lang="id-ID" dirty="0"/>
              <a:t>Gaya instruktif ialah gaya yang sudah menekankan instruksi ataupun pengarahan langsung dari pada atasan dengan bawahan. Yang biasanya sifat instruksi ataupun pengarahan itu sendiri begitu spesifik. Seperti apakah tugas yang harusnya dilakukan, dan bagaimana sampai kapan itu harus dilakukan.</a:t>
            </a:r>
          </a:p>
          <a:p>
            <a:pPr marL="0" indent="0">
              <a:buNone/>
            </a:pPr>
            <a:endParaRPr lang="id-ID" dirty="0"/>
          </a:p>
        </p:txBody>
      </p:sp>
    </p:spTree>
    <p:extLst>
      <p:ext uri="{BB962C8B-B14F-4D97-AF65-F5344CB8AC3E}">
        <p14:creationId xmlns:p14="http://schemas.microsoft.com/office/powerpoint/2010/main" val="291399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20000"/>
          </a:bodyPr>
          <a:lstStyle/>
          <a:p>
            <a:pPr marL="0" indent="0">
              <a:buNone/>
            </a:pPr>
            <a:r>
              <a:rPr lang="id-ID" b="1" u="sng" dirty="0"/>
              <a:t>3.</a:t>
            </a:r>
            <a:r>
              <a:rPr lang="id-ID" b="1" dirty="0"/>
              <a:t> Gaya Birokratis</a:t>
            </a:r>
          </a:p>
          <a:p>
            <a:r>
              <a:rPr lang="id-ID" dirty="0"/>
              <a:t>Gaya birokratis ialah gaya memimpin yang sudah mengacu diperaturan. Tanda-tanda yang sangat mudah dikenali dari pada seseorang pemimpin yang sudah menerapkan gaya birokratis ialah perilaku taat prosedur.</a:t>
            </a:r>
          </a:p>
          <a:p>
            <a:pPr marL="0" indent="0">
              <a:buNone/>
            </a:pPr>
            <a:r>
              <a:rPr lang="id-ID" b="1" dirty="0"/>
              <a:t>4. Gaya Konsultatif</a:t>
            </a:r>
          </a:p>
          <a:p>
            <a:r>
              <a:rPr lang="id-ID" dirty="0"/>
              <a:t>Didalam beberapa pembahasan, gaya konsultatif ini menjadi beberapa bagian tidak terpisahkan dari gaya partisipatif. Pasalnya gaya partisipatif  menghendaki adanya sebuah peran aktif dari bawahannya untuk mendukung atasannya.</a:t>
            </a:r>
          </a:p>
          <a:p>
            <a:endParaRPr lang="id-ID" dirty="0"/>
          </a:p>
        </p:txBody>
      </p:sp>
    </p:spTree>
    <p:extLst>
      <p:ext uri="{BB962C8B-B14F-4D97-AF65-F5344CB8AC3E}">
        <p14:creationId xmlns:p14="http://schemas.microsoft.com/office/powerpoint/2010/main" val="355639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20000"/>
          </a:bodyPr>
          <a:lstStyle/>
          <a:p>
            <a:pPr marL="0" indent="0">
              <a:buNone/>
            </a:pPr>
            <a:r>
              <a:rPr lang="id-ID" b="1" u="sng" dirty="0"/>
              <a:t>5. </a:t>
            </a:r>
            <a:r>
              <a:rPr lang="id-ID" b="1" dirty="0"/>
              <a:t>Gaya Otokratis atau Otoriter</a:t>
            </a:r>
          </a:p>
          <a:p>
            <a:r>
              <a:rPr lang="id-ID" dirty="0"/>
              <a:t>Gaya otokrasi ialah gaya yang memusatkan diri kepada atasan. seluruh keputusan itu diambil berdasarkan pertimbangan dari pemimpin itu sendiri. Sementara bawahan itu dituntut agar menjalankan keputusan tersebut baik itu suka maupun tidak suka.</a:t>
            </a:r>
          </a:p>
          <a:p>
            <a:pPr marL="0" indent="0">
              <a:buNone/>
            </a:pPr>
            <a:r>
              <a:rPr lang="id-ID" b="1" dirty="0"/>
              <a:t>6. Gaya Delegatif</a:t>
            </a:r>
          </a:p>
          <a:p>
            <a:r>
              <a:rPr lang="id-ID" dirty="0"/>
              <a:t>Sesuai dari namanya, gaya delegatif ialah gaya kepemimpinan yang sudah dipenuhi dengan tindakan dari atasan yang jauh lebih banyak menyerahkan sebuah keputusan pada bawahan. Biasanya atasan pula sangat jarang untuk memberi arahan pada anak buah.</a:t>
            </a:r>
          </a:p>
        </p:txBody>
      </p:sp>
    </p:spTree>
    <p:extLst>
      <p:ext uri="{BB962C8B-B14F-4D97-AF65-F5344CB8AC3E}">
        <p14:creationId xmlns:p14="http://schemas.microsoft.com/office/powerpoint/2010/main" val="1404367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20000"/>
          </a:bodyPr>
          <a:lstStyle/>
          <a:p>
            <a:pPr marL="0" indent="0">
              <a:buNone/>
            </a:pPr>
            <a:r>
              <a:rPr lang="id-ID" b="1" dirty="0"/>
              <a:t>7. Gaya  Partisipatif</a:t>
            </a:r>
          </a:p>
          <a:p>
            <a:r>
              <a:rPr lang="id-ID" dirty="0"/>
              <a:t>Gaya partisipatif sebetulnya ialah nama lain dari pada gaya demokratis. gaya partisipatif dari menuntut peran aktif ataupun partisipasi bawahan  didalam mengambil keputusan. Dikarenakan itu setiap kali keputusannya, atasan tak akan mengambil keputusan dengan sepihak.</a:t>
            </a:r>
          </a:p>
          <a:p>
            <a:pPr marL="0" indent="0">
              <a:buNone/>
            </a:pPr>
            <a:r>
              <a:rPr lang="id-ID" b="1" dirty="0"/>
              <a:t>8. Gaya Situasional</a:t>
            </a:r>
          </a:p>
          <a:p>
            <a:r>
              <a:rPr lang="id-ID" dirty="0"/>
              <a:t>Gaya situasional ialah gaya yang memimpin yang memakai berbagai macam dari gaya kepemimpinan yang berbeda-beda yang sudah disesuaikan dari tingkat kesiapan bawahan ataupun pegawai serta kondisi yang sudah ada.</a:t>
            </a:r>
          </a:p>
          <a:p>
            <a:endParaRPr lang="id-ID" dirty="0"/>
          </a:p>
        </p:txBody>
      </p:sp>
    </p:spTree>
    <p:extLst>
      <p:ext uri="{BB962C8B-B14F-4D97-AF65-F5344CB8AC3E}">
        <p14:creationId xmlns:p14="http://schemas.microsoft.com/office/powerpoint/2010/main" val="871488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Edy Sutrisno, dijelaskan bahwa ada 10 jenis gaya kepemimpinan:</a:t>
            </a:r>
          </a:p>
        </p:txBody>
      </p:sp>
      <p:sp>
        <p:nvSpPr>
          <p:cNvPr id="3" name="Content Placeholder 2"/>
          <p:cNvSpPr>
            <a:spLocks noGrp="1"/>
          </p:cNvSpPr>
          <p:nvPr>
            <p:ph idx="1"/>
          </p:nvPr>
        </p:nvSpPr>
        <p:spPr/>
        <p:txBody>
          <a:bodyPr>
            <a:normAutofit fontScale="85000" lnSpcReduction="20000"/>
          </a:bodyPr>
          <a:lstStyle/>
          <a:p>
            <a:pPr marL="514350" lvl="0" indent="-514350">
              <a:buAutoNum type="arabicPeriod"/>
            </a:pPr>
            <a:r>
              <a:rPr lang="id-ID" dirty="0"/>
              <a:t>Gaya persuasif</a:t>
            </a:r>
          </a:p>
          <a:p>
            <a:pPr marL="514350" lvl="0" indent="-514350">
              <a:buAutoNum type="arabicPeriod"/>
            </a:pPr>
            <a:r>
              <a:rPr lang="id-ID" dirty="0"/>
              <a:t>Gaya represif</a:t>
            </a:r>
          </a:p>
          <a:p>
            <a:pPr marL="514350" lvl="0" indent="-514350">
              <a:buAutoNum type="arabicPeriod"/>
            </a:pPr>
            <a:r>
              <a:rPr lang="id-ID" dirty="0"/>
              <a:t>Gaya partisipatif</a:t>
            </a:r>
          </a:p>
          <a:p>
            <a:pPr marL="514350" lvl="0" indent="-514350">
              <a:buAutoNum type="arabicPeriod"/>
            </a:pPr>
            <a:r>
              <a:rPr lang="id-ID" dirty="0"/>
              <a:t>Gaya inovatif</a:t>
            </a:r>
          </a:p>
          <a:p>
            <a:pPr marL="514350" lvl="0" indent="-514350">
              <a:buAutoNum type="arabicPeriod"/>
            </a:pPr>
            <a:r>
              <a:rPr lang="id-ID" dirty="0"/>
              <a:t>Gaya investigatif</a:t>
            </a:r>
          </a:p>
          <a:p>
            <a:pPr marL="514350" lvl="0" indent="-514350">
              <a:buAutoNum type="arabicPeriod"/>
            </a:pPr>
            <a:r>
              <a:rPr lang="id-ID" dirty="0"/>
              <a:t>Gaya inspektif</a:t>
            </a:r>
          </a:p>
          <a:p>
            <a:pPr marL="514350" lvl="0" indent="-514350">
              <a:buAutoNum type="arabicPeriod"/>
            </a:pPr>
            <a:r>
              <a:rPr lang="id-ID" dirty="0"/>
              <a:t>Gaya motivatif</a:t>
            </a:r>
          </a:p>
          <a:p>
            <a:pPr marL="514350" lvl="0" indent="-514350">
              <a:buAutoNum type="arabicPeriod"/>
            </a:pPr>
            <a:r>
              <a:rPr lang="id-ID" dirty="0"/>
              <a:t>Gaya naratif</a:t>
            </a:r>
          </a:p>
          <a:p>
            <a:pPr marL="514350" lvl="0" indent="-514350">
              <a:buAutoNum type="arabicPeriod"/>
            </a:pPr>
            <a:r>
              <a:rPr lang="id-ID" dirty="0"/>
              <a:t>Gaya edukatif</a:t>
            </a:r>
          </a:p>
          <a:p>
            <a:pPr marL="514350" lvl="0" indent="-514350">
              <a:buAutoNum type="arabicPeriod"/>
            </a:pPr>
            <a:r>
              <a:rPr lang="id-ID" dirty="0"/>
              <a:t>Gaya retrogresif</a:t>
            </a:r>
          </a:p>
          <a:p>
            <a:pPr marL="514350" lvl="0" indent="-514350">
              <a:buAutoNum type="arabicPeriod"/>
            </a:pPr>
            <a:endParaRPr lang="id-ID" dirty="0"/>
          </a:p>
          <a:p>
            <a:pPr marL="514350" lvl="0" indent="-514350">
              <a:buAutoNum type="arabicPeriod"/>
            </a:pPr>
            <a:endParaRPr lang="id-ID" dirty="0"/>
          </a:p>
          <a:p>
            <a:pPr marL="514350" lvl="0" indent="-514350">
              <a:buAutoNum type="arabicPeriod"/>
            </a:pPr>
            <a:endParaRPr lang="id-ID" dirty="0"/>
          </a:p>
          <a:p>
            <a:pPr marL="514350" lvl="0" indent="-514350">
              <a:buAutoNum type="arabicPeriod"/>
            </a:pPr>
            <a:endParaRPr lang="id-ID" dirty="0"/>
          </a:p>
          <a:p>
            <a:pPr marL="514350" lvl="0" indent="-514350">
              <a:buAutoNum type="arabicPeriod"/>
            </a:pPr>
            <a:endParaRPr lang="id-ID" dirty="0"/>
          </a:p>
        </p:txBody>
      </p:sp>
    </p:spTree>
    <p:extLst>
      <p:ext uri="{BB962C8B-B14F-4D97-AF65-F5344CB8AC3E}">
        <p14:creationId xmlns:p14="http://schemas.microsoft.com/office/powerpoint/2010/main" val="2588207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20000"/>
          </a:bodyPr>
          <a:lstStyle/>
          <a:p>
            <a:pPr lvl="0"/>
            <a:r>
              <a:rPr lang="id-ID" b="1" dirty="0"/>
              <a:t>Gaya persuasif </a:t>
            </a:r>
            <a:r>
              <a:rPr lang="id-ID" dirty="0"/>
              <a:t>adalah gaya memimpin dengan menggunakan pendekatan yang menggugah perasaan dan pikiran atau melalui bujukan. </a:t>
            </a:r>
          </a:p>
          <a:p>
            <a:pPr lvl="0"/>
            <a:r>
              <a:rPr lang="id-ID" b="1" dirty="0"/>
              <a:t>Gaya represif </a:t>
            </a:r>
            <a:r>
              <a:rPr lang="id-ID" dirty="0"/>
              <a:t>adalah gaya kepemimpinan dengan cara memberikan tekanan-tekanan atau ancaman sehingga bawahan merasa ketakutan. </a:t>
            </a:r>
          </a:p>
          <a:p>
            <a:pPr lvl="0"/>
            <a:r>
              <a:rPr lang="id-ID" b="1" dirty="0"/>
              <a:t>Gaya partisipatif </a:t>
            </a:r>
            <a:r>
              <a:rPr lang="id-ID" dirty="0"/>
              <a:t>adalah gaya kepemimpinan yang dilakukan dengan cara memberikan kesempatan kepada bawahan untuk ikut serta secara aktf, baik mental, spiritual, fisik, maupun materiil dalam organisasi.</a:t>
            </a:r>
            <a:br>
              <a:rPr lang="id-ID" dirty="0"/>
            </a:br>
            <a:endParaRPr lang="id-ID" dirty="0"/>
          </a:p>
        </p:txBody>
      </p:sp>
    </p:spTree>
    <p:extLst>
      <p:ext uri="{BB962C8B-B14F-4D97-AF65-F5344CB8AC3E}">
        <p14:creationId xmlns:p14="http://schemas.microsoft.com/office/powerpoint/2010/main" val="5137837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7500" lnSpcReduction="20000"/>
          </a:bodyPr>
          <a:lstStyle/>
          <a:p>
            <a:pPr lvl="0"/>
            <a:r>
              <a:rPr lang="id-ID" b="1" dirty="0"/>
              <a:t>Gaya inovatif </a:t>
            </a:r>
            <a:r>
              <a:rPr lang="id-ID" dirty="0"/>
              <a:t>adalah gaya kepemimpinan yang selalu berusaha untuk mewujudkan usaha-usaha pembaruan dalam organisasi. Pembaruan biasanya berhubungan dengan produk organisasi. </a:t>
            </a:r>
          </a:p>
          <a:p>
            <a:pPr lvl="0"/>
            <a:r>
              <a:rPr lang="id-ID" b="1" dirty="0"/>
              <a:t>Gaya investigatif</a:t>
            </a:r>
            <a:r>
              <a:rPr lang="id-ID" dirty="0"/>
              <a:t> adalah gaya kepemimpinan yang selalu melakukan penelitian yang disertai disertai dengan rasa penuh kecurigaan terhadap bawahannya. Gaya kepemimpinan seperti ini menyebabkan kreativitas, inovasi, dan inisiatif dari bawahan menjadi kurang berkembang karena takut melakukan kesalahan. </a:t>
            </a:r>
          </a:p>
          <a:p>
            <a:pPr lvl="0"/>
            <a:r>
              <a:rPr lang="id-ID" b="1" dirty="0"/>
              <a:t>Gaya inspektif</a:t>
            </a:r>
            <a:r>
              <a:rPr lang="id-ID" dirty="0"/>
              <a:t> adalah gaya pemimpin yang suka melakukan acara-acara yang sifatnya protokoler. Gaya kepemimpinan jenis ini menuntut penghormatan bawahan atau pemimpin yang senang apabila dihormati oleh bawahan.</a:t>
            </a:r>
          </a:p>
          <a:p>
            <a:endParaRPr lang="id-ID" dirty="0"/>
          </a:p>
        </p:txBody>
      </p:sp>
    </p:spTree>
    <p:extLst>
      <p:ext uri="{BB962C8B-B14F-4D97-AF65-F5344CB8AC3E}">
        <p14:creationId xmlns:p14="http://schemas.microsoft.com/office/powerpoint/2010/main" val="21101772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10000"/>
          </a:bodyPr>
          <a:lstStyle/>
          <a:p>
            <a:pPr lvl="0"/>
            <a:r>
              <a:rPr lang="id-ID" b="1" dirty="0"/>
              <a:t>Gaya motivatif</a:t>
            </a:r>
            <a:r>
              <a:rPr lang="id-ID" dirty="0"/>
              <a:t> adalah gaya pemimpin yang dapat menyampaikan informasi mengenai ide-idenya, program-program, dan kebijakan-kebijakan kepada bawahan dengan baik. Komunikasi yang baik tersebut membuat segala ide, program, serta kebijakan dapat dipahami oleh bawahan sehingga bawahan bersedia merealisasikan semua ide, program, serta kebijakan yang telah ditetapkan oleh pemimpin. </a:t>
            </a:r>
          </a:p>
          <a:p>
            <a:pPr lvl="0"/>
            <a:r>
              <a:rPr lang="id-ID" b="1" dirty="0"/>
              <a:t>Gaya naratif </a:t>
            </a:r>
            <a:r>
              <a:rPr lang="id-ID" dirty="0"/>
              <a:t>adalah gaya pemimpin yang banyak bicara namun minim melakukan tindakan pekerjaan. </a:t>
            </a:r>
          </a:p>
          <a:p>
            <a:pPr marL="0" indent="0">
              <a:buNone/>
            </a:pPr>
            <a:endParaRPr lang="id-ID" dirty="0"/>
          </a:p>
        </p:txBody>
      </p:sp>
    </p:spTree>
    <p:extLst>
      <p:ext uri="{BB962C8B-B14F-4D97-AF65-F5344CB8AC3E}">
        <p14:creationId xmlns:p14="http://schemas.microsoft.com/office/powerpoint/2010/main" val="33578124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3B58A-7B9A-4D7A-92C4-2676553E7267}"/>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23E5D30C-B69D-4DEB-B578-4B41C435DEF0}"/>
              </a:ext>
            </a:extLst>
          </p:cNvPr>
          <p:cNvSpPr>
            <a:spLocks noGrp="1"/>
          </p:cNvSpPr>
          <p:nvPr>
            <p:ph idx="1"/>
          </p:nvPr>
        </p:nvSpPr>
        <p:spPr/>
        <p:txBody>
          <a:bodyPr>
            <a:normAutofit fontScale="85000" lnSpcReduction="20000"/>
          </a:bodyPr>
          <a:lstStyle/>
          <a:p>
            <a:pPr lvl="0"/>
            <a:r>
              <a:rPr lang="id-ID" b="1" dirty="0"/>
              <a:t>Gaya edukatif</a:t>
            </a:r>
            <a:r>
              <a:rPr lang="id-ID" dirty="0"/>
              <a:t> adalah gaya pemimpin yang suka melakukan pengembangan terhadap bawahan dengan cara memberikan pendidikan dan pelatihan. Adanya pendidikan dan pelatihan membuat wawasan dan pengalaman bawahan menjadi lebih berkembang.</a:t>
            </a:r>
          </a:p>
          <a:p>
            <a:r>
              <a:rPr lang="id-ID" b="1" dirty="0"/>
              <a:t>Gaya retrogresif</a:t>
            </a:r>
            <a:r>
              <a:rPr lang="id-ID" dirty="0"/>
              <a:t> adalah gaya pemimpin yang tidak suka melihat bawahannya maju, apalagi melebihi dirinya. Oleh sebab itu, pemimpin yang memiliki gaya ini selalu menghalangi bawahannya untuk mengembangkan pengetahuan dan keterampilan. Bisa dikatakan bahwa pemimpin yang bergaya retrogresif senang melihat bawahannya selalu terbelakang, bodoh, dan sebagainya.</a:t>
            </a:r>
          </a:p>
          <a:p>
            <a:endParaRPr lang="en-ID" dirty="0"/>
          </a:p>
        </p:txBody>
      </p:sp>
    </p:spTree>
    <p:extLst>
      <p:ext uri="{BB962C8B-B14F-4D97-AF65-F5344CB8AC3E}">
        <p14:creationId xmlns:p14="http://schemas.microsoft.com/office/powerpoint/2010/main" val="4184382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Menurut teori Path Goal gaya kepemimpinan dibagi menjadi empat :</a:t>
            </a:r>
          </a:p>
        </p:txBody>
      </p:sp>
      <p:sp>
        <p:nvSpPr>
          <p:cNvPr id="3" name="Content Placeholder 2"/>
          <p:cNvSpPr>
            <a:spLocks noGrp="1"/>
          </p:cNvSpPr>
          <p:nvPr>
            <p:ph idx="1"/>
          </p:nvPr>
        </p:nvSpPr>
        <p:spPr/>
        <p:txBody>
          <a:bodyPr>
            <a:normAutofit fontScale="32500" lnSpcReduction="20000"/>
          </a:bodyPr>
          <a:lstStyle/>
          <a:p>
            <a:pPr marL="0" indent="0">
              <a:buNone/>
            </a:pPr>
            <a:br>
              <a:rPr lang="id-ID" dirty="0"/>
            </a:br>
            <a:r>
              <a:rPr lang="id-ID" sz="8000" b="1" dirty="0"/>
              <a:t>1.  Kepemimpinan direktif</a:t>
            </a:r>
            <a:br>
              <a:rPr lang="id-ID" sz="8000" b="1" dirty="0"/>
            </a:br>
            <a:r>
              <a:rPr lang="id-ID" sz="8000" dirty="0"/>
              <a:t>Tipe gaya kepemimpinan ini sama dengan model kepemimpinan otokratis bahwa pendekatan yang dilakukan melalui tekanan, pemaksaan dan pengarahan yang khusus diberikan oleh pemimpin.</a:t>
            </a:r>
            <a:br>
              <a:rPr lang="id-ID" sz="8000" dirty="0"/>
            </a:br>
            <a:r>
              <a:rPr lang="id-ID" sz="8000" dirty="0"/>
              <a:t>Dalam jenis gaya kepemimpinan ini tidak ada partisipasi dari bawahannya.</a:t>
            </a:r>
            <a:br>
              <a:rPr lang="id-ID" sz="8000" dirty="0"/>
            </a:br>
            <a:r>
              <a:rPr lang="id-ID" sz="8000" b="1" dirty="0"/>
              <a:t>2.  Kepemimpinan supportif</a:t>
            </a:r>
            <a:br>
              <a:rPr lang="id-ID" sz="8000" b="1" dirty="0"/>
            </a:br>
            <a:r>
              <a:rPr lang="id-ID" sz="8000" dirty="0"/>
              <a:t>Gaya kepemimpinan ini mempunyai kesediaan untuk menjelaskan sendiri, bersahabat, mudah didekati, dan mempunyai perhatian kemanusiaan yang murni terhadap para bawahannya.</a:t>
            </a:r>
            <a:br>
              <a:rPr lang="id-ID" sz="8000" dirty="0"/>
            </a:br>
            <a:br>
              <a:rPr lang="id-ID" dirty="0"/>
            </a:br>
            <a:endParaRPr lang="id-ID" dirty="0"/>
          </a:p>
        </p:txBody>
      </p:sp>
    </p:spTree>
    <p:extLst>
      <p:ext uri="{BB962C8B-B14F-4D97-AF65-F5344CB8AC3E}">
        <p14:creationId xmlns:p14="http://schemas.microsoft.com/office/powerpoint/2010/main" val="1392145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PENGERTIAN</a:t>
            </a:r>
          </a:p>
        </p:txBody>
      </p:sp>
      <p:sp>
        <p:nvSpPr>
          <p:cNvPr id="3" name="Content Placeholder 2"/>
          <p:cNvSpPr>
            <a:spLocks noGrp="1"/>
          </p:cNvSpPr>
          <p:nvPr>
            <p:ph idx="1"/>
          </p:nvPr>
        </p:nvSpPr>
        <p:spPr/>
        <p:txBody>
          <a:bodyPr>
            <a:normAutofit fontScale="92500" lnSpcReduction="20000"/>
          </a:bodyPr>
          <a:lstStyle/>
          <a:p>
            <a:pPr lvl="1"/>
            <a:r>
              <a:rPr lang="id-ID" dirty="0"/>
              <a:t>Menurut Rivai, “gaya kepemimpinan didefinisikan sebagai pola menyeluruh dari tindakan seorang pemimpin, baik yang tampak maupun yang tidak tampak oleh bawahannya.”(Rivai, 2008)</a:t>
            </a:r>
            <a:endParaRPr lang="id-ID" sz="3600" dirty="0"/>
          </a:p>
          <a:p>
            <a:pPr lvl="1"/>
            <a:r>
              <a:rPr lang="id-ID" dirty="0"/>
              <a:t>Menurut Thoha, “gaya kepemimpinan merupakan norma perilaku yang digunakan oleh seseorang pada saat orang tersebut mencoba mempengaruhi perilaku orang lain seperti yang ia lihat.” (Thoha, 2007)</a:t>
            </a:r>
            <a:endParaRPr lang="id-ID" sz="3600" dirty="0"/>
          </a:p>
          <a:p>
            <a:pPr lvl="1"/>
            <a:r>
              <a:rPr lang="id-ID" dirty="0"/>
              <a:t>Hasibuan menyatakan “gaya kepemimpinan adalah suatu cara pemimpin untuk mempengaruhi bawahannya, agar mereka mau</a:t>
            </a:r>
            <a:r>
              <a:rPr lang="id-ID" sz="3600" dirty="0"/>
              <a:t> </a:t>
            </a:r>
            <a:r>
              <a:rPr lang="id-ID" dirty="0"/>
              <a:t>bekerja sama dan bekerja secara produktif untuk mencapai tujuan organisasi.”(Hasibuan, 2007)</a:t>
            </a:r>
          </a:p>
          <a:p>
            <a:endParaRPr lang="id-ID" dirty="0"/>
          </a:p>
        </p:txBody>
      </p:sp>
    </p:spTree>
    <p:extLst>
      <p:ext uri="{BB962C8B-B14F-4D97-AF65-F5344CB8AC3E}">
        <p14:creationId xmlns:p14="http://schemas.microsoft.com/office/powerpoint/2010/main" val="32471301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CA708-6525-4F01-AFBE-2B815FF5574B}"/>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4853B657-3CCE-4A12-9AA3-0201D346F03C}"/>
              </a:ext>
            </a:extLst>
          </p:cNvPr>
          <p:cNvSpPr>
            <a:spLocks noGrp="1"/>
          </p:cNvSpPr>
          <p:nvPr>
            <p:ph idx="1"/>
          </p:nvPr>
        </p:nvSpPr>
        <p:spPr/>
        <p:txBody>
          <a:bodyPr>
            <a:normAutofit fontScale="85000" lnSpcReduction="20000"/>
          </a:bodyPr>
          <a:lstStyle/>
          <a:p>
            <a:r>
              <a:rPr lang="id-ID" b="1" dirty="0"/>
              <a:t>3.  Kepemimpinan partisipatif</a:t>
            </a:r>
            <a:br>
              <a:rPr lang="id-ID" b="1" dirty="0"/>
            </a:br>
            <a:r>
              <a:rPr lang="id-ID" dirty="0"/>
              <a:t>Pada gaya kepemimpinan ini pemimpin berusaha meminta dan menggunakan saran atau ide dari para bawahannya. Namun pengambilan keputusan masih tetap berada padanya.</a:t>
            </a:r>
            <a:br>
              <a:rPr lang="id-ID" dirty="0"/>
            </a:br>
            <a:r>
              <a:rPr lang="id-ID" b="1" dirty="0"/>
              <a:t>4.  Kepemimpinan berorientasi pada prestasi</a:t>
            </a:r>
            <a:br>
              <a:rPr lang="id-ID" b="1" dirty="0"/>
            </a:br>
            <a:r>
              <a:rPr lang="id-ID" dirty="0"/>
              <a:t>Gaya kepemimpinan ini menetapkan serangkaian tujuan yang menantang anggotanya untuk berprestasi dan menjadi lebih baik. Pemimpin juga memberikan keyakinan kepada mereka bahwa mereka mampu melaksanakan tugas pekerjaan mencapai tujuan secara baik.</a:t>
            </a:r>
            <a:br>
              <a:rPr lang="id-ID" dirty="0"/>
            </a:br>
            <a:endParaRPr lang="en-ID" dirty="0"/>
          </a:p>
        </p:txBody>
      </p:sp>
    </p:spTree>
    <p:extLst>
      <p:ext uri="{BB962C8B-B14F-4D97-AF65-F5344CB8AC3E}">
        <p14:creationId xmlns:p14="http://schemas.microsoft.com/office/powerpoint/2010/main" val="12886034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100" dirty="0"/>
              <a:t>Rensis Likert  membagi empat gaya kepemimpinan dalam sistem manajemen partisipatif, yaitu</a:t>
            </a:r>
            <a:br>
              <a:rPr lang="id-ID" dirty="0"/>
            </a:br>
            <a:endParaRPr lang="id-ID" dirty="0"/>
          </a:p>
        </p:txBody>
      </p:sp>
      <p:sp>
        <p:nvSpPr>
          <p:cNvPr id="3" name="Content Placeholder 2"/>
          <p:cNvSpPr>
            <a:spLocks noGrp="1"/>
          </p:cNvSpPr>
          <p:nvPr>
            <p:ph idx="1"/>
          </p:nvPr>
        </p:nvSpPr>
        <p:spPr/>
        <p:txBody>
          <a:bodyPr>
            <a:normAutofit fontScale="32500" lnSpcReduction="20000"/>
          </a:bodyPr>
          <a:lstStyle/>
          <a:p>
            <a:pPr marL="0" indent="0">
              <a:buNone/>
            </a:pPr>
            <a:br>
              <a:rPr lang="id-ID" dirty="0"/>
            </a:br>
            <a:r>
              <a:rPr lang="id-ID" b="1" dirty="0"/>
              <a:t>1.</a:t>
            </a:r>
            <a:r>
              <a:rPr lang="id-ID" sz="6400" b="1" dirty="0"/>
              <a:t> Exsploitive autoritative</a:t>
            </a:r>
            <a:br>
              <a:rPr lang="id-ID" sz="6400" b="1" dirty="0"/>
            </a:br>
            <a:r>
              <a:rPr lang="id-ID" sz="6400" dirty="0"/>
              <a:t>Pemimpin model ini sangat otokratis, kurang percaya pada bawahan, komunikasi satu arah ke bawah, memotivasi anggotanya melalui rasa takut dan jarang memberi penghargaan, membatasi pengambilan keputusan dari bawahannya, dan memperlihatkan karakteristik yang sama.</a:t>
            </a:r>
            <a:br>
              <a:rPr lang="id-ID" sz="6400" dirty="0"/>
            </a:br>
            <a:r>
              <a:rPr lang="id-ID" sz="6400" b="1" dirty="0"/>
              <a:t>2. Benevolent autoritative</a:t>
            </a:r>
          </a:p>
          <a:p>
            <a:pPr marL="0" indent="0">
              <a:buNone/>
            </a:pPr>
            <a:r>
              <a:rPr lang="id-ID" sz="6400" dirty="0"/>
              <a:t>Gaya kepemimpinan seperti ini sedikit yakin dan percaya kepada anggotanya, memotivasi dengan ganjaran serta rasa takut dan hukuman tertentu, memperkenalkan sedikit komunikasi ke atas, sedikit mendorong timbulnya ide dan pendapat dari bawahan, dan memperkenalkan pendelegasian pengambilan keputusan dalam hal-hal tertentu tetapi dengan pengendalian kebijaksanaan yang tepat.</a:t>
            </a:r>
            <a:br>
              <a:rPr lang="id-ID" sz="6400" dirty="0"/>
            </a:br>
            <a:endParaRPr lang="id-ID" sz="6400" dirty="0"/>
          </a:p>
        </p:txBody>
      </p:sp>
    </p:spTree>
    <p:extLst>
      <p:ext uri="{BB962C8B-B14F-4D97-AF65-F5344CB8AC3E}">
        <p14:creationId xmlns:p14="http://schemas.microsoft.com/office/powerpoint/2010/main" val="28007884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62500" lnSpcReduction="20000"/>
          </a:bodyPr>
          <a:lstStyle/>
          <a:p>
            <a:pPr marL="0" indent="0">
              <a:buNone/>
            </a:pPr>
            <a:r>
              <a:rPr lang="id-ID" b="1" dirty="0"/>
              <a:t>3. Consultative</a:t>
            </a:r>
            <a:br>
              <a:rPr lang="id-ID" b="1" dirty="0"/>
            </a:br>
            <a:r>
              <a:rPr lang="id-ID" dirty="0"/>
              <a:t>Pemimpin seperti ini memiliki rasa yakin dan percaya secukupnya kepada bawahan, biasanya menggunakan ide-ide kreatif dari para anggotanya secara konstruktif. Selain itu, gaya kepemimpinan </a:t>
            </a:r>
            <a:r>
              <a:rPr lang="id-ID" i="1" dirty="0"/>
              <a:t>consultative </a:t>
            </a:r>
            <a:r>
              <a:rPr lang="id-ID" dirty="0"/>
              <a:t>menggunakan ganjaran untuk memotivasi dan sekali-sekali menggunakan hukuman serta keikutsertaan tertentu, berkomunikasi dua arah, keputusan-keputusan khusus dilimpahkan ke tingkat bawah, serta bertindak konsultatif dengan cara-cara lain.</a:t>
            </a:r>
            <a:br>
              <a:rPr lang="id-ID" dirty="0"/>
            </a:br>
            <a:r>
              <a:rPr lang="id-ID" b="1" dirty="0"/>
              <a:t>4. Participative</a:t>
            </a:r>
            <a:br>
              <a:rPr lang="id-ID" b="1" dirty="0"/>
            </a:br>
            <a:r>
              <a:rPr lang="id-ID" dirty="0"/>
              <a:t>Pemimpin dengan manajemen participative seperti ini memiliki rasa yakin dan percaya pada bawahan dalam segala hal, berusaha memperoleh ide kreatif dari anggotanya dan menggunakannya secara konstruktif, memberika ganjaran ekonomi atas dasar keikutsertaan dan keterlibatan kelompok dalam bidang-bidang seperti penyusunan tujuan, berkomunikasi dua arah dengan rekan sekerja, mendorong adanya pengambilan keputusan pada semua tingkat organisasi dan melaksanakan tugas bersama rekan sejawat dan bawahannya sebagai kelompok.</a:t>
            </a:r>
            <a:br>
              <a:rPr lang="id-ID" dirty="0"/>
            </a:br>
            <a:endParaRPr lang="id-ID" dirty="0"/>
          </a:p>
        </p:txBody>
      </p:sp>
    </p:spTree>
    <p:extLst>
      <p:ext uri="{BB962C8B-B14F-4D97-AF65-F5344CB8AC3E}">
        <p14:creationId xmlns:p14="http://schemas.microsoft.com/office/powerpoint/2010/main" val="35397003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err="1"/>
              <a:t>referensi</a:t>
            </a:r>
            <a:endParaRPr lang="id-ID" dirty="0"/>
          </a:p>
        </p:txBody>
      </p:sp>
      <p:sp>
        <p:nvSpPr>
          <p:cNvPr id="3" name="Content Placeholder 2"/>
          <p:cNvSpPr>
            <a:spLocks noGrp="1"/>
          </p:cNvSpPr>
          <p:nvPr>
            <p:ph idx="1"/>
          </p:nvPr>
        </p:nvSpPr>
        <p:spPr/>
        <p:txBody>
          <a:bodyPr/>
          <a:lstStyle/>
          <a:p>
            <a:r>
              <a:rPr lang="en-US" sz="2400" dirty="0"/>
              <a:t>KEPEMIMPINANDANPERILAKU</a:t>
            </a:r>
            <a:r>
              <a:rPr lang="en-ID" sz="2400" dirty="0"/>
              <a:t> </a:t>
            </a:r>
            <a:r>
              <a:rPr lang="en-US" sz="2400" dirty="0"/>
              <a:t>Organisasipendidikandiera4.0 (</a:t>
            </a:r>
            <a:r>
              <a:rPr lang="en-US" sz="2400" dirty="0" err="1"/>
              <a:t>Dr.dr</a:t>
            </a:r>
            <a:r>
              <a:rPr lang="en-US" sz="2400" dirty="0"/>
              <a:t>. </a:t>
            </a:r>
            <a:r>
              <a:rPr lang="en-US" sz="2400" dirty="0" err="1"/>
              <a:t>Bernadetha</a:t>
            </a:r>
            <a:r>
              <a:rPr lang="en-US" sz="2400" dirty="0"/>
              <a:t> </a:t>
            </a:r>
            <a:r>
              <a:rPr lang="en-US" sz="2400" dirty="0" err="1"/>
              <a:t>Nadeak</a:t>
            </a:r>
            <a:r>
              <a:rPr lang="en-US" sz="2400" dirty="0"/>
              <a:t>, </a:t>
            </a:r>
            <a:r>
              <a:rPr lang="en-US" sz="2400" dirty="0" err="1"/>
              <a:t>M.Pd</a:t>
            </a:r>
            <a:r>
              <a:rPr lang="en-US" sz="2400" dirty="0"/>
              <a:t>, PA.)</a:t>
            </a:r>
          </a:p>
          <a:p>
            <a:r>
              <a:rPr lang="en-US" sz="2400" dirty="0"/>
              <a:t>Modul 1 </a:t>
            </a:r>
            <a:r>
              <a:rPr lang="en-US" sz="2400" dirty="0" err="1"/>
              <a:t>Konsep</a:t>
            </a:r>
            <a:r>
              <a:rPr lang="en-US" sz="2400" dirty="0"/>
              <a:t> Dasar </a:t>
            </a:r>
            <a:r>
              <a:rPr lang="en-US" sz="2400" dirty="0" err="1"/>
              <a:t>Kepemimpinan</a:t>
            </a:r>
            <a:r>
              <a:rPr lang="en-US" sz="2400" dirty="0"/>
              <a:t> (Dr. </a:t>
            </a:r>
            <a:r>
              <a:rPr lang="en-US" sz="2400" dirty="0" err="1"/>
              <a:t>Asep</a:t>
            </a:r>
            <a:r>
              <a:rPr lang="en-US" sz="2400" dirty="0"/>
              <a:t> </a:t>
            </a:r>
            <a:r>
              <a:rPr lang="en-US" sz="2400" dirty="0" err="1"/>
              <a:t>Suryana</a:t>
            </a:r>
            <a:r>
              <a:rPr lang="en-US" sz="2400" dirty="0"/>
              <a:t>)</a:t>
            </a:r>
          </a:p>
          <a:p>
            <a:r>
              <a:rPr lang="en-US" sz="2400" dirty="0" err="1"/>
              <a:t>Budaya</a:t>
            </a:r>
            <a:r>
              <a:rPr lang="en-US" sz="2400" dirty="0"/>
              <a:t> </a:t>
            </a:r>
            <a:r>
              <a:rPr lang="en-US" sz="2400" dirty="0" err="1"/>
              <a:t>Organisasi</a:t>
            </a:r>
            <a:r>
              <a:rPr lang="en-US" sz="2400" dirty="0"/>
              <a:t> (Edy </a:t>
            </a:r>
            <a:r>
              <a:rPr lang="en-US" sz="2400" dirty="0" err="1"/>
              <a:t>Sutrisno</a:t>
            </a:r>
            <a:r>
              <a:rPr lang="en-US" sz="2400" dirty="0"/>
              <a:t>) </a:t>
            </a:r>
          </a:p>
          <a:p>
            <a:r>
              <a:rPr lang="en-US" sz="2400" dirty="0" err="1"/>
              <a:t>Pengantar</a:t>
            </a:r>
            <a:r>
              <a:rPr lang="en-US" sz="2400" dirty="0"/>
              <a:t> </a:t>
            </a:r>
            <a:r>
              <a:rPr lang="en-US" sz="2400" dirty="0" err="1"/>
              <a:t>Kepemimpinan</a:t>
            </a:r>
            <a:r>
              <a:rPr lang="en-US" sz="2400" dirty="0"/>
              <a:t> (Dr. Wendy S)</a:t>
            </a:r>
            <a:endParaRPr lang="en-ID" sz="2400" dirty="0"/>
          </a:p>
          <a:p>
            <a:endParaRPr lang="en-ID" dirty="0"/>
          </a:p>
          <a:p>
            <a:pPr marL="0" indent="0">
              <a:buNone/>
            </a:pPr>
            <a:endParaRPr lang="id-ID" dirty="0"/>
          </a:p>
        </p:txBody>
      </p:sp>
    </p:spTree>
    <p:extLst>
      <p:ext uri="{BB962C8B-B14F-4D97-AF65-F5344CB8AC3E}">
        <p14:creationId xmlns:p14="http://schemas.microsoft.com/office/powerpoint/2010/main" val="146329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Kesimpulan </a:t>
            </a:r>
          </a:p>
        </p:txBody>
      </p:sp>
      <p:sp>
        <p:nvSpPr>
          <p:cNvPr id="3" name="Content Placeholder 2"/>
          <p:cNvSpPr>
            <a:spLocks noGrp="1"/>
          </p:cNvSpPr>
          <p:nvPr>
            <p:ph idx="1"/>
          </p:nvPr>
        </p:nvSpPr>
        <p:spPr/>
        <p:txBody>
          <a:bodyPr>
            <a:normAutofit/>
          </a:bodyPr>
          <a:lstStyle/>
          <a:p>
            <a:r>
              <a:rPr lang="id-ID" dirty="0"/>
              <a:t>Gaya kepemimpinan adalah pola tingkah laku para pemimpin dalam mengarahkan para bawahannya untuk mengikuti kehendaknya dalam mencapai suatu tujuan. </a:t>
            </a:r>
          </a:p>
          <a:p>
            <a:r>
              <a:rPr lang="id-ID" dirty="0"/>
              <a:t>Gaya kepemimpinan yang baik adalah gaya kepemimpinan yang dapat memberikan motivasi kerja pada bawahannya. </a:t>
            </a:r>
          </a:p>
        </p:txBody>
      </p:sp>
    </p:spTree>
    <p:extLst>
      <p:ext uri="{BB962C8B-B14F-4D97-AF65-F5344CB8AC3E}">
        <p14:creationId xmlns:p14="http://schemas.microsoft.com/office/powerpoint/2010/main" val="3569940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2400" dirty="0"/>
              <a:t>Menurut Hersey &amp; Blanchard dalam Putra &amp; Yuniawan, 2015 gaya kepemimpinan situasional :</a:t>
            </a:r>
          </a:p>
        </p:txBody>
      </p:sp>
      <p:sp>
        <p:nvSpPr>
          <p:cNvPr id="3" name="Content Placeholder 2"/>
          <p:cNvSpPr>
            <a:spLocks noGrp="1"/>
          </p:cNvSpPr>
          <p:nvPr>
            <p:ph idx="1"/>
          </p:nvPr>
        </p:nvSpPr>
        <p:spPr/>
        <p:txBody>
          <a:bodyPr>
            <a:normAutofit/>
          </a:bodyPr>
          <a:lstStyle/>
          <a:p>
            <a:pPr lvl="0"/>
            <a:r>
              <a:rPr lang="id-ID" dirty="0"/>
              <a:t>Gaya kepemimpinan situasional </a:t>
            </a:r>
            <a:r>
              <a:rPr lang="id-ID" i="1" dirty="0"/>
              <a:t>Telling </a:t>
            </a:r>
            <a:r>
              <a:rPr lang="id-ID" dirty="0"/>
              <a:t>atau mengarahkan, </a:t>
            </a:r>
          </a:p>
          <a:p>
            <a:pPr lvl="0"/>
            <a:r>
              <a:rPr lang="id-ID" dirty="0"/>
              <a:t>Gaya kepemimpinan situasional </a:t>
            </a:r>
            <a:r>
              <a:rPr lang="id-ID" i="1" dirty="0"/>
              <a:t>Selling </a:t>
            </a:r>
            <a:r>
              <a:rPr lang="id-ID" dirty="0"/>
              <a:t>atau menjual, </a:t>
            </a:r>
          </a:p>
          <a:p>
            <a:pPr lvl="0"/>
            <a:r>
              <a:rPr lang="id-ID" dirty="0"/>
              <a:t>Gaya kepemimpinan situasional </a:t>
            </a:r>
            <a:r>
              <a:rPr lang="id-ID" i="1" dirty="0"/>
              <a:t>Participating </a:t>
            </a:r>
            <a:r>
              <a:rPr lang="id-ID" dirty="0"/>
              <a:t>atau berperan- serta, </a:t>
            </a:r>
          </a:p>
          <a:p>
            <a:pPr lvl="0"/>
            <a:r>
              <a:rPr lang="id-ID" dirty="0"/>
              <a:t>Gaya kepemimpinan situasional </a:t>
            </a:r>
            <a:r>
              <a:rPr lang="id-ID" i="1" dirty="0"/>
              <a:t>Delegating </a:t>
            </a:r>
            <a:r>
              <a:rPr lang="id-ID" dirty="0"/>
              <a:t>atau mendelegasikan, </a:t>
            </a:r>
          </a:p>
          <a:p>
            <a:endParaRPr lang="id-ID" dirty="0"/>
          </a:p>
        </p:txBody>
      </p:sp>
    </p:spTree>
    <p:extLst>
      <p:ext uri="{BB962C8B-B14F-4D97-AF65-F5344CB8AC3E}">
        <p14:creationId xmlns:p14="http://schemas.microsoft.com/office/powerpoint/2010/main" val="1121808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id-ID" dirty="0"/>
              <a:t>Gaya kepemimpinan situasional </a:t>
            </a:r>
            <a:r>
              <a:rPr lang="id-ID" i="1" dirty="0"/>
              <a:t>Telling </a:t>
            </a:r>
            <a:r>
              <a:rPr lang="id-ID" dirty="0"/>
              <a:t>atau mengarahkan, </a:t>
            </a:r>
          </a:p>
        </p:txBody>
      </p:sp>
      <p:sp>
        <p:nvSpPr>
          <p:cNvPr id="3" name="Content Placeholder 2"/>
          <p:cNvSpPr>
            <a:spLocks noGrp="1"/>
          </p:cNvSpPr>
          <p:nvPr>
            <p:ph idx="1"/>
          </p:nvPr>
        </p:nvSpPr>
        <p:spPr/>
        <p:txBody>
          <a:bodyPr>
            <a:normAutofit lnSpcReduction="10000"/>
          </a:bodyPr>
          <a:lstStyle/>
          <a:p>
            <a:r>
              <a:rPr lang="id-ID" dirty="0"/>
              <a:t>Tugas</a:t>
            </a:r>
            <a:r>
              <a:rPr lang="en-US" dirty="0"/>
              <a:t>/ </a:t>
            </a:r>
            <a:r>
              <a:rPr lang="en-US" dirty="0" err="1"/>
              <a:t>Pengarahan</a:t>
            </a:r>
            <a:r>
              <a:rPr lang="en-US" dirty="0"/>
              <a:t> </a:t>
            </a:r>
            <a:r>
              <a:rPr lang="id-ID" dirty="0"/>
              <a:t> yang diberikan pemimpin tinggi sedangkan hubungan</a:t>
            </a:r>
            <a:r>
              <a:rPr lang="en-US" dirty="0"/>
              <a:t>/ </a:t>
            </a:r>
            <a:r>
              <a:rPr lang="en-US" dirty="0" err="1"/>
              <a:t>dukungan</a:t>
            </a:r>
            <a:r>
              <a:rPr lang="id-ID" dirty="0"/>
              <a:t> yang  diberikan  rendah.  </a:t>
            </a:r>
          </a:p>
          <a:p>
            <a:r>
              <a:rPr lang="id-ID" dirty="0"/>
              <a:t>Dalam  prakteknya  bahwa  peranan yang tinggi dari seorang pemimpin memerintahkan karyawannya untuk mengerjakan suatu kegiatan atau tugas. </a:t>
            </a:r>
          </a:p>
          <a:p>
            <a:r>
              <a:rPr lang="id-ID" dirty="0"/>
              <a:t>Dalam pendekatannya perilaku pemimpin bersifat pengarah (direktif).</a:t>
            </a:r>
          </a:p>
        </p:txBody>
      </p:sp>
    </p:spTree>
    <p:extLst>
      <p:ext uri="{BB962C8B-B14F-4D97-AF65-F5344CB8AC3E}">
        <p14:creationId xmlns:p14="http://schemas.microsoft.com/office/powerpoint/2010/main" val="3776195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id-ID" dirty="0"/>
              <a:t>Gaya kepemimpinan situasional </a:t>
            </a:r>
            <a:r>
              <a:rPr lang="id-ID" i="1" dirty="0"/>
              <a:t>Selling </a:t>
            </a:r>
            <a:r>
              <a:rPr lang="id-ID" dirty="0"/>
              <a:t>atau menjual, </a:t>
            </a:r>
          </a:p>
        </p:txBody>
      </p:sp>
      <p:sp>
        <p:nvSpPr>
          <p:cNvPr id="3" name="Content Placeholder 2"/>
          <p:cNvSpPr>
            <a:spLocks noGrp="1"/>
          </p:cNvSpPr>
          <p:nvPr>
            <p:ph idx="1"/>
          </p:nvPr>
        </p:nvSpPr>
        <p:spPr/>
        <p:txBody>
          <a:bodyPr/>
          <a:lstStyle/>
          <a:p>
            <a:r>
              <a:rPr lang="id-ID" dirty="0"/>
              <a:t>berarti orientasi tugas</a:t>
            </a:r>
            <a:r>
              <a:rPr lang="en-US" dirty="0"/>
              <a:t>/</a:t>
            </a:r>
            <a:r>
              <a:rPr lang="en-US" dirty="0" err="1"/>
              <a:t>Pengarahan</a:t>
            </a:r>
            <a:r>
              <a:rPr lang="id-ID" dirty="0"/>
              <a:t> tinggi dan hubungan</a:t>
            </a:r>
            <a:r>
              <a:rPr lang="en-US" dirty="0"/>
              <a:t>/</a:t>
            </a:r>
            <a:r>
              <a:rPr lang="en-US" dirty="0" err="1"/>
              <a:t>Dukungan</a:t>
            </a:r>
            <a:r>
              <a:rPr lang="id-ID" dirty="0"/>
              <a:t> tinggi. </a:t>
            </a:r>
          </a:p>
          <a:p>
            <a:r>
              <a:rPr lang="id-ID" dirty="0"/>
              <a:t>Pendekatan antara tugas dan hubungan lebih bersifat intensif. </a:t>
            </a:r>
          </a:p>
          <a:p>
            <a:r>
              <a:rPr lang="id-ID" dirty="0"/>
              <a:t>Perilaku pemimpin memberikan arahan pelaksanaan dan dukungan yang dibutuhkan karyawannya, sehingga diharapkan tugas-tugas terselesaikan dengan baik.</a:t>
            </a:r>
          </a:p>
        </p:txBody>
      </p:sp>
    </p:spTree>
    <p:extLst>
      <p:ext uri="{BB962C8B-B14F-4D97-AF65-F5344CB8AC3E}">
        <p14:creationId xmlns:p14="http://schemas.microsoft.com/office/powerpoint/2010/main" val="2558215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Gaya kepemimpinan situasional </a:t>
            </a:r>
            <a:r>
              <a:rPr lang="id-ID" i="1" dirty="0"/>
              <a:t>Participating </a:t>
            </a:r>
            <a:r>
              <a:rPr lang="id-ID" dirty="0"/>
              <a:t>atau berperan- serta</a:t>
            </a:r>
          </a:p>
        </p:txBody>
      </p:sp>
      <p:sp>
        <p:nvSpPr>
          <p:cNvPr id="3" name="Content Placeholder 2"/>
          <p:cNvSpPr>
            <a:spLocks noGrp="1"/>
          </p:cNvSpPr>
          <p:nvPr>
            <p:ph idx="1"/>
          </p:nvPr>
        </p:nvSpPr>
        <p:spPr/>
        <p:txBody>
          <a:bodyPr/>
          <a:lstStyle/>
          <a:p>
            <a:pPr lvl="0"/>
            <a:r>
              <a:rPr lang="id-ID" dirty="0"/>
              <a:t>Tugas</a:t>
            </a:r>
            <a:r>
              <a:rPr lang="en-US" dirty="0"/>
              <a:t>/</a:t>
            </a:r>
            <a:r>
              <a:rPr lang="en-US" dirty="0" err="1"/>
              <a:t>pengarahan</a:t>
            </a:r>
            <a:r>
              <a:rPr lang="id-ID" dirty="0"/>
              <a:t> yang diberikan pemimpin cenderung lebih rendah dibandingkan hubungan</a:t>
            </a:r>
            <a:r>
              <a:rPr lang="en-US" dirty="0"/>
              <a:t>/</a:t>
            </a:r>
            <a:r>
              <a:rPr lang="en-US" dirty="0" err="1"/>
              <a:t>dukungan</a:t>
            </a:r>
            <a:r>
              <a:rPr lang="id-ID" dirty="0"/>
              <a:t> antara karyawannya. </a:t>
            </a:r>
          </a:p>
          <a:p>
            <a:pPr lvl="0"/>
            <a:r>
              <a:rPr lang="id-ID" dirty="0"/>
              <a:t>Pemimpin lebih membujuk karyawannya secara aktif dalam pengambilan keputusan. Peran pemimpin hanya memfasilitator tugas karyawannya dengan menggunakan saluran komunikasi yang tinggi.</a:t>
            </a:r>
          </a:p>
          <a:p>
            <a:endParaRPr lang="id-ID" dirty="0"/>
          </a:p>
        </p:txBody>
      </p:sp>
    </p:spTree>
    <p:extLst>
      <p:ext uri="{BB962C8B-B14F-4D97-AF65-F5344CB8AC3E}">
        <p14:creationId xmlns:p14="http://schemas.microsoft.com/office/powerpoint/2010/main" val="2152045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Gaya kepemimpinan situasional </a:t>
            </a:r>
            <a:r>
              <a:rPr lang="id-ID" i="1" dirty="0"/>
              <a:t>Delegating </a:t>
            </a:r>
            <a:r>
              <a:rPr lang="id-ID" dirty="0"/>
              <a:t>atau mendelegasikan</a:t>
            </a:r>
          </a:p>
        </p:txBody>
      </p:sp>
      <p:sp>
        <p:nvSpPr>
          <p:cNvPr id="3" name="Content Placeholder 2"/>
          <p:cNvSpPr>
            <a:spLocks noGrp="1"/>
          </p:cNvSpPr>
          <p:nvPr>
            <p:ph idx="1"/>
          </p:nvPr>
        </p:nvSpPr>
        <p:spPr/>
        <p:txBody>
          <a:bodyPr/>
          <a:lstStyle/>
          <a:p>
            <a:r>
              <a:rPr lang="id-ID" dirty="0"/>
              <a:t>orientasi tugas</a:t>
            </a:r>
            <a:r>
              <a:rPr lang="en-US" dirty="0"/>
              <a:t>/</a:t>
            </a:r>
            <a:r>
              <a:rPr lang="en-US" dirty="0" err="1"/>
              <a:t>pengarahan</a:t>
            </a:r>
            <a:r>
              <a:rPr lang="id-ID" dirty="0"/>
              <a:t> rendah dan hubungan</a:t>
            </a:r>
            <a:r>
              <a:rPr lang="en-US" dirty="0"/>
              <a:t>/</a:t>
            </a:r>
            <a:r>
              <a:rPr lang="en-US" dirty="0" err="1"/>
              <a:t>dukungan</a:t>
            </a:r>
            <a:r>
              <a:rPr lang="id-ID" dirty="0"/>
              <a:t> rendah. </a:t>
            </a:r>
          </a:p>
          <a:p>
            <a:r>
              <a:rPr lang="id-ID" dirty="0"/>
              <a:t>Dalam prakteknya perilaku seorang pemimpin hanya sebatas memberikan arahan kepada karyawan dan melepas pelaksanaannya tanpa banyak mencampuri.</a:t>
            </a:r>
          </a:p>
        </p:txBody>
      </p:sp>
    </p:spTree>
    <p:extLst>
      <p:ext uri="{BB962C8B-B14F-4D97-AF65-F5344CB8AC3E}">
        <p14:creationId xmlns:p14="http://schemas.microsoft.com/office/powerpoint/2010/main" val="3236989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Menurut Sudarwan Danim, Ada 8 gaya Kepemimpinan</a:t>
            </a:r>
          </a:p>
        </p:txBody>
      </p:sp>
      <p:sp>
        <p:nvSpPr>
          <p:cNvPr id="3" name="Content Placeholder 2"/>
          <p:cNvSpPr>
            <a:spLocks noGrp="1"/>
          </p:cNvSpPr>
          <p:nvPr>
            <p:ph idx="1"/>
          </p:nvPr>
        </p:nvSpPr>
        <p:spPr/>
        <p:txBody>
          <a:bodyPr>
            <a:normAutofit lnSpcReduction="10000"/>
          </a:bodyPr>
          <a:lstStyle/>
          <a:p>
            <a:pPr marL="0" indent="0">
              <a:buNone/>
            </a:pPr>
            <a:r>
              <a:rPr lang="id-ID" b="1" dirty="0"/>
              <a:t>1. </a:t>
            </a:r>
            <a:r>
              <a:rPr lang="id-ID" dirty="0"/>
              <a:t>Gaya Demokratis</a:t>
            </a:r>
          </a:p>
          <a:p>
            <a:pPr marL="0" indent="0">
              <a:buNone/>
            </a:pPr>
            <a:r>
              <a:rPr lang="id-ID" dirty="0"/>
              <a:t>2. GayaInstruktif</a:t>
            </a:r>
          </a:p>
          <a:p>
            <a:pPr marL="0" indent="0">
              <a:buNone/>
            </a:pPr>
            <a:r>
              <a:rPr lang="id-ID" dirty="0"/>
              <a:t>3. Gaya Birokratis</a:t>
            </a:r>
          </a:p>
          <a:p>
            <a:pPr marL="0" indent="0">
              <a:buNone/>
            </a:pPr>
            <a:r>
              <a:rPr lang="id-ID" dirty="0"/>
              <a:t>4. Gaya Konsultatif</a:t>
            </a:r>
          </a:p>
          <a:p>
            <a:pPr marL="0" indent="0">
              <a:buNone/>
            </a:pPr>
            <a:r>
              <a:rPr lang="id-ID" dirty="0"/>
              <a:t>5. Gaya Otokratis atau Otoriter</a:t>
            </a:r>
          </a:p>
          <a:p>
            <a:pPr marL="0" indent="0">
              <a:buNone/>
            </a:pPr>
            <a:r>
              <a:rPr lang="id-ID" dirty="0"/>
              <a:t>6. Gaya Delegatif</a:t>
            </a:r>
          </a:p>
          <a:p>
            <a:pPr marL="0" indent="0">
              <a:buNone/>
            </a:pPr>
            <a:r>
              <a:rPr lang="id-ID" dirty="0"/>
              <a:t>7. Model Partisipatif</a:t>
            </a:r>
          </a:p>
          <a:p>
            <a:pPr marL="0" indent="0">
              <a:buNone/>
            </a:pPr>
            <a:r>
              <a:rPr lang="id-ID" dirty="0"/>
              <a:t>8. Gaya Situasional</a:t>
            </a:r>
          </a:p>
          <a:p>
            <a:pPr marL="0" indent="0">
              <a:buNone/>
            </a:pPr>
            <a:endParaRPr lang="id-ID" dirty="0"/>
          </a:p>
          <a:p>
            <a:endParaRPr lang="id-ID" b="1" dirty="0"/>
          </a:p>
          <a:p>
            <a:endParaRPr lang="id-ID" b="1" dirty="0"/>
          </a:p>
          <a:p>
            <a:endParaRPr lang="id-ID" b="1" dirty="0"/>
          </a:p>
          <a:p>
            <a:endParaRPr lang="id-ID" b="1" dirty="0"/>
          </a:p>
          <a:p>
            <a:endParaRPr lang="id-ID" b="1" dirty="0"/>
          </a:p>
          <a:p>
            <a:endParaRPr lang="id-ID" b="1" dirty="0"/>
          </a:p>
          <a:p>
            <a:endParaRPr lang="id-ID" dirty="0"/>
          </a:p>
        </p:txBody>
      </p:sp>
    </p:spTree>
    <p:extLst>
      <p:ext uri="{BB962C8B-B14F-4D97-AF65-F5344CB8AC3E}">
        <p14:creationId xmlns:p14="http://schemas.microsoft.com/office/powerpoint/2010/main" val="30318697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1002</TotalTime>
  <Words>981</Words>
  <Application>Microsoft Office PowerPoint</Application>
  <PresentationFormat>On-screen Show (4:3)</PresentationFormat>
  <Paragraphs>94</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Wingdings</vt:lpstr>
      <vt:lpstr>Office Theme</vt:lpstr>
      <vt:lpstr>GAYA- GAYA  KEPEMIMPINAN</vt:lpstr>
      <vt:lpstr>PENGERTIAN</vt:lpstr>
      <vt:lpstr>Kesimpulan </vt:lpstr>
      <vt:lpstr>Menurut Hersey &amp; Blanchard dalam Putra &amp; Yuniawan, 2015 gaya kepemimpinan situasional :</vt:lpstr>
      <vt:lpstr>Gaya kepemimpinan situasional Telling atau mengarahkan, </vt:lpstr>
      <vt:lpstr>Gaya kepemimpinan situasional Selling atau menjual, </vt:lpstr>
      <vt:lpstr>Gaya kepemimpinan situasional Participating atau berperan- serta</vt:lpstr>
      <vt:lpstr>Gaya kepemimpinan situasional Delegating atau mendelegasikan</vt:lpstr>
      <vt:lpstr>Menurut Sudarwan Danim, Ada 8 gaya Kepemimpinan</vt:lpstr>
      <vt:lpstr>PowerPoint Presentation</vt:lpstr>
      <vt:lpstr>PowerPoint Presentation</vt:lpstr>
      <vt:lpstr>PowerPoint Presentation</vt:lpstr>
      <vt:lpstr>PowerPoint Presentation</vt:lpstr>
      <vt:lpstr>Edy Sutrisno, dijelaskan bahwa ada 10 jenis gaya kepemimpinan:</vt:lpstr>
      <vt:lpstr>PowerPoint Presentation</vt:lpstr>
      <vt:lpstr>PowerPoint Presentation</vt:lpstr>
      <vt:lpstr>PowerPoint Presentation</vt:lpstr>
      <vt:lpstr>PowerPoint Presentation</vt:lpstr>
      <vt:lpstr>Menurut teori Path Goal gaya kepemimpinan dibagi menjadi empat :</vt:lpstr>
      <vt:lpstr>PowerPoint Presentation</vt:lpstr>
      <vt:lpstr>Rensis Likert  membagi empat gaya kepemimpinan dalam sistem manajemen partisipatif, yaitu </vt:lpstr>
      <vt:lpstr>PowerPoint Presentation</vt:lpstr>
      <vt:lpstr>referensi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GAYA KEPEMIMPINAN</dc:title>
  <dc:creator>User</dc:creator>
  <cp:lastModifiedBy>User</cp:lastModifiedBy>
  <cp:revision>19</cp:revision>
  <dcterms:created xsi:type="dcterms:W3CDTF">2021-03-28T19:04:10Z</dcterms:created>
  <dcterms:modified xsi:type="dcterms:W3CDTF">2022-04-06T01:20:19Z</dcterms:modified>
</cp:coreProperties>
</file>