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1" r:id="rId35"/>
    <p:sldId id="292" r:id="rId36"/>
    <p:sldId id="293" r:id="rId37"/>
    <p:sldId id="290" r:id="rId3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3DD9D2D9-50E9-48DF-B3B7-E48BD5AD9E17}" type="datetimeFigureOut">
              <a:rPr lang="id-ID" smtClean="0"/>
              <a:pPr/>
              <a:t>20/05/2019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6D3B8B9-44B3-493B-A17B-A88E1B42E836}"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DD9D2D9-50E9-48DF-B3B7-E48BD5AD9E17}" type="datetimeFigureOut">
              <a:rPr lang="id-ID" smtClean="0"/>
              <a:pPr/>
              <a:t>20/05/2019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6D3B8B9-44B3-493B-A17B-A88E1B42E836}"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DD9D2D9-50E9-48DF-B3B7-E48BD5AD9E17}" type="datetimeFigureOut">
              <a:rPr lang="id-ID" smtClean="0"/>
              <a:pPr/>
              <a:t>20/05/2019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6D3B8B9-44B3-493B-A17B-A88E1B42E836}"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DD9D2D9-50E9-48DF-B3B7-E48BD5AD9E17}" type="datetimeFigureOut">
              <a:rPr lang="id-ID" smtClean="0"/>
              <a:pPr/>
              <a:t>20/05/2019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6D3B8B9-44B3-493B-A17B-A88E1B42E836}"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D9D2D9-50E9-48DF-B3B7-E48BD5AD9E17}" type="datetimeFigureOut">
              <a:rPr lang="id-ID" smtClean="0"/>
              <a:pPr/>
              <a:t>20/05/2019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6D3B8B9-44B3-493B-A17B-A88E1B42E836}"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3DD9D2D9-50E9-48DF-B3B7-E48BD5AD9E17}" type="datetimeFigureOut">
              <a:rPr lang="id-ID" smtClean="0"/>
              <a:pPr/>
              <a:t>20/05/2019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6D3B8B9-44B3-493B-A17B-A88E1B42E836}"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3DD9D2D9-50E9-48DF-B3B7-E48BD5AD9E17}" type="datetimeFigureOut">
              <a:rPr lang="id-ID" smtClean="0"/>
              <a:pPr/>
              <a:t>20/05/2019</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B6D3B8B9-44B3-493B-A17B-A88E1B42E836}"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3DD9D2D9-50E9-48DF-B3B7-E48BD5AD9E17}" type="datetimeFigureOut">
              <a:rPr lang="id-ID" smtClean="0"/>
              <a:pPr/>
              <a:t>20/05/2019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6D3B8B9-44B3-493B-A17B-A88E1B42E836}"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D9D2D9-50E9-48DF-B3B7-E48BD5AD9E17}" type="datetimeFigureOut">
              <a:rPr lang="id-ID" smtClean="0"/>
              <a:pPr/>
              <a:t>20/05/2019</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B6D3B8B9-44B3-493B-A17B-A88E1B42E836}"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D9D2D9-50E9-48DF-B3B7-E48BD5AD9E17}" type="datetimeFigureOut">
              <a:rPr lang="id-ID" smtClean="0"/>
              <a:pPr/>
              <a:t>20/05/2019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6D3B8B9-44B3-493B-A17B-A88E1B42E836}"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D9D2D9-50E9-48DF-B3B7-E48BD5AD9E17}" type="datetimeFigureOut">
              <a:rPr lang="id-ID" smtClean="0"/>
              <a:pPr/>
              <a:t>20/05/2019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6D3B8B9-44B3-493B-A17B-A88E1B42E836}"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D9D2D9-50E9-48DF-B3B7-E48BD5AD9E17}" type="datetimeFigureOut">
              <a:rPr lang="id-ID" smtClean="0"/>
              <a:pPr/>
              <a:t>20/05/2019</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D3B8B9-44B3-493B-A17B-A88E1B42E836}"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NEGARA</a:t>
            </a:r>
            <a:endParaRPr lang="id-ID" dirty="0"/>
          </a:p>
        </p:txBody>
      </p:sp>
      <p:sp>
        <p:nvSpPr>
          <p:cNvPr id="3" name="Subtitle 2"/>
          <p:cNvSpPr>
            <a:spLocks noGrp="1"/>
          </p:cNvSpPr>
          <p:nvPr>
            <p:ph type="subTitle" idx="1"/>
          </p:nvPr>
        </p:nvSpPr>
        <p:spPr/>
        <p:txBody>
          <a:bodyPr/>
          <a:lstStyle/>
          <a:p>
            <a:r>
              <a:rPr lang="id-ID" dirty="0" smtClean="0"/>
              <a:t>JAKA TRIWIDARYANTA</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2"/>
          <p:cNvSpPr>
            <a:spLocks noGrp="1"/>
          </p:cNvSpPr>
          <p:nvPr>
            <p:ph idx="1"/>
          </p:nvPr>
        </p:nvSpPr>
        <p:spPr>
          <a:xfrm>
            <a:off x="457200" y="762000"/>
            <a:ext cx="8229600" cy="5943600"/>
          </a:xfrm>
        </p:spPr>
        <p:txBody>
          <a:bodyPr/>
          <a:lstStyle/>
          <a:p>
            <a:pPr eaLnBrk="1" hangingPunct="1">
              <a:buFontTx/>
              <a:buNone/>
            </a:pPr>
            <a:r>
              <a:rPr lang="en-US" smtClean="0"/>
              <a:t>7. Teori Perjanjian Masyarakat/Sosial</a:t>
            </a:r>
          </a:p>
          <a:p>
            <a:pPr eaLnBrk="1" hangingPunct="1">
              <a:buFontTx/>
              <a:buNone/>
            </a:pPr>
            <a:r>
              <a:rPr lang="en-US" smtClean="0"/>
              <a:t>Dikemukakan Thomas Hobbes (TH), John Locke (JL) dan J.J. Rousseau (JJR) bahwa terbentuknya negara ditandai dengan adanya dua jaman, yaitu sebelum bernegara (keadaan almiah) dan sesudah bernegara. Peralihan jaman sebelum bernegara ke jaman bernegara melalui Perjanjian Sosial.</a:t>
            </a:r>
          </a:p>
          <a:p>
            <a:pPr eaLnBrk="1" hangingPunct="1">
              <a:buFontTx/>
              <a:buNone/>
            </a:pPr>
            <a:r>
              <a:rPr lang="en-US" smtClean="0"/>
              <a:t>Namun ketiga ilmuwan tersebut berbeda dalam menggambarkan keadaan masing-masing jaman.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idx="1"/>
          </p:nvPr>
        </p:nvSpPr>
        <p:spPr>
          <a:xfrm>
            <a:off x="457200" y="152400"/>
            <a:ext cx="8229600" cy="6553200"/>
          </a:xfrm>
        </p:spPr>
        <p:txBody>
          <a:bodyPr/>
          <a:lstStyle/>
          <a:p>
            <a:pPr eaLnBrk="1" hangingPunct="1">
              <a:lnSpc>
                <a:spcPct val="90000"/>
              </a:lnSpc>
              <a:buFontTx/>
              <a:buNone/>
            </a:pPr>
            <a:r>
              <a:rPr lang="en-US" sz="2800" dirty="0" err="1" smtClean="0"/>
              <a:t>Perbedaan</a:t>
            </a:r>
            <a:r>
              <a:rPr lang="en-US" sz="2800" dirty="0" smtClean="0"/>
              <a:t> </a:t>
            </a:r>
            <a:r>
              <a:rPr lang="en-US" sz="2800" dirty="0" err="1" smtClean="0"/>
              <a:t>tersebut</a:t>
            </a:r>
            <a:r>
              <a:rPr lang="en-US" sz="2800" dirty="0" smtClean="0"/>
              <a:t> </a:t>
            </a:r>
            <a:r>
              <a:rPr lang="en-US" sz="2800" dirty="0" err="1" smtClean="0"/>
              <a:t>sebagai</a:t>
            </a:r>
            <a:r>
              <a:rPr lang="en-US" sz="2800" dirty="0" smtClean="0"/>
              <a:t> </a:t>
            </a:r>
            <a:r>
              <a:rPr lang="en-US" sz="2800" dirty="0" err="1" smtClean="0"/>
              <a:t>berikut</a:t>
            </a:r>
            <a:r>
              <a:rPr lang="en-US" sz="2800" dirty="0" smtClean="0"/>
              <a:t>:</a:t>
            </a:r>
          </a:p>
          <a:p>
            <a:pPr eaLnBrk="1" hangingPunct="1">
              <a:lnSpc>
                <a:spcPct val="90000"/>
              </a:lnSpc>
              <a:buFontTx/>
              <a:buNone/>
            </a:pPr>
            <a:endParaRPr lang="en-US" sz="2800" dirty="0" smtClean="0"/>
          </a:p>
        </p:txBody>
      </p:sp>
      <p:graphicFrame>
        <p:nvGraphicFramePr>
          <p:cNvPr id="3" name="Table 2"/>
          <p:cNvGraphicFramePr>
            <a:graphicFrameLocks noGrp="1"/>
          </p:cNvGraphicFramePr>
          <p:nvPr/>
        </p:nvGraphicFramePr>
        <p:xfrm>
          <a:off x="0" y="642919"/>
          <a:ext cx="9358346" cy="6366357"/>
        </p:xfrm>
        <a:graphic>
          <a:graphicData uri="http://schemas.openxmlformats.org/drawingml/2006/table">
            <a:tbl>
              <a:tblPr firstRow="1" bandRow="1">
                <a:tableStyleId>{5C22544A-7EE6-4342-B048-85BDC9FD1C3A}</a:tableStyleId>
              </a:tblPr>
              <a:tblGrid>
                <a:gridCol w="2171111"/>
                <a:gridCol w="2320878"/>
                <a:gridCol w="3069548"/>
                <a:gridCol w="1796809"/>
              </a:tblGrid>
              <a:tr h="786752">
                <a:tc>
                  <a:txBody>
                    <a:bodyPr/>
                    <a:lstStyle/>
                    <a:p>
                      <a:pPr algn="ctr"/>
                      <a:r>
                        <a:rPr lang="en-US" sz="2400" dirty="0" err="1" smtClean="0"/>
                        <a:t>Ilmuwan</a:t>
                      </a:r>
                      <a:endParaRPr lang="en-US" sz="2400" dirty="0"/>
                    </a:p>
                  </a:txBody>
                  <a:tcPr/>
                </a:tc>
                <a:tc>
                  <a:txBody>
                    <a:bodyPr/>
                    <a:lstStyle/>
                    <a:p>
                      <a:pPr algn="ctr"/>
                      <a:r>
                        <a:rPr lang="en-US" sz="2400" dirty="0" err="1" smtClean="0"/>
                        <a:t>Keadaan</a:t>
                      </a:r>
                      <a:r>
                        <a:rPr lang="en-US" sz="2400" dirty="0" smtClean="0"/>
                        <a:t> </a:t>
                      </a:r>
                      <a:r>
                        <a:rPr lang="en-US" sz="2400" dirty="0" err="1" smtClean="0"/>
                        <a:t>Alamiah</a:t>
                      </a:r>
                      <a:endParaRPr lang="en-US" sz="2400" dirty="0"/>
                    </a:p>
                  </a:txBody>
                  <a:tcPr/>
                </a:tc>
                <a:tc>
                  <a:txBody>
                    <a:bodyPr/>
                    <a:lstStyle/>
                    <a:p>
                      <a:pPr algn="ctr"/>
                      <a:r>
                        <a:rPr lang="en-US" sz="2400" dirty="0" err="1" smtClean="0"/>
                        <a:t>Isi</a:t>
                      </a:r>
                      <a:r>
                        <a:rPr lang="en-US" sz="2400" dirty="0" smtClean="0"/>
                        <a:t> </a:t>
                      </a:r>
                      <a:r>
                        <a:rPr lang="en-US" sz="2400" dirty="0" err="1" smtClean="0"/>
                        <a:t>Perjanjian</a:t>
                      </a:r>
                      <a:r>
                        <a:rPr lang="en-US" sz="2400" dirty="0" smtClean="0"/>
                        <a:t> </a:t>
                      </a:r>
                      <a:r>
                        <a:rPr lang="en-US" sz="2400" dirty="0" err="1" smtClean="0"/>
                        <a:t>Sosial</a:t>
                      </a:r>
                      <a:endParaRPr lang="en-US" sz="2400" dirty="0"/>
                    </a:p>
                  </a:txBody>
                  <a:tcPr/>
                </a:tc>
                <a:tc>
                  <a:txBody>
                    <a:bodyPr/>
                    <a:lstStyle/>
                    <a:p>
                      <a:pPr algn="ctr"/>
                      <a:r>
                        <a:rPr lang="en-US" sz="2400" dirty="0" err="1" smtClean="0"/>
                        <a:t>Bentuk</a:t>
                      </a:r>
                      <a:r>
                        <a:rPr lang="en-US" sz="2400" dirty="0" smtClean="0"/>
                        <a:t> Negara</a:t>
                      </a:r>
                      <a:endParaRPr lang="en-US" sz="2400" dirty="0"/>
                    </a:p>
                  </a:txBody>
                  <a:tcPr/>
                </a:tc>
              </a:tr>
              <a:tr h="1486087">
                <a:tc>
                  <a:txBody>
                    <a:bodyPr/>
                    <a:lstStyle/>
                    <a:p>
                      <a:r>
                        <a:rPr lang="id-ID" sz="2000" dirty="0" smtClean="0"/>
                        <a:t>Thomas</a:t>
                      </a:r>
                    </a:p>
                    <a:p>
                      <a:r>
                        <a:rPr lang="en-US" sz="2000" dirty="0" smtClean="0"/>
                        <a:t>H</a:t>
                      </a:r>
                      <a:r>
                        <a:rPr lang="id-ID" sz="2000" dirty="0" smtClean="0"/>
                        <a:t>obes</a:t>
                      </a:r>
                      <a:r>
                        <a:rPr lang="en-US" sz="2000" dirty="0" smtClean="0"/>
                        <a:t>.</a:t>
                      </a:r>
                    </a:p>
                    <a:p>
                      <a:r>
                        <a:rPr lang="en-US" sz="2000" dirty="0" smtClean="0"/>
                        <a:t>(1588-1676)</a:t>
                      </a:r>
                      <a:endParaRPr lang="en-US" sz="2000" dirty="0"/>
                    </a:p>
                  </a:txBody>
                  <a:tcPr/>
                </a:tc>
                <a:tc>
                  <a:txBody>
                    <a:bodyPr/>
                    <a:lstStyle/>
                    <a:p>
                      <a:r>
                        <a:rPr lang="en-US" sz="2400" dirty="0" err="1" smtClean="0"/>
                        <a:t>Kacau</a:t>
                      </a:r>
                      <a:r>
                        <a:rPr lang="en-US" sz="2400" dirty="0" smtClean="0"/>
                        <a:t> </a:t>
                      </a:r>
                      <a:r>
                        <a:rPr lang="en-US" sz="2400" dirty="0" err="1" smtClean="0"/>
                        <a:t>balau</a:t>
                      </a:r>
                      <a:r>
                        <a:rPr lang="en-US" sz="2400" dirty="0" smtClean="0"/>
                        <a:t>, </a:t>
                      </a:r>
                      <a:r>
                        <a:rPr lang="en-US" sz="2400" dirty="0" err="1" smtClean="0"/>
                        <a:t>kejam</a:t>
                      </a:r>
                      <a:r>
                        <a:rPr lang="en-US" sz="2400" dirty="0" smtClean="0"/>
                        <a:t> (homo </a:t>
                      </a:r>
                      <a:r>
                        <a:rPr lang="en-US" sz="2400" dirty="0" err="1" smtClean="0"/>
                        <a:t>homini</a:t>
                      </a:r>
                      <a:r>
                        <a:rPr lang="en-US" sz="2400" baseline="0" dirty="0" smtClean="0"/>
                        <a:t> </a:t>
                      </a:r>
                      <a:r>
                        <a:rPr lang="en-US" sz="2400" baseline="0" dirty="0" err="1" smtClean="0"/>
                        <a:t>lopus</a:t>
                      </a:r>
                      <a:r>
                        <a:rPr lang="en-US" sz="2400" baseline="0" dirty="0" smtClean="0"/>
                        <a:t>)</a:t>
                      </a:r>
                      <a:endParaRPr lang="en-US" sz="2400" dirty="0"/>
                    </a:p>
                  </a:txBody>
                  <a:tcPr/>
                </a:tc>
                <a:tc>
                  <a:txBody>
                    <a:bodyPr/>
                    <a:lstStyle/>
                    <a:p>
                      <a:r>
                        <a:rPr lang="en-US" sz="2400" dirty="0" err="1" smtClean="0"/>
                        <a:t>Menyerahkan</a:t>
                      </a:r>
                      <a:r>
                        <a:rPr lang="en-US" sz="2400" dirty="0" smtClean="0"/>
                        <a:t> </a:t>
                      </a:r>
                      <a:r>
                        <a:rPr lang="en-US" sz="2400" dirty="0" err="1" smtClean="0"/>
                        <a:t>seluruh</a:t>
                      </a:r>
                      <a:r>
                        <a:rPr lang="en-US" sz="2400" dirty="0" smtClean="0"/>
                        <a:t> </a:t>
                      </a:r>
                      <a:r>
                        <a:rPr lang="en-US" sz="2400" dirty="0" err="1" smtClean="0"/>
                        <a:t>hak</a:t>
                      </a:r>
                      <a:r>
                        <a:rPr lang="en-US" sz="2400" dirty="0" smtClean="0"/>
                        <a:t> </a:t>
                      </a:r>
                      <a:r>
                        <a:rPr lang="en-US" sz="2400" dirty="0" err="1" smtClean="0"/>
                        <a:t>kodrat</a:t>
                      </a:r>
                      <a:r>
                        <a:rPr lang="en-US" sz="2400" dirty="0" smtClean="0"/>
                        <a:t> </a:t>
                      </a:r>
                      <a:r>
                        <a:rPr lang="en-US" sz="2400" dirty="0" err="1" smtClean="0"/>
                        <a:t>individu</a:t>
                      </a:r>
                      <a:r>
                        <a:rPr lang="en-US" sz="2400" dirty="0" smtClean="0"/>
                        <a:t> </a:t>
                      </a:r>
                      <a:r>
                        <a:rPr lang="en-US" sz="2400" dirty="0" err="1" smtClean="0"/>
                        <a:t>kpd</a:t>
                      </a:r>
                      <a:r>
                        <a:rPr lang="en-US" sz="2400" dirty="0" smtClean="0"/>
                        <a:t> </a:t>
                      </a:r>
                      <a:r>
                        <a:rPr lang="en-US" sz="2400" dirty="0" err="1" smtClean="0"/>
                        <a:t>seseorang</a:t>
                      </a:r>
                      <a:r>
                        <a:rPr lang="en-US" sz="2400" dirty="0" smtClean="0"/>
                        <a:t>/</a:t>
                      </a:r>
                      <a:r>
                        <a:rPr lang="en-US" sz="2400" dirty="0" err="1" smtClean="0"/>
                        <a:t>lembaga</a:t>
                      </a:r>
                      <a:endParaRPr lang="en-US" sz="2400" dirty="0"/>
                    </a:p>
                  </a:txBody>
                  <a:tcPr/>
                </a:tc>
                <a:tc>
                  <a:txBody>
                    <a:bodyPr/>
                    <a:lstStyle/>
                    <a:p>
                      <a:r>
                        <a:rPr lang="en-US" sz="2400" dirty="0" smtClean="0"/>
                        <a:t>Negara </a:t>
                      </a:r>
                      <a:r>
                        <a:rPr lang="en-US" sz="2400" dirty="0" err="1" smtClean="0"/>
                        <a:t>Absolut</a:t>
                      </a:r>
                      <a:endParaRPr lang="en-US" sz="2400" dirty="0"/>
                    </a:p>
                  </a:txBody>
                  <a:tcPr/>
                </a:tc>
              </a:tr>
              <a:tr h="2068677">
                <a:tc>
                  <a:txBody>
                    <a:bodyPr/>
                    <a:lstStyle/>
                    <a:p>
                      <a:r>
                        <a:rPr lang="en-US" sz="2000" dirty="0" smtClean="0"/>
                        <a:t>J</a:t>
                      </a:r>
                      <a:r>
                        <a:rPr lang="id-ID" sz="2000" dirty="0" smtClean="0"/>
                        <a:t>ohn</a:t>
                      </a:r>
                    </a:p>
                    <a:p>
                      <a:r>
                        <a:rPr lang="en-US" sz="2000" dirty="0" smtClean="0"/>
                        <a:t>L</a:t>
                      </a:r>
                      <a:r>
                        <a:rPr lang="id-ID" sz="2000" dirty="0" smtClean="0"/>
                        <a:t>ockes</a:t>
                      </a:r>
                      <a:endParaRPr lang="en-US" sz="2000" dirty="0" smtClean="0"/>
                    </a:p>
                    <a:p>
                      <a:r>
                        <a:rPr lang="en-US" sz="2000" dirty="0" smtClean="0"/>
                        <a:t>(1632-1704)</a:t>
                      </a:r>
                    </a:p>
                    <a:p>
                      <a:endParaRPr lang="en-US" sz="2000" dirty="0"/>
                    </a:p>
                  </a:txBody>
                  <a:tcPr/>
                </a:tc>
                <a:tc>
                  <a:txBody>
                    <a:bodyPr/>
                    <a:lstStyle/>
                    <a:p>
                      <a:r>
                        <a:rPr lang="en-US" sz="2400" dirty="0" err="1" smtClean="0"/>
                        <a:t>Hidup</a:t>
                      </a:r>
                      <a:r>
                        <a:rPr lang="en-US" sz="2400" dirty="0" smtClean="0"/>
                        <a:t> </a:t>
                      </a:r>
                      <a:r>
                        <a:rPr lang="en-US" sz="2400" dirty="0" err="1" smtClean="0"/>
                        <a:t>bebas</a:t>
                      </a:r>
                      <a:r>
                        <a:rPr lang="en-US" sz="2400" dirty="0" smtClean="0"/>
                        <a:t> </a:t>
                      </a:r>
                      <a:r>
                        <a:rPr lang="en-US" sz="2400" dirty="0" err="1" smtClean="0"/>
                        <a:t>dan</a:t>
                      </a:r>
                      <a:r>
                        <a:rPr lang="en-US" sz="2400" dirty="0" smtClean="0"/>
                        <a:t> </a:t>
                      </a:r>
                      <a:r>
                        <a:rPr lang="en-US" sz="2400" dirty="0" err="1" smtClean="0"/>
                        <a:t>sederajat</a:t>
                      </a:r>
                      <a:endParaRPr lang="en-US" sz="2400" dirty="0"/>
                    </a:p>
                  </a:txBody>
                  <a:tcPr/>
                </a:tc>
                <a:tc>
                  <a:txBody>
                    <a:bodyPr/>
                    <a:lstStyle/>
                    <a:p>
                      <a:r>
                        <a:rPr lang="en-US" sz="2400" dirty="0" err="1" smtClean="0"/>
                        <a:t>Menyerahkan</a:t>
                      </a:r>
                      <a:r>
                        <a:rPr lang="en-US" sz="2400" dirty="0" smtClean="0"/>
                        <a:t> </a:t>
                      </a:r>
                      <a:r>
                        <a:rPr lang="en-US" sz="2400" dirty="0" err="1" smtClean="0"/>
                        <a:t>sebagian</a:t>
                      </a:r>
                      <a:r>
                        <a:rPr lang="en-US" sz="2400" dirty="0" smtClean="0"/>
                        <a:t> </a:t>
                      </a:r>
                      <a:r>
                        <a:rPr lang="en-US" sz="2400" dirty="0" err="1" smtClean="0"/>
                        <a:t>hak</a:t>
                      </a:r>
                      <a:r>
                        <a:rPr lang="en-US" sz="2400" dirty="0" smtClean="0"/>
                        <a:t> </a:t>
                      </a:r>
                      <a:r>
                        <a:rPr lang="en-US" sz="2400" dirty="0" err="1" smtClean="0"/>
                        <a:t>kodrat</a:t>
                      </a:r>
                      <a:r>
                        <a:rPr lang="en-US" sz="2400" baseline="0" dirty="0" smtClean="0"/>
                        <a:t> </a:t>
                      </a:r>
                      <a:r>
                        <a:rPr lang="en-US" sz="2400" baseline="0" dirty="0" err="1" smtClean="0"/>
                        <a:t>individu</a:t>
                      </a:r>
                      <a:r>
                        <a:rPr lang="en-US" sz="2400" baseline="0" dirty="0" smtClean="0"/>
                        <a:t> </a:t>
                      </a:r>
                      <a:r>
                        <a:rPr lang="en-US" sz="2400" baseline="0" dirty="0" err="1" smtClean="0"/>
                        <a:t>kpd</a:t>
                      </a:r>
                      <a:r>
                        <a:rPr lang="en-US" sz="2400" baseline="0" dirty="0" smtClean="0"/>
                        <a:t> </a:t>
                      </a:r>
                      <a:r>
                        <a:rPr lang="en-US" sz="2400" baseline="0" dirty="0" err="1" smtClean="0"/>
                        <a:t>seseorang</a:t>
                      </a:r>
                      <a:r>
                        <a:rPr lang="en-US" sz="2400" baseline="0" dirty="0" smtClean="0"/>
                        <a:t>/</a:t>
                      </a:r>
                      <a:r>
                        <a:rPr lang="en-US" sz="2400" baseline="0" dirty="0" err="1" smtClean="0"/>
                        <a:t>lembaga</a:t>
                      </a:r>
                      <a:r>
                        <a:rPr lang="en-US" sz="2400" baseline="0" dirty="0" smtClean="0"/>
                        <a:t> </a:t>
                      </a:r>
                      <a:r>
                        <a:rPr lang="en-US" sz="2400" baseline="0" dirty="0" err="1" smtClean="0"/>
                        <a:t>yg</a:t>
                      </a:r>
                      <a:r>
                        <a:rPr lang="en-US" sz="2400" baseline="0" dirty="0" smtClean="0"/>
                        <a:t> </a:t>
                      </a:r>
                      <a:r>
                        <a:rPr lang="en-US" sz="2400" baseline="0" dirty="0" err="1" smtClean="0"/>
                        <a:t>diatur</a:t>
                      </a:r>
                      <a:r>
                        <a:rPr lang="en-US" sz="2400" baseline="0" dirty="0" smtClean="0"/>
                        <a:t> </a:t>
                      </a:r>
                      <a:r>
                        <a:rPr lang="en-US" sz="2400" baseline="0" dirty="0" err="1" smtClean="0"/>
                        <a:t>dng</a:t>
                      </a:r>
                      <a:r>
                        <a:rPr lang="en-US" sz="2400" baseline="0" dirty="0" smtClean="0"/>
                        <a:t> </a:t>
                      </a:r>
                      <a:r>
                        <a:rPr lang="en-US" sz="2400" baseline="0" dirty="0" err="1" smtClean="0"/>
                        <a:t>Konstitusi</a:t>
                      </a:r>
                      <a:endParaRPr lang="en-US" sz="2400" dirty="0"/>
                    </a:p>
                  </a:txBody>
                  <a:tcPr/>
                </a:tc>
                <a:tc>
                  <a:txBody>
                    <a:bodyPr/>
                    <a:lstStyle/>
                    <a:p>
                      <a:r>
                        <a:rPr lang="en-US" sz="2400" dirty="0" smtClean="0"/>
                        <a:t>Negara </a:t>
                      </a:r>
                      <a:r>
                        <a:rPr lang="en-US" sz="2400" dirty="0" err="1" smtClean="0"/>
                        <a:t>Konstitusional</a:t>
                      </a:r>
                      <a:endParaRPr lang="en-US" sz="2400" dirty="0"/>
                    </a:p>
                  </a:txBody>
                  <a:tcPr/>
                </a:tc>
              </a:tr>
              <a:tr h="1873565">
                <a:tc>
                  <a:txBody>
                    <a:bodyPr/>
                    <a:lstStyle/>
                    <a:p>
                      <a:r>
                        <a:rPr lang="en-US" sz="2000" dirty="0" smtClean="0"/>
                        <a:t>J.J.</a:t>
                      </a:r>
                      <a:r>
                        <a:rPr lang="id-ID" sz="2000" dirty="0" smtClean="0"/>
                        <a:t> </a:t>
                      </a:r>
                      <a:r>
                        <a:rPr lang="en-US" sz="2000" dirty="0" smtClean="0"/>
                        <a:t>R</a:t>
                      </a:r>
                      <a:r>
                        <a:rPr lang="id-ID" sz="2000" dirty="0" smtClean="0"/>
                        <a:t>ousseau</a:t>
                      </a:r>
                      <a:endParaRPr lang="en-US" sz="2000" dirty="0" smtClean="0"/>
                    </a:p>
                    <a:p>
                      <a:r>
                        <a:rPr lang="en-US" sz="2000" dirty="0" smtClean="0"/>
                        <a:t>(1712-1778)</a:t>
                      </a:r>
                      <a:endParaRPr lang="en-US" sz="2000" dirty="0"/>
                    </a:p>
                  </a:txBody>
                  <a:tcPr/>
                </a:tc>
                <a:tc>
                  <a:txBody>
                    <a:bodyPr/>
                    <a:lstStyle/>
                    <a:p>
                      <a:r>
                        <a:rPr lang="en-US" sz="2400" dirty="0" err="1" smtClean="0"/>
                        <a:t>Aman</a:t>
                      </a:r>
                      <a:r>
                        <a:rPr lang="en-US" sz="2400" dirty="0" smtClean="0"/>
                        <a:t> </a:t>
                      </a:r>
                      <a:r>
                        <a:rPr lang="en-US" sz="2400" dirty="0" err="1" smtClean="0"/>
                        <a:t>dan</a:t>
                      </a:r>
                      <a:r>
                        <a:rPr lang="en-US" sz="2400" dirty="0" smtClean="0"/>
                        <a:t> </a:t>
                      </a:r>
                      <a:r>
                        <a:rPr lang="en-US" sz="2400" dirty="0" err="1" smtClean="0"/>
                        <a:t>bahagia</a:t>
                      </a:r>
                      <a:endParaRPr lang="en-US" sz="2400" dirty="0"/>
                    </a:p>
                  </a:txBody>
                  <a:tcPr/>
                </a:tc>
                <a:tc>
                  <a:txBody>
                    <a:bodyPr/>
                    <a:lstStyle/>
                    <a:p>
                      <a:r>
                        <a:rPr lang="en-US" sz="2400" dirty="0" err="1" smtClean="0"/>
                        <a:t>Menyerahkan</a:t>
                      </a:r>
                      <a:r>
                        <a:rPr lang="en-US" sz="2400" dirty="0" smtClean="0"/>
                        <a:t> </a:t>
                      </a:r>
                      <a:r>
                        <a:rPr lang="en-US" sz="2400" dirty="0" err="1" smtClean="0"/>
                        <a:t>kpd</a:t>
                      </a:r>
                      <a:r>
                        <a:rPr lang="en-US" sz="2400" dirty="0" smtClean="0"/>
                        <a:t> “</a:t>
                      </a:r>
                      <a:r>
                        <a:rPr lang="en-US" sz="2400" dirty="0" err="1" smtClean="0"/>
                        <a:t>kemauan</a:t>
                      </a:r>
                      <a:r>
                        <a:rPr lang="en-US" sz="2400" dirty="0" smtClean="0"/>
                        <a:t> </a:t>
                      </a:r>
                      <a:r>
                        <a:rPr lang="en-US" sz="2400" dirty="0" err="1" smtClean="0"/>
                        <a:t>umum</a:t>
                      </a:r>
                      <a:r>
                        <a:rPr lang="en-US" sz="2400" dirty="0" smtClean="0"/>
                        <a:t>” (</a:t>
                      </a:r>
                      <a:r>
                        <a:rPr lang="en-US" sz="2400" i="1" dirty="0" smtClean="0"/>
                        <a:t>general will) </a:t>
                      </a:r>
                      <a:r>
                        <a:rPr lang="en-US" sz="2400" i="0" dirty="0" err="1" smtClean="0"/>
                        <a:t>dari</a:t>
                      </a:r>
                      <a:r>
                        <a:rPr lang="en-US" sz="2400" i="0" baseline="0" dirty="0" smtClean="0"/>
                        <a:t> </a:t>
                      </a:r>
                      <a:r>
                        <a:rPr lang="en-US" sz="2400" i="0" baseline="0" dirty="0" err="1" smtClean="0"/>
                        <a:t>rakyat</a:t>
                      </a:r>
                      <a:endParaRPr lang="en-US" sz="2400" dirty="0"/>
                    </a:p>
                  </a:txBody>
                  <a:tcPr/>
                </a:tc>
                <a:tc>
                  <a:txBody>
                    <a:bodyPr/>
                    <a:lstStyle/>
                    <a:p>
                      <a:r>
                        <a:rPr lang="en-US" sz="2400" dirty="0" smtClean="0"/>
                        <a:t>Negara </a:t>
                      </a:r>
                      <a:r>
                        <a:rPr lang="en-US" sz="2400" dirty="0" err="1" smtClean="0"/>
                        <a:t>Kedaulatan</a:t>
                      </a:r>
                      <a:r>
                        <a:rPr lang="en-US" sz="2400" dirty="0" smtClean="0"/>
                        <a:t> Rakyat (</a:t>
                      </a:r>
                      <a:r>
                        <a:rPr lang="en-US" sz="2400" dirty="0" err="1" smtClean="0"/>
                        <a:t>negara</a:t>
                      </a:r>
                      <a:r>
                        <a:rPr lang="en-US" sz="2400" dirty="0" smtClean="0"/>
                        <a:t> </a:t>
                      </a:r>
                      <a:r>
                        <a:rPr lang="en-US" sz="2400" dirty="0" err="1" smtClean="0"/>
                        <a:t>demokrasi</a:t>
                      </a:r>
                      <a:r>
                        <a:rPr lang="en-US" sz="2400" dirty="0" smtClean="0"/>
                        <a:t>)</a:t>
                      </a:r>
                      <a:endParaRPr lang="en-US" sz="2400"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idx="1"/>
          </p:nvPr>
        </p:nvSpPr>
        <p:spPr>
          <a:xfrm>
            <a:off x="0" y="381000"/>
            <a:ext cx="9144000" cy="6324600"/>
          </a:xfrm>
        </p:spPr>
        <p:txBody>
          <a:bodyPr>
            <a:normAutofit fontScale="92500" lnSpcReduction="20000"/>
          </a:bodyPr>
          <a:lstStyle/>
          <a:p>
            <a:pPr eaLnBrk="1" hangingPunct="1">
              <a:lnSpc>
                <a:spcPct val="80000"/>
              </a:lnSpc>
              <a:buFontTx/>
              <a:buNone/>
            </a:pPr>
            <a:r>
              <a:rPr lang="sv-SE" smtClean="0">
                <a:solidFill>
                  <a:srgbClr val="0070C0"/>
                </a:solidFill>
              </a:rPr>
              <a:t>Teori-teori Historis :</a:t>
            </a:r>
          </a:p>
          <a:p>
            <a:pPr eaLnBrk="1" hangingPunct="1">
              <a:lnSpc>
                <a:spcPct val="80000"/>
              </a:lnSpc>
              <a:buFontTx/>
              <a:buNone/>
            </a:pPr>
            <a:r>
              <a:rPr lang="sv-SE" smtClean="0"/>
              <a:t>1. Teori Patriarkhal dan teori matriarkhal</a:t>
            </a:r>
          </a:p>
          <a:p>
            <a:pPr eaLnBrk="1" hangingPunct="1">
              <a:lnSpc>
                <a:spcPct val="80000"/>
              </a:lnSpc>
              <a:buFontTx/>
              <a:buNone/>
            </a:pPr>
            <a:r>
              <a:rPr lang="sv-SE" smtClean="0"/>
              <a:t>	Inti dari teori patriarkhal dan matriarkhal menyatakan bhw  keluarga adl kesatuan sosial yg paling utama dlm masy. Teori Patriarkhal menyatakan bhw ayahlah yg berkuasa dlm keluarga itu dan garis keturunan ditarik dari pihak ayah, sedang teori matriarkhal menyatakan bhw pihak ibu adl yg berkuasa dan garis keturunan ditarik dari pihak ibu.</a:t>
            </a:r>
          </a:p>
          <a:p>
            <a:pPr eaLnBrk="1" hangingPunct="1">
              <a:lnSpc>
                <a:spcPct val="80000"/>
              </a:lnSpc>
              <a:buFontTx/>
              <a:buNone/>
            </a:pPr>
            <a:r>
              <a:rPr lang="sv-SE" smtClean="0"/>
              <a:t>	Keluarga berkembang dan terjadilah beberapa keluarga. Lambat laun keluarga-keluarga merupakan kesatuan etnis yg besar dan terjadilah suku. Suku meluas dan menjadi beberapa suku di sinilah benih pertama dari negara. Negara adl pengelompokan beberapa suku.</a:t>
            </a:r>
          </a:p>
          <a:p>
            <a:pPr eaLnBrk="1" hangingPunct="1">
              <a:lnSpc>
                <a:spcPct val="80000"/>
              </a:lnSpc>
              <a:buFontTx/>
              <a:buNone/>
            </a:pPr>
            <a:r>
              <a:rPr lang="sv-SE" smtClean="0"/>
              <a:t>	Teori Ptriarkhal telah ditemukan dlm tulisan Aristoteles, namun teori ini secara jelas dikembangkan oleh Sir Henry Summer Maine dlm abad ke 19. </a:t>
            </a:r>
            <a:r>
              <a:rPr lang="fi-FI" smtClean="0"/>
              <a:t>Teori Matriarkhal pertama kali dikemukakan oleh J.J. Bachofen.</a:t>
            </a: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idx="1"/>
          </p:nvPr>
        </p:nvSpPr>
        <p:spPr>
          <a:xfrm>
            <a:off x="457200" y="304800"/>
            <a:ext cx="8458200" cy="6324600"/>
          </a:xfrm>
        </p:spPr>
        <p:txBody>
          <a:bodyPr/>
          <a:lstStyle/>
          <a:p>
            <a:pPr eaLnBrk="1" hangingPunct="1">
              <a:buFontTx/>
              <a:buNone/>
            </a:pPr>
            <a:r>
              <a:rPr lang="fi-FI" smtClean="0"/>
              <a:t>2. Teori Historis</a:t>
            </a:r>
          </a:p>
          <a:p>
            <a:pPr eaLnBrk="1" hangingPunct="1">
              <a:buFontTx/>
              <a:buNone/>
            </a:pPr>
            <a:r>
              <a:rPr lang="fi-FI" sz="2400" smtClean="0"/>
              <a:t>Keluarga      Bbrp keluarga (hidup nomaden)      Hidup menetap (bertani, beternak)      Hak milik      Tata Tertib      Pemerintahan.</a:t>
            </a:r>
          </a:p>
          <a:p>
            <a:pPr eaLnBrk="1" hangingPunct="1">
              <a:buFontTx/>
              <a:buNone/>
            </a:pPr>
            <a:endParaRPr lang="fi-FI" sz="2400" smtClean="0"/>
          </a:p>
          <a:p>
            <a:pPr eaLnBrk="1" hangingPunct="1">
              <a:buFontTx/>
              <a:buNone/>
            </a:pPr>
            <a:r>
              <a:rPr lang="fi-FI" sz="2400" smtClean="0"/>
              <a:t>Setelah hidup menetap      Menjadi kelompok suku      Negara Suku (Tribal State)      Negara Kota.</a:t>
            </a:r>
          </a:p>
          <a:p>
            <a:pPr eaLnBrk="1" hangingPunct="1">
              <a:buFontTx/>
              <a:buNone/>
            </a:pPr>
            <a:endParaRPr lang="fi-FI" sz="2400" smtClean="0"/>
          </a:p>
          <a:p>
            <a:pPr eaLnBrk="1" hangingPunct="1">
              <a:buFontTx/>
              <a:buNone/>
            </a:pPr>
            <a:r>
              <a:rPr lang="fi-FI" sz="2400" smtClean="0"/>
              <a:t>Setelah menjadi Negara Kota terdapat dua perkembangan:</a:t>
            </a:r>
          </a:p>
          <a:p>
            <a:pPr eaLnBrk="1" hangingPunct="1"/>
            <a:r>
              <a:rPr lang="fi-FI" sz="2400" smtClean="0"/>
              <a:t>Di semenanjung Itali berkembang menjadi Imperium Itali, tetapi kemudian terpecah belah menjadi satuan yg lebih kecil.</a:t>
            </a:r>
          </a:p>
          <a:p>
            <a:pPr eaLnBrk="1" hangingPunct="1"/>
            <a:r>
              <a:rPr lang="fi-FI" sz="2400" smtClean="0"/>
              <a:t>Di Benua Eropa terdapat kehidupan bersifat Feodal, muncullah negara-negara Kerajaan dan berkembang menjadi Negara Nasional </a:t>
            </a:r>
            <a:r>
              <a:rPr lang="fi-FI" sz="2400" i="1" smtClean="0"/>
              <a:t>(National State).</a:t>
            </a:r>
            <a:endParaRPr lang="en-US" sz="2400" smtClean="0"/>
          </a:p>
        </p:txBody>
      </p:sp>
      <p:cxnSp>
        <p:nvCxnSpPr>
          <p:cNvPr id="4" name="Straight Arrow Connector 3"/>
          <p:cNvCxnSpPr/>
          <p:nvPr/>
        </p:nvCxnSpPr>
        <p:spPr>
          <a:xfrm>
            <a:off x="1752600" y="9906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6400800" y="9906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572000" y="13716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400800" y="13716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8305800" y="13716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657600" y="25908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7315200" y="25908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3352800" y="29718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idx="1"/>
          </p:nvPr>
        </p:nvSpPr>
        <p:spPr>
          <a:xfrm>
            <a:off x="457200" y="609600"/>
            <a:ext cx="8229600" cy="6096000"/>
          </a:xfrm>
        </p:spPr>
        <p:txBody>
          <a:bodyPr/>
          <a:lstStyle/>
          <a:p>
            <a:pPr eaLnBrk="1" hangingPunct="1">
              <a:lnSpc>
                <a:spcPct val="90000"/>
              </a:lnSpc>
              <a:buFontTx/>
              <a:buNone/>
            </a:pPr>
            <a:r>
              <a:rPr lang="fi-FI" sz="2800" b="1" smtClean="0">
                <a:solidFill>
                  <a:srgbClr val="FF0000"/>
                </a:solidFill>
              </a:rPr>
              <a:t>Tujuan dan Fungsi Negara</a:t>
            </a:r>
            <a:endParaRPr lang="fi-FI" sz="2800" smtClean="0">
              <a:solidFill>
                <a:srgbClr val="FF0000"/>
              </a:solidFill>
            </a:endParaRPr>
          </a:p>
          <a:p>
            <a:pPr eaLnBrk="1" hangingPunct="1">
              <a:lnSpc>
                <a:spcPct val="90000"/>
              </a:lnSpc>
              <a:buFontTx/>
              <a:buNone/>
            </a:pPr>
            <a:r>
              <a:rPr lang="fi-FI" sz="2800" smtClean="0"/>
              <a:t>	Tujuan mengumpamakan adanya sasaran yang hendak dicapai yang sudah ditetapkan. </a:t>
            </a:r>
            <a:r>
              <a:rPr lang="sv-SE" sz="2800" smtClean="0"/>
              <a:t>Tujuan menunjukkan suasana ideal yang harus dijelmakan. Tujuan bersifat abstrak dan merupakan idea yang statis. Sedang fungsi menunjukkan keadaan gerak, adanya aktivitas sehingga konkret. Fungsi adl pelaksanaan dari tujuan yg hendak dicapai. Masalah tujuan negara pd dasarnya juga merupakan masalah suasana kekuasaan dan suasana kebebasan individu, karena negara dinilai dan diuji berdasarkan tujuan-tujuan yang dapat direalisir oleh negara.</a:t>
            </a:r>
            <a:endParaRPr lang="en-US" sz="28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idx="1"/>
          </p:nvPr>
        </p:nvSpPr>
        <p:spPr>
          <a:xfrm>
            <a:off x="152400" y="457200"/>
            <a:ext cx="8839200" cy="6248400"/>
          </a:xfrm>
        </p:spPr>
        <p:txBody>
          <a:bodyPr/>
          <a:lstStyle/>
          <a:p>
            <a:pPr eaLnBrk="1" hangingPunct="1">
              <a:lnSpc>
                <a:spcPct val="80000"/>
              </a:lnSpc>
              <a:buFontTx/>
              <a:buNone/>
            </a:pPr>
            <a:r>
              <a:rPr lang="sv-SE" sz="2800" smtClean="0">
                <a:solidFill>
                  <a:srgbClr val="0070C0"/>
                </a:solidFill>
              </a:rPr>
              <a:t>1. Teori Fungsi negara</a:t>
            </a:r>
          </a:p>
          <a:p>
            <a:pPr eaLnBrk="1" hangingPunct="1">
              <a:lnSpc>
                <a:spcPct val="80000"/>
              </a:lnSpc>
              <a:buFontTx/>
              <a:buNone/>
            </a:pPr>
            <a:r>
              <a:rPr lang="sv-SE" sz="2800" smtClean="0"/>
              <a:t>	Terdapat beberapa teori fungsi negara sebagai berikut:</a:t>
            </a:r>
          </a:p>
          <a:p>
            <a:pPr eaLnBrk="1" hangingPunct="1">
              <a:lnSpc>
                <a:spcPct val="80000"/>
              </a:lnSpc>
              <a:buFontTx/>
              <a:buNone/>
            </a:pPr>
            <a:r>
              <a:rPr lang="sv-SE" sz="2800" smtClean="0"/>
              <a:t>a. Anarkhisme</a:t>
            </a:r>
          </a:p>
          <a:p>
            <a:pPr eaLnBrk="1" hangingPunct="1">
              <a:lnSpc>
                <a:spcPct val="80000"/>
              </a:lnSpc>
              <a:buFontTx/>
              <a:buNone/>
            </a:pPr>
            <a:r>
              <a:rPr lang="sv-SE" sz="2800" smtClean="0"/>
              <a:t>	Dlm bahasa Yunani anarkhisme berarti tanpa pemerintah. Kaum Anarkhis berpendapat bhw manusia tdk memerlukan negara dan pemerintah yg dilengkapi dng alat paksaan utk menjamin keamanan dan ketertiban masy. Fungsi negara dan pemerintah dpt diselenggarakan oleh organisasi-organisasi yg dibentuk secara sukarela tanpa alat paksaan, tanpa polisi dan tanpa hukum dan pengadilan. Jadi anarkhisme menginginkan masy yg bebas tanpa organisasi paksaan yg membelenggu dan mengekang kebebasan individu. Anarkhisme menghendaki ketertiban yg dpt diselenggarakan sendiri oleh individu dlm organisasi-organisasi sukarela.</a:t>
            </a:r>
            <a:endParaRPr lang="en-US" sz="28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ChangeArrowheads="1"/>
          </p:cNvSpPr>
          <p:nvPr>
            <p:ph idx="1"/>
          </p:nvPr>
        </p:nvSpPr>
        <p:spPr>
          <a:xfrm>
            <a:off x="457200" y="381000"/>
            <a:ext cx="8229600" cy="6324600"/>
          </a:xfrm>
        </p:spPr>
        <p:txBody>
          <a:bodyPr/>
          <a:lstStyle/>
          <a:p>
            <a:pPr eaLnBrk="1" hangingPunct="1">
              <a:lnSpc>
                <a:spcPct val="90000"/>
              </a:lnSpc>
              <a:buFontTx/>
              <a:buNone/>
            </a:pPr>
            <a:r>
              <a:rPr lang="sv-SE" sz="2800" smtClean="0"/>
              <a:t>b. Individualisme</a:t>
            </a:r>
          </a:p>
          <a:p>
            <a:pPr eaLnBrk="1" hangingPunct="1">
              <a:lnSpc>
                <a:spcPct val="90000"/>
              </a:lnSpc>
              <a:buFontTx/>
              <a:buNone/>
            </a:pPr>
            <a:r>
              <a:rPr lang="sv-SE" sz="2800" smtClean="0"/>
              <a:t>	Negara bagi kaum individualis adalah suatu keburukan yg terpaksa diterima dan negara masih bermanfaat sekalipun hanya untuk menjamin keamanan dan ketertiban. Itulah pula fungsi negara, yaitu menjalankan fungsi-fungsi yg tujuannya memelihara dan mempertahankan keamanan dan ketertiban individu dan masy. Dlm usaha menjamin keamanan dan ketertiban itu, negara menjalankan fungsi sebagai “penjaga malam”. Negara dilarang melampaui fungsi penjaga malam itu, krn apabila melampaui berarti negara memasuki bidang kehidupan individu yg terlarang bagi negara.</a:t>
            </a:r>
            <a:endParaRPr lang="en-US" sz="28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3"/>
          <p:cNvSpPr>
            <a:spLocks noGrp="1" noChangeArrowheads="1"/>
          </p:cNvSpPr>
          <p:nvPr>
            <p:ph idx="1"/>
          </p:nvPr>
        </p:nvSpPr>
        <p:spPr>
          <a:xfrm>
            <a:off x="457200" y="381000"/>
            <a:ext cx="8229600" cy="6324600"/>
          </a:xfrm>
        </p:spPr>
        <p:txBody>
          <a:bodyPr/>
          <a:lstStyle/>
          <a:p>
            <a:pPr eaLnBrk="1" hangingPunct="1">
              <a:lnSpc>
                <a:spcPct val="80000"/>
              </a:lnSpc>
              <a:buFontTx/>
              <a:buNone/>
            </a:pPr>
            <a:r>
              <a:rPr lang="sv-SE" sz="2800" smtClean="0"/>
              <a:t>c. Sosialisme</a:t>
            </a:r>
          </a:p>
          <a:p>
            <a:pPr eaLnBrk="1" hangingPunct="1">
              <a:lnSpc>
                <a:spcPct val="80000"/>
              </a:lnSpc>
              <a:buFontTx/>
              <a:buNone/>
            </a:pPr>
            <a:r>
              <a:rPr lang="sv-SE" sz="2800" smtClean="0"/>
              <a:t>	Sosialisme diartikan sebagai semua gerakan sosial yang menghendaki campur tangan pemerintah yang seluas mungkin dalam bidang perekonomian. Sosialisme menghendaki penguasaan bersama dari semua alat-alat produksi dan perluasan aktivitas negara sampai ke bidang perekonomian yg sekecil-kecilnya. Sebagai doktrin yg menghendaki campur tangan dalam bidang perekonomian sosialisme merupakan antithesa dari anarkhisme dan individualisme. Sosialisme menganggap negara sebagai faktor positip sehingga fungsi negara harus diperluas dan tdk ada lagi aktivitas sosial yg tdk diselenggarakan oleh negara. Semua aktivitas negara ditujukan pd pemenuhan kesejahteraan bersama.</a:t>
            </a:r>
            <a:endParaRPr lang="en-US" sz="28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
          <p:cNvSpPr>
            <a:spLocks noGrp="1" noChangeArrowheads="1"/>
          </p:cNvSpPr>
          <p:nvPr>
            <p:ph idx="1"/>
          </p:nvPr>
        </p:nvSpPr>
        <p:spPr>
          <a:xfrm>
            <a:off x="152400" y="381000"/>
            <a:ext cx="8839200" cy="6324600"/>
          </a:xfrm>
        </p:spPr>
        <p:txBody>
          <a:bodyPr>
            <a:normAutofit fontScale="92500" lnSpcReduction="20000"/>
          </a:bodyPr>
          <a:lstStyle/>
          <a:p>
            <a:pPr eaLnBrk="1" hangingPunct="1">
              <a:lnSpc>
                <a:spcPct val="80000"/>
              </a:lnSpc>
              <a:buFontTx/>
              <a:buNone/>
            </a:pPr>
            <a:r>
              <a:rPr lang="sv-SE" smtClean="0"/>
              <a:t>d. Komunisme</a:t>
            </a:r>
          </a:p>
          <a:p>
            <a:pPr eaLnBrk="1" hangingPunct="1">
              <a:lnSpc>
                <a:spcPct val="80000"/>
              </a:lnSpc>
              <a:buFontTx/>
              <a:buNone/>
            </a:pPr>
            <a:r>
              <a:rPr lang="sv-SE" smtClean="0"/>
              <a:t>	Komunisme hanyalah salah satu bentuk ajaran sosialisme, diajarkan Karl Marx dng bantuan dan kerja sama Friedrich Engels dan pertama kali dipraktekkan oleh Lenin di Rusia tahun 1917. Ajaran itu pernah dianut oleh kurang lebih separuh dari penduduk bumi ini. Sosialisme dan komunisme bertujuan memperluas fungsi negara dan menuntut penguasaan bersama dari alat-alat produksi. Sosialisme berbeda dng komunisme karena sosialisme dpt bersifat evolusioner sdg komunisme merupakan sosialisme yg revolusioner. Komunisme membenarkan tercapainya tujuan negara dng jalan revolusi, sdg sosialisme masih percaya dng cara-cara damai yg dpt ditempuh oleh negara dlm mencapai tujuannya. Perbedaan lainnya adl komunisme lebih ekstrim dlm pelaksaan programnya terutama dlm penghapusan semua milik swasta, sdng sosialisme masih dpt mempertahankan milik swasta dlm batas-batas tertentu.</a:t>
            </a:r>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p:cNvSpPr>
            <a:spLocks noGrp="1" noChangeArrowheads="1"/>
          </p:cNvSpPr>
          <p:nvPr>
            <p:ph idx="1"/>
          </p:nvPr>
        </p:nvSpPr>
        <p:spPr>
          <a:xfrm>
            <a:off x="457200" y="381000"/>
            <a:ext cx="8229600" cy="6324600"/>
          </a:xfrm>
        </p:spPr>
        <p:txBody>
          <a:bodyPr/>
          <a:lstStyle/>
          <a:p>
            <a:pPr eaLnBrk="1" hangingPunct="1">
              <a:lnSpc>
                <a:spcPct val="80000"/>
              </a:lnSpc>
              <a:buFontTx/>
              <a:buNone/>
            </a:pPr>
            <a:r>
              <a:rPr lang="sv-SE" sz="2800" smtClean="0"/>
              <a:t>e. Sindikalisme</a:t>
            </a:r>
          </a:p>
          <a:p>
            <a:pPr eaLnBrk="1" hangingPunct="1">
              <a:lnSpc>
                <a:spcPct val="80000"/>
              </a:lnSpc>
              <a:buFontTx/>
              <a:buNone/>
            </a:pPr>
            <a:r>
              <a:rPr lang="sv-SE" sz="2800" smtClean="0"/>
              <a:t>	Sindikalisme berasal dari bahasa Perancis “syndicat”yang berarti “serikat sekerja”. Sindikalisme sebagai gerakan politik dimulai di Perancis tahun 1890, ketika “Syndicalisme Revolusionaire” sebagai gerakan buruh yg bersifat politis dpt mempengaruhi gerakan-gerakan serikat sekerja Perancis. Sindikalisme juga mempunyai tujuan-tujuan yg sosialistis, tetapi bukan sosialisme negara (state socialism) melainkan sosialisme serikat sekerja. Dlm ajaran sindikalisme, buruhlah dan bukan negara yg memainkan peranan utama. Sindikalisme menghendaki perampasan semua alat-alat produksi dari tangan kaum borjuasi, tetapi bukan negara yg akan menguasai seluruh alat-alat produksi itu, melainkan serikat-serikat sekerja.</a:t>
            </a:r>
            <a:endParaRPr lang="en-US" sz="28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idx="1"/>
          </p:nvPr>
        </p:nvSpPr>
        <p:spPr>
          <a:xfrm>
            <a:off x="0" y="0"/>
            <a:ext cx="9144000" cy="6858000"/>
          </a:xfrm>
        </p:spPr>
        <p:txBody>
          <a:bodyPr/>
          <a:lstStyle/>
          <a:p>
            <a:pPr algn="ctr" eaLnBrk="1" hangingPunct="1">
              <a:lnSpc>
                <a:spcPct val="90000"/>
              </a:lnSpc>
              <a:buFontTx/>
              <a:buNone/>
            </a:pPr>
            <a:endParaRPr lang="sv-SE" sz="3200" b="1" dirty="0" smtClean="0">
              <a:latin typeface="Arial Black" pitchFamily="34" charset="0"/>
            </a:endParaRPr>
          </a:p>
          <a:p>
            <a:pPr algn="ctr" eaLnBrk="1" hangingPunct="1">
              <a:lnSpc>
                <a:spcPct val="90000"/>
              </a:lnSpc>
              <a:buFontTx/>
              <a:buNone/>
            </a:pPr>
            <a:r>
              <a:rPr lang="sv-SE" sz="3200" b="1" dirty="0" smtClean="0">
                <a:latin typeface="Arial Black" pitchFamily="34" charset="0"/>
              </a:rPr>
              <a:t>NEGARA</a:t>
            </a:r>
          </a:p>
          <a:p>
            <a:pPr eaLnBrk="1" hangingPunct="1">
              <a:lnSpc>
                <a:spcPct val="90000"/>
              </a:lnSpc>
              <a:buFontTx/>
              <a:buNone/>
            </a:pPr>
            <a:r>
              <a:rPr lang="sv-SE" sz="2800" b="1" dirty="0" smtClean="0">
                <a:solidFill>
                  <a:srgbClr val="FF0000"/>
                </a:solidFill>
              </a:rPr>
              <a:t>Negara Sebagai Konsep Politik</a:t>
            </a:r>
            <a:endParaRPr lang="sv-SE" sz="2800" dirty="0" smtClean="0">
              <a:solidFill>
                <a:srgbClr val="FF0000"/>
              </a:solidFill>
            </a:endParaRPr>
          </a:p>
          <a:p>
            <a:pPr eaLnBrk="1" hangingPunct="1">
              <a:lnSpc>
                <a:spcPct val="90000"/>
              </a:lnSpc>
              <a:buFontTx/>
              <a:buNone/>
            </a:pPr>
            <a:r>
              <a:rPr lang="sv-SE" sz="2800" dirty="0" smtClean="0"/>
              <a:t>	Lahirnya idea tentang negara sdh ditemukan sejak manusia itu merupakan makhluk sosial (“zoon politicon”). Sebagai makhluk sosial, pada diri manusia tertanam niat utk berorganisasi. Negara terbentuk dari niat manusia utk berorganisasi.</a:t>
            </a:r>
          </a:p>
          <a:p>
            <a:pPr eaLnBrk="1" hangingPunct="1">
              <a:lnSpc>
                <a:spcPct val="90000"/>
              </a:lnSpc>
              <a:buFontTx/>
              <a:buNone/>
            </a:pPr>
            <a:r>
              <a:rPr lang="sv-SE" sz="2800" dirty="0" smtClean="0"/>
              <a:t>	Laski dlm bukunya “An Introduction to Politics” menyatakan bhw tiap penduduk dunia pada masa ini adl warga negara dari suatu negara. Dari pendapat tsb dpt dikatakan: di mana ada manusia di situ terdpt negara.</a:t>
            </a:r>
          </a:p>
          <a:p>
            <a:pPr eaLnBrk="1" hangingPunct="1">
              <a:lnSpc>
                <a:spcPct val="90000"/>
              </a:lnSpc>
              <a:buFontTx/>
              <a:buNone/>
            </a:pPr>
            <a:r>
              <a:rPr lang="sv-SE" sz="2800" dirty="0" smtClean="0"/>
              <a:t>	Negara sebagai konsep ilmu politik telah terwujud bila terdapat tiga unsur yaitu penduduk, wilayah dan pemerintah yg berdaulat.</a:t>
            </a:r>
            <a:endParaRPr lang="en-US" sz="2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3"/>
          <p:cNvSpPr>
            <a:spLocks noGrp="1" noChangeArrowheads="1"/>
          </p:cNvSpPr>
          <p:nvPr>
            <p:ph idx="1"/>
          </p:nvPr>
        </p:nvSpPr>
        <p:spPr>
          <a:xfrm>
            <a:off x="152400" y="381000"/>
            <a:ext cx="8839200" cy="6324600"/>
          </a:xfrm>
        </p:spPr>
        <p:txBody>
          <a:bodyPr/>
          <a:lstStyle/>
          <a:p>
            <a:pPr eaLnBrk="1" hangingPunct="1">
              <a:lnSpc>
                <a:spcPct val="80000"/>
              </a:lnSpc>
              <a:buFontTx/>
              <a:buNone/>
            </a:pPr>
            <a:r>
              <a:rPr lang="sv-SE" sz="2800" smtClean="0"/>
              <a:t>f. Guild Socialism</a:t>
            </a:r>
          </a:p>
          <a:p>
            <a:pPr eaLnBrk="1" hangingPunct="1">
              <a:lnSpc>
                <a:spcPct val="80000"/>
              </a:lnSpc>
              <a:buFontTx/>
              <a:buNone/>
            </a:pPr>
            <a:r>
              <a:rPr lang="sv-SE" sz="2800" smtClean="0"/>
              <a:t>	Guild socialism adl gerakan yg khas Inggris tumbuh tahun 1907-1914. Peletak dasar gerakan ini adl Penty. Koperasi menguasai alat-alat produksi dan menyelenggarakan tugas kenegaraan dlm bidang kesejahteraan. Idea “guild socialism” banyak mengambil dari sosialisme dan sindikalisme. Menuntut pengambilalihan semua alat-alat produksi dari tangan kaum kapitalis, alat-alat produksi tsb dikuasai koperasi-koperasi umum yg bersifat otonom. Guild socialism bersifat sindikalistis dan berpendapat bahwa koperasi-koperasi umum itu - sebagaimana serikat sekerja - dpt menggantikan negara dan aparatur negara dlm penyelenggaraan kesejahteraan bersama. Fungsi-fungsi ekonomis yg luas diselenggarakan oleh organisasi-organisasi publik yg otonom.</a:t>
            </a:r>
            <a:endParaRPr lang="en-US" sz="28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idx="1"/>
          </p:nvPr>
        </p:nvSpPr>
        <p:spPr>
          <a:xfrm>
            <a:off x="0" y="228600"/>
            <a:ext cx="9144000" cy="6629400"/>
          </a:xfrm>
        </p:spPr>
        <p:txBody>
          <a:bodyPr/>
          <a:lstStyle/>
          <a:p>
            <a:pPr eaLnBrk="1" hangingPunct="1">
              <a:lnSpc>
                <a:spcPct val="80000"/>
              </a:lnSpc>
              <a:buFontTx/>
              <a:buNone/>
            </a:pPr>
            <a:r>
              <a:rPr lang="sv-SE" sz="2800" smtClean="0"/>
              <a:t>g. Fascisme</a:t>
            </a:r>
          </a:p>
          <a:p>
            <a:pPr eaLnBrk="1" hangingPunct="1">
              <a:lnSpc>
                <a:spcPct val="80000"/>
              </a:lnSpc>
              <a:buFontTx/>
              <a:buNone/>
            </a:pPr>
            <a:r>
              <a:rPr lang="sv-SE" sz="2800" smtClean="0"/>
              <a:t>	Fascisme dr kata “fascio” yg berarti kelompok atau kumpulan. Fascisme sebagai gerakan politik berarti:</a:t>
            </a:r>
          </a:p>
          <a:p>
            <a:pPr eaLnBrk="1" hangingPunct="1">
              <a:lnSpc>
                <a:spcPct val="80000"/>
              </a:lnSpc>
              <a:buFontTx/>
              <a:buNone/>
            </a:pPr>
            <a:r>
              <a:rPr lang="sv-SE" sz="2800" smtClean="0"/>
              <a:t>(1). Timbul di Italia (1922-1943). Gerakan itu dibentuk Bennito Mussolini yg bersifat totaliter, diktatorial dan nasionalistis.</a:t>
            </a:r>
          </a:p>
          <a:p>
            <a:pPr eaLnBrk="1" hangingPunct="1">
              <a:lnSpc>
                <a:spcPct val="80000"/>
              </a:lnSpc>
              <a:buFontTx/>
              <a:buNone/>
            </a:pPr>
            <a:r>
              <a:rPr lang="sv-SE" sz="2800" smtClean="0"/>
              <a:t>(2). Sebagai istilah kolektif utk semua gerakan politik di negara-negara lain yg serupa dng gerakan politik di Italia, misal: gerakan nasional sosialisme (Nazi) di Jerman di bawah pimpinan Adolf Hitler.</a:t>
            </a:r>
          </a:p>
          <a:p>
            <a:pPr eaLnBrk="1" hangingPunct="1">
              <a:lnSpc>
                <a:spcPct val="80000"/>
              </a:lnSpc>
              <a:buFontTx/>
              <a:buNone/>
            </a:pPr>
            <a:r>
              <a:rPr lang="sv-SE" sz="2800" smtClean="0"/>
              <a:t>Sifat khas gerakan fascisme ialah sifat kediktatoran dan ketotaliterannya, serta dianutnya doktrin organis mengenai negara, yaitu negara disamakan dng makhluk hidup yg mempunyai kemauan sendiri terlepas dari warga negaranya. Fascisme membenarkan penguasaan dr semua alat produksi oleh negara dan tdk mengenal batas fungsi yg dpt diselenggarakan oleh negara.</a:t>
            </a:r>
            <a:endParaRPr lang="en-US" sz="28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ChangeArrowheads="1"/>
          </p:cNvSpPr>
          <p:nvPr>
            <p:ph idx="1"/>
          </p:nvPr>
        </p:nvSpPr>
        <p:spPr>
          <a:xfrm>
            <a:off x="457200" y="533400"/>
            <a:ext cx="8229600" cy="6172200"/>
          </a:xfrm>
        </p:spPr>
        <p:txBody>
          <a:bodyPr/>
          <a:lstStyle/>
          <a:p>
            <a:pPr eaLnBrk="1" hangingPunct="1">
              <a:lnSpc>
                <a:spcPct val="90000"/>
              </a:lnSpc>
              <a:buFontTx/>
              <a:buNone/>
            </a:pPr>
            <a:r>
              <a:rPr lang="sv-SE" smtClean="0"/>
              <a:t>h. Kolektivisme Empiris</a:t>
            </a:r>
          </a:p>
          <a:p>
            <a:pPr eaLnBrk="1" hangingPunct="1">
              <a:lnSpc>
                <a:spcPct val="90000"/>
              </a:lnSpc>
              <a:buFontTx/>
              <a:buNone/>
            </a:pPr>
            <a:r>
              <a:rPr lang="sv-SE" smtClean="0"/>
              <a:t>	Istilah ini digunakan oleh Jacobson dan Lipman untuk menunjukkan tendensi yang umum terdapat di AS dan negara-negara industri lainnya mengenai fungsi-fungsi negara. Aliran ini empiris karena didasarkan atas pengalaman dan kolektif karena berusaha mengajukan kesejahteraan kolektif dengan jasa-jasa yang tidak dapat diberikan oleh usaha-usaha swasta. Aliran ini menyetujui penguasaan atas lembaga-lembaga yang vital seperti perusahaan gas dan listrik atau angkutan umum.</a:t>
            </a:r>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a:spLocks noGrp="1" noChangeArrowheads="1"/>
          </p:cNvSpPr>
          <p:nvPr>
            <p:ph idx="1"/>
          </p:nvPr>
        </p:nvSpPr>
        <p:spPr>
          <a:xfrm>
            <a:off x="457200" y="457200"/>
            <a:ext cx="8229600" cy="6248400"/>
          </a:xfrm>
        </p:spPr>
        <p:txBody>
          <a:bodyPr/>
          <a:lstStyle/>
          <a:p>
            <a:pPr eaLnBrk="1" hangingPunct="1">
              <a:lnSpc>
                <a:spcPct val="80000"/>
              </a:lnSpc>
              <a:buFontTx/>
              <a:buNone/>
            </a:pPr>
            <a:r>
              <a:rPr lang="sv-SE" sz="2800" smtClean="0"/>
              <a:t>Dari semua teori tersebut dapat disimpulkan bahwa masalah utama tujuan negara adalah masalah realisasi tujuan tersebut. Betapapun baik dan sempurnanya tujuan-tujuan negara namun jika negara tidak dpt merealisasikan tujuan negara itu, maka negara itu jauh dari sempurna. Fungsi-fungsi negara menentukan realisasi dr tujuan negara. Realisasi ini akan menentukan berhasil tdknya negara itu sebagai lembaga kesejahteraan umum dan yg menilai berhasil tdknya negara dlm menjalankan fungsi-fungsinya adl seluruh warga negara dari negara itu.</a:t>
            </a:r>
          </a:p>
          <a:p>
            <a:pPr eaLnBrk="1" hangingPunct="1">
              <a:lnSpc>
                <a:spcPct val="80000"/>
              </a:lnSpc>
              <a:buFontTx/>
              <a:buNone/>
            </a:pPr>
            <a:r>
              <a:rPr lang="sv-SE" sz="2800" smtClean="0"/>
              <a:t>Pada penggunaan alat untuk mencapai tujuan negara terletak tugas dan makna pemerintah. Pemerintah adl badan yang diserahi tugas untuk melaksanakan tujuan-tujuan negara. </a:t>
            </a:r>
            <a:endParaRPr lang="en-US" sz="280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Grp="1" noChangeArrowheads="1"/>
          </p:cNvSpPr>
          <p:nvPr>
            <p:ph idx="1"/>
          </p:nvPr>
        </p:nvSpPr>
        <p:spPr>
          <a:xfrm>
            <a:off x="0" y="228600"/>
            <a:ext cx="9144000" cy="6629400"/>
          </a:xfrm>
        </p:spPr>
        <p:txBody>
          <a:bodyPr/>
          <a:lstStyle/>
          <a:p>
            <a:pPr eaLnBrk="1" hangingPunct="1">
              <a:lnSpc>
                <a:spcPct val="80000"/>
              </a:lnSpc>
              <a:buFontTx/>
              <a:buNone/>
            </a:pPr>
            <a:r>
              <a:rPr lang="es-ES" sz="2800" b="1" smtClean="0">
                <a:solidFill>
                  <a:srgbClr val="0070C0"/>
                </a:solidFill>
              </a:rPr>
              <a:t>Beberapa Klasifikasi Tujuan dan Fungsi Negara</a:t>
            </a:r>
            <a:endParaRPr lang="es-ES" sz="2800" smtClean="0">
              <a:solidFill>
                <a:srgbClr val="0070C0"/>
              </a:solidFill>
            </a:endParaRPr>
          </a:p>
          <a:p>
            <a:pPr eaLnBrk="1" hangingPunct="1">
              <a:lnSpc>
                <a:spcPct val="80000"/>
              </a:lnSpc>
              <a:buFontTx/>
              <a:buNone/>
            </a:pPr>
            <a:r>
              <a:rPr lang="es-ES" sz="2800" smtClean="0"/>
              <a:t>	</a:t>
            </a:r>
          </a:p>
          <a:p>
            <a:pPr eaLnBrk="1" hangingPunct="1">
              <a:lnSpc>
                <a:spcPct val="80000"/>
              </a:lnSpc>
              <a:buFontTx/>
              <a:buNone/>
            </a:pPr>
            <a:r>
              <a:rPr lang="es-ES" sz="2800" smtClean="0"/>
              <a:t>1. Fungsi dan Tujuan Negara menurut Jacobsen dan Lipman</a:t>
            </a:r>
          </a:p>
          <a:p>
            <a:pPr eaLnBrk="1" hangingPunct="1">
              <a:lnSpc>
                <a:spcPct val="80000"/>
              </a:lnSpc>
              <a:buFontTx/>
              <a:buNone/>
            </a:pPr>
            <a:r>
              <a:rPr lang="es-ES" sz="2800" smtClean="0"/>
              <a:t>	</a:t>
            </a:r>
            <a:r>
              <a:rPr lang="fi-FI" sz="2800" smtClean="0"/>
              <a:t>Dua sarjana ini membedakan tujuan dan fungsi negara. Tujuan utama dr negara adl memelihara ketertiban, memajukan kesejahteraan individu, kesejahteraan umum dan mempertinggi moralitas. Sdg fungsi negara dibedakan antara fungsi esensiil, jasa dan perniagaan.</a:t>
            </a:r>
          </a:p>
          <a:p>
            <a:pPr eaLnBrk="1" hangingPunct="1">
              <a:lnSpc>
                <a:spcPct val="80000"/>
              </a:lnSpc>
              <a:buFontTx/>
              <a:buNone/>
            </a:pPr>
            <a:r>
              <a:rPr lang="fi-FI" sz="2800" smtClean="0"/>
              <a:t>	Fungsi esensiil adl fungsi diperlukan demi kelanjutan negara dan meliputi: pemeliharaan angkatan perang utk pertahanan thd serangan dari luar atau untuk menindas pergolakan dlm negeri, pemeliharaan angkatan kepolisian utk menindas kejahatan dan penjahat, pemeliharaan pengadilan utk mengadili pelanggar hukum, mengadakan hubungan luar negeri, mengadakan sistem pemungutan pajak dsb.</a:t>
            </a:r>
            <a:endParaRPr lang="en-US" sz="280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ChangeArrowheads="1"/>
          </p:cNvSpPr>
          <p:nvPr>
            <p:ph idx="1"/>
          </p:nvPr>
        </p:nvSpPr>
        <p:spPr>
          <a:xfrm>
            <a:off x="457200" y="381000"/>
            <a:ext cx="8229600" cy="6324600"/>
          </a:xfrm>
        </p:spPr>
        <p:txBody>
          <a:bodyPr/>
          <a:lstStyle/>
          <a:p>
            <a:pPr eaLnBrk="1" hangingPunct="1">
              <a:buFontTx/>
              <a:buNone/>
            </a:pPr>
            <a:r>
              <a:rPr lang="fi-FI" sz="2800" smtClean="0"/>
              <a:t>Fungsi jasa adalah seluruh aktivitas yang mungkin tidak akan ada bila tidak diselenggarakan oleh negara. Tergolong dalam fungsi jasa ini adalah pemeliharaan fakir miskin, pembangunan jalan-jalan, terusan-terusan, jembatan-jembatan dsb.</a:t>
            </a:r>
          </a:p>
          <a:p>
            <a:pPr eaLnBrk="1" hangingPunct="1">
              <a:buFontTx/>
              <a:buNone/>
            </a:pPr>
            <a:r>
              <a:rPr lang="fi-FI" sz="2800" smtClean="0"/>
              <a:t>	Fungsi perniagaan dapat diselenggarakan oleh individu dengan motif untuk mempeoleh laba, bila fungsi ini tidak diselenggarakan oleh negara. Tergolong ke dalam fungsi ini adalah jaminan sosial, pencegahan pengangguran, perlindungan deposito di Bank dsb. Di beberapa negara fungsi ini meliputi juga eksploitasi kereta api, pos, telepon dan stasiun-stasiun radio.</a:t>
            </a:r>
            <a:endParaRPr lang="en-US" sz="28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idx="1"/>
          </p:nvPr>
        </p:nvSpPr>
        <p:spPr>
          <a:xfrm>
            <a:off x="0" y="228600"/>
            <a:ext cx="9144000" cy="6629400"/>
          </a:xfrm>
        </p:spPr>
        <p:txBody>
          <a:bodyPr/>
          <a:lstStyle/>
          <a:p>
            <a:pPr eaLnBrk="1" hangingPunct="1">
              <a:lnSpc>
                <a:spcPct val="80000"/>
              </a:lnSpc>
              <a:buFontTx/>
              <a:buNone/>
            </a:pPr>
            <a:r>
              <a:rPr lang="sv-SE" sz="2800" smtClean="0"/>
              <a:t>2. Fungsi dan Tujuan Negara menurut J. Barents</a:t>
            </a:r>
          </a:p>
          <a:p>
            <a:pPr eaLnBrk="1" hangingPunct="1">
              <a:lnSpc>
                <a:spcPct val="80000"/>
              </a:lnSpc>
              <a:buFontTx/>
              <a:buNone/>
            </a:pPr>
            <a:r>
              <a:rPr lang="sv-SE" sz="2800" smtClean="0"/>
              <a:t>	Barents mengadakan klasifikasi atas dua dasar, yaitu  tujuan negara sebenarnya dan yg tdk sebenarnya.</a:t>
            </a:r>
          </a:p>
          <a:p>
            <a:pPr eaLnBrk="1" hangingPunct="1">
              <a:lnSpc>
                <a:spcPct val="80000"/>
              </a:lnSpc>
              <a:buFontTx/>
              <a:buNone/>
            </a:pPr>
            <a:r>
              <a:rPr lang="sv-SE" sz="2800" smtClean="0"/>
              <a:t>	Tujuan negara yg sebenarnya meliputi pemeliharaan keamanan dan ketertiban, penyelenggaraan kepentingan umum dlm arti luas (sebagai realisasi adanya negara kesejahteraan).</a:t>
            </a:r>
          </a:p>
          <a:p>
            <a:pPr eaLnBrk="1" hangingPunct="1">
              <a:lnSpc>
                <a:spcPct val="80000"/>
              </a:lnSpc>
              <a:buFontTx/>
              <a:buNone/>
            </a:pPr>
            <a:r>
              <a:rPr lang="sv-SE" sz="2800" smtClean="0"/>
              <a:t>	Tujuan negara yg tdk sebenarnya adl pertahanan diri dr kelas yg berkuasa utk tetap berada dlm kedudukannya. Sekalipun tujuan ini sulit diterima sebagai tujuan, namun sejarah telah membuktikan bhw pada tiap-tiap negara selalu terlibat adanya aparatur negara yg tdk bekerja utk tujuan negara sebenarnya, tetapi melulu utk mempertahankan diri dr kelas yang berkuasa. Demikian pula saat ini terdpt aparatur atau kelas yg berkuasa berusaha utk mempertahankan dirinya dlm jabatan atau kekuasaannya. </a:t>
            </a:r>
            <a:endParaRPr lang="en-US" sz="28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Teori negara Pluralis</a:t>
            </a:r>
            <a:endParaRPr lang="id-ID" dirty="0"/>
          </a:p>
        </p:txBody>
      </p:sp>
      <p:sp>
        <p:nvSpPr>
          <p:cNvPr id="3" name="Content Placeholder 2"/>
          <p:cNvSpPr>
            <a:spLocks noGrp="1"/>
          </p:cNvSpPr>
          <p:nvPr>
            <p:ph idx="1"/>
          </p:nvPr>
        </p:nvSpPr>
        <p:spPr/>
        <p:txBody>
          <a:bodyPr>
            <a:normAutofit fontScale="92500" lnSpcReduction="20000"/>
          </a:bodyPr>
          <a:lstStyle/>
          <a:p>
            <a:r>
              <a:rPr lang="id-ID" dirty="0" smtClean="0"/>
              <a:t>Dalam teori negara, Negara Pluralis seperti yang dijelaskan oleh Munafrizal Manan terdapat dua postulat penting. “</a:t>
            </a:r>
            <a:r>
              <a:rPr lang="id-ID" i="1" dirty="0" smtClean="0"/>
              <a:t>Pertama, </a:t>
            </a:r>
            <a:r>
              <a:rPr lang="id-ID" dirty="0" smtClean="0"/>
              <a:t>negara merupakan institusi yang tidak murni, keberadaan negara hanya merupakan alat yang netral dari kekuatan­kekuatan sosial yang ada di masyarakat untuk menduduki kekuasaan. </a:t>
            </a:r>
            <a:r>
              <a:rPr lang="id-ID" i="1" dirty="0" smtClean="0"/>
              <a:t>Kedua, </a:t>
            </a:r>
            <a:r>
              <a:rPr lang="id-ID" dirty="0" smtClean="0"/>
              <a:t>setiap kekuatan di masyarakat saling berlomba untuk memegang kekuasaan  lembaga  negara,  karenanya  negara  adalah  salah satu sumber konflik.</a:t>
            </a:r>
            <a:endParaRPr lang="id-ID"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85728"/>
            <a:ext cx="8401080" cy="5840435"/>
          </a:xfrm>
        </p:spPr>
        <p:txBody>
          <a:bodyPr>
            <a:noAutofit/>
          </a:bodyPr>
          <a:lstStyle/>
          <a:p>
            <a:r>
              <a:rPr lang="id-ID" sz="2400" dirty="0" smtClean="0"/>
              <a:t>Aktor­aktor negara yang duduk di institusi­institusi kekuasaan negara punya kepentingan dan preferensinya sendiri. Mereka ini yang membuat negara menjadi mandiri terhadap pengaruh atau tekanan masyarakat yang berseberangan dengan kepentingan dan preferensi mereka itu. Karenanya negara juga tidak netral terhadap semua kelompok dalam masyarakat manakala ada suatu kelompok yang kepentingan dan preferensinya sesuai dengan aktor­aktor ini”32.</a:t>
            </a:r>
          </a:p>
          <a:p>
            <a:r>
              <a:rPr lang="id-ID" sz="2400" dirty="0" smtClean="0"/>
              <a:t>Munafrizal melanjutkan, “berdasarkan postulat kedua, negara  adalah  ajang  pertarungan  antara  kekuatan­kekuatan sosial masyarakat dalam meperebutkannya. Akibatnya adalah lumrah kalau selalu terjadi rotasi pemegang kekuasaan institusi­ institusi negara. Pada suatu saat, negara dikuasai oleh salah satu kelompok  masyarakat,  dan  pada  saat  lain  kekuasaan  negara bisa direbut oleh kelompok yang lain. Pergulatan berebut kekuasaan semacam inilah yang kental mewarnai era transisi Indonesia. </a:t>
            </a:r>
            <a:endParaRPr lang="id-ID"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571480"/>
            <a:ext cx="8329642" cy="5554683"/>
          </a:xfrm>
        </p:spPr>
        <p:txBody>
          <a:bodyPr>
            <a:normAutofit/>
          </a:bodyPr>
          <a:lstStyle/>
          <a:p>
            <a:r>
              <a:rPr lang="id-ID" dirty="0" smtClean="0"/>
              <a:t>Menurut Nordlinger, karakter   negara   bisa   diketahui   dengan   melihat   bagaimana derajat otonomi negara </a:t>
            </a:r>
            <a:r>
              <a:rPr lang="id-ID" i="1" dirty="0" smtClean="0"/>
              <a:t>(state autonomy) </a:t>
            </a:r>
            <a:r>
              <a:rPr lang="id-ID" dirty="0" smtClean="0"/>
              <a:t>serta dukungan masyarakat terhadap negara </a:t>
            </a:r>
            <a:r>
              <a:rPr lang="id-ID" i="1" dirty="0" smtClean="0"/>
              <a:t>(societal support for the state) </a:t>
            </a:r>
            <a:r>
              <a:rPr lang="id-ID" dirty="0" smtClean="0"/>
              <a:t>tersebut, apakah tinggi, moderat, atau malah rendah. Nordlinger lalu menggolongkan empat tipe negara, yakni negara kuat </a:t>
            </a:r>
            <a:r>
              <a:rPr lang="id-ID" i="1" dirty="0" smtClean="0"/>
              <a:t>(strong states)</a:t>
            </a:r>
            <a:r>
              <a:rPr lang="id-ID" dirty="0" smtClean="0"/>
              <a:t>, negara independen </a:t>
            </a:r>
            <a:r>
              <a:rPr lang="id-ID" i="1" dirty="0" smtClean="0"/>
              <a:t>(independent states), </a:t>
            </a:r>
            <a:r>
              <a:rPr lang="id-ID" dirty="0" smtClean="0"/>
              <a:t>negara responsif </a:t>
            </a:r>
            <a:r>
              <a:rPr lang="id-ID" i="1" dirty="0" smtClean="0"/>
              <a:t>(responsive states) </a:t>
            </a:r>
            <a:r>
              <a:rPr lang="id-ID" dirty="0" smtClean="0"/>
              <a:t>dan negara lemah </a:t>
            </a:r>
            <a:r>
              <a:rPr lang="id-ID" i="1" dirty="0" smtClean="0"/>
              <a:t>(weak states)</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idx="1"/>
          </p:nvPr>
        </p:nvSpPr>
        <p:spPr>
          <a:xfrm>
            <a:off x="457200" y="381000"/>
            <a:ext cx="8229600" cy="6248400"/>
          </a:xfrm>
        </p:spPr>
        <p:txBody>
          <a:bodyPr/>
          <a:lstStyle/>
          <a:p>
            <a:pPr eaLnBrk="1" hangingPunct="1">
              <a:lnSpc>
                <a:spcPct val="90000"/>
              </a:lnSpc>
              <a:buFontTx/>
              <a:buNone/>
            </a:pPr>
            <a:r>
              <a:rPr lang="sv-SE" sz="2800" smtClean="0"/>
              <a:t>1. Penduduk</a:t>
            </a:r>
          </a:p>
          <a:p>
            <a:pPr eaLnBrk="1" hangingPunct="1">
              <a:lnSpc>
                <a:spcPct val="90000"/>
              </a:lnSpc>
              <a:buFontTx/>
              <a:buNone/>
            </a:pPr>
            <a:r>
              <a:rPr lang="sv-SE" sz="2800" smtClean="0"/>
              <a:t>	Penduduk suatu negara adalah semua orang yang pada suatu waktu mendiami wilayah negara. Mereka secara sosiologis biasa disebut rakyat dari negara itu. Berapa besar jumlah manusia yang diperlukan untuk dapat menciptakan negara, tidak ada batasnya.</a:t>
            </a:r>
          </a:p>
          <a:p>
            <a:pPr eaLnBrk="1" hangingPunct="1">
              <a:lnSpc>
                <a:spcPct val="90000"/>
              </a:lnSpc>
              <a:buFontTx/>
              <a:buNone/>
            </a:pPr>
            <a:r>
              <a:rPr lang="sv-SE" sz="2800" smtClean="0"/>
              <a:t>2. Wilayah</a:t>
            </a:r>
          </a:p>
          <a:p>
            <a:pPr eaLnBrk="1" hangingPunct="1">
              <a:lnSpc>
                <a:spcPct val="90000"/>
              </a:lnSpc>
              <a:buFontTx/>
              <a:buNone/>
            </a:pPr>
            <a:r>
              <a:rPr lang="sv-SE" sz="2800" smtClean="0"/>
              <a:t>	Sekelompok manusia dengan pemerintahan tidak dapat menimbulkan negara bila kelompok itu tidak menetap (sedentair) pada suatu wilayah tertentu. Wilayah dlm hal ini bukan hanya wilayah geografis tetapi juga meliputi udara di atasnya dan laut di sekitar negara itu (disebut “laut teritorial”).</a:t>
            </a:r>
            <a:endParaRPr lang="en-US" sz="28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500042"/>
            <a:ext cx="8258204" cy="5626121"/>
          </a:xfrm>
        </p:spPr>
        <p:txBody>
          <a:bodyPr>
            <a:noAutofit/>
          </a:bodyPr>
          <a:lstStyle/>
          <a:p>
            <a:r>
              <a:rPr lang="id-ID" sz="2400" dirty="0" smtClean="0"/>
              <a:t>Charles O. Jones ( Pengatar Kebijakan Publik PT Grasindo, jakarta)yaitu </a:t>
            </a:r>
            <a:r>
              <a:rPr lang="id-ID" sz="2400" i="1" dirty="0" smtClean="0"/>
              <a:t>proses institusional, proses-proses kelompok, dan proses kebijakan</a:t>
            </a:r>
            <a:r>
              <a:rPr lang="id-ID" sz="2400" dirty="0" smtClean="0"/>
              <a:t>. Ketiag proses t Pengantar kebijakan Publiersebut masing-masing didefinisikan seperti berikut ini. </a:t>
            </a:r>
            <a:r>
              <a:rPr lang="id-ID" sz="2400" i="1" dirty="0" smtClean="0"/>
              <a:t>Pertama,</a:t>
            </a:r>
            <a:r>
              <a:rPr lang="id-ID" sz="2400" dirty="0" smtClean="0"/>
              <a:t>Proses Institusional yaitu rangkaian tindakan atau operasi yang dikaitkan dengan para pembuat undang­undang </a:t>
            </a:r>
            <a:r>
              <a:rPr lang="id-ID" sz="2400" i="1" dirty="0" smtClean="0"/>
              <a:t>(legis- latures)</a:t>
            </a:r>
            <a:r>
              <a:rPr lang="id-ID" sz="2400" dirty="0" smtClean="0"/>
              <a:t>, para eksekutif, birokrasi, pengadilan, parpol dan lembaga­ lembaga politik lainnya. Objek kajian pada proses ini terkait dengan pertanyaan berikut: siapa mereka, bagaimana mereka bekerja, apa yang mereka hasilkan, dan bagaimana mereka berhubungan. Hal ini menyangkut dengan proses pembuatan kebijakan anggaran, penetapan peran administratif, pemungutan suara kongres, penetapan prioritas, pengangkatan­pengangkatan, reorganisasi dan pembentukan komite telah begitu dikembangkan.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428604"/>
            <a:ext cx="8472518" cy="5697559"/>
          </a:xfrm>
        </p:spPr>
        <p:txBody>
          <a:bodyPr>
            <a:normAutofit fontScale="85000" lnSpcReduction="10000"/>
          </a:bodyPr>
          <a:lstStyle/>
          <a:p>
            <a:r>
              <a:rPr lang="id-ID" i="1" dirty="0" smtClean="0"/>
              <a:t>Kedua, </a:t>
            </a:r>
            <a:r>
              <a:rPr lang="id-ID" dirty="0" smtClean="0"/>
              <a:t>Proses Kelompok diasumsikan bahwa kelompok­ kelompok tersebut memainkan peranan penting dalam pengambilan putusan politik. Metode ini selain mempelajari peran kelompok kepentingan juga menyidik kelompok dalam lembaga­lembaga   politik.   Kelompok­kelompok   terakhir   ini tidak selalu bertepatan dengan kerangka organisasional sebuah lembaga. Peran mereka baru terlihat jelas melalui partisipasi dan interaksinya dalam persoalan penting. </a:t>
            </a:r>
            <a:r>
              <a:rPr lang="id-ID" i="1" dirty="0" smtClean="0"/>
              <a:t>Ketiga, </a:t>
            </a:r>
            <a:r>
              <a:rPr lang="id-ID" dirty="0" smtClean="0"/>
              <a:t>Proses Kebijakan, diasumsikan disini bahwa masalah­masalah itu sendiri turut membentuk struktur dan organisasi pemerintahan dan juga dengan asumsi bahwa lembaga silang dan hubungan­hubungan antar pemerintahan acapkali menghasilan pemecahan masalah”36.</a:t>
            </a:r>
          </a:p>
          <a:p>
            <a:endParaRPr lang="id-ID"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785794"/>
            <a:ext cx="8329642" cy="5340369"/>
          </a:xfrm>
        </p:spPr>
        <p:txBody>
          <a:bodyPr>
            <a:normAutofit fontScale="70000" lnSpcReduction="20000"/>
          </a:bodyPr>
          <a:lstStyle/>
          <a:p>
            <a:r>
              <a:rPr lang="id-ID" dirty="0" smtClean="0"/>
              <a:t>Tiga  proses  pembuatan  kebijakan  di  atas  menjadi  sangat menarik untuk dijadikan sebagai landasan dalam memahami fakta pembuatan kebijakan  dengan syarat menganggabungkan ketiga proses tersebut. Ketiga proses tersebut tidak bisa dipandang sebagai bagian yang terpisah. Proses institusional untuk memahami bagaimana institusi pemerintahan, sosial, dan politik mengambil tindakan dalam pembuatan kebijakan. Proses kelompok untuk memahami bagaimana institusi pemerintahan, soeran elitis dalam pembuatan kebijakan. Kelompok kebijakan untuk memahami bagaimana lembaga pemerintahan mengambil langkah dalam memecahkan masalah. Karena itu, analisis pembuatan kebijakan perlu menggunakan ketiga proses tersebut guna memahami objek penelitian dengan komprehensif tanpa meninggalkan bagian yang lain. Charles O. Jones (1994:45) menyatakan “setiap proses tersebut </a:t>
            </a:r>
            <a:r>
              <a:rPr lang="id-ID" i="1" dirty="0" smtClean="0"/>
              <a:t>(institusional, kelompok, kebijakan) </a:t>
            </a:r>
            <a:r>
              <a:rPr lang="id-ID" dirty="0" smtClean="0"/>
              <a:t>menyodorkan suatu upaya penganggambaran dan penganalisaan fakta”</a:t>
            </a:r>
          </a:p>
          <a:p>
            <a:endParaRPr lang="id-ID"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Kasus</a:t>
            </a:r>
            <a:endParaRPr lang="id-ID" dirty="0"/>
          </a:p>
        </p:txBody>
      </p:sp>
      <p:sp>
        <p:nvSpPr>
          <p:cNvPr id="3" name="Content Placeholder 2"/>
          <p:cNvSpPr>
            <a:spLocks noGrp="1"/>
          </p:cNvSpPr>
          <p:nvPr>
            <p:ph idx="1"/>
          </p:nvPr>
        </p:nvSpPr>
        <p:spPr/>
        <p:txBody>
          <a:bodyPr>
            <a:normAutofit fontScale="85000" lnSpcReduction="20000"/>
          </a:bodyPr>
          <a:lstStyle/>
          <a:p>
            <a:pPr>
              <a:buNone/>
            </a:pPr>
            <a:r>
              <a:rPr lang="id-ID" dirty="0" smtClean="0"/>
              <a:t>1.Relasi   masyaraat sipil dalam </a:t>
            </a:r>
            <a:r>
              <a:rPr lang="id-ID" smtClean="0"/>
              <a:t>penyusunan APBD kota Batu</a:t>
            </a:r>
            <a:endParaRPr lang="id-ID" dirty="0" smtClean="0"/>
          </a:p>
          <a:p>
            <a:r>
              <a:rPr lang="id-ID" dirty="0" smtClean="0"/>
              <a:t>anggaran dalam organisasi publik tidak serta merta berkaitan dengan persoalan administratif, tapi lebih dari itu, yaitu anggaran menjadi persoalan yang kompleks, mulai dari persolan administratif hingga pada persoalan politik. Karena anggaran pada organisasi publik adalah milik semua aktor yang ada di dalamya termasuk masyarakat. Anggaran harus mampu menjawab kebutuhan masyarakat yaitu meningkatkan kesejahteraan hidup masyarakat. Oleh karena itu, anggaran adalah elemen yang terpenting dalam penyelenggaraan pelayanan publik.</a:t>
            </a:r>
          </a:p>
          <a:p>
            <a:pPr>
              <a:buNone/>
            </a:pPr>
            <a:endParaRPr lang="id-ID" dirty="0" smtClean="0"/>
          </a:p>
          <a:p>
            <a:pPr>
              <a:buNone/>
            </a:pPr>
            <a:endParaRPr lang="id-ID"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id-ID" dirty="0" smtClean="0"/>
              <a:t>Tata kelola (pengelolaan) anggaran yang baik pada organisasi publik memungkinkan terwujudnya keadilan dan kesejahteraan. Pengelolaan yang dimaksud adalah pengelolaan yang bersifat </a:t>
            </a:r>
            <a:r>
              <a:rPr lang="id-ID" i="1" dirty="0" smtClean="0"/>
              <a:t>bottom- up </a:t>
            </a:r>
            <a:r>
              <a:rPr lang="id-ID" dirty="0" smtClean="0"/>
              <a:t>yaitu dari bawah ke atas. Maksudnya, adalah anggaran harus dipahami dan dimengerti oleh kalangan masyarakat sebagai kalangan bawah bukan hanya dimengerti dan dinikmati oleh para elit. Untuk menuju hal yang demikian, perlu ada kerja sama yang baik dari seluruh sektor organisasi. Seperti yang disebutkan di atas, dalam konsep </a:t>
            </a:r>
            <a:r>
              <a:rPr lang="id-ID" i="1" dirty="0" smtClean="0"/>
              <a:t>good governnce</a:t>
            </a:r>
            <a:r>
              <a:rPr lang="id-ID" dirty="0" smtClean="0"/>
              <a:t>, sektor organisasi publik terdiri dari: Negara (pemerintah), Masyarakat </a:t>
            </a:r>
            <a:r>
              <a:rPr lang="id-ID" i="1" dirty="0" smtClean="0"/>
              <a:t>(Civil society), </a:t>
            </a:r>
            <a:r>
              <a:rPr lang="id-ID" dirty="0" smtClean="0"/>
              <a:t>dan Swasta (pengusaha). Di Indonesia, konsep </a:t>
            </a:r>
            <a:r>
              <a:rPr lang="id-ID" i="1" dirty="0" smtClean="0"/>
              <a:t>good governance </a:t>
            </a:r>
            <a:r>
              <a:rPr lang="id-ID" dirty="0" smtClean="0"/>
              <a:t>muncul tahun 2000. Konsep tersebut menjadi perbincangan ”ramai” di kalangan akademisi dan   praktisi pemerintahan. Konsep inilah yang melahirkan penyelenggaraan otonomi daerah asli dan bersifat seluas­ luasnya sebagai konsekuensi logis dari kebijakan desentralisasi</a:t>
            </a:r>
            <a:endParaRPr lang="id-ID"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428604"/>
            <a:ext cx="8472518" cy="5697559"/>
          </a:xfrm>
        </p:spPr>
        <p:txBody>
          <a:bodyPr>
            <a:normAutofit fontScale="77500" lnSpcReduction="20000"/>
          </a:bodyPr>
          <a:lstStyle/>
          <a:p>
            <a:r>
              <a:rPr lang="id-ID" i="1" dirty="0" smtClean="0"/>
              <a:t>Invite space </a:t>
            </a:r>
            <a:r>
              <a:rPr lang="id-ID" dirty="0" smtClean="0"/>
              <a:t>adalah peran pemerintah  dalam mengarahkan, membina, dan mengajak/mengundang masyarakat untuk me­ mahami prosedur yang berkaitan dengan proses kebijakan publik atau tentang persoalan negara yang lainya. Peran yang demikian akan membentuk ruang publik yang demokratis sebagaimana yang  digambarkan  oleh  Jurgen  Hebermas  (dalam  Yudi  Latif,</a:t>
            </a:r>
          </a:p>
          <a:p>
            <a:r>
              <a:rPr lang="id-ID" dirty="0" smtClean="0"/>
              <a:t>2004), bahwa ruang pubik adalah proses kritis atau perdebatan antar aktor untuk mempertahankan gagasan atau kepentingan. Diharapkan dalam ruang publik dengan diawali dari </a:t>
            </a:r>
            <a:r>
              <a:rPr lang="id-ID" i="1" dirty="0" smtClean="0"/>
              <a:t>Space of engagement SCO </a:t>
            </a:r>
            <a:r>
              <a:rPr lang="id-ID" dirty="0" smtClean="0"/>
              <a:t>masyarakat dapat mendominasi ruang publik tersebut. Sehingga, apa yang dikatakan oleh Krishno Hadi (2006), bahwa masyarakat </a:t>
            </a:r>
            <a:r>
              <a:rPr lang="id-ID" i="1" dirty="0" smtClean="0"/>
              <a:t>(civil society) </a:t>
            </a:r>
            <a:r>
              <a:rPr lang="id-ID" dirty="0" smtClean="0"/>
              <a:t>tidak semata­mata menerima begitu saja, melainkan ia mampu menempatkan setiap kebijakan pemerintah dalam kerangka kepentingan masyarakat yang lebih luas.</a:t>
            </a:r>
          </a:p>
          <a:p>
            <a:r>
              <a:rPr lang="id-ID" dirty="0" smtClean="0"/>
              <a:t> </a:t>
            </a:r>
          </a:p>
          <a:p>
            <a:endParaRPr lang="id-ID"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642918"/>
            <a:ext cx="8329642" cy="5483245"/>
          </a:xfrm>
        </p:spPr>
        <p:txBody>
          <a:bodyPr>
            <a:normAutofit fontScale="77500" lnSpcReduction="20000"/>
          </a:bodyPr>
          <a:lstStyle/>
          <a:p>
            <a:r>
              <a:rPr lang="id-ID" dirty="0" smtClean="0"/>
              <a:t>Penjaringan aspirasi masyarakat merupakan salah satu tugas dan fungsi yang harus dijalankan oleh DPRD, dan menjadi bagian penting dalam proses penyusunan APBD. Proses penjaringan aspirasi antara lain melibatkan pihak­pihak sebagai berikut39:</a:t>
            </a:r>
          </a:p>
          <a:p>
            <a:r>
              <a:rPr lang="id-ID" dirty="0" smtClean="0"/>
              <a:t>1. DPRD sebagai pemegang wewenang utama dan penyalur semua aspirasi masyarakat yang juga merupakan badan legislatif daerah;</a:t>
            </a:r>
          </a:p>
          <a:p>
            <a:r>
              <a:rPr lang="id-ID" dirty="0" smtClean="0"/>
              <a:t>2.  Perangkat  daerah,  terdiri  atas  Sekretariat  daerah,  Dinas Daerah, dan Lembaga Teknis Daerah serta Lembaga Pengelola Keuangan Daerah, sesuai dengan kebutuhan daerah;</a:t>
            </a:r>
          </a:p>
          <a:p>
            <a:r>
              <a:rPr lang="id-ID" dirty="0" smtClean="0"/>
              <a:t>3.  Masyarakat, terdiri atas masyarakat pada umumnya, tokoh­ tokoh masyarakat formal dan informal, lembaga swadaya masyarakat (LSM), asosiasi profesi, perguruan tinggi dan organisasi massa lainnya.</a:t>
            </a:r>
          </a:p>
          <a:p>
            <a:endParaRPr lang="id-ID"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2.  Perubahan desa menjadi dalam investasi</a:t>
            </a:r>
            <a:endParaRPr lang="id-ID" dirty="0"/>
          </a:p>
        </p:txBody>
      </p:sp>
      <p:sp>
        <p:nvSpPr>
          <p:cNvPr id="3" name="Content Placeholder 2"/>
          <p:cNvSpPr>
            <a:spLocks noGrp="1"/>
          </p:cNvSpPr>
          <p:nvPr>
            <p:ph idx="1"/>
          </p:nvPr>
        </p:nvSpPr>
        <p:spPr/>
        <p:txBody>
          <a:bodyPr/>
          <a:lstStyle/>
          <a:p>
            <a:pPr>
              <a:buNone/>
            </a:pPr>
            <a:r>
              <a:rPr lang="id-ID" dirty="0" smtClean="0"/>
              <a:t>     Desa di ubah menjadi kelurahan untuk peningkatan APBD Kulon Progo tahun 2006</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idx="1"/>
          </p:nvPr>
        </p:nvSpPr>
        <p:spPr>
          <a:xfrm>
            <a:off x="457200" y="457200"/>
            <a:ext cx="8229600" cy="6172200"/>
          </a:xfrm>
        </p:spPr>
        <p:txBody>
          <a:bodyPr/>
          <a:lstStyle/>
          <a:p>
            <a:pPr eaLnBrk="1" hangingPunct="1">
              <a:lnSpc>
                <a:spcPct val="90000"/>
              </a:lnSpc>
              <a:buFontTx/>
              <a:buNone/>
            </a:pPr>
            <a:r>
              <a:rPr lang="sv-SE" sz="2800" smtClean="0"/>
              <a:t>3. Pemerintah</a:t>
            </a:r>
          </a:p>
          <a:p>
            <a:pPr eaLnBrk="1" hangingPunct="1">
              <a:lnSpc>
                <a:spcPct val="90000"/>
              </a:lnSpc>
              <a:buFontTx/>
              <a:buNone/>
            </a:pPr>
            <a:r>
              <a:rPr lang="sv-SE" sz="2800" smtClean="0"/>
              <a:t>	Sekalipun telah ada sekelompok individu yg mendiami sesuatu wilayah, namun belum dpt dikatakan negara, jika tidak ada segelintir orang yg berwenang dan menyusun hidup bersama itu. Pemerintah adl organisasi yang mengatur dan memimpin negara. Tanpa pemerintah, maka tidak mungkin negara itu berjalan dng baik.</a:t>
            </a:r>
          </a:p>
          <a:p>
            <a:pPr eaLnBrk="1" hangingPunct="1">
              <a:lnSpc>
                <a:spcPct val="90000"/>
              </a:lnSpc>
              <a:buFontTx/>
              <a:buNone/>
            </a:pPr>
            <a:r>
              <a:rPr lang="sv-SE" sz="2800" smtClean="0"/>
              <a:t>	Scr teoritis dpt dibedakan dan dipisahkan scr tegas hakekat negara dan pemerintah. Negara adl kesatuan politik yg lebih luas dr pd pemerintah. Pemerintah adl satu segi dr negara, pemerintah merupakan bagian dari negara. Negara adl sesuatu yg abstrak sedang pemerintah adl konkret.</a:t>
            </a:r>
            <a:endParaRPr lang="en-US" sz="28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idx="1"/>
          </p:nvPr>
        </p:nvSpPr>
        <p:spPr>
          <a:xfrm>
            <a:off x="0" y="381000"/>
            <a:ext cx="9144000" cy="6324600"/>
          </a:xfrm>
        </p:spPr>
        <p:txBody>
          <a:bodyPr/>
          <a:lstStyle/>
          <a:p>
            <a:pPr eaLnBrk="1" hangingPunct="1">
              <a:lnSpc>
                <a:spcPct val="80000"/>
              </a:lnSpc>
              <a:buFontTx/>
              <a:buNone/>
            </a:pPr>
            <a:r>
              <a:rPr lang="sv-SE" sz="2800" smtClean="0"/>
              <a:t>Menurut Roger H. Soltau negara mempunyai sifat-sifat yg tdk dipunyai organisasi/asosiasi lain :</a:t>
            </a:r>
          </a:p>
          <a:p>
            <a:pPr eaLnBrk="1" hangingPunct="1">
              <a:lnSpc>
                <a:spcPct val="80000"/>
              </a:lnSpc>
              <a:buFontTx/>
              <a:buNone/>
            </a:pPr>
            <a:r>
              <a:rPr lang="sv-SE" sz="2800" smtClean="0"/>
              <a:t>a. Sifat Memaksa</a:t>
            </a:r>
          </a:p>
          <a:p>
            <a:pPr eaLnBrk="1" hangingPunct="1">
              <a:lnSpc>
                <a:spcPct val="80000"/>
              </a:lnSpc>
              <a:buFontTx/>
              <a:buNone/>
            </a:pPr>
            <a:r>
              <a:rPr lang="sv-SE" sz="2800" smtClean="0"/>
              <a:t>	Utk mencapai tujuan masyarakat, maka harus mempunyai sifat memaksa dlm arti negara mempunyai kekuasaan utk menggunakan kekerasan fisik scr sah, hanya negara yg dpt menggunakan kekerasan ini.</a:t>
            </a:r>
          </a:p>
          <a:p>
            <a:pPr eaLnBrk="1" hangingPunct="1">
              <a:lnSpc>
                <a:spcPct val="80000"/>
              </a:lnSpc>
              <a:buFontTx/>
              <a:buNone/>
            </a:pPr>
            <a:r>
              <a:rPr lang="sv-SE" sz="2800" smtClean="0"/>
              <a:t>b. Sifat Monopoli</a:t>
            </a:r>
          </a:p>
          <a:p>
            <a:pPr eaLnBrk="1" hangingPunct="1">
              <a:lnSpc>
                <a:spcPct val="80000"/>
              </a:lnSpc>
              <a:buFontTx/>
              <a:buNone/>
            </a:pPr>
            <a:r>
              <a:rPr lang="sv-SE" sz="2800" smtClean="0"/>
              <a:t>	Dlm menetapkan tujuan bersama dari masyarakat, negara mempunyai sifat monopoli. Tdk ada organisasi lain yg dpt menganjurkan cara hidup dan tujuan yg bertentangan dng yg telah ditetapkan negara.</a:t>
            </a:r>
          </a:p>
          <a:p>
            <a:pPr eaLnBrk="1" hangingPunct="1">
              <a:lnSpc>
                <a:spcPct val="80000"/>
              </a:lnSpc>
              <a:buFontTx/>
              <a:buNone/>
            </a:pPr>
            <a:r>
              <a:rPr lang="sv-SE" sz="2800" smtClean="0"/>
              <a:t>c. Sifat Mencakup Semua</a:t>
            </a:r>
          </a:p>
          <a:p>
            <a:pPr eaLnBrk="1" hangingPunct="1">
              <a:lnSpc>
                <a:spcPct val="80000"/>
              </a:lnSpc>
              <a:buFontTx/>
              <a:buNone/>
            </a:pPr>
            <a:r>
              <a:rPr lang="sv-SE" sz="2800" smtClean="0"/>
              <a:t>	Semua orang dlm wilayah suatu negara berkewajiban mentaati dan melaksanakan undang-undang atau peraturan yg dibuat negara yg ditujukan kpd mereka.</a:t>
            </a:r>
            <a:endParaRPr lang="en-US" sz="28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idx="1"/>
          </p:nvPr>
        </p:nvSpPr>
        <p:spPr>
          <a:xfrm>
            <a:off x="457200" y="685800"/>
            <a:ext cx="8229600" cy="6019800"/>
          </a:xfrm>
        </p:spPr>
        <p:txBody>
          <a:bodyPr/>
          <a:lstStyle/>
          <a:p>
            <a:pPr eaLnBrk="1" hangingPunct="1">
              <a:buFontTx/>
              <a:buNone/>
            </a:pPr>
            <a:r>
              <a:rPr lang="sv-SE" b="1" smtClean="0">
                <a:solidFill>
                  <a:srgbClr val="FF0000"/>
                </a:solidFill>
              </a:rPr>
              <a:t>Asal Mula Negara</a:t>
            </a:r>
            <a:endParaRPr lang="sv-SE" smtClean="0">
              <a:solidFill>
                <a:srgbClr val="FF0000"/>
              </a:solidFill>
            </a:endParaRPr>
          </a:p>
          <a:p>
            <a:pPr eaLnBrk="1" hangingPunct="1">
              <a:buFontTx/>
              <a:buNone/>
            </a:pPr>
            <a:r>
              <a:rPr lang="sv-SE" smtClean="0"/>
              <a:t>	Masalah asal mula negara adalah salah satu persoalan ilmu politik yang tersulit, karena saat-saat negara pertama kali dibentuk, belum terdapat bukti-bukti yang meyakinkan, sehingga teori-teori tentang asal mula negara bercorak spekulatif dan abstrak. Teori-teori tersebut dapat dikelompokkan ke dalam dua golongan besar, yaitu </a:t>
            </a:r>
            <a:r>
              <a:rPr lang="sv-SE" i="1" smtClean="0"/>
              <a:t>teori-teori yang spekulatif </a:t>
            </a:r>
            <a:r>
              <a:rPr lang="sv-SE" smtClean="0"/>
              <a:t>dan </a:t>
            </a:r>
            <a:r>
              <a:rPr lang="sv-SE" i="1" smtClean="0"/>
              <a:t>teori-teori yang historis.</a:t>
            </a:r>
            <a:endParaRPr lang="en-US" i="1"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idx="1"/>
          </p:nvPr>
        </p:nvSpPr>
        <p:spPr>
          <a:xfrm>
            <a:off x="0" y="152400"/>
            <a:ext cx="9144000" cy="6477000"/>
          </a:xfrm>
        </p:spPr>
        <p:txBody>
          <a:bodyPr/>
          <a:lstStyle/>
          <a:p>
            <a:pPr eaLnBrk="1" hangingPunct="1">
              <a:lnSpc>
                <a:spcPct val="90000"/>
              </a:lnSpc>
              <a:buFontTx/>
              <a:buNone/>
            </a:pPr>
            <a:r>
              <a:rPr lang="fi-FI" sz="2800" smtClean="0">
                <a:solidFill>
                  <a:srgbClr val="0070C0"/>
                </a:solidFill>
              </a:rPr>
              <a:t>Teori-teori spekulatif :</a:t>
            </a:r>
          </a:p>
          <a:p>
            <a:pPr eaLnBrk="1" hangingPunct="1">
              <a:lnSpc>
                <a:spcPct val="90000"/>
              </a:lnSpc>
              <a:buFontTx/>
              <a:buNone/>
            </a:pPr>
            <a:r>
              <a:rPr lang="fi-FI" sz="2800" smtClean="0"/>
              <a:t>1. Teori Ketuhanan</a:t>
            </a:r>
          </a:p>
          <a:p>
            <a:pPr eaLnBrk="1" hangingPunct="1">
              <a:lnSpc>
                <a:spcPct val="90000"/>
              </a:lnSpc>
              <a:buFontTx/>
              <a:buNone/>
            </a:pPr>
            <a:r>
              <a:rPr lang="fi-FI" sz="2800" smtClean="0"/>
              <a:t>	Negara dibentuk Tuhan dan pemimpin-pemimpin negara ditunjuk Tuhan. </a:t>
            </a:r>
            <a:r>
              <a:rPr lang="es-ES" sz="2800" smtClean="0"/>
              <a:t>Raja dan pemimpin-pemimpin negara hanya bertanggung jawab kpd Tuhan dan tdk kpd siapapun. Teori ini sdh tdk dianut lagi saat ini.</a:t>
            </a:r>
          </a:p>
          <a:p>
            <a:pPr eaLnBrk="1" hangingPunct="1">
              <a:lnSpc>
                <a:spcPct val="90000"/>
              </a:lnSpc>
              <a:buFontTx/>
              <a:buNone/>
            </a:pPr>
            <a:r>
              <a:rPr lang="es-ES" sz="2800" smtClean="0"/>
              <a:t>2. Teori Kekuatan</a:t>
            </a:r>
          </a:p>
          <a:p>
            <a:pPr eaLnBrk="1" hangingPunct="1">
              <a:lnSpc>
                <a:spcPct val="90000"/>
              </a:lnSpc>
              <a:buFontTx/>
              <a:buNone/>
            </a:pPr>
            <a:r>
              <a:rPr lang="es-ES" sz="2800" smtClean="0"/>
              <a:t>	Teori ini menyatakan bhw negara terbentuk pertama kali adl hasil dominasi kelompok yg kuat thd yg lemah. Negara terbentuk dng penaklukan dan pendudukan. Dlm teori ini faktor kekuatanlah yg dianggap sebagai faktor tunggal dan utama yg menimbulkan negara. Negara dilahirkan dari pertarungan kekuatan dan yg keluar sebagai pemenang adl pembentuk negara.Teori ini dikemukakan oleh Ludwig Guplowitz.</a:t>
            </a:r>
            <a:endParaRPr lang="en-US" sz="28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idx="1"/>
          </p:nvPr>
        </p:nvSpPr>
        <p:spPr>
          <a:xfrm>
            <a:off x="0" y="457200"/>
            <a:ext cx="9144000" cy="6248400"/>
          </a:xfrm>
        </p:spPr>
        <p:txBody>
          <a:bodyPr>
            <a:normAutofit/>
          </a:bodyPr>
          <a:lstStyle/>
          <a:p>
            <a:pPr marL="274320" indent="-274320" eaLnBrk="1" fontAlgn="auto" hangingPunct="1">
              <a:lnSpc>
                <a:spcPct val="80000"/>
              </a:lnSpc>
              <a:spcAft>
                <a:spcPts val="0"/>
              </a:spcAft>
              <a:buClr>
                <a:schemeClr val="accent3"/>
              </a:buClr>
              <a:buFontTx/>
              <a:buNone/>
              <a:defRPr/>
            </a:pPr>
            <a:r>
              <a:rPr lang="fi-FI" sz="2800" dirty="0" smtClean="0"/>
              <a:t>3. Teori Alamiah</a:t>
            </a:r>
          </a:p>
          <a:p>
            <a:pPr marL="274320" indent="-274320" eaLnBrk="1" fontAlgn="auto" hangingPunct="1">
              <a:lnSpc>
                <a:spcPct val="80000"/>
              </a:lnSpc>
              <a:spcAft>
                <a:spcPts val="0"/>
              </a:spcAft>
              <a:buClr>
                <a:schemeClr val="accent3"/>
              </a:buClr>
              <a:buFontTx/>
              <a:buNone/>
              <a:defRPr/>
            </a:pPr>
            <a:r>
              <a:rPr lang="fi-FI" sz="2800" dirty="0" smtClean="0"/>
              <a:t>	Teori ini pertama kali dikemukakan Aristoteles, negara adl ciptaan alam. Kodrat manusia membenarkan adanya negara krn manusia adl makhluk politik (zoon politikon): manusia baru sempurna bila hidup dlm ikatan kenegaraan.</a:t>
            </a:r>
            <a:endParaRPr lang="sv-SE" sz="2800" dirty="0" smtClean="0"/>
          </a:p>
          <a:p>
            <a:pPr marL="274320" indent="-274320" eaLnBrk="1" fontAlgn="auto" hangingPunct="1">
              <a:lnSpc>
                <a:spcPct val="80000"/>
              </a:lnSpc>
              <a:spcAft>
                <a:spcPts val="0"/>
              </a:spcAft>
              <a:buClr>
                <a:schemeClr val="accent3"/>
              </a:buClr>
              <a:buFontTx/>
              <a:buNone/>
              <a:defRPr/>
            </a:pPr>
            <a:r>
              <a:rPr lang="sv-SE" sz="2800" dirty="0" smtClean="0"/>
              <a:t>4. Teori Organis</a:t>
            </a:r>
          </a:p>
          <a:p>
            <a:pPr marL="274320" indent="-274320" eaLnBrk="1" fontAlgn="auto" hangingPunct="1">
              <a:lnSpc>
                <a:spcPct val="80000"/>
              </a:lnSpc>
              <a:spcAft>
                <a:spcPts val="0"/>
              </a:spcAft>
              <a:buClr>
                <a:schemeClr val="accent3"/>
              </a:buClr>
              <a:buFontTx/>
              <a:buNone/>
              <a:defRPr/>
            </a:pPr>
            <a:r>
              <a:rPr lang="sv-SE" sz="2800" dirty="0" smtClean="0"/>
              <a:t>	Teori ini menganggap negara sama dng makhluk hidup, manusia atau binatang. Pemerintah disamakan sebagai tulang belulang manusia, undang-undang sebagai urat syaraf, raja sebagai kepala dan individu sebagai daging makhluk hidup itu. Perkembangan negara sama dng perkembangan makhluk hidup, yaitu lahir, tumbuh, berkembang dan mati.</a:t>
            </a:r>
          </a:p>
          <a:p>
            <a:pPr marL="274320" indent="-274320" eaLnBrk="1" fontAlgn="auto" hangingPunct="1">
              <a:lnSpc>
                <a:spcPct val="80000"/>
              </a:lnSpc>
              <a:spcAft>
                <a:spcPts val="0"/>
              </a:spcAft>
              <a:buClr>
                <a:schemeClr val="accent3"/>
              </a:buClr>
              <a:buFontTx/>
              <a:buNone/>
              <a:defRPr/>
            </a:pPr>
            <a:r>
              <a:rPr lang="sv-SE" sz="2800" dirty="0" smtClean="0"/>
              <a:t>	Teori organis juga merupakan teori tentang hakekat negara. Perkembangan teori organis ini dimulai pada jaman Yunani, yg diawali Plato yg mengemukakan bhw negara dpt disamakan dng makhluk hidup.</a:t>
            </a:r>
            <a:endParaRPr lang="en-US" sz="28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idx="1"/>
          </p:nvPr>
        </p:nvSpPr>
        <p:spPr>
          <a:xfrm>
            <a:off x="457200" y="152400"/>
            <a:ext cx="8229600" cy="6553200"/>
          </a:xfrm>
        </p:spPr>
        <p:txBody>
          <a:bodyPr/>
          <a:lstStyle/>
          <a:p>
            <a:pPr eaLnBrk="1" hangingPunct="1">
              <a:lnSpc>
                <a:spcPct val="80000"/>
              </a:lnSpc>
              <a:buFontTx/>
              <a:buNone/>
            </a:pPr>
            <a:r>
              <a:rPr lang="fi-FI" sz="2800" smtClean="0"/>
              <a:t>5. Teori Idealistis </a:t>
            </a:r>
          </a:p>
          <a:p>
            <a:pPr eaLnBrk="1" hangingPunct="1">
              <a:lnSpc>
                <a:spcPct val="80000"/>
              </a:lnSpc>
              <a:buFontTx/>
              <a:buNone/>
            </a:pPr>
            <a:r>
              <a:rPr lang="fi-FI" sz="2800" smtClean="0"/>
              <a:t>	Teori ini mirip dengan teori Ketuhanan. </a:t>
            </a:r>
            <a:r>
              <a:rPr lang="sv-SE" sz="2800" smtClean="0"/>
              <a:t>Tori ini bersifat idealistis, karena merupakan pemikiran tentang negara sebagai “idea” karena negara menjelmakan idea yang suci dan bersifat ketuhanan. Kewajiban mentaati negara adalah suatu tugas suci, menentang kekuasaan negara tidak pernah dapat dibenarkan, sekalipun penguasa itu tidak sah. Teori ini dikembangkan oleh Immanuel Kant</a:t>
            </a:r>
          </a:p>
          <a:p>
            <a:pPr eaLnBrk="1" hangingPunct="1">
              <a:lnSpc>
                <a:spcPct val="80000"/>
              </a:lnSpc>
              <a:buFontTx/>
              <a:buNone/>
            </a:pPr>
            <a:r>
              <a:rPr lang="sv-SE" sz="2800" smtClean="0"/>
              <a:t>6. Teori Daluwarsa</a:t>
            </a:r>
          </a:p>
          <a:p>
            <a:pPr eaLnBrk="1" hangingPunct="1">
              <a:lnSpc>
                <a:spcPct val="80000"/>
              </a:lnSpc>
              <a:buFontTx/>
              <a:buNone/>
            </a:pPr>
            <a:r>
              <a:rPr lang="sv-SE" sz="2800" smtClean="0"/>
              <a:t>	Menurut teori ini raja bertahta bukan krn kekuasaan yg berdasarkan hak-hak ketuhanan, tetapi berdasar kebiasaan. Negara kerajaan timbul krn adanya  milik yg sudah lama, kemudian menimbulkan hak milik. Raja bertahta krn hak milik itu. Teori ini dikembangkan oleh Sir Robert Filmer.</a:t>
            </a:r>
            <a:endParaRPr lang="en-US" sz="28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1589</Words>
  <Application>Microsoft Office PowerPoint</Application>
  <PresentationFormat>On-screen Show (4:3)</PresentationFormat>
  <Paragraphs>133</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NEGARA</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Teori negara Pluralis</vt:lpstr>
      <vt:lpstr>Slide 28</vt:lpstr>
      <vt:lpstr>Slide 29</vt:lpstr>
      <vt:lpstr>Slide 30</vt:lpstr>
      <vt:lpstr>Slide 31</vt:lpstr>
      <vt:lpstr>Slide 32</vt:lpstr>
      <vt:lpstr>Kasus</vt:lpstr>
      <vt:lpstr>Slide 34</vt:lpstr>
      <vt:lpstr>Slide 35</vt:lpstr>
      <vt:lpstr>Slide 36</vt:lpstr>
      <vt:lpstr>2.  Perubahan desa menjadi dalam investasi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NEGARA</dc:title>
  <dc:creator>Jaka</dc:creator>
  <cp:lastModifiedBy>Jaka</cp:lastModifiedBy>
  <cp:revision>5</cp:revision>
  <dcterms:created xsi:type="dcterms:W3CDTF">2017-11-13T05:33:02Z</dcterms:created>
  <dcterms:modified xsi:type="dcterms:W3CDTF">2019-05-19T20:06:56Z</dcterms:modified>
</cp:coreProperties>
</file>