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78" r:id="rId3"/>
    <p:sldId id="260" r:id="rId4"/>
    <p:sldId id="279" r:id="rId5"/>
    <p:sldId id="262" r:id="rId6"/>
    <p:sldId id="263" r:id="rId7"/>
    <p:sldId id="266" r:id="rId8"/>
    <p:sldId id="267" r:id="rId9"/>
    <p:sldId id="268" r:id="rId10"/>
    <p:sldId id="270" r:id="rId11"/>
    <p:sldId id="269" r:id="rId12"/>
    <p:sldId id="271" r:id="rId13"/>
    <p:sldId id="272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70350D-4FB3-48A7-978C-EC7AEBEB9F4D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ABB541-3F42-4A01-AC49-BC13C3AC0E3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693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ABB541-3F42-4A01-AC49-BC13C3AC0E30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9616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40299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366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3176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8329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082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9564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684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831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518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50995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2108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0478D-0BAA-4BC9-85B0-ECF50D0C7CA4}" type="datetimeFigureOut">
              <a:rPr lang="id-ID" smtClean="0"/>
              <a:t>18/10/2021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6399B-9A44-436E-811F-E107685BBA3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6704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>
            <a:normAutofit/>
          </a:bodyPr>
          <a:lstStyle/>
          <a:p>
            <a:pPr lvl="0"/>
            <a:r>
              <a:rPr lang="en-AU" sz="3200" b="1" dirty="0"/>
              <a:t>Pemerintahan Daerah </a:t>
            </a:r>
            <a:r>
              <a:rPr lang="en-AU" sz="3200" b="1" dirty="0" err="1"/>
              <a:t>pada</a:t>
            </a:r>
            <a:r>
              <a:rPr lang="en-AU" sz="3200" b="1" dirty="0"/>
              <a:t> </a:t>
            </a:r>
            <a:r>
              <a:rPr lang="en-AU" sz="3200" b="1" dirty="0" err="1"/>
              <a:t>masa</a:t>
            </a:r>
            <a:r>
              <a:rPr lang="en-AU" sz="3200" b="1" dirty="0"/>
              <a:t> 1957-1965</a:t>
            </a:r>
            <a:endParaRPr lang="id-ID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544616"/>
          </a:xfrm>
        </p:spPr>
        <p:txBody>
          <a:bodyPr>
            <a:noAutofit/>
          </a:bodyPr>
          <a:lstStyle/>
          <a:p>
            <a:r>
              <a:rPr lang="en-US" sz="2400" dirty="0" err="1">
                <a:cs typeface="Arial" pitchFamily="34" charset="0"/>
              </a:rPr>
              <a:t>Undang</a:t>
            </a:r>
            <a:r>
              <a:rPr lang="en-US" sz="2400" dirty="0">
                <a:cs typeface="Arial" pitchFamily="34" charset="0"/>
              </a:rPr>
              <a:t>-</a:t>
            </a:r>
            <a:r>
              <a:rPr lang="id-ID" sz="2400" dirty="0">
                <a:cs typeface="Arial" pitchFamily="34" charset="0"/>
              </a:rPr>
              <a:t>U</a:t>
            </a:r>
            <a:r>
              <a:rPr lang="en-US" sz="2400" dirty="0" err="1">
                <a:cs typeface="Arial" pitchFamily="34" charset="0"/>
              </a:rPr>
              <a:t>ndang</a:t>
            </a:r>
            <a:r>
              <a:rPr lang="en-US" sz="2400" dirty="0">
                <a:cs typeface="Arial" pitchFamily="34" charset="0"/>
              </a:rPr>
              <a:t> </a:t>
            </a:r>
            <a:r>
              <a:rPr lang="en-US" sz="2400" dirty="0" smtClean="0"/>
              <a:t>No</a:t>
            </a:r>
            <a:r>
              <a:rPr lang="en-US" sz="2400" dirty="0"/>
              <a:t>. 1 </a:t>
            </a:r>
            <a:r>
              <a:rPr lang="en-US" sz="2400" dirty="0" err="1"/>
              <a:t>th</a:t>
            </a:r>
            <a:r>
              <a:rPr lang="en-US" sz="2400" dirty="0"/>
              <a:t> 1957 </a:t>
            </a:r>
            <a:r>
              <a:rPr lang="id-ID" sz="2400" b="1" dirty="0"/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menggantikan</a:t>
            </a:r>
            <a:r>
              <a:rPr lang="en-US" sz="2400" dirty="0">
                <a:latin typeface="+mj-lt"/>
                <a:cs typeface="Arial" pitchFamily="34" charset="0"/>
              </a:rPr>
              <a:t> 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Undang</a:t>
            </a:r>
            <a:r>
              <a:rPr lang="en-US" sz="2400" dirty="0" smtClean="0">
                <a:latin typeface="+mj-lt"/>
                <a:cs typeface="Arial" pitchFamily="34" charset="0"/>
              </a:rPr>
              <a:t>-</a:t>
            </a:r>
            <a:r>
              <a:rPr lang="id-ID" sz="2400" dirty="0" smtClean="0">
                <a:latin typeface="+mj-lt"/>
                <a:cs typeface="Arial" pitchFamily="34" charset="0"/>
              </a:rPr>
              <a:t>U</a:t>
            </a:r>
            <a:r>
              <a:rPr lang="en-US" sz="2400" dirty="0" err="1" smtClean="0">
                <a:latin typeface="+mj-lt"/>
                <a:cs typeface="Arial" pitchFamily="34" charset="0"/>
              </a:rPr>
              <a:t>ndang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 RI No. 22 </a:t>
            </a:r>
            <a:r>
              <a:rPr lang="en-US" sz="2400" dirty="0" err="1">
                <a:latin typeface="+mj-lt"/>
                <a:cs typeface="Arial" pitchFamily="34" charset="0"/>
              </a:rPr>
              <a:t>Tahun</a:t>
            </a:r>
            <a:r>
              <a:rPr lang="en-US" sz="2400" dirty="0">
                <a:latin typeface="+mj-lt"/>
                <a:cs typeface="Arial" pitchFamily="34" charset="0"/>
              </a:rPr>
              <a:t> 1948 </a:t>
            </a:r>
            <a:r>
              <a:rPr lang="en-US" sz="2400" dirty="0" err="1">
                <a:latin typeface="+mj-lt"/>
                <a:cs typeface="Arial" pitchFamily="34" charset="0"/>
              </a:rPr>
              <a:t>dan</a:t>
            </a:r>
            <a:r>
              <a:rPr lang="en-US" sz="2400" dirty="0">
                <a:latin typeface="+mj-lt"/>
                <a:cs typeface="Arial" pitchFamily="34" charset="0"/>
              </a:rPr>
              <a:t> UU NIT No. 44 </a:t>
            </a:r>
            <a:r>
              <a:rPr lang="en-US" sz="2400" dirty="0" err="1">
                <a:latin typeface="+mj-lt"/>
                <a:cs typeface="Arial" pitchFamily="34" charset="0"/>
              </a:rPr>
              <a:t>Tahun</a:t>
            </a:r>
            <a:r>
              <a:rPr lang="en-US" sz="2400" dirty="0">
                <a:latin typeface="+mj-lt"/>
                <a:cs typeface="Arial" pitchFamily="34" charset="0"/>
              </a:rPr>
              <a:t> 1950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err="1">
                <a:latin typeface="+mj-lt"/>
                <a:cs typeface="Arial" pitchFamily="34" charset="0"/>
              </a:rPr>
              <a:t>D</a:t>
            </a:r>
            <a:r>
              <a:rPr lang="en-US" sz="2400" dirty="0" err="1" smtClean="0">
                <a:latin typeface="+mj-lt"/>
                <a:cs typeface="Arial" pitchFamily="34" charset="0"/>
              </a:rPr>
              <a:t>aerah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terdiri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atas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id-ID" sz="2400" b="1" dirty="0" smtClean="0">
                <a:latin typeface="+mj-lt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id-ID" sz="2400" b="1" dirty="0" smtClean="0">
                <a:latin typeface="+mj-lt"/>
                <a:cs typeface="Arial" pitchFamily="34" charset="0"/>
              </a:rPr>
              <a:t>      -  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Legislatif</a:t>
            </a:r>
            <a:r>
              <a:rPr lang="id-ID" sz="2400" b="1" dirty="0" smtClean="0">
                <a:latin typeface="+mj-lt"/>
                <a:cs typeface="Arial" pitchFamily="34" charset="0"/>
              </a:rPr>
              <a:t> :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DPRD </a:t>
            </a:r>
            <a:r>
              <a:rPr lang="id-ID" sz="2400" b="1" dirty="0" smtClean="0">
                <a:latin typeface="+mj-lt"/>
                <a:cs typeface="Arial" pitchFamily="34" charset="0"/>
              </a:rPr>
              <a:t>-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Dewan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Perwakilan</a:t>
            </a:r>
            <a:r>
              <a:rPr lang="en-US" sz="2400" dirty="0">
                <a:latin typeface="+mj-lt"/>
                <a:cs typeface="Arial" pitchFamily="34" charset="0"/>
              </a:rPr>
              <a:t> Rakyat </a:t>
            </a:r>
            <a:r>
              <a:rPr lang="en-US" sz="2400" dirty="0" smtClean="0">
                <a:latin typeface="+mj-lt"/>
                <a:cs typeface="Arial" pitchFamily="34" charset="0"/>
              </a:rPr>
              <a:t>Daerah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 smtClean="0">
                <a:latin typeface="+mj-lt"/>
                <a:cs typeface="Arial" pitchFamily="34" charset="0"/>
              </a:rPr>
              <a:t>      - 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Eksekutif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>
                <a:latin typeface="+mj-lt"/>
                <a:cs typeface="Arial" pitchFamily="34" charset="0"/>
              </a:rPr>
              <a:t>: </a:t>
            </a:r>
            <a:r>
              <a:rPr lang="en-US" sz="2400" b="1" dirty="0" smtClean="0">
                <a:latin typeface="+mj-lt"/>
                <a:cs typeface="Arial" pitchFamily="34" charset="0"/>
              </a:rPr>
              <a:t>DPD</a:t>
            </a:r>
            <a:r>
              <a:rPr lang="id-ID" sz="2400" b="1" dirty="0" smtClean="0">
                <a:latin typeface="+mj-lt"/>
                <a:cs typeface="Arial" pitchFamily="34" charset="0"/>
              </a:rPr>
              <a:t> - 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Dewan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>
                <a:latin typeface="+mj-lt"/>
                <a:cs typeface="Arial" pitchFamily="34" charset="0"/>
              </a:rPr>
              <a:t>Pemerintah</a:t>
            </a:r>
            <a:r>
              <a:rPr lang="en-US" sz="2400" dirty="0">
                <a:latin typeface="+mj-lt"/>
                <a:cs typeface="Arial" pitchFamily="34" charset="0"/>
              </a:rPr>
              <a:t> Daerah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r>
              <a:rPr lang="id-ID" sz="2400" dirty="0">
                <a:latin typeface="+mj-lt"/>
                <a:cs typeface="Arial" pitchFamily="34" charset="0"/>
              </a:rPr>
              <a:t>K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pala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err="1">
                <a:latin typeface="+mj-lt"/>
                <a:cs typeface="Arial" pitchFamily="34" charset="0"/>
              </a:rPr>
              <a:t>D</a:t>
            </a:r>
            <a:r>
              <a:rPr lang="en-US" sz="2400" dirty="0" err="1" smtClean="0">
                <a:latin typeface="+mj-lt"/>
                <a:cs typeface="Arial" pitchFamily="34" charset="0"/>
              </a:rPr>
              <a:t>aerah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ketua</a:t>
            </a:r>
            <a:r>
              <a:rPr lang="en-US" sz="2400" dirty="0" smtClean="0">
                <a:latin typeface="+mj-lt"/>
                <a:cs typeface="Arial" pitchFamily="34" charset="0"/>
              </a:rPr>
              <a:t> m</a:t>
            </a:r>
            <a:r>
              <a:rPr lang="id-ID" sz="2400" dirty="0" smtClean="0"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latin typeface="+mj-lt"/>
                <a:cs typeface="Arial" pitchFamily="34" charset="0"/>
              </a:rPr>
              <a:t>rangkap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anggota</a:t>
            </a:r>
            <a:r>
              <a:rPr lang="en-US" sz="2400" dirty="0" smtClean="0">
                <a:latin typeface="+mj-lt"/>
                <a:cs typeface="Arial" pitchFamily="34" charset="0"/>
              </a:rPr>
              <a:t> DPRD</a:t>
            </a:r>
          </a:p>
          <a:p>
            <a:pPr marL="0" indent="0">
              <a:buNone/>
            </a:pPr>
            <a:r>
              <a:rPr lang="id-ID" sz="2400" dirty="0" smtClean="0">
                <a:latin typeface="+mj-lt"/>
                <a:cs typeface="Arial" pitchFamily="34" charset="0"/>
              </a:rPr>
              <a:t> 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Anggota</a:t>
            </a:r>
            <a:r>
              <a:rPr lang="en-US" sz="2400" dirty="0" smtClean="0">
                <a:latin typeface="+mj-lt"/>
                <a:cs typeface="Arial" pitchFamily="34" charset="0"/>
              </a:rPr>
              <a:t> DPRD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dipilih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rakyat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</a:t>
            </a:r>
            <a:r>
              <a:rPr lang="id-ID" sz="2400" dirty="0">
                <a:latin typeface="+mj-lt"/>
                <a:cs typeface="Arial" pitchFamily="34" charset="0"/>
              </a:rPr>
              <a:t>u</a:t>
            </a:r>
            <a:r>
              <a:rPr lang="en-US" sz="2400" dirty="0" smtClean="0">
                <a:latin typeface="+mj-lt"/>
                <a:cs typeface="Arial" pitchFamily="34" charset="0"/>
              </a:rPr>
              <a:t>k </a:t>
            </a:r>
            <a:r>
              <a:rPr lang="id-ID" sz="2400" dirty="0" smtClean="0">
                <a:latin typeface="+mj-lt"/>
                <a:cs typeface="Arial" pitchFamily="34" charset="0"/>
              </a:rPr>
              <a:t>empat 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menurut</a:t>
            </a:r>
            <a:r>
              <a:rPr lang="en-US" sz="2400" dirty="0" smtClean="0">
                <a:latin typeface="+mj-lt"/>
                <a:cs typeface="Arial" pitchFamily="34" charset="0"/>
              </a:rPr>
              <a:t> UU.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Anggota</a:t>
            </a:r>
            <a:r>
              <a:rPr lang="en-US" sz="2400" dirty="0" smtClean="0">
                <a:latin typeface="+mj-lt"/>
                <a:cs typeface="Arial" pitchFamily="34" charset="0"/>
              </a:rPr>
              <a:t> DPD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anggota</a:t>
            </a:r>
            <a:r>
              <a:rPr lang="en-US" sz="2400" dirty="0" smtClean="0">
                <a:latin typeface="+mj-lt"/>
                <a:cs typeface="Arial" pitchFamily="34" charset="0"/>
              </a:rPr>
              <a:t>-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anggota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DPRD.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Ketua</a:t>
            </a:r>
            <a:r>
              <a:rPr lang="en-US" sz="2400" dirty="0" smtClean="0"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wakil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endParaRPr lang="id-ID" sz="2400" dirty="0" smtClean="0">
              <a:latin typeface="+mj-lt"/>
              <a:cs typeface="Arial" pitchFamily="34" charset="0"/>
            </a:endParaRPr>
          </a:p>
          <a:p>
            <a:pPr marL="0" indent="0">
              <a:buNone/>
            </a:pPr>
            <a:r>
              <a:rPr lang="id-ID" sz="2400" dirty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   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ketua</a:t>
            </a:r>
            <a:r>
              <a:rPr lang="en-US" sz="2400" dirty="0" smtClean="0">
                <a:latin typeface="+mj-lt"/>
                <a:cs typeface="Arial" pitchFamily="34" charset="0"/>
              </a:rPr>
              <a:t> DPRD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anggota</a:t>
            </a:r>
            <a:r>
              <a:rPr lang="en-US" sz="2400" dirty="0" smtClean="0">
                <a:latin typeface="+mj-lt"/>
                <a:cs typeface="Arial" pitchFamily="34" charset="0"/>
              </a:rPr>
              <a:t> DPD</a:t>
            </a:r>
          </a:p>
          <a:p>
            <a:r>
              <a:rPr lang="en-US" sz="2400" b="1" dirty="0" smtClean="0">
                <a:latin typeface="+mj-lt"/>
                <a:cs typeface="Arial" pitchFamily="34" charset="0"/>
              </a:rPr>
              <a:t>Kepala Daerah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Swatantra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dipilih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oleh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rakyat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berdasar</a:t>
            </a:r>
            <a:r>
              <a:rPr lang="en-US" sz="2400" dirty="0" smtClean="0">
                <a:latin typeface="+mj-lt"/>
                <a:cs typeface="Arial" pitchFamily="34" charset="0"/>
              </a:rPr>
              <a:t> UU (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belum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bisa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berjalan</a:t>
            </a:r>
            <a:r>
              <a:rPr lang="en-US" sz="2400" dirty="0" smtClean="0">
                <a:latin typeface="+mj-lt"/>
                <a:cs typeface="Arial" pitchFamily="34" charset="0"/>
              </a:rPr>
              <a:t>) m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k</a:t>
            </a:r>
            <a:r>
              <a:rPr lang="id-ID" sz="2400" dirty="0" smtClean="0">
                <a:latin typeface="+mj-lt"/>
                <a:cs typeface="Arial" pitchFamily="34" charset="0"/>
              </a:rPr>
              <a:t>a </a:t>
            </a:r>
            <a:r>
              <a:rPr lang="en-US" sz="2400" dirty="0" smtClean="0">
                <a:latin typeface="+mj-lt"/>
                <a:cs typeface="Arial" pitchFamily="34" charset="0"/>
              </a:rPr>
              <a:t>Kepala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Swatantra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dipilih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DPRD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empat</a:t>
            </a:r>
            <a:r>
              <a:rPr lang="en-US" sz="2400" dirty="0" smtClean="0">
                <a:latin typeface="+mj-lt"/>
                <a:cs typeface="Arial" pitchFamily="34" charset="0"/>
              </a:rPr>
              <a:t> t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h</a:t>
            </a:r>
            <a:r>
              <a:rPr lang="id-ID" sz="2400" dirty="0" smtClean="0">
                <a:latin typeface="+mj-lt"/>
                <a:cs typeface="Arial" pitchFamily="34" charset="0"/>
              </a:rPr>
              <a:t>u</a:t>
            </a:r>
            <a:r>
              <a:rPr lang="en-US" sz="2400" dirty="0" smtClean="0">
                <a:latin typeface="+mj-lt"/>
                <a:cs typeface="Arial" pitchFamily="34" charset="0"/>
              </a:rPr>
              <a:t>n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  <a:endParaRPr lang="id-ID" sz="2400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15488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34605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688632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</a:rPr>
              <a:t>Karena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dapat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dimengerti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bahwa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Majelis</a:t>
            </a:r>
            <a:r>
              <a:rPr lang="id-ID" sz="2400" dirty="0">
                <a:latin typeface="+mj-lt"/>
              </a:rPr>
              <a:t> </a:t>
            </a:r>
            <a:r>
              <a:rPr lang="en-US" sz="2400" dirty="0" err="1"/>
              <a:t>Permusyawaratan</a:t>
            </a:r>
            <a:r>
              <a:rPr lang="en-US" sz="2400" dirty="0"/>
              <a:t> </a:t>
            </a:r>
            <a:r>
              <a:rPr lang="en-US" sz="2400" dirty="0" smtClean="0">
                <a:latin typeface="+mj-lt"/>
              </a:rPr>
              <a:t>Rakyat </a:t>
            </a:r>
            <a:r>
              <a:rPr lang="en-US" sz="2400" dirty="0" err="1" smtClean="0">
                <a:latin typeface="+mj-lt"/>
              </a:rPr>
              <a:t>Sementara</a:t>
            </a:r>
            <a:r>
              <a:rPr lang="en-US" sz="2400" dirty="0" smtClean="0">
                <a:latin typeface="+mj-lt"/>
              </a:rPr>
              <a:t> (</a:t>
            </a:r>
            <a:r>
              <a:rPr lang="en-US" sz="2400" b="1" dirty="0" smtClean="0">
                <a:latin typeface="+mj-lt"/>
              </a:rPr>
              <a:t>MPRS</a:t>
            </a:r>
            <a:r>
              <a:rPr lang="en-US" sz="2400" dirty="0" smtClean="0">
                <a:latin typeface="+mj-lt"/>
              </a:rPr>
              <a:t> )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d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l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m </a:t>
            </a:r>
            <a:r>
              <a:rPr lang="en-US" sz="2400" dirty="0" err="1" smtClean="0">
                <a:latin typeface="+mj-lt"/>
              </a:rPr>
              <a:t>Ketetapanya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No </a:t>
            </a:r>
            <a:r>
              <a:rPr lang="en-US" sz="2400" dirty="0" smtClean="0"/>
              <a:t>XXI/MPRS/</a:t>
            </a:r>
            <a:r>
              <a:rPr lang="id-ID" sz="2400" dirty="0" smtClean="0"/>
              <a:t> </a:t>
            </a:r>
            <a:r>
              <a:rPr lang="en-US" sz="2400" dirty="0" smtClean="0"/>
              <a:t>1966 </a:t>
            </a:r>
            <a:r>
              <a:rPr lang="id-ID" sz="2400" dirty="0" smtClean="0"/>
              <a:t> </a:t>
            </a:r>
            <a:r>
              <a:rPr lang="id-ID" sz="2400" dirty="0" smtClean="0">
                <a:latin typeface="+mj-lt"/>
              </a:rPr>
              <a:t>tentang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Pemberian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Seluas-luasnya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Daerah, </a:t>
            </a:r>
            <a:r>
              <a:rPr lang="en-US" sz="2400" dirty="0" err="1" smtClean="0">
                <a:latin typeface="+mj-lt"/>
              </a:rPr>
              <a:t>memerintahkan</a:t>
            </a:r>
            <a:r>
              <a:rPr lang="en-US" sz="2400" dirty="0" smtClean="0">
                <a:latin typeface="+mj-lt"/>
              </a:rPr>
              <a:t> agar </a:t>
            </a:r>
            <a:r>
              <a:rPr lang="en-US" sz="2400" dirty="0"/>
              <a:t>Undang-Undang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1965/18 </a:t>
            </a:r>
            <a:r>
              <a:rPr lang="en-US" sz="2400" dirty="0" err="1" smtClean="0">
                <a:latin typeface="+mj-lt"/>
              </a:rPr>
              <a:t>ditinjau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kembali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lahirnya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Orde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Baru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secara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prinsipil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bertentangan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Orde</a:t>
            </a:r>
            <a:r>
              <a:rPr lang="en-US" sz="2400" dirty="0" smtClean="0">
                <a:latin typeface="+mj-lt"/>
              </a:rPr>
              <a:t> Lama,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Undang-Undang No 18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1965 </a:t>
            </a:r>
            <a:r>
              <a:rPr lang="en-US" sz="2400" dirty="0" err="1" smtClean="0">
                <a:latin typeface="+mj-lt"/>
              </a:rPr>
              <a:t>dirasakan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sesuai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lagi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bahkan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bayak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ketentuan-ketentuan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bertentangan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Orde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Baru</a:t>
            </a:r>
            <a:r>
              <a:rPr lang="en-US" sz="2400" dirty="0" smtClean="0">
                <a:latin typeface="+mj-lt"/>
              </a:rPr>
              <a:t> . </a:t>
            </a:r>
            <a:endParaRPr lang="id-ID" sz="2400" dirty="0" smtClean="0">
              <a:latin typeface="+mj-lt"/>
            </a:endParaRPr>
          </a:p>
          <a:p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karena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itu</a:t>
            </a:r>
            <a:r>
              <a:rPr lang="en-US" sz="2400" dirty="0" smtClean="0">
                <a:latin typeface="+mj-lt"/>
              </a:rPr>
              <a:t> ,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akhirnya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dikeluarkanlah</a:t>
            </a:r>
            <a:r>
              <a:rPr lang="en-US" sz="2400" dirty="0" smtClean="0">
                <a:latin typeface="+mj-lt"/>
              </a:rPr>
              <a:t> Undang-Undang No  6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1969 yang </a:t>
            </a:r>
            <a:r>
              <a:rPr lang="en-US" sz="2400" dirty="0" err="1" smtClean="0">
                <a:latin typeface="+mj-lt"/>
              </a:rPr>
              <a:t>anatara</a:t>
            </a:r>
            <a:r>
              <a:rPr lang="en-US" sz="2400" dirty="0" smtClean="0">
                <a:latin typeface="+mj-lt"/>
              </a:rPr>
              <a:t> lain  </a:t>
            </a:r>
            <a:r>
              <a:rPr lang="en-US" sz="2400" dirty="0" err="1" smtClean="0">
                <a:latin typeface="+mj-lt"/>
              </a:rPr>
              <a:t>menetapkan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berlakunya</a:t>
            </a:r>
            <a:r>
              <a:rPr lang="en-US" sz="2400" dirty="0" smtClean="0">
                <a:latin typeface="+mj-lt"/>
              </a:rPr>
              <a:t>  Undang-Undang No 18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1965.</a:t>
            </a:r>
            <a:endParaRPr lang="id-ID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Undang-undang </a:t>
            </a:r>
            <a:r>
              <a:rPr lang="en-US" sz="2400" dirty="0" err="1" smtClean="0">
                <a:latin typeface="+mj-lt"/>
              </a:rPr>
              <a:t>pengganti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Undang-undang  No 5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1974. </a:t>
            </a:r>
            <a:endParaRPr lang="en-US" sz="2400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17400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994122"/>
          </a:xfrm>
        </p:spPr>
        <p:txBody>
          <a:bodyPr>
            <a:normAutofit/>
          </a:bodyPr>
          <a:lstStyle/>
          <a:p>
            <a:r>
              <a:rPr lang="en-US" sz="2800" b="1" dirty="0">
                <a:cs typeface="Arial" pitchFamily="34" charset="0"/>
              </a:rPr>
              <a:t>Undang-undang </a:t>
            </a:r>
            <a:r>
              <a:rPr lang="en-US" sz="2800" b="1" dirty="0" err="1">
                <a:cs typeface="Arial" pitchFamily="34" charset="0"/>
              </a:rPr>
              <a:t>Nomor</a:t>
            </a:r>
            <a:r>
              <a:rPr lang="en-US" sz="2800" b="1" dirty="0">
                <a:cs typeface="Arial" pitchFamily="34" charset="0"/>
              </a:rPr>
              <a:t> 5 </a:t>
            </a:r>
            <a:r>
              <a:rPr lang="en-US" sz="2800" b="1" dirty="0" err="1">
                <a:cs typeface="Arial" pitchFamily="34" charset="0"/>
              </a:rPr>
              <a:t>Tahun</a:t>
            </a:r>
            <a:r>
              <a:rPr lang="en-US" sz="2800" b="1" dirty="0">
                <a:cs typeface="Arial" pitchFamily="34" charset="0"/>
              </a:rPr>
              <a:t> 1974  </a:t>
            </a:r>
            <a:r>
              <a:rPr lang="en-US" sz="2800" b="1" dirty="0" err="1">
                <a:cs typeface="Arial" pitchFamily="34" charset="0"/>
              </a:rPr>
              <a:t>tentang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Pokok-pokok</a:t>
            </a:r>
            <a:r>
              <a:rPr lang="en-US" sz="2800" b="1" dirty="0">
                <a:cs typeface="Arial" pitchFamily="34" charset="0"/>
              </a:rPr>
              <a:t> Pemerintahan di 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147248" cy="504056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  <a:cs typeface="Arial" pitchFamily="34" charset="0"/>
              </a:rPr>
              <a:t>Bertolak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kelemahan-kelemahan</a:t>
            </a:r>
            <a:r>
              <a:rPr lang="en-US" sz="2400" dirty="0" smtClean="0">
                <a:latin typeface="+mj-lt"/>
                <a:cs typeface="Arial" pitchFamily="34" charset="0"/>
              </a:rPr>
              <a:t> Undang-undang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sebelumnya</a:t>
            </a:r>
            <a:r>
              <a:rPr lang="en-US" sz="2400" dirty="0" smtClean="0">
                <a:latin typeface="+mj-lt"/>
                <a:cs typeface="Arial" pitchFamily="34" charset="0"/>
              </a:rPr>
              <a:t>, m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k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masa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Orba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perombakan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mendasar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penyelenggaraan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melalui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kebijakan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tertuang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Garis-garis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Besar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Haluan</a:t>
            </a:r>
            <a:r>
              <a:rPr lang="en-US" sz="2400" dirty="0" smtClean="0">
                <a:latin typeface="+mj-lt"/>
                <a:cs typeface="Arial" pitchFamily="34" charset="0"/>
              </a:rPr>
              <a:t> Negara</a:t>
            </a:r>
            <a:r>
              <a:rPr lang="en-US" sz="2400" b="1" dirty="0" smtClean="0">
                <a:latin typeface="+mj-lt"/>
                <a:cs typeface="Arial" pitchFamily="34" charset="0"/>
              </a:rPr>
              <a:t> (GBHN)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b="1" dirty="0" smtClean="0">
                <a:latin typeface="+mj-lt"/>
                <a:cs typeface="Arial" pitchFamily="34" charset="0"/>
              </a:rPr>
              <a:t> Ketetapan MPR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No.IV</a:t>
            </a:r>
            <a:r>
              <a:rPr lang="en-US" sz="2400" b="1" dirty="0" smtClean="0">
                <a:latin typeface="+mj-lt"/>
                <a:cs typeface="Arial" pitchFamily="34" charset="0"/>
              </a:rPr>
              <a:t>/MPR/1973 </a:t>
            </a:r>
            <a:r>
              <a:rPr lang="en-US" sz="2400" dirty="0" smtClean="0">
                <a:latin typeface="+mj-lt"/>
                <a:cs typeface="Arial" pitchFamily="34" charset="0"/>
              </a:rPr>
              <a:t>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antra</a:t>
            </a:r>
            <a:r>
              <a:rPr lang="en-US" sz="2400" dirty="0" smtClean="0">
                <a:latin typeface="+mj-lt"/>
                <a:cs typeface="Arial" pitchFamily="34" charset="0"/>
              </a:rPr>
              <a:t> lain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mengatakan</a:t>
            </a:r>
            <a:r>
              <a:rPr lang="en-US" sz="2400" dirty="0" smtClean="0">
                <a:latin typeface="+mj-lt"/>
                <a:cs typeface="Arial" pitchFamily="34" charset="0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digunakan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seimbang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dekonsentrasi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dimana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dekonsentrasi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dipandang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sbg</a:t>
            </a:r>
            <a:r>
              <a:rPr lang="en-US" sz="2400" dirty="0" smtClean="0"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suplemen</a:t>
            </a:r>
            <a:r>
              <a:rPr lang="en-US" sz="2400" dirty="0" smtClean="0">
                <a:latin typeface="+mj-lt"/>
                <a:cs typeface="Arial" pitchFamily="34" charset="0"/>
              </a:rPr>
              <a:t> /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pelengkap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dri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  <a:cs typeface="Arial" pitchFamily="34" charset="0"/>
              </a:rPr>
              <a:t>Prinsip</a:t>
            </a:r>
            <a:r>
              <a:rPr lang="en-US" sz="2400" dirty="0" smtClean="0"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dianut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lagi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seluas-luasnya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melainkan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nyata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bertanggungjawab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Dikemudian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hari</a:t>
            </a:r>
            <a:r>
              <a:rPr lang="en-US" sz="2400" dirty="0" smtClean="0">
                <a:latin typeface="+mj-lt"/>
                <a:cs typeface="Arial" pitchFamily="34" charset="0"/>
              </a:rPr>
              <a:t>, MPR dg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ketetapan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MPR No. IV /MPR /1978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menambahkan</a:t>
            </a:r>
            <a:r>
              <a:rPr lang="en-US" sz="2400" dirty="0" smtClean="0">
                <a:latin typeface="+mj-lt"/>
                <a:cs typeface="Arial" pitchFamily="34" charset="0"/>
              </a:rPr>
              <a:t> kata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dinamis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disamping</a:t>
            </a:r>
            <a:r>
              <a:rPr lang="en-US" sz="2400" dirty="0" smtClean="0">
                <a:latin typeface="+mj-lt"/>
                <a:cs typeface="Arial" pitchFamily="34" charset="0"/>
              </a:rPr>
              <a:t> kata </a:t>
            </a:r>
            <a:r>
              <a:rPr lang="en-US" sz="2400" dirty="0" err="1" smtClean="0">
                <a:latin typeface="+mj-lt"/>
                <a:cs typeface="Arial" pitchFamily="34" charset="0"/>
              </a:rPr>
              <a:t>nyata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bertanggungjawab</a:t>
            </a:r>
            <a:r>
              <a:rPr lang="en-US" sz="2400" dirty="0" smtClean="0">
                <a:latin typeface="+mj-lt"/>
                <a:cs typeface="Arial" pitchFamily="34" charset="0"/>
              </a:rPr>
              <a:t>.</a:t>
            </a: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33397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76064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</a:rPr>
              <a:t>Menurut</a:t>
            </a:r>
            <a:r>
              <a:rPr lang="en-US" sz="2400" dirty="0" smtClean="0">
                <a:latin typeface="+mj-lt"/>
              </a:rPr>
              <a:t> Undang-undang No </a:t>
            </a:r>
            <a:r>
              <a:rPr lang="en-US" sz="2400" b="1" dirty="0" smtClean="0">
                <a:latin typeface="+mj-lt"/>
              </a:rPr>
              <a:t>5 </a:t>
            </a:r>
            <a:r>
              <a:rPr lang="en-US" sz="2400" b="1" dirty="0" err="1" smtClean="0">
                <a:latin typeface="+mj-lt"/>
              </a:rPr>
              <a:t>Th</a:t>
            </a:r>
            <a:r>
              <a:rPr lang="en-US" sz="2400" b="1" dirty="0" smtClean="0">
                <a:latin typeface="+mj-lt"/>
              </a:rPr>
              <a:t> 1974 </a:t>
            </a:r>
            <a:r>
              <a:rPr lang="en-US" sz="2400" b="1" dirty="0" err="1" smtClean="0">
                <a:latin typeface="+mj-lt"/>
              </a:rPr>
              <a:t>Otnomi</a:t>
            </a:r>
            <a:r>
              <a:rPr lang="en-US" sz="2400" b="1" dirty="0" smtClean="0">
                <a:latin typeface="+mj-lt"/>
              </a:rPr>
              <a:t> 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hak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wewenang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kewajiban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mengatur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mengurus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rumah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tangganya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sendiri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sesuai</a:t>
            </a:r>
            <a:r>
              <a:rPr lang="en-US" sz="2400" dirty="0" smtClean="0">
                <a:latin typeface="+mj-lt"/>
              </a:rPr>
              <a:t> d</a:t>
            </a:r>
            <a:r>
              <a:rPr lang="id-ID" sz="2400" dirty="0" smtClean="0">
                <a:latin typeface="+mj-lt"/>
              </a:rPr>
              <a:t>g</a:t>
            </a:r>
            <a:r>
              <a:rPr lang="en-US" sz="2400" dirty="0" smtClean="0">
                <a:latin typeface="+mj-lt"/>
              </a:rPr>
              <a:t> Peraturan </a:t>
            </a:r>
            <a:r>
              <a:rPr lang="en-US" sz="2400" dirty="0" err="1" smtClean="0">
                <a:latin typeface="+mj-lt"/>
              </a:rPr>
              <a:t>Perundang-undangan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berlaku</a:t>
            </a:r>
            <a:r>
              <a:rPr lang="en-US" sz="2400" dirty="0" smtClean="0">
                <a:latin typeface="+mj-lt"/>
              </a:rPr>
              <a:t>.  Dalam </a:t>
            </a:r>
            <a:r>
              <a:rPr lang="id-ID" sz="2400" dirty="0" smtClean="0">
                <a:latin typeface="+mj-lt"/>
              </a:rPr>
              <a:t>UU </a:t>
            </a:r>
            <a:r>
              <a:rPr lang="en-US" sz="2400" dirty="0" err="1" smtClean="0">
                <a:latin typeface="+mj-lt"/>
              </a:rPr>
              <a:t>juga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menganut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prinsip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nyata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dan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bertanggungjawab</a:t>
            </a:r>
            <a:r>
              <a:rPr lang="en-US" sz="2400" dirty="0" smtClean="0">
                <a:latin typeface="+mj-lt"/>
              </a:rPr>
              <a:t>. </a:t>
            </a:r>
          </a:p>
          <a:p>
            <a:r>
              <a:rPr lang="en-US" sz="2400" dirty="0" err="1" smtClean="0">
                <a:latin typeface="+mj-lt"/>
              </a:rPr>
              <a:t>Prinsip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ini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dianut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mengganti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riil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seluas-luasnya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dianut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U</a:t>
            </a:r>
            <a:r>
              <a:rPr lang="id-ID" sz="2400" dirty="0" smtClean="0">
                <a:latin typeface="+mj-lt"/>
              </a:rPr>
              <a:t>U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Nomor</a:t>
            </a:r>
            <a:r>
              <a:rPr lang="en-US" sz="2400" dirty="0" smtClean="0">
                <a:latin typeface="+mj-lt"/>
              </a:rPr>
              <a:t> 18 </a:t>
            </a:r>
            <a:r>
              <a:rPr lang="en-US" sz="2400" dirty="0" err="1" smtClean="0">
                <a:latin typeface="+mj-lt"/>
              </a:rPr>
              <a:t>Th</a:t>
            </a:r>
            <a:r>
              <a:rPr lang="en-US" sz="2400" dirty="0" smtClean="0">
                <a:latin typeface="+mj-lt"/>
              </a:rPr>
              <a:t> 1965.</a:t>
            </a:r>
          </a:p>
          <a:p>
            <a:r>
              <a:rPr lang="en-US" sz="2400" dirty="0" err="1" smtClean="0">
                <a:latin typeface="+mj-lt"/>
              </a:rPr>
              <a:t>Susunan</a:t>
            </a:r>
            <a:r>
              <a:rPr lang="en-US" sz="2400" dirty="0" smtClean="0">
                <a:latin typeface="+mj-lt"/>
              </a:rPr>
              <a:t> Pemerintahan Daerah </a:t>
            </a:r>
            <a:r>
              <a:rPr lang="en-US" sz="2400" dirty="0" err="1" smtClean="0">
                <a:latin typeface="+mj-lt"/>
              </a:rPr>
              <a:t>menurut</a:t>
            </a:r>
            <a:r>
              <a:rPr lang="en-US" sz="2400" dirty="0" smtClean="0">
                <a:latin typeface="+mj-lt"/>
              </a:rPr>
              <a:t> Undang-undang </a:t>
            </a:r>
            <a:r>
              <a:rPr lang="en-US" sz="2400" dirty="0" err="1" smtClean="0">
                <a:latin typeface="+mj-lt"/>
              </a:rPr>
              <a:t>ini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Daerah </a:t>
            </a:r>
            <a:r>
              <a:rPr lang="en-US" sz="2400" dirty="0" err="1" smtClean="0">
                <a:latin typeface="+mj-lt"/>
              </a:rPr>
              <a:t>adalah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Kepala Daerah &amp; DPRD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Susunan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tersebut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dimaksudkan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menghilangkan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UU 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tersebut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bahwa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eksistensi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peran</a:t>
            </a:r>
            <a:r>
              <a:rPr lang="en-US" sz="2400" dirty="0" smtClean="0">
                <a:latin typeface="+mj-lt"/>
              </a:rPr>
              <a:t> DPRD </a:t>
            </a:r>
            <a:r>
              <a:rPr lang="en-US" sz="2400" dirty="0" err="1" smtClean="0">
                <a:latin typeface="+mj-lt"/>
              </a:rPr>
              <a:t>lebih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banyak</a:t>
            </a:r>
            <a:r>
              <a:rPr lang="en-US" sz="2400" dirty="0" smtClean="0">
                <a:latin typeface="+mj-lt"/>
              </a:rPr>
              <a:t> “</a:t>
            </a:r>
            <a:r>
              <a:rPr lang="en-US" sz="2400" dirty="0" err="1" smtClean="0">
                <a:latin typeface="+mj-lt"/>
              </a:rPr>
              <a:t>didominasi</a:t>
            </a:r>
            <a:r>
              <a:rPr lang="en-US" sz="2400" dirty="0" smtClean="0">
                <a:latin typeface="+mj-lt"/>
              </a:rPr>
              <a:t>”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sehing</a:t>
            </a:r>
            <a:r>
              <a:rPr lang="id-ID" sz="2400" dirty="0" smtClean="0">
                <a:latin typeface="+mj-lt"/>
              </a:rPr>
              <a:t>g</a:t>
            </a:r>
            <a:r>
              <a:rPr lang="en-US" sz="2400" dirty="0" smtClean="0">
                <a:latin typeface="+mj-lt"/>
              </a:rPr>
              <a:t>a </a:t>
            </a:r>
            <a:r>
              <a:rPr lang="en-US" sz="2400" dirty="0" err="1" smtClean="0">
                <a:latin typeface="+mj-lt"/>
              </a:rPr>
              <a:t>kepala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merupakan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komponen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utama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Pemerintahan di Daerah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sebegai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Penguasa</a:t>
            </a:r>
            <a:r>
              <a:rPr lang="en-US" sz="2400" b="1" dirty="0" smtClean="0">
                <a:latin typeface="+mj-lt"/>
              </a:rPr>
              <a:t> Tunggal</a:t>
            </a:r>
            <a:endParaRPr lang="en-US" sz="2400" dirty="0" smtClean="0">
              <a:latin typeface="+mj-lt"/>
            </a:endParaRP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7723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274042"/>
          </a:xfrm>
        </p:spPr>
        <p:txBody>
          <a:bodyPr>
            <a:normAutofit fontScale="90000"/>
          </a:bodyPr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291264" cy="54006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+mj-lt"/>
                <a:cs typeface="Arial" pitchFamily="34" charset="0"/>
              </a:rPr>
              <a:t>UU No 5 </a:t>
            </a:r>
            <a:r>
              <a:rPr lang="en-US" sz="2800" dirty="0" err="1" smtClean="0">
                <a:latin typeface="+mj-lt"/>
                <a:cs typeface="Arial" pitchFamily="34" charset="0"/>
              </a:rPr>
              <a:t>Th</a:t>
            </a:r>
            <a:r>
              <a:rPr lang="en-US" sz="2800" dirty="0" smtClean="0">
                <a:latin typeface="+mj-lt"/>
                <a:cs typeface="Arial" pitchFamily="34" charset="0"/>
              </a:rPr>
              <a:t> 1974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telah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meninggalkan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seluas-luasnya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menganut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nyata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bertanggung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jawab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r>
              <a:rPr lang="en-US" sz="2800" dirty="0" smtClean="0">
                <a:latin typeface="+mj-lt"/>
                <a:cs typeface="Arial" pitchFamily="34" charset="0"/>
              </a:rPr>
              <a:t>Dekonsentrasi </a:t>
            </a:r>
            <a:r>
              <a:rPr lang="en-US" sz="2800" dirty="0" err="1" smtClean="0">
                <a:latin typeface="+mj-lt"/>
                <a:cs typeface="Arial" pitchFamily="34" charset="0"/>
              </a:rPr>
              <a:t>tidak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sebagai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pelengkap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terhadap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tetapi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sama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pentingnya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  <a:endParaRPr lang="id-ID" sz="2800" dirty="0" smtClean="0">
              <a:latin typeface="+mj-lt"/>
              <a:cs typeface="Arial" pitchFamily="34" charset="0"/>
            </a:endParaRPr>
          </a:p>
          <a:p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Prinsip-prinsip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id-ID" sz="2800" b="1" dirty="0" smtClean="0">
                <a:latin typeface="+mj-lt"/>
                <a:cs typeface="Arial" pitchFamily="34" charset="0"/>
              </a:rPr>
              <a:t>UU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latin typeface="+mj-lt"/>
                <a:cs typeface="Arial" pitchFamily="34" charset="0"/>
              </a:rPr>
              <a:t>No 5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Th</a:t>
            </a:r>
            <a:r>
              <a:rPr lang="en-US" sz="2800" b="1" dirty="0" smtClean="0">
                <a:latin typeface="+mj-lt"/>
                <a:cs typeface="Arial" pitchFamily="34" charset="0"/>
              </a:rPr>
              <a:t> 1974 </a:t>
            </a:r>
            <a:r>
              <a:rPr lang="en-US" sz="2800" dirty="0" smtClean="0">
                <a:latin typeface="+mj-lt"/>
                <a:cs typeface="Arial" pitchFamily="34" charset="0"/>
              </a:rPr>
              <a:t>s</a:t>
            </a:r>
            <a:r>
              <a:rPr lang="id-ID" sz="2800" dirty="0" smtClean="0">
                <a:latin typeface="+mj-lt"/>
                <a:cs typeface="Arial" pitchFamily="34" charset="0"/>
              </a:rPr>
              <a:t>bb: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>
                <a:latin typeface="+mj-lt"/>
              </a:rPr>
              <a:t>Pelaksanaan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pemberian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otonomi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kepada</a:t>
            </a:r>
            <a:r>
              <a:rPr lang="en-US" sz="2800" dirty="0" smtClean="0">
                <a:latin typeface="+mj-lt"/>
              </a:rPr>
              <a:t> Daerah </a:t>
            </a:r>
            <a:r>
              <a:rPr lang="en-US" sz="2800" dirty="0" err="1" smtClean="0">
                <a:latin typeface="+mj-lt"/>
              </a:rPr>
              <a:t>harus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menunjang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aspirasi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perjuangan</a:t>
            </a:r>
            <a:r>
              <a:rPr lang="en-US" sz="2800" dirty="0" smtClean="0">
                <a:latin typeface="+mj-lt"/>
              </a:rPr>
              <a:t> Rakyat </a:t>
            </a:r>
            <a:r>
              <a:rPr lang="en-US" sz="2800" dirty="0" err="1" smtClean="0">
                <a:latin typeface="+mj-lt"/>
              </a:rPr>
              <a:t>yakni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memperkuat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negara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kesatuan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meningkatkan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kesejahteraan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seluruh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rakyat</a:t>
            </a:r>
            <a:r>
              <a:rPr lang="en-US" sz="2800" dirty="0" smtClean="0">
                <a:latin typeface="+mj-lt"/>
              </a:rPr>
              <a:t> Indonesia </a:t>
            </a:r>
          </a:p>
        </p:txBody>
      </p:sp>
    </p:spTree>
    <p:extLst>
      <p:ext uri="{BB962C8B-B14F-4D97-AF65-F5344CB8AC3E}">
        <p14:creationId xmlns:p14="http://schemas.microsoft.com/office/powerpoint/2010/main" val="4102547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91264" cy="5616624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sz="2400" dirty="0"/>
              <a:t>Pemberian </a:t>
            </a:r>
            <a:r>
              <a:rPr lang="en-US" sz="2400" dirty="0" err="1"/>
              <a:t>otonomi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Daerah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id-ID" sz="2400" dirty="0" smtClean="0"/>
              <a:t>merupakan </a:t>
            </a:r>
            <a:r>
              <a:rPr lang="en-US" sz="2400" dirty="0" err="1"/>
              <a:t>otonomi</a:t>
            </a:r>
            <a:r>
              <a:rPr lang="en-US" sz="2400" dirty="0"/>
              <a:t> yang </a:t>
            </a:r>
            <a:r>
              <a:rPr lang="en-US" sz="2400" dirty="0" err="1"/>
              <a:t>nyata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bertanggungjawab</a:t>
            </a:r>
            <a:r>
              <a:rPr lang="en-US" sz="2400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desentralisasi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bersama-sama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dekonsentrasi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latin typeface="+mj-lt"/>
                <a:cs typeface="Arial" pitchFamily="34" charset="0"/>
              </a:rPr>
              <a:t>eng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id-ID" sz="2400" dirty="0" smtClean="0">
                <a:latin typeface="+mj-lt"/>
                <a:cs typeface="Arial" pitchFamily="34" charset="0"/>
              </a:rPr>
              <a:t>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memberikan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kemungkinan</a:t>
            </a:r>
            <a:r>
              <a:rPr lang="en-US" sz="2400" dirty="0" smtClean="0">
                <a:latin typeface="+mj-lt"/>
                <a:cs typeface="Arial" pitchFamily="34" charset="0"/>
              </a:rPr>
              <a:t> pula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bagi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asas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medebewid</a:t>
            </a:r>
            <a:endParaRPr lang="en-US" sz="2400" dirty="0" smtClean="0"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smtClean="0">
                <a:latin typeface="+mj-lt"/>
              </a:rPr>
              <a:t>Pemberian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kpd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Daerah </a:t>
            </a:r>
            <a:r>
              <a:rPr lang="en-US" sz="2400" dirty="0" err="1" smtClean="0">
                <a:latin typeface="+mj-lt"/>
              </a:rPr>
              <a:t>lebih</a:t>
            </a:r>
            <a:r>
              <a:rPr lang="id-ID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mengutamakan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aspek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keserasian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tujuan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disamping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aspek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pendemokrasian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err="1" smtClean="0">
                <a:latin typeface="+mj-lt"/>
              </a:rPr>
              <a:t>Tujuan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pemberian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otonomi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Daerah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meningkatkan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dayaguna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hasilguna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terutama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pembangunan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pelayanan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masyarakat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serta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meningkatkan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pembinaan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kestabilan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politik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bangsa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sz="2400" dirty="0" err="1" smtClean="0">
                <a:latin typeface="+mj-lt"/>
                <a:cs typeface="Arial" pitchFamily="34" charset="0"/>
              </a:rPr>
              <a:t>Titik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diletakkan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pd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Daerah Tingkat II</a:t>
            </a:r>
          </a:p>
        </p:txBody>
      </p:sp>
    </p:spTree>
    <p:extLst>
      <p:ext uri="{BB962C8B-B14F-4D97-AF65-F5344CB8AC3E}">
        <p14:creationId xmlns:p14="http://schemas.microsoft.com/office/powerpoint/2010/main" val="3513592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Susunan</a:t>
            </a:r>
            <a:r>
              <a:rPr lang="en-US" dirty="0" smtClean="0"/>
              <a:t> Pemerintahan Daerah </a:t>
            </a:r>
            <a:r>
              <a:rPr lang="en-US" dirty="0" err="1" smtClean="0"/>
              <a:t>menurut</a:t>
            </a:r>
            <a:r>
              <a:rPr lang="en-US" dirty="0" smtClean="0"/>
              <a:t> Undang-undang No </a:t>
            </a:r>
            <a:r>
              <a:rPr lang="en-US" b="1" dirty="0" smtClean="0"/>
              <a:t>5 </a:t>
            </a:r>
            <a:r>
              <a:rPr lang="en-US" b="1" dirty="0" err="1" smtClean="0"/>
              <a:t>Th</a:t>
            </a:r>
            <a:r>
              <a:rPr lang="en-US" b="1" dirty="0" smtClean="0"/>
              <a:t> 1974 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b="1" dirty="0" smtClean="0"/>
              <a:t>Kepala Daerah &amp; DPRD</a:t>
            </a:r>
          </a:p>
          <a:p>
            <a:pPr marL="0" indent="0">
              <a:buNone/>
            </a:pPr>
            <a:r>
              <a:rPr lang="en-US" b="1" dirty="0" err="1" smtClean="0"/>
              <a:t>Menurut</a:t>
            </a:r>
            <a:r>
              <a:rPr lang="en-US" b="1" dirty="0" smtClean="0"/>
              <a:t> </a:t>
            </a:r>
            <a:r>
              <a:rPr lang="en-US" b="1" dirty="0" err="1" smtClean="0"/>
              <a:t>Mustari</a:t>
            </a:r>
            <a:r>
              <a:rPr lang="en-US" b="1" dirty="0" smtClean="0"/>
              <a:t> </a:t>
            </a:r>
            <a:r>
              <a:rPr lang="en-US" b="1" dirty="0" err="1" smtClean="0"/>
              <a:t>Pide</a:t>
            </a:r>
            <a:r>
              <a:rPr lang="en-US" b="1" dirty="0" smtClean="0"/>
              <a:t>, A; 135:1999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Konsruksi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tumbuhnya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yang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anatara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, demi </a:t>
            </a:r>
            <a:r>
              <a:rPr lang="en-US" dirty="0" err="1" smtClean="0"/>
              <a:t>tertibnya</a:t>
            </a:r>
            <a:r>
              <a:rPr lang="en-US" dirty="0" smtClean="0"/>
              <a:t> </a:t>
            </a:r>
            <a:r>
              <a:rPr lang="en-US" dirty="0" err="1" smtClean="0"/>
              <a:t>tertib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Ada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DPRD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memimpin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&amp; DPRD </a:t>
            </a:r>
            <a:r>
              <a:rPr lang="en-US" dirty="0" err="1" smtClean="0"/>
              <a:t>membuat</a:t>
            </a:r>
            <a:r>
              <a:rPr lang="en-US" dirty="0" smtClean="0"/>
              <a:t> Peraturan Daerah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ditandatangani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DPRD. </a:t>
            </a:r>
            <a:r>
              <a:rPr lang="en-US" dirty="0" err="1" smtClean="0"/>
              <a:t>Walaupun</a:t>
            </a:r>
            <a:r>
              <a:rPr lang="en-US" dirty="0" smtClean="0"/>
              <a:t> DPRD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mencampuri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749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616624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  <a:cs typeface="Arial" pitchFamily="34" charset="0"/>
              </a:rPr>
              <a:t>Kepala Daerah Tingkat II </a:t>
            </a:r>
            <a:r>
              <a:rPr lang="en-US" sz="2400" dirty="0" err="1" smtClean="0"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Kepala </a:t>
            </a:r>
            <a:r>
              <a:rPr lang="en-US" sz="2400" dirty="0" err="1" smtClean="0">
                <a:latin typeface="+mj-lt"/>
                <a:cs typeface="Arial" pitchFamily="34" charset="0"/>
              </a:rPr>
              <a:t>wilayah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Kabupaten</a:t>
            </a:r>
            <a:r>
              <a:rPr lang="en-US" sz="2400" dirty="0" smtClean="0">
                <a:latin typeface="+mj-lt"/>
                <a:cs typeface="Arial" pitchFamily="34" charset="0"/>
              </a:rPr>
              <a:t> /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Kotamadya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karena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itu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disebut</a:t>
            </a:r>
            <a:r>
              <a:rPr lang="en-US" sz="2400" dirty="0" smtClean="0">
                <a:latin typeface="+mj-lt"/>
                <a:cs typeface="Arial" pitchFamily="34" charset="0"/>
              </a:rPr>
              <a:t> Kepala Wilayah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Kabupaten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Kepala Daerah Kepala Tingkat II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disatukan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Bupati</a:t>
            </a:r>
            <a:r>
              <a:rPr lang="en-US" sz="2400" dirty="0" smtClean="0">
                <a:latin typeface="+mj-lt"/>
                <a:cs typeface="Arial" pitchFamily="34" charset="0"/>
              </a:rPr>
              <a:t> Kepala Daerah Tingkat II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sebutan</a:t>
            </a:r>
            <a:r>
              <a:rPr lang="en-US" sz="2400" dirty="0" smtClean="0">
                <a:latin typeface="+mj-lt"/>
                <a:cs typeface="Arial" pitchFamily="34" charset="0"/>
              </a:rPr>
              <a:t> Kepala Wilayah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Kotamadya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disatukan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menjadi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Walikotamadya</a:t>
            </a:r>
            <a:r>
              <a:rPr lang="en-US" sz="2400" dirty="0" smtClean="0">
                <a:latin typeface="+mj-lt"/>
                <a:cs typeface="Arial" pitchFamily="34" charset="0"/>
              </a:rPr>
              <a:t>  Kepala Daerah Tingkat II (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Instruksi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Mendagri</a:t>
            </a:r>
            <a:r>
              <a:rPr lang="en-US" sz="2400" b="1" dirty="0" smtClean="0">
                <a:latin typeface="+mj-lt"/>
                <a:cs typeface="Arial" pitchFamily="34" charset="0"/>
              </a:rPr>
              <a:t> No 26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Th</a:t>
            </a:r>
            <a:r>
              <a:rPr lang="en-US" sz="2400" b="1" dirty="0" smtClean="0">
                <a:latin typeface="+mj-lt"/>
                <a:cs typeface="Arial" pitchFamily="34" charset="0"/>
              </a:rPr>
              <a:t> 1974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ttg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Pelaksanaan</a:t>
            </a:r>
            <a:r>
              <a:rPr lang="en-US" sz="2400" b="1" dirty="0" smtClean="0">
                <a:latin typeface="+mj-lt"/>
                <a:cs typeface="Arial" pitchFamily="34" charset="0"/>
              </a:rPr>
              <a:t> UU No 5 </a:t>
            </a:r>
            <a:r>
              <a:rPr lang="en-US" sz="2400" b="1" dirty="0" err="1" smtClean="0">
                <a:latin typeface="+mj-lt"/>
                <a:cs typeface="Arial" pitchFamily="34" charset="0"/>
              </a:rPr>
              <a:t>Th</a:t>
            </a:r>
            <a:r>
              <a:rPr lang="en-US" sz="2400" b="1" dirty="0" smtClean="0">
                <a:latin typeface="+mj-lt"/>
                <a:cs typeface="Arial" pitchFamily="34" charset="0"/>
              </a:rPr>
              <a:t> </a:t>
            </a:r>
            <a:r>
              <a:rPr lang="en-US" sz="2400" b="1" dirty="0" smtClean="0">
                <a:latin typeface="+mj-lt"/>
                <a:cs typeface="Arial" pitchFamily="34" charset="0"/>
              </a:rPr>
              <a:t>74</a:t>
            </a:r>
            <a:endParaRPr lang="en-US" sz="2400" b="1" dirty="0" smtClean="0">
              <a:latin typeface="+mj-lt"/>
              <a:cs typeface="Arial" pitchFamily="34" charset="0"/>
            </a:endParaRPr>
          </a:p>
          <a:p>
            <a:r>
              <a:rPr lang="en-US" sz="2400" dirty="0" smtClean="0">
                <a:latin typeface="+mj-lt"/>
                <a:cs typeface="Arial" pitchFamily="34" charset="0"/>
              </a:rPr>
              <a:t>Dalam UU No 5 </a:t>
            </a:r>
            <a:r>
              <a:rPr lang="en-US" sz="2400" dirty="0" err="1" smtClean="0">
                <a:latin typeface="+mj-lt"/>
                <a:cs typeface="Arial" pitchFamily="34" charset="0"/>
              </a:rPr>
              <a:t>Th</a:t>
            </a:r>
            <a:r>
              <a:rPr lang="en-US" sz="2400" dirty="0" smtClean="0">
                <a:latin typeface="+mj-lt"/>
                <a:cs typeface="Arial" pitchFamily="34" charset="0"/>
              </a:rPr>
              <a:t> 1974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menganut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sistem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otonomi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materiil</a:t>
            </a:r>
            <a:r>
              <a:rPr lang="en-US" sz="2400" dirty="0" smtClean="0"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sehingga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bentuk</a:t>
            </a:r>
            <a:r>
              <a:rPr lang="en-US" sz="2400" dirty="0" smtClean="0">
                <a:latin typeface="+mj-lt"/>
                <a:cs typeface="Arial" pitchFamily="34" charset="0"/>
              </a:rPr>
              <a:t> Dinas Daerah.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melalui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smtClean="0">
                <a:latin typeface="+mj-lt"/>
                <a:cs typeface="Arial" pitchFamily="34" charset="0"/>
              </a:rPr>
              <a:t>Kep</a:t>
            </a:r>
            <a:r>
              <a:rPr lang="id-ID" sz="2400" dirty="0" smtClean="0">
                <a:latin typeface="+mj-lt"/>
                <a:cs typeface="Arial" pitchFamily="34" charset="0"/>
              </a:rPr>
              <a:t>utusan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Mendagri</a:t>
            </a:r>
            <a:r>
              <a:rPr lang="en-US" sz="2400" dirty="0" smtClean="0">
                <a:latin typeface="+mj-lt"/>
                <a:cs typeface="Arial" pitchFamily="34" charset="0"/>
              </a:rPr>
              <a:t> No 363 </a:t>
            </a:r>
            <a:r>
              <a:rPr lang="en-US" sz="2400" dirty="0" err="1" smtClean="0">
                <a:latin typeface="+mj-lt"/>
                <a:cs typeface="Arial" pitchFamily="34" charset="0"/>
              </a:rPr>
              <a:t>Th</a:t>
            </a:r>
            <a:r>
              <a:rPr lang="en-US" sz="2400" dirty="0" smtClean="0">
                <a:latin typeface="+mj-lt"/>
                <a:cs typeface="Arial" pitchFamily="34" charset="0"/>
              </a:rPr>
              <a:t> 1977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tentang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Pembentukan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Susunan</a:t>
            </a:r>
            <a:r>
              <a:rPr lang="en-US" sz="2400" dirty="0" smtClean="0">
                <a:latin typeface="+mj-lt"/>
                <a:cs typeface="Arial" pitchFamily="34" charset="0"/>
              </a:rPr>
              <a:t> Organisasi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Tata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Kerja</a:t>
            </a:r>
            <a:r>
              <a:rPr lang="en-US" sz="2400" dirty="0" smtClean="0">
                <a:latin typeface="+mj-lt"/>
                <a:cs typeface="Arial" pitchFamily="34" charset="0"/>
              </a:rPr>
              <a:t> Dinas Daerah,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mana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pasal</a:t>
            </a:r>
            <a:r>
              <a:rPr lang="en-US" sz="2400" dirty="0" smtClean="0">
                <a:latin typeface="+mj-lt"/>
                <a:cs typeface="Arial" pitchFamily="34" charset="0"/>
              </a:rPr>
              <a:t> 1 </a:t>
            </a:r>
            <a:r>
              <a:rPr lang="en-US" sz="2400" dirty="0" err="1" smtClean="0">
                <a:latin typeface="+mj-lt"/>
                <a:cs typeface="Arial" pitchFamily="34" charset="0"/>
              </a:rPr>
              <a:t>ayat</a:t>
            </a:r>
            <a:r>
              <a:rPr lang="en-US" sz="2400" dirty="0" smtClean="0">
                <a:latin typeface="+mj-lt"/>
                <a:cs typeface="Arial" pitchFamily="34" charset="0"/>
              </a:rPr>
              <a:t> (2) </a:t>
            </a:r>
            <a:r>
              <a:rPr lang="en-US" sz="2400" dirty="0" err="1" smtClean="0">
                <a:latin typeface="+mj-lt"/>
                <a:cs typeface="Arial" pitchFamily="34" charset="0"/>
              </a:rPr>
              <a:t>menyatakan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bahwa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dimaksud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400" dirty="0" smtClean="0">
                <a:latin typeface="+mj-lt"/>
                <a:cs typeface="Arial" pitchFamily="34" charset="0"/>
              </a:rPr>
              <a:t>  Dinas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Tk</a:t>
            </a:r>
            <a:r>
              <a:rPr lang="en-US" sz="2400" dirty="0" smtClean="0">
                <a:latin typeface="+mj-lt"/>
                <a:cs typeface="Arial" pitchFamily="34" charset="0"/>
              </a:rPr>
              <a:t> I </a:t>
            </a:r>
            <a:r>
              <a:rPr lang="en-US" sz="2400" dirty="0" err="1" smtClean="0"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latin typeface="+mj-lt"/>
                <a:cs typeface="Arial" pitchFamily="34" charset="0"/>
              </a:rPr>
              <a:t> Dinas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Tk</a:t>
            </a:r>
            <a:r>
              <a:rPr lang="en-US" sz="2400" dirty="0" smtClean="0">
                <a:latin typeface="+mj-lt"/>
                <a:cs typeface="Arial" pitchFamily="34" charset="0"/>
              </a:rPr>
              <a:t> II yang </a:t>
            </a:r>
            <a:r>
              <a:rPr lang="en-US" sz="2400" dirty="0" err="1" smtClean="0">
                <a:latin typeface="+mj-lt"/>
                <a:cs typeface="Arial" pitchFamily="34" charset="0"/>
              </a:rPr>
              <a:t>dibentuk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terjadinya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penyerahan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sebagian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urusan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Pusat</a:t>
            </a:r>
            <a:r>
              <a:rPr lang="en-US" sz="2400" dirty="0" smtClean="0"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latin typeface="+mj-lt"/>
                <a:cs typeface="Arial" pitchFamily="34" charset="0"/>
              </a:rPr>
              <a:t>kepada</a:t>
            </a:r>
            <a:r>
              <a:rPr lang="en-US" sz="2400" dirty="0" smtClean="0">
                <a:latin typeface="+mj-lt"/>
                <a:cs typeface="Arial" pitchFamily="34" charset="0"/>
              </a:rPr>
              <a:t> Daerah </a:t>
            </a:r>
            <a:r>
              <a:rPr lang="en-US" sz="2400" dirty="0" err="1" smtClean="0">
                <a:latin typeface="+mj-lt"/>
                <a:cs typeface="Arial" pitchFamily="34" charset="0"/>
              </a:rPr>
              <a:t>berdasarkan</a:t>
            </a:r>
            <a:r>
              <a:rPr lang="en-US" sz="2400" dirty="0" smtClean="0">
                <a:latin typeface="+mj-lt"/>
                <a:cs typeface="Arial" pitchFamily="34" charset="0"/>
              </a:rPr>
              <a:t> Peraturan </a:t>
            </a:r>
            <a:r>
              <a:rPr lang="en-US" sz="2400" dirty="0" err="1" smtClean="0"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latin typeface="+mj-lt"/>
                <a:cs typeface="Arial" pitchFamily="34" charset="0"/>
              </a:rPr>
              <a:t>. </a:t>
            </a:r>
            <a:r>
              <a:rPr lang="en-US" sz="2400" b="1" dirty="0" smtClean="0">
                <a:latin typeface="+mj-lt"/>
                <a:cs typeface="Arial" pitchFamily="34" charset="0"/>
              </a:rPr>
              <a:t>(Sujatmo,1984)</a:t>
            </a: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0269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85010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328592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+mj-lt"/>
              </a:rPr>
              <a:t>Ketentuan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tersebut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merupakan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konsekuen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Undang</a:t>
            </a:r>
            <a:r>
              <a:rPr lang="en-US" dirty="0" smtClean="0">
                <a:latin typeface="+mj-lt"/>
              </a:rPr>
              <a:t>- </a:t>
            </a:r>
            <a:r>
              <a:rPr lang="en-US" dirty="0" err="1" smtClean="0">
                <a:latin typeface="+mj-lt"/>
              </a:rPr>
              <a:t>undang</a:t>
            </a:r>
            <a:r>
              <a:rPr lang="en-US" dirty="0" smtClean="0">
                <a:latin typeface="+mj-lt"/>
              </a:rPr>
              <a:t> No 5 </a:t>
            </a:r>
            <a:r>
              <a:rPr lang="en-US" dirty="0" err="1" smtClean="0">
                <a:latin typeface="+mj-lt"/>
              </a:rPr>
              <a:t>Th</a:t>
            </a:r>
            <a:r>
              <a:rPr lang="en-US" dirty="0" smtClean="0">
                <a:latin typeface="+mj-lt"/>
              </a:rPr>
              <a:t> 1974 yang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penjelasan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antara</a:t>
            </a:r>
            <a:r>
              <a:rPr lang="en-US" dirty="0" smtClean="0">
                <a:latin typeface="+mj-lt"/>
              </a:rPr>
              <a:t> lain </a:t>
            </a:r>
            <a:r>
              <a:rPr lang="en-US" dirty="0" err="1" smtClean="0">
                <a:latin typeface="+mj-lt"/>
              </a:rPr>
              <a:t>menyatakan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bahwa</a:t>
            </a:r>
            <a:r>
              <a:rPr lang="en-US" dirty="0" smtClean="0">
                <a:latin typeface="+mj-lt"/>
              </a:rPr>
              <a:t>: “ </a:t>
            </a:r>
            <a:r>
              <a:rPr lang="en-US" b="1" dirty="0" smtClean="0">
                <a:latin typeface="+mj-lt"/>
              </a:rPr>
              <a:t>Dinas Daerah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unsur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Daerah.</a:t>
            </a:r>
          </a:p>
          <a:p>
            <a:r>
              <a:rPr lang="en-US" dirty="0" smtClean="0">
                <a:latin typeface="+mj-lt"/>
              </a:rPr>
              <a:t> Urusan-</a:t>
            </a:r>
            <a:r>
              <a:rPr lang="en-US" dirty="0" err="1" smtClean="0">
                <a:latin typeface="+mj-lt"/>
              </a:rPr>
              <a:t>urusan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diselenggarakan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Dinas-</a:t>
            </a:r>
            <a:r>
              <a:rPr lang="en-US" dirty="0" err="1" smtClean="0">
                <a:latin typeface="+mj-lt"/>
              </a:rPr>
              <a:t>dinas</a:t>
            </a:r>
            <a:r>
              <a:rPr lang="en-US" dirty="0" smtClean="0">
                <a:latin typeface="+mj-lt"/>
              </a:rPr>
              <a:t> Daerah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urusan-urusan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telah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urusan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rumah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tangga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. </a:t>
            </a:r>
            <a:endParaRPr lang="id-ID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Pembentukan</a:t>
            </a:r>
            <a:r>
              <a:rPr lang="en-US" dirty="0" smtClean="0">
                <a:latin typeface="+mj-lt"/>
              </a:rPr>
              <a:t> Dinas Daerah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urusan-urusan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wewenang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diserahkan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kepada</a:t>
            </a:r>
            <a:r>
              <a:rPr lang="en-US" dirty="0" smtClean="0">
                <a:latin typeface="+mj-lt"/>
              </a:rPr>
              <a:t> Daerah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undang-undang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atau</a:t>
            </a:r>
            <a:r>
              <a:rPr lang="en-US" dirty="0" smtClean="0">
                <a:latin typeface="+mj-lt"/>
              </a:rPr>
              <a:t> Peraturan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urusan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rumah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tangganya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tidak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dibenarkan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4094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19256" cy="5472608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>
                <a:latin typeface="+mj-lt"/>
                <a:cs typeface="Arial" pitchFamily="34" charset="0"/>
              </a:rPr>
              <a:t>Kepala Daerah Istimewa TK I </a:t>
            </a:r>
            <a:r>
              <a:rPr lang="en-US" sz="3100" dirty="0" err="1">
                <a:latin typeface="+mj-lt"/>
                <a:cs typeface="Arial" pitchFamily="34" charset="0"/>
              </a:rPr>
              <a:t>diangkat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oleh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presiden</a:t>
            </a:r>
            <a:r>
              <a:rPr lang="en-US" sz="3100" dirty="0">
                <a:latin typeface="+mj-lt"/>
                <a:cs typeface="Arial" pitchFamily="34" charset="0"/>
              </a:rPr>
              <a:t>; </a:t>
            </a:r>
            <a:endParaRPr lang="id-ID" sz="3100" dirty="0">
              <a:latin typeface="+mj-lt"/>
              <a:cs typeface="Arial" pitchFamily="34" charset="0"/>
            </a:endParaRPr>
          </a:p>
          <a:p>
            <a:r>
              <a:rPr lang="id-ID" sz="3100" dirty="0">
                <a:latin typeface="+mj-lt"/>
                <a:cs typeface="Arial" pitchFamily="34" charset="0"/>
              </a:rPr>
              <a:t>D</a:t>
            </a:r>
            <a:r>
              <a:rPr lang="en-US" sz="3100" dirty="0" err="1">
                <a:latin typeface="+mj-lt"/>
                <a:cs typeface="Arial" pitchFamily="34" charset="0"/>
              </a:rPr>
              <a:t>aerah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Tk</a:t>
            </a:r>
            <a:r>
              <a:rPr lang="en-US" sz="3100" dirty="0">
                <a:latin typeface="+mj-lt"/>
                <a:cs typeface="Arial" pitchFamily="34" charset="0"/>
              </a:rPr>
              <a:t> II &amp; III </a:t>
            </a:r>
            <a:r>
              <a:rPr lang="en-US" sz="3100" dirty="0" err="1">
                <a:latin typeface="+mj-lt"/>
                <a:cs typeface="Arial" pitchFamily="34" charset="0"/>
              </a:rPr>
              <a:t>oleh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Mendagri</a:t>
            </a:r>
            <a:r>
              <a:rPr lang="id-ID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/</a:t>
            </a:r>
            <a:r>
              <a:rPr lang="id-ID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 smtClean="0">
                <a:latin typeface="+mj-lt"/>
                <a:cs typeface="Arial" pitchFamily="34" charset="0"/>
              </a:rPr>
              <a:t>penguasa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>
                <a:latin typeface="+mj-lt"/>
                <a:cs typeface="Arial" pitchFamily="34" charset="0"/>
              </a:rPr>
              <a:t>y</a:t>
            </a:r>
            <a:r>
              <a:rPr lang="id-ID" sz="3100" dirty="0">
                <a:latin typeface="+mj-lt"/>
                <a:cs typeface="Arial" pitchFamily="34" charset="0"/>
              </a:rPr>
              <a:t>an</a:t>
            </a:r>
            <a:r>
              <a:rPr lang="en-US" sz="3100" dirty="0">
                <a:latin typeface="+mj-lt"/>
                <a:cs typeface="Arial" pitchFamily="34" charset="0"/>
              </a:rPr>
              <a:t>g </a:t>
            </a:r>
            <a:r>
              <a:rPr lang="en-US" sz="3100" dirty="0" err="1" smtClean="0">
                <a:latin typeface="+mj-lt"/>
                <a:cs typeface="Arial" pitchFamily="34" charset="0"/>
              </a:rPr>
              <a:t>ditunjuk</a:t>
            </a:r>
            <a:r>
              <a:rPr lang="en-US" sz="3100" dirty="0" smtClean="0">
                <a:latin typeface="+mj-lt"/>
                <a:cs typeface="Arial" pitchFamily="34" charset="0"/>
              </a:rPr>
              <a:t>.  </a:t>
            </a:r>
            <a:r>
              <a:rPr lang="en-US" sz="3100" dirty="0" err="1">
                <a:latin typeface="+mj-lt"/>
                <a:cs typeface="Arial" pitchFamily="34" charset="0"/>
              </a:rPr>
              <a:t>Pengangkatan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itu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d</a:t>
            </a:r>
            <a:r>
              <a:rPr lang="id-ID" sz="3100" dirty="0" smtClean="0">
                <a:latin typeface="+mj-lt"/>
                <a:cs typeface="Arial" pitchFamily="34" charset="0"/>
              </a:rPr>
              <a:t>a</a:t>
            </a:r>
            <a:r>
              <a:rPr lang="en-US" sz="3100" dirty="0" smtClean="0">
                <a:latin typeface="+mj-lt"/>
                <a:cs typeface="Arial" pitchFamily="34" charset="0"/>
              </a:rPr>
              <a:t>r</a:t>
            </a:r>
            <a:r>
              <a:rPr lang="id-ID" sz="3100" dirty="0" smtClean="0">
                <a:latin typeface="+mj-lt"/>
                <a:cs typeface="Arial" pitchFamily="34" charset="0"/>
              </a:rPr>
              <a:t>i</a:t>
            </a:r>
            <a:r>
              <a:rPr lang="en-US" sz="3100" dirty="0" smtClean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calon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smtClean="0">
                <a:latin typeface="+mj-lt"/>
                <a:cs typeface="Arial" pitchFamily="34" charset="0"/>
              </a:rPr>
              <a:t>y</a:t>
            </a:r>
            <a:r>
              <a:rPr lang="id-ID" sz="3100" dirty="0" smtClean="0">
                <a:latin typeface="+mj-lt"/>
                <a:cs typeface="Arial" pitchFamily="34" charset="0"/>
              </a:rPr>
              <a:t>an</a:t>
            </a:r>
            <a:r>
              <a:rPr lang="en-US" sz="3100" dirty="0" smtClean="0">
                <a:latin typeface="+mj-lt"/>
                <a:cs typeface="Arial" pitchFamily="34" charset="0"/>
              </a:rPr>
              <a:t>g </a:t>
            </a:r>
            <a:r>
              <a:rPr lang="en-US" sz="3100" dirty="0" err="1">
                <a:latin typeface="+mj-lt"/>
                <a:cs typeface="Arial" pitchFamily="34" charset="0"/>
              </a:rPr>
              <a:t>diajukan</a:t>
            </a:r>
            <a:r>
              <a:rPr lang="en-US" sz="3100" dirty="0">
                <a:latin typeface="+mj-lt"/>
                <a:cs typeface="Arial" pitchFamily="34" charset="0"/>
              </a:rPr>
              <a:t> DPRD </a:t>
            </a:r>
            <a:r>
              <a:rPr lang="en-US" sz="3100" dirty="0" err="1">
                <a:latin typeface="+mj-lt"/>
                <a:cs typeface="Arial" pitchFamily="34" charset="0"/>
              </a:rPr>
              <a:t>dari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keturunan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keluarga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swapraja</a:t>
            </a:r>
            <a:r>
              <a:rPr lang="en-US" sz="3100" dirty="0">
                <a:latin typeface="+mj-lt"/>
                <a:cs typeface="Arial" pitchFamily="34" charset="0"/>
              </a:rPr>
              <a:t> ( </a:t>
            </a:r>
            <a:r>
              <a:rPr lang="en-US" sz="3100" dirty="0" err="1">
                <a:latin typeface="+mj-lt"/>
                <a:cs typeface="Arial" pitchFamily="34" charset="0"/>
              </a:rPr>
              <a:t>kerajaan</a:t>
            </a:r>
            <a:r>
              <a:rPr lang="en-US" sz="3100" dirty="0">
                <a:latin typeface="+mj-lt"/>
                <a:cs typeface="Arial" pitchFamily="34" charset="0"/>
              </a:rPr>
              <a:t>) yang </a:t>
            </a:r>
            <a:r>
              <a:rPr lang="en-US" sz="3100" dirty="0" err="1">
                <a:latin typeface="+mj-lt"/>
                <a:cs typeface="Arial" pitchFamily="34" charset="0"/>
              </a:rPr>
              <a:t>berkuasa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sebelum</a:t>
            </a:r>
            <a:r>
              <a:rPr lang="en-US" sz="3100" dirty="0">
                <a:latin typeface="+mj-lt"/>
                <a:cs typeface="Arial" pitchFamily="34" charset="0"/>
              </a:rPr>
              <a:t> RI </a:t>
            </a:r>
            <a:r>
              <a:rPr lang="en-US" sz="3100" dirty="0" err="1">
                <a:latin typeface="+mj-lt"/>
                <a:cs typeface="Arial" pitchFamily="34" charset="0"/>
              </a:rPr>
              <a:t>merdeka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dan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masih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meng</a:t>
            </a:r>
            <a:r>
              <a:rPr lang="id-ID" sz="3100" dirty="0">
                <a:latin typeface="+mj-lt"/>
                <a:cs typeface="Arial" pitchFamily="34" charset="0"/>
              </a:rPr>
              <a:t>u</a:t>
            </a:r>
            <a:r>
              <a:rPr lang="en-US" sz="3100" dirty="0" err="1">
                <a:latin typeface="+mj-lt"/>
                <a:cs typeface="Arial" pitchFamily="34" charset="0"/>
              </a:rPr>
              <a:t>asai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daerahnya</a:t>
            </a:r>
            <a:r>
              <a:rPr lang="en-US" sz="3100" dirty="0">
                <a:latin typeface="+mj-lt"/>
                <a:cs typeface="Arial" pitchFamily="34" charset="0"/>
              </a:rPr>
              <a:t>.</a:t>
            </a:r>
            <a:endParaRPr lang="id-ID" sz="3100" dirty="0">
              <a:latin typeface="+mj-lt"/>
            </a:endParaRPr>
          </a:p>
          <a:p>
            <a:r>
              <a:rPr lang="en-US" sz="3100" dirty="0" err="1">
                <a:latin typeface="+mj-lt"/>
                <a:cs typeface="Arial" pitchFamily="34" charset="0"/>
              </a:rPr>
              <a:t>Dengan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demikian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pada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masa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berlakunya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>
                <a:latin typeface="+mj-lt"/>
              </a:rPr>
              <a:t>UU No. 1 </a:t>
            </a:r>
            <a:r>
              <a:rPr lang="en-US" sz="3100" dirty="0" err="1">
                <a:latin typeface="+mj-lt"/>
              </a:rPr>
              <a:t>Tahun</a:t>
            </a:r>
            <a:r>
              <a:rPr lang="en-US" sz="3100" dirty="0">
                <a:latin typeface="+mj-lt"/>
              </a:rPr>
              <a:t> 1957 </a:t>
            </a:r>
            <a:r>
              <a:rPr lang="en-US" sz="3100" dirty="0" err="1">
                <a:latin typeface="+mj-lt"/>
                <a:cs typeface="Arial" pitchFamily="34" charset="0"/>
              </a:rPr>
              <a:t>ini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timbulah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dualisme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pimpinan</a:t>
            </a:r>
            <a:r>
              <a:rPr lang="en-US" sz="3100" dirty="0">
                <a:latin typeface="+mj-lt"/>
                <a:cs typeface="Arial" pitchFamily="34" charset="0"/>
              </a:rPr>
              <a:t> di </a:t>
            </a:r>
            <a:r>
              <a:rPr lang="en-US" sz="3100" dirty="0" err="1">
                <a:latin typeface="+mj-lt"/>
                <a:cs typeface="Arial" pitchFamily="34" charset="0"/>
              </a:rPr>
              <a:t>daerah</a:t>
            </a:r>
            <a:r>
              <a:rPr lang="en-US" sz="3100" dirty="0">
                <a:latin typeface="+mj-lt"/>
                <a:cs typeface="Arial" pitchFamily="34" charset="0"/>
              </a:rPr>
              <a:t>  </a:t>
            </a:r>
            <a:r>
              <a:rPr lang="en-US" sz="3100" dirty="0" err="1">
                <a:latin typeface="+mj-lt"/>
                <a:cs typeface="Arial" pitchFamily="34" charset="0"/>
              </a:rPr>
              <a:t>disamping</a:t>
            </a:r>
            <a:r>
              <a:rPr lang="en-US" sz="3100" dirty="0">
                <a:latin typeface="+mj-lt"/>
                <a:cs typeface="Arial" pitchFamily="34" charset="0"/>
              </a:rPr>
              <a:t>  Kepala Daerah </a:t>
            </a:r>
            <a:r>
              <a:rPr lang="en-US" sz="3100" dirty="0" err="1">
                <a:latin typeface="+mj-lt"/>
                <a:cs typeface="Arial" pitchFamily="34" charset="0"/>
              </a:rPr>
              <a:t>masih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terdapat</a:t>
            </a:r>
            <a:r>
              <a:rPr lang="en-US" sz="3100" dirty="0">
                <a:latin typeface="+mj-lt"/>
                <a:cs typeface="Arial" pitchFamily="34" charset="0"/>
              </a:rPr>
              <a:t>  Kepala Wilayah </a:t>
            </a:r>
            <a:r>
              <a:rPr lang="en-US" sz="3100" dirty="0" err="1">
                <a:latin typeface="+mj-lt"/>
                <a:cs typeface="Arial" pitchFamily="34" charset="0"/>
              </a:rPr>
              <a:t>sebagai</a:t>
            </a:r>
            <a:r>
              <a:rPr lang="en-US" sz="3100" dirty="0">
                <a:latin typeface="+mj-lt"/>
                <a:cs typeface="Arial" pitchFamily="34" charset="0"/>
              </a:rPr>
              <a:t>  </a:t>
            </a:r>
            <a:r>
              <a:rPr lang="en-US" sz="3100" dirty="0" err="1">
                <a:latin typeface="+mj-lt"/>
                <a:cs typeface="Arial" pitchFamily="34" charset="0"/>
              </a:rPr>
              <a:t>Wakil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Pemerintah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Pusat</a:t>
            </a:r>
            <a:r>
              <a:rPr lang="en-US" sz="3100" dirty="0">
                <a:latin typeface="+mj-lt"/>
                <a:cs typeface="Arial" pitchFamily="34" charset="0"/>
              </a:rPr>
              <a:t> di Daerah. </a:t>
            </a:r>
          </a:p>
          <a:p>
            <a:r>
              <a:rPr lang="en-US" sz="3100" dirty="0" err="1">
                <a:latin typeface="+mj-lt"/>
                <a:cs typeface="Arial" pitchFamily="34" charset="0"/>
              </a:rPr>
              <a:t>Jadi</a:t>
            </a:r>
            <a:r>
              <a:rPr lang="en-US" sz="3100" dirty="0">
                <a:latin typeface="+mj-lt"/>
                <a:cs typeface="Arial" pitchFamily="34" charset="0"/>
              </a:rPr>
              <a:t> di Daerah Tingkat I </a:t>
            </a:r>
            <a:r>
              <a:rPr lang="en-US" sz="3100" dirty="0" err="1">
                <a:latin typeface="+mj-lt"/>
                <a:cs typeface="Arial" pitchFamily="34" charset="0"/>
              </a:rPr>
              <a:t>disamping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terdapat</a:t>
            </a:r>
            <a:r>
              <a:rPr lang="en-US" sz="3100" dirty="0">
                <a:latin typeface="+mj-lt"/>
                <a:cs typeface="Arial" pitchFamily="34" charset="0"/>
              </a:rPr>
              <a:t> Kepala Daerah Tingkat I </a:t>
            </a:r>
            <a:r>
              <a:rPr lang="en-US" sz="3100" dirty="0" err="1">
                <a:latin typeface="+mj-lt"/>
                <a:cs typeface="Arial" pitchFamily="34" charset="0"/>
              </a:rPr>
              <a:t>juga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terdapat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Gubernur</a:t>
            </a:r>
            <a:r>
              <a:rPr lang="en-US" sz="3100" dirty="0">
                <a:latin typeface="+mj-lt"/>
                <a:cs typeface="Arial" pitchFamily="34" charset="0"/>
              </a:rPr>
              <a:t>, di Daerah Tingkat II  </a:t>
            </a:r>
            <a:r>
              <a:rPr lang="en-US" sz="3100" dirty="0" err="1">
                <a:latin typeface="+mj-lt"/>
                <a:cs typeface="Arial" pitchFamily="34" charset="0"/>
              </a:rPr>
              <a:t>disamping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terdapat</a:t>
            </a:r>
            <a:r>
              <a:rPr lang="en-US" sz="3100" dirty="0">
                <a:latin typeface="+mj-lt"/>
                <a:cs typeface="Arial" pitchFamily="34" charset="0"/>
              </a:rPr>
              <a:t> Kepala Daerah Tingkat II </a:t>
            </a:r>
            <a:r>
              <a:rPr lang="en-US" sz="3100" dirty="0" err="1">
                <a:latin typeface="+mj-lt"/>
                <a:cs typeface="Arial" pitchFamily="34" charset="0"/>
              </a:rPr>
              <a:t>juga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terdapat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bupati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sebagai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wakil</a:t>
            </a:r>
            <a:r>
              <a:rPr lang="en-US" sz="3100" dirty="0">
                <a:latin typeface="+mj-lt"/>
                <a:cs typeface="Arial" pitchFamily="34" charset="0"/>
              </a:rPr>
              <a:t> /</a:t>
            </a:r>
            <a:r>
              <a:rPr lang="en-US" sz="3100" dirty="0" err="1">
                <a:latin typeface="+mj-lt"/>
                <a:cs typeface="Arial" pitchFamily="34" charset="0"/>
              </a:rPr>
              <a:t>aparat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Pemerintah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Pusat</a:t>
            </a:r>
            <a:r>
              <a:rPr lang="en-US" sz="3100" dirty="0">
                <a:latin typeface="+mj-lt"/>
                <a:cs typeface="Arial" pitchFamily="34" charset="0"/>
              </a:rPr>
              <a:t> di Daerah </a:t>
            </a:r>
            <a:r>
              <a:rPr lang="en-US" sz="3100" dirty="0" err="1">
                <a:latin typeface="+mj-lt"/>
                <a:cs typeface="Arial" pitchFamily="34" charset="0"/>
              </a:rPr>
              <a:t>tesebut</a:t>
            </a:r>
            <a:r>
              <a:rPr lang="en-US" sz="3100" dirty="0">
                <a:latin typeface="+mj-lt"/>
                <a:cs typeface="Arial" pitchFamily="34" charset="0"/>
              </a:rPr>
              <a:t> . </a:t>
            </a:r>
          </a:p>
          <a:p>
            <a:r>
              <a:rPr lang="en-US" sz="3100" dirty="0" err="1">
                <a:latin typeface="+mj-lt"/>
                <a:cs typeface="Arial" pitchFamily="34" charset="0"/>
              </a:rPr>
              <a:t>Dulisme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inilah</a:t>
            </a:r>
            <a:r>
              <a:rPr lang="en-US" sz="3100" dirty="0">
                <a:latin typeface="+mj-lt"/>
                <a:cs typeface="Arial" pitchFamily="34" charset="0"/>
              </a:rPr>
              <a:t> yang </a:t>
            </a:r>
            <a:r>
              <a:rPr lang="en-US" sz="3100" dirty="0" err="1">
                <a:latin typeface="+mj-lt"/>
                <a:cs typeface="Arial" pitchFamily="34" charset="0"/>
              </a:rPr>
              <a:t>merupakan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salah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satu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kelemahan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utama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 err="1">
                <a:latin typeface="+mj-lt"/>
                <a:cs typeface="Arial" pitchFamily="34" charset="0"/>
              </a:rPr>
              <a:t>dari</a:t>
            </a:r>
            <a:r>
              <a:rPr lang="en-US" sz="3100" dirty="0">
                <a:latin typeface="+mj-lt"/>
                <a:cs typeface="Arial" pitchFamily="34" charset="0"/>
              </a:rPr>
              <a:t> </a:t>
            </a:r>
            <a:r>
              <a:rPr lang="en-US" sz="3100" dirty="0">
                <a:latin typeface="+mj-lt"/>
              </a:rPr>
              <a:t>UU No. 1 </a:t>
            </a:r>
            <a:r>
              <a:rPr lang="en-US" sz="3100" dirty="0" err="1">
                <a:latin typeface="+mj-lt"/>
              </a:rPr>
              <a:t>th</a:t>
            </a:r>
            <a:r>
              <a:rPr lang="en-US" sz="3100" dirty="0">
                <a:latin typeface="+mj-lt"/>
              </a:rPr>
              <a:t> 1957 </a:t>
            </a:r>
            <a:endParaRPr lang="en-US" sz="3100" b="1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55430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/>
              <a:t>Penetapan</a:t>
            </a:r>
            <a:r>
              <a:rPr lang="en-US" sz="3200" b="1" dirty="0"/>
              <a:t> </a:t>
            </a:r>
            <a:r>
              <a:rPr lang="en-US" sz="3200" b="1" dirty="0" err="1"/>
              <a:t>Presiden</a:t>
            </a:r>
            <a:r>
              <a:rPr lang="en-US" sz="3200" b="1" dirty="0"/>
              <a:t> No 6 </a:t>
            </a:r>
            <a:r>
              <a:rPr lang="en-US" sz="3200" b="1" dirty="0" err="1"/>
              <a:t>Th</a:t>
            </a:r>
            <a:r>
              <a:rPr lang="en-US" sz="3200" b="1" dirty="0"/>
              <a:t> 1959 </a:t>
            </a:r>
            <a:r>
              <a:rPr lang="en-US" sz="3200" b="1" dirty="0" err="1"/>
              <a:t>tentang</a:t>
            </a:r>
            <a:r>
              <a:rPr lang="en-US" sz="3200" b="1" dirty="0">
                <a:cs typeface="Arial" pitchFamily="34" charset="0"/>
              </a:rPr>
              <a:t> </a:t>
            </a:r>
            <a:r>
              <a:rPr lang="en-US" sz="3200" b="1" dirty="0" err="1">
                <a:cs typeface="Arial" pitchFamily="34" charset="0"/>
              </a:rPr>
              <a:t>Pemerintah</a:t>
            </a:r>
            <a:r>
              <a:rPr lang="en-US" sz="3200" b="1" dirty="0">
                <a:cs typeface="Arial" pitchFamily="34" charset="0"/>
              </a:rPr>
              <a:t> Daerah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700808"/>
            <a:ext cx="8075240" cy="4608512"/>
          </a:xfrm>
        </p:spPr>
        <p:txBody>
          <a:bodyPr>
            <a:noAutofit/>
          </a:bodyPr>
          <a:lstStyle/>
          <a:p>
            <a:r>
              <a:rPr lang="id-ID" sz="2400" dirty="0" smtClean="0">
                <a:latin typeface="+mj-lt"/>
              </a:rPr>
              <a:t>Adanya </a:t>
            </a:r>
            <a:r>
              <a:rPr lang="en-US" sz="2400" dirty="0" err="1" smtClean="0">
                <a:latin typeface="+mj-lt"/>
              </a:rPr>
              <a:t>pergolakan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politik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sehat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hampir-hampir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membawa</a:t>
            </a:r>
            <a:r>
              <a:rPr lang="en-US" sz="2400" dirty="0" smtClean="0">
                <a:latin typeface="+mj-lt"/>
              </a:rPr>
              <a:t> Negara </a:t>
            </a:r>
            <a:r>
              <a:rPr lang="en-US" sz="2400" dirty="0" err="1" smtClean="0">
                <a:latin typeface="+mj-lt"/>
              </a:rPr>
              <a:t>Kesatuan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Republik</a:t>
            </a:r>
            <a:r>
              <a:rPr lang="en-US" sz="2400" dirty="0" smtClean="0">
                <a:latin typeface="+mj-lt"/>
              </a:rPr>
              <a:t> Indonesia </a:t>
            </a:r>
            <a:r>
              <a:rPr lang="en-US" sz="2400" dirty="0" err="1" smtClean="0">
                <a:latin typeface="+mj-lt"/>
              </a:rPr>
              <a:t>kejurang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perpecahan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kehancuran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5 </a:t>
            </a:r>
            <a:r>
              <a:rPr lang="en-US" sz="2400" dirty="0" err="1" smtClean="0">
                <a:latin typeface="+mj-lt"/>
              </a:rPr>
              <a:t>Juli</a:t>
            </a:r>
            <a:r>
              <a:rPr lang="en-US" sz="2400" dirty="0" smtClean="0">
                <a:latin typeface="+mj-lt"/>
              </a:rPr>
              <a:t>   </a:t>
            </a:r>
            <a:r>
              <a:rPr lang="id-ID" sz="2400" dirty="0" err="1">
                <a:latin typeface="+mj-lt"/>
              </a:rPr>
              <a:t>T</a:t>
            </a:r>
            <a:r>
              <a:rPr lang="en-US" sz="2400" dirty="0" err="1" smtClean="0">
                <a:latin typeface="+mj-lt"/>
              </a:rPr>
              <a:t>ahun</a:t>
            </a:r>
            <a:r>
              <a:rPr lang="en-US" sz="2400" dirty="0" smtClean="0">
                <a:latin typeface="+mj-lt"/>
              </a:rPr>
              <a:t> 1959 </a:t>
            </a:r>
            <a:r>
              <a:rPr lang="en-US" sz="2400" dirty="0" err="1" smtClean="0">
                <a:latin typeface="+mj-lt"/>
              </a:rPr>
              <a:t>Presiden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Republik</a:t>
            </a:r>
            <a:r>
              <a:rPr lang="en-US" sz="2400" dirty="0" smtClean="0">
                <a:latin typeface="+mj-lt"/>
              </a:rPr>
              <a:t> Indonesia </a:t>
            </a:r>
            <a:r>
              <a:rPr lang="en-US" sz="2400" dirty="0" err="1" smtClean="0">
                <a:latin typeface="+mj-lt"/>
              </a:rPr>
              <a:t>mengumumkan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Dekrit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Presiden</a:t>
            </a:r>
            <a:r>
              <a:rPr lang="en-US" sz="2400" dirty="0" smtClean="0">
                <a:latin typeface="+mj-lt"/>
              </a:rPr>
              <a:t>.</a:t>
            </a:r>
            <a:endParaRPr lang="id-ID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Dekrit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Presiden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5 </a:t>
            </a:r>
            <a:r>
              <a:rPr lang="en-US" sz="2400" dirty="0" err="1">
                <a:latin typeface="+mj-lt"/>
              </a:rPr>
              <a:t>Juli</a:t>
            </a:r>
            <a:r>
              <a:rPr lang="en-US" sz="2400" dirty="0">
                <a:latin typeface="+mj-lt"/>
              </a:rPr>
              <a:t>   </a:t>
            </a:r>
            <a:r>
              <a:rPr lang="en-US" sz="2400" dirty="0" err="1">
                <a:latin typeface="+mj-lt"/>
              </a:rPr>
              <a:t>tahun</a:t>
            </a:r>
            <a:r>
              <a:rPr lang="en-US" sz="2400" dirty="0">
                <a:latin typeface="+mj-lt"/>
              </a:rPr>
              <a:t> 1959 </a:t>
            </a:r>
            <a:r>
              <a:rPr lang="en-US" sz="2400" dirty="0" err="1">
                <a:latin typeface="+mj-lt"/>
              </a:rPr>
              <a:t>ini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id-ID" sz="2400" dirty="0" smtClean="0">
                <a:latin typeface="+mj-lt"/>
              </a:rPr>
              <a:t> UUD </a:t>
            </a:r>
            <a:r>
              <a:rPr lang="en-US" sz="2400" dirty="0" smtClean="0">
                <a:latin typeface="+mj-lt"/>
              </a:rPr>
              <a:t>1945 </a:t>
            </a:r>
            <a:r>
              <a:rPr lang="en-US" sz="2400" dirty="0" err="1" smtClean="0">
                <a:latin typeface="+mj-lt"/>
              </a:rPr>
              <a:t>diberlakukan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kembali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seluruh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wilayah</a:t>
            </a:r>
            <a:r>
              <a:rPr lang="en-US" sz="2400" dirty="0" smtClean="0">
                <a:latin typeface="+mj-lt"/>
              </a:rPr>
              <a:t> Nusantara</a:t>
            </a:r>
          </a:p>
          <a:p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menyusun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kembali</a:t>
            </a:r>
            <a:r>
              <a:rPr lang="en-US" sz="2400" dirty="0" smtClean="0">
                <a:latin typeface="+mj-lt"/>
              </a:rPr>
              <a:t> Pemerintahan Daerah ,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sementara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mengeluarkan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Penetapan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Presiden</a:t>
            </a:r>
            <a:r>
              <a:rPr lang="en-US" sz="2400" dirty="0" smtClean="0">
                <a:latin typeface="+mj-lt"/>
              </a:rPr>
              <a:t> No. 6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1959 (</a:t>
            </a:r>
            <a:r>
              <a:rPr lang="en-US" sz="2400" dirty="0" err="1" smtClean="0">
                <a:latin typeface="+mj-lt"/>
              </a:rPr>
              <a:t>disempurnakan</a:t>
            </a:r>
            <a:r>
              <a:rPr lang="en-US" sz="2400" dirty="0" smtClean="0">
                <a:latin typeface="+mj-lt"/>
              </a:rPr>
              <a:t>)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Penetapan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Presiden</a:t>
            </a:r>
            <a:r>
              <a:rPr lang="en-US" sz="2400" dirty="0" smtClean="0">
                <a:latin typeface="+mj-lt"/>
              </a:rPr>
              <a:t> No. 5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1960 </a:t>
            </a:r>
            <a:r>
              <a:rPr lang="en-US" sz="2400" dirty="0" err="1" smtClean="0">
                <a:latin typeface="+mj-lt"/>
              </a:rPr>
              <a:t>mengatur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tentang</a:t>
            </a:r>
            <a:r>
              <a:rPr lang="en-US" sz="2400" dirty="0" smtClean="0">
                <a:latin typeface="+mj-lt"/>
              </a:rPr>
              <a:t> Pemerintahan Daerah (</a:t>
            </a:r>
            <a:r>
              <a:rPr lang="en-US" sz="2400" b="1" dirty="0" smtClean="0">
                <a:latin typeface="+mj-lt"/>
              </a:rPr>
              <a:t>Kepala Daerah</a:t>
            </a:r>
            <a:r>
              <a:rPr lang="en-US" sz="2400" dirty="0" smtClean="0">
                <a:latin typeface="+mj-lt"/>
              </a:rPr>
              <a:t>) </a:t>
            </a:r>
            <a:r>
              <a:rPr lang="id-ID" sz="2400" dirty="0">
                <a:latin typeface="+mj-lt"/>
              </a:rPr>
              <a:t>&amp;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Harian</a:t>
            </a:r>
            <a:r>
              <a:rPr lang="en-US" sz="2400" dirty="0" smtClean="0">
                <a:latin typeface="+mj-lt"/>
              </a:rPr>
              <a:t> (</a:t>
            </a:r>
            <a:r>
              <a:rPr lang="en-US" sz="2400" b="1" dirty="0" smtClean="0">
                <a:latin typeface="+mj-lt"/>
              </a:rPr>
              <a:t>BPH). </a:t>
            </a:r>
          </a:p>
        </p:txBody>
      </p:sp>
    </p:spTree>
    <p:extLst>
      <p:ext uri="{BB962C8B-B14F-4D97-AF65-F5344CB8AC3E}">
        <p14:creationId xmlns:p14="http://schemas.microsoft.com/office/powerpoint/2010/main" val="845572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91264" cy="5688632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latin typeface="+mj-lt"/>
              </a:rPr>
              <a:t>Penetapan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Presiden</a:t>
            </a:r>
            <a:r>
              <a:rPr lang="en-US" dirty="0">
                <a:latin typeface="+mj-lt"/>
              </a:rPr>
              <a:t> No. 5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1960 (</a:t>
            </a:r>
            <a:r>
              <a:rPr lang="en-US" dirty="0" err="1">
                <a:latin typeface="+mj-lt"/>
              </a:rPr>
              <a:t>disempurnakan</a:t>
            </a:r>
            <a:r>
              <a:rPr lang="en-US" dirty="0">
                <a:latin typeface="+mj-lt"/>
              </a:rPr>
              <a:t>)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mengenai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Dewan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Perwakilan</a:t>
            </a:r>
            <a:r>
              <a:rPr lang="en-US" dirty="0">
                <a:latin typeface="+mj-lt"/>
              </a:rPr>
              <a:t> Rakyat Daerah </a:t>
            </a:r>
            <a:r>
              <a:rPr lang="en-US" dirty="0" err="1">
                <a:latin typeface="+mj-lt"/>
              </a:rPr>
              <a:t>Gotong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Royong</a:t>
            </a:r>
            <a:r>
              <a:rPr lang="en-US" dirty="0">
                <a:latin typeface="+mj-lt"/>
              </a:rPr>
              <a:t> (</a:t>
            </a:r>
            <a:r>
              <a:rPr lang="en-US" b="1" dirty="0">
                <a:latin typeface="+mj-lt"/>
              </a:rPr>
              <a:t>DPRD-GR</a:t>
            </a:r>
            <a:r>
              <a:rPr lang="en-US" dirty="0">
                <a:latin typeface="+mj-lt"/>
              </a:rPr>
              <a:t>)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Sekretariat</a:t>
            </a:r>
            <a:r>
              <a:rPr lang="en-US" dirty="0">
                <a:latin typeface="+mj-lt"/>
              </a:rPr>
              <a:t> Daerah</a:t>
            </a:r>
            <a:r>
              <a:rPr lang="en-US" dirty="0" smtClean="0">
                <a:latin typeface="+mj-lt"/>
              </a:rPr>
              <a:t>.</a:t>
            </a:r>
            <a:endParaRPr lang="id-ID" dirty="0" smtClean="0">
              <a:latin typeface="+mj-lt"/>
            </a:endParaRPr>
          </a:p>
          <a:p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terdiri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b="1" dirty="0">
                <a:latin typeface="+mj-lt"/>
              </a:rPr>
              <a:t>Kepala Daerah &amp; DPRD;</a:t>
            </a:r>
          </a:p>
          <a:p>
            <a:r>
              <a:rPr lang="en-US" dirty="0" smtClean="0">
                <a:latin typeface="+mj-lt"/>
              </a:rPr>
              <a:t>Kepala </a:t>
            </a:r>
            <a:r>
              <a:rPr lang="en-US" dirty="0">
                <a:latin typeface="+mj-lt"/>
              </a:rPr>
              <a:t>Daerah </a:t>
            </a:r>
            <a:r>
              <a:rPr lang="en-US" dirty="0" err="1">
                <a:latin typeface="+mj-lt"/>
              </a:rPr>
              <a:t>mempunyai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ganda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yaitu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s</a:t>
            </a:r>
            <a:r>
              <a:rPr lang="id-ID" dirty="0">
                <a:latin typeface="+mj-lt"/>
              </a:rPr>
              <a:t>e</a:t>
            </a:r>
            <a:r>
              <a:rPr lang="en-US" dirty="0" smtClean="0">
                <a:latin typeface="+mj-lt"/>
              </a:rPr>
              <a:t>b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g</a:t>
            </a:r>
            <a:r>
              <a:rPr lang="id-ID" dirty="0" smtClean="0">
                <a:latin typeface="+mj-lt"/>
              </a:rPr>
              <a:t>ai</a:t>
            </a:r>
            <a:r>
              <a:rPr lang="en-US" dirty="0" smtClean="0">
                <a:latin typeface="+mj-lt"/>
              </a:rPr>
              <a:t>    </a:t>
            </a:r>
            <a:r>
              <a:rPr lang="en-US" dirty="0" err="1">
                <a:latin typeface="+mj-lt"/>
              </a:rPr>
              <a:t>pimpinan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umum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pimpinan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penyelenggaraan</a:t>
            </a:r>
            <a:r>
              <a:rPr lang="en-US" dirty="0">
                <a:latin typeface="+mj-lt"/>
              </a:rPr>
              <a:t> </a:t>
            </a:r>
            <a:r>
              <a:rPr lang="en-US" dirty="0">
                <a:latin typeface="+mj-lt"/>
                <a:cs typeface="Arial" pitchFamily="34" charset="0"/>
              </a:rPr>
              <a:t>Pemerintahan Daerah. </a:t>
            </a:r>
            <a:r>
              <a:rPr lang="en-US" dirty="0">
                <a:latin typeface="+mj-lt"/>
              </a:rPr>
              <a:t>Kepala Daerah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bertanggungjawab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DPRD.</a:t>
            </a:r>
          </a:p>
          <a:p>
            <a:r>
              <a:rPr lang="en-US" dirty="0">
                <a:latin typeface="+mj-lt"/>
                <a:cs typeface="Arial" pitchFamily="34" charset="0"/>
              </a:rPr>
              <a:t>Dalam </a:t>
            </a:r>
            <a:r>
              <a:rPr lang="en-US" dirty="0" err="1">
                <a:latin typeface="+mj-lt"/>
                <a:cs typeface="Arial" pitchFamily="34" charset="0"/>
              </a:rPr>
              <a:t>penyelenggaraan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tugasnya</a:t>
            </a:r>
            <a:r>
              <a:rPr lang="en-US" dirty="0">
                <a:latin typeface="+mj-lt"/>
              </a:rPr>
              <a:t> Kepala Daerah </a:t>
            </a:r>
            <a:r>
              <a:rPr lang="en-US" dirty="0" err="1">
                <a:latin typeface="+mj-lt"/>
              </a:rPr>
              <a:t>dibantu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Badan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Pemerintah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Harian</a:t>
            </a:r>
            <a:r>
              <a:rPr lang="en-US" b="1" dirty="0">
                <a:latin typeface="+mj-lt"/>
              </a:rPr>
              <a:t> (BPH)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BPH 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DPRD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pembantu</a:t>
            </a:r>
            <a:r>
              <a:rPr lang="en-US" dirty="0">
                <a:latin typeface="+mj-lt"/>
              </a:rPr>
              <a:t> Kepala Daerah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bebas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keanggotaan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partai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poltik</a:t>
            </a:r>
            <a:r>
              <a:rPr lang="en-US" dirty="0">
                <a:latin typeface="+mj-lt"/>
              </a:rPr>
              <a:t> . </a:t>
            </a:r>
          </a:p>
          <a:p>
            <a:r>
              <a:rPr lang="en-US" dirty="0" err="1">
                <a:latin typeface="+mj-lt"/>
              </a:rPr>
              <a:t>Tugas</a:t>
            </a:r>
            <a:r>
              <a:rPr lang="en-US" dirty="0">
                <a:latin typeface="+mj-lt"/>
              </a:rPr>
              <a:t> BPH </a:t>
            </a:r>
            <a:r>
              <a:rPr lang="en-US" dirty="0" err="1">
                <a:latin typeface="+mj-lt"/>
              </a:rPr>
              <a:t>memberikn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pertimbangan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kepada</a:t>
            </a:r>
            <a:r>
              <a:rPr lang="en-US" dirty="0">
                <a:latin typeface="+mj-lt"/>
              </a:rPr>
              <a:t> Kepala Daerah </a:t>
            </a:r>
            <a:r>
              <a:rPr lang="en-US" b="1" dirty="0" err="1"/>
              <a:t>Sekretaris</a:t>
            </a:r>
            <a:r>
              <a:rPr lang="en-US" b="1" dirty="0"/>
              <a:t> Daerah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DPRGR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calon-calon</a:t>
            </a:r>
            <a:r>
              <a:rPr lang="en-US" dirty="0"/>
              <a:t> yang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kecakapan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. </a:t>
            </a:r>
          </a:p>
          <a:p>
            <a:endParaRPr lang="en-US" dirty="0">
              <a:latin typeface="+mj-lt"/>
            </a:endParaRP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732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+mj-lt"/>
              </a:rPr>
              <a:t>Penataan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Daerah </a:t>
            </a:r>
            <a:r>
              <a:rPr lang="en-US" dirty="0" err="1" smtClean="0">
                <a:latin typeface="+mj-lt"/>
              </a:rPr>
              <a:t>disesuaikan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stelsel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demokrasi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terpimpin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waktu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itu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Kebijaksanaan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waktu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adalah</a:t>
            </a:r>
            <a:r>
              <a:rPr lang="en-US" dirty="0" smtClean="0">
                <a:latin typeface="+mj-lt"/>
              </a:rPr>
              <a:t>: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Tetap m</a:t>
            </a:r>
            <a:r>
              <a:rPr lang="id-ID" dirty="0" smtClean="0">
                <a:latin typeface="+mj-lt"/>
              </a:rPr>
              <a:t>e</a:t>
            </a:r>
            <a:r>
              <a:rPr lang="en-US" dirty="0" err="1" smtClean="0">
                <a:latin typeface="+mj-lt"/>
              </a:rPr>
              <a:t>mpertahankan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politik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dekonsentrasi</a:t>
            </a:r>
            <a:r>
              <a:rPr lang="en-US" dirty="0" smtClean="0">
                <a:latin typeface="+mj-lt"/>
              </a:rPr>
              <a:t> &amp;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menjunjung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faham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teritotial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Dihapuskan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dualisme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pimpinan</a:t>
            </a:r>
            <a:r>
              <a:rPr lang="en-US" dirty="0" smtClean="0">
                <a:latin typeface="+mj-lt"/>
              </a:rPr>
              <a:t> di Daerah. </a:t>
            </a:r>
          </a:p>
          <a:p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dianutnya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politik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dekonsentrasi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tetap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melanjutkan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kebijaksanaan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pelimpahan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wewenang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kepada</a:t>
            </a:r>
            <a:r>
              <a:rPr lang="en-US" dirty="0" smtClean="0">
                <a:latin typeface="+mj-lt"/>
              </a:rPr>
              <a:t> Daerah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mengatur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mengurus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rumah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tangganya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sendiri</a:t>
            </a:r>
            <a:r>
              <a:rPr lang="en-US" dirty="0" smtClean="0">
                <a:latin typeface="+mj-lt"/>
              </a:rPr>
              <a:t>. D</a:t>
            </a:r>
            <a:r>
              <a:rPr lang="id-ID" dirty="0" smtClean="0">
                <a:latin typeface="+mj-lt"/>
              </a:rPr>
              <a:t>en</a:t>
            </a:r>
            <a:r>
              <a:rPr lang="en-US" dirty="0" smtClean="0">
                <a:latin typeface="+mj-lt"/>
              </a:rPr>
              <a:t>g</a:t>
            </a:r>
            <a:r>
              <a:rPr lang="id-ID" dirty="0" smtClean="0">
                <a:latin typeface="+mj-lt"/>
              </a:rPr>
              <a:t>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demikian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berangsur-angsur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kewenangan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beralih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kewenangan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Daerah. </a:t>
            </a:r>
            <a:r>
              <a:rPr lang="en-US" dirty="0" err="1" smtClean="0">
                <a:latin typeface="+mj-lt"/>
              </a:rPr>
              <a:t>Sesuai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dengan </a:t>
            </a:r>
            <a:r>
              <a:rPr lang="en-US" dirty="0" err="1" smtClean="0">
                <a:latin typeface="+mj-lt"/>
              </a:rPr>
              <a:t>prinsip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otnomi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riil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maka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pengalihan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kewenangan</a:t>
            </a:r>
            <a:r>
              <a:rPr lang="en-US" dirty="0" smtClean="0">
                <a:latin typeface="+mj-lt"/>
              </a:rPr>
              <a:t> t</a:t>
            </a:r>
            <a:r>
              <a:rPr lang="id-ID" dirty="0" smtClean="0">
                <a:latin typeface="+mj-lt"/>
              </a:rPr>
              <a:t>er</a:t>
            </a:r>
            <a:r>
              <a:rPr lang="en-US" dirty="0" smtClean="0">
                <a:latin typeface="+mj-lt"/>
              </a:rPr>
              <a:t>s</a:t>
            </a:r>
            <a:r>
              <a:rPr lang="id-ID" dirty="0" smtClean="0">
                <a:latin typeface="+mj-lt"/>
              </a:rPr>
              <a:t>e</a:t>
            </a:r>
            <a:r>
              <a:rPr lang="en-US" dirty="0" smtClean="0">
                <a:latin typeface="+mj-lt"/>
              </a:rPr>
              <a:t>b</a:t>
            </a:r>
            <a:r>
              <a:rPr lang="id-ID" dirty="0" smtClean="0">
                <a:latin typeface="+mj-lt"/>
              </a:rPr>
              <a:t>u</a:t>
            </a:r>
            <a:r>
              <a:rPr lang="en-US" dirty="0" smtClean="0">
                <a:latin typeface="+mj-lt"/>
              </a:rPr>
              <a:t>t  h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r</a:t>
            </a:r>
            <a:r>
              <a:rPr lang="id-ID" dirty="0" smtClean="0">
                <a:latin typeface="+mj-lt"/>
              </a:rPr>
              <a:t>u</a:t>
            </a:r>
            <a:r>
              <a:rPr lang="en-US" dirty="0" smtClean="0">
                <a:latin typeface="+mj-lt"/>
              </a:rPr>
              <a:t>s </a:t>
            </a:r>
            <a:r>
              <a:rPr lang="en-US" dirty="0" err="1" smtClean="0">
                <a:latin typeface="+mj-lt"/>
              </a:rPr>
              <a:t>disesuaikan</a:t>
            </a:r>
            <a:r>
              <a:rPr lang="en-US" dirty="0" smtClean="0">
                <a:latin typeface="+mj-lt"/>
              </a:rPr>
              <a:t> d</a:t>
            </a:r>
            <a:r>
              <a:rPr lang="id-ID" dirty="0" smtClean="0">
                <a:latin typeface="+mj-lt"/>
              </a:rPr>
              <a:t>en</a:t>
            </a:r>
            <a:r>
              <a:rPr lang="en-US" dirty="0" smtClean="0">
                <a:latin typeface="+mj-lt"/>
              </a:rPr>
              <a:t>g</a:t>
            </a:r>
            <a:r>
              <a:rPr lang="id-ID" dirty="0" smtClean="0">
                <a:latin typeface="+mj-lt"/>
              </a:rPr>
              <a:t>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kemampuan</a:t>
            </a:r>
            <a:r>
              <a:rPr lang="en-US" dirty="0" smtClean="0">
                <a:latin typeface="+mj-lt"/>
              </a:rPr>
              <a:t> &amp; </a:t>
            </a:r>
            <a:r>
              <a:rPr lang="en-US" dirty="0" err="1" smtClean="0">
                <a:latin typeface="+mj-lt"/>
              </a:rPr>
              <a:t>kesanggupan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tiap</a:t>
            </a:r>
            <a:r>
              <a:rPr lang="en-US" dirty="0" smtClean="0">
                <a:latin typeface="+mj-lt"/>
              </a:rPr>
              <a:t>-</a:t>
            </a:r>
            <a:r>
              <a:rPr lang="id-ID" dirty="0" smtClean="0">
                <a:latin typeface="+mj-lt"/>
              </a:rPr>
              <a:t>tiap </a:t>
            </a:r>
            <a:r>
              <a:rPr lang="en-US" dirty="0" err="1" smtClean="0">
                <a:latin typeface="+mj-lt"/>
              </a:rPr>
              <a:t>daerah</a:t>
            </a:r>
            <a:r>
              <a:rPr lang="id-ID" dirty="0" smtClean="0">
                <a:latin typeface="+mj-lt"/>
              </a:rPr>
              <a:t>.</a:t>
            </a:r>
            <a:endParaRPr lang="en-US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73994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001419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Pada </a:t>
            </a:r>
            <a:r>
              <a:rPr lang="en-US" sz="2400" dirty="0" err="1" smtClean="0">
                <a:latin typeface="+mj-lt"/>
              </a:rPr>
              <a:t>tanggal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1 September 1965 </a:t>
            </a:r>
            <a:r>
              <a:rPr lang="en-US" sz="2400" b="1" dirty="0" err="1" smtClean="0">
                <a:latin typeface="+mj-lt"/>
              </a:rPr>
              <a:t>Presiden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Republik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mengesahkan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b="1" dirty="0" smtClean="0">
                <a:latin typeface="+mj-lt"/>
              </a:rPr>
              <a:t>Undang-Undang No 18 </a:t>
            </a:r>
            <a:r>
              <a:rPr lang="en-US" sz="2400" b="1" dirty="0" err="1" smtClean="0">
                <a:latin typeface="+mj-lt"/>
              </a:rPr>
              <a:t>tahun</a:t>
            </a:r>
            <a:r>
              <a:rPr lang="en-US" sz="2400" b="1" dirty="0" smtClean="0">
                <a:latin typeface="+mj-lt"/>
              </a:rPr>
              <a:t> 1965</a:t>
            </a:r>
            <a:r>
              <a:rPr lang="en-US" sz="2400" dirty="0" smtClean="0">
                <a:latin typeface="+mj-lt"/>
              </a:rPr>
              <a:t>. </a:t>
            </a:r>
            <a:r>
              <a:rPr lang="en-US" sz="2400" dirty="0" err="1" smtClean="0">
                <a:latin typeface="+mj-lt"/>
              </a:rPr>
              <a:t>Dasar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pertimbangan</a:t>
            </a:r>
            <a:r>
              <a:rPr lang="id-ID" sz="2400" dirty="0" smtClean="0">
                <a:latin typeface="+mj-lt"/>
              </a:rPr>
              <a:t>nya adalah </a:t>
            </a:r>
            <a:r>
              <a:rPr lang="en-US" sz="2400" dirty="0" smtClean="0">
                <a:latin typeface="+mj-lt"/>
              </a:rPr>
              <a:t> :</a:t>
            </a:r>
          </a:p>
          <a:p>
            <a:r>
              <a:rPr lang="en-US" sz="2400" dirty="0" err="1" smtClean="0">
                <a:latin typeface="+mj-lt"/>
              </a:rPr>
              <a:t>Berhubungan</a:t>
            </a:r>
            <a:r>
              <a:rPr lang="en-US" sz="2400" dirty="0" smtClean="0">
                <a:latin typeface="+mj-lt"/>
              </a:rPr>
              <a:t> d</a:t>
            </a:r>
            <a:r>
              <a:rPr lang="id-ID" sz="2400" dirty="0" smtClean="0">
                <a:latin typeface="+mj-lt"/>
              </a:rPr>
              <a:t>e</a:t>
            </a:r>
            <a:r>
              <a:rPr lang="en-US" sz="2400" dirty="0" err="1" smtClean="0">
                <a:latin typeface="+mj-lt"/>
              </a:rPr>
              <a:t>gn</a:t>
            </a:r>
            <a:r>
              <a:rPr lang="id-ID" sz="2400" dirty="0" smtClean="0">
                <a:latin typeface="+mj-lt"/>
              </a:rPr>
              <a:t>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perkembangan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ketatanegaraan</a:t>
            </a:r>
            <a:r>
              <a:rPr lang="en-US" sz="2400" dirty="0" smtClean="0">
                <a:latin typeface="+mj-lt"/>
              </a:rPr>
              <a:t> d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l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m </a:t>
            </a:r>
            <a:r>
              <a:rPr lang="en-US" sz="2400" dirty="0" err="1" smtClean="0">
                <a:latin typeface="+mj-lt"/>
              </a:rPr>
              <a:t>rangka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kembali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</a:t>
            </a:r>
            <a:r>
              <a:rPr lang="en-US" sz="2400" dirty="0" smtClean="0">
                <a:latin typeface="+mj-lt"/>
              </a:rPr>
              <a:t> UUD 1945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ditetapkannya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 </a:t>
            </a:r>
            <a:r>
              <a:rPr lang="en-US" sz="2400" b="1" dirty="0" smtClean="0">
                <a:latin typeface="+mj-lt"/>
              </a:rPr>
              <a:t>Manifesto Politik </a:t>
            </a:r>
            <a:r>
              <a:rPr lang="en-US" sz="2400" b="1" dirty="0" err="1" smtClean="0">
                <a:latin typeface="+mj-lt"/>
              </a:rPr>
              <a:t>sebagai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Garis-garis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Besar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Haluan</a:t>
            </a:r>
            <a:r>
              <a:rPr lang="en-US" sz="2400" b="1" dirty="0" smtClean="0">
                <a:latin typeface="+mj-lt"/>
              </a:rPr>
              <a:t> Negara </a:t>
            </a:r>
            <a:r>
              <a:rPr lang="en-US" sz="2400" dirty="0" err="1" smtClean="0">
                <a:latin typeface="+mj-lt"/>
              </a:rPr>
              <a:t>serta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pedoman</a:t>
            </a:r>
            <a:r>
              <a:rPr lang="en-US" sz="2400" dirty="0" smtClean="0">
                <a:latin typeface="+mj-lt"/>
              </a:rPr>
              <a:t>- </a:t>
            </a:r>
            <a:r>
              <a:rPr lang="en-US" sz="2400" dirty="0" err="1"/>
              <a:t>pedoman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pelaksanaannya</a:t>
            </a:r>
            <a:r>
              <a:rPr lang="en-US" sz="2400" dirty="0" smtClean="0">
                <a:latin typeface="+mj-lt"/>
              </a:rPr>
              <a:t> m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k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perlu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mengadakan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pembaharuan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perundang-undangan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s</a:t>
            </a:r>
            <a:r>
              <a:rPr lang="en-US" sz="2400" dirty="0" err="1" smtClean="0">
                <a:latin typeface="+mj-lt"/>
              </a:rPr>
              <a:t>esuai</a:t>
            </a:r>
            <a:r>
              <a:rPr lang="en-US" sz="2400" dirty="0" smtClean="0">
                <a:latin typeface="+mj-lt"/>
              </a:rPr>
              <a:t> d</a:t>
            </a:r>
            <a:r>
              <a:rPr lang="id-ID" sz="2400" dirty="0" smtClean="0">
                <a:latin typeface="+mj-lt"/>
              </a:rPr>
              <a:t>en</a:t>
            </a:r>
            <a:r>
              <a:rPr lang="en-US" sz="2400" dirty="0" smtClean="0">
                <a:latin typeface="+mj-lt"/>
              </a:rPr>
              <a:t>g</a:t>
            </a:r>
            <a:r>
              <a:rPr lang="id-ID" sz="2400" dirty="0" smtClean="0">
                <a:latin typeface="+mj-lt"/>
              </a:rPr>
              <a:t>an</a:t>
            </a:r>
            <a:r>
              <a:rPr lang="en-US" sz="2400" dirty="0" smtClean="0">
                <a:latin typeface="+mj-lt"/>
              </a:rPr>
              <a:t> Ketetapan MPRS No II/1960 m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k</a:t>
            </a:r>
            <a:r>
              <a:rPr lang="id-ID" sz="2400" dirty="0" smtClean="0">
                <a:latin typeface="+mj-lt"/>
              </a:rPr>
              <a:t>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harus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dibentuk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undang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undang </a:t>
            </a:r>
            <a:r>
              <a:rPr lang="en-US" sz="2400" dirty="0" err="1" smtClean="0">
                <a:latin typeface="+mj-lt"/>
              </a:rPr>
              <a:t>tentang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pokok</a:t>
            </a:r>
            <a:r>
              <a:rPr lang="en-US" sz="2400" dirty="0" smtClean="0">
                <a:latin typeface="+mj-lt"/>
              </a:rPr>
              <a:t>-</a:t>
            </a:r>
            <a:r>
              <a:rPr lang="id-ID" sz="2400" dirty="0" smtClean="0">
                <a:latin typeface="+mj-lt"/>
              </a:rPr>
              <a:t>pokok</a:t>
            </a:r>
            <a:r>
              <a:rPr lang="en-US" sz="2400" dirty="0" smtClean="0">
                <a:latin typeface="+mj-lt"/>
              </a:rPr>
              <a:t> Pemerintahan Daerah Agar </a:t>
            </a:r>
            <a:r>
              <a:rPr lang="en-US" sz="2400" dirty="0" err="1" smtClean="0">
                <a:latin typeface="+mj-lt"/>
              </a:rPr>
              <a:t>pembentukan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</a:t>
            </a:r>
            <a:r>
              <a:rPr lang="id-ID" sz="2400" dirty="0" smtClean="0">
                <a:latin typeface="+mj-lt"/>
              </a:rPr>
              <a:t>rintahan </a:t>
            </a:r>
            <a:r>
              <a:rPr lang="en-US" sz="2400" dirty="0" smtClean="0">
                <a:latin typeface="+mj-lt"/>
              </a:rPr>
              <a:t>Da</a:t>
            </a:r>
            <a:r>
              <a:rPr lang="id-ID" sz="2400" dirty="0" smtClean="0">
                <a:latin typeface="+mj-lt"/>
              </a:rPr>
              <a:t>erah </a:t>
            </a:r>
            <a:r>
              <a:rPr lang="en-US" sz="2400" dirty="0" smtClean="0">
                <a:latin typeface="+mj-lt"/>
              </a:rPr>
              <a:t>Tingkat III </a:t>
            </a:r>
            <a:r>
              <a:rPr lang="en-US" sz="2400" dirty="0" err="1" smtClean="0">
                <a:latin typeface="+mj-lt"/>
              </a:rPr>
              <a:t>segera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mungkin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dilaksanakan</a:t>
            </a:r>
            <a:r>
              <a:rPr lang="en-US" sz="2400" dirty="0" smtClean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6748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cs typeface="Arial" pitchFamily="34" charset="0"/>
              </a:rPr>
              <a:t>Undang-undang </a:t>
            </a:r>
            <a:r>
              <a:rPr lang="en-US" sz="2800" b="1" dirty="0" err="1">
                <a:cs typeface="Arial" pitchFamily="34" charset="0"/>
              </a:rPr>
              <a:t>Nomor</a:t>
            </a:r>
            <a:r>
              <a:rPr lang="en-US" sz="2800" b="1" dirty="0">
                <a:cs typeface="Arial" pitchFamily="34" charset="0"/>
              </a:rPr>
              <a:t> 18 </a:t>
            </a:r>
            <a:r>
              <a:rPr lang="en-US" sz="2800" b="1" dirty="0" err="1">
                <a:cs typeface="Arial" pitchFamily="34" charset="0"/>
              </a:rPr>
              <a:t>Tahun</a:t>
            </a:r>
            <a:r>
              <a:rPr lang="en-US" sz="2800" b="1" dirty="0">
                <a:cs typeface="Arial" pitchFamily="34" charset="0"/>
              </a:rPr>
              <a:t> 1965  </a:t>
            </a:r>
            <a:r>
              <a:rPr lang="en-US" sz="2800" b="1" dirty="0" err="1">
                <a:cs typeface="Arial" pitchFamily="34" charset="0"/>
              </a:rPr>
              <a:t>tentang</a:t>
            </a:r>
            <a:r>
              <a:rPr lang="en-US" sz="2800" b="1" dirty="0">
                <a:cs typeface="Arial" pitchFamily="34" charset="0"/>
              </a:rPr>
              <a:t> 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b="1" dirty="0" err="1">
                <a:cs typeface="Arial" pitchFamily="34" charset="0"/>
              </a:rPr>
              <a:t>Pokok-pokok</a:t>
            </a:r>
            <a:r>
              <a:rPr lang="en-US" sz="2800" b="1" dirty="0">
                <a:cs typeface="Arial" pitchFamily="34" charset="0"/>
              </a:rPr>
              <a:t> Pemerintahan Daerah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925144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+mj-lt"/>
              </a:rPr>
              <a:t>Undang-Undang No 18 </a:t>
            </a:r>
            <a:r>
              <a:rPr lang="en-US" sz="2400" dirty="0" err="1" smtClean="0">
                <a:latin typeface="+mj-lt"/>
              </a:rPr>
              <a:t>tahun</a:t>
            </a:r>
            <a:r>
              <a:rPr lang="en-US" sz="2400" dirty="0" smtClean="0">
                <a:latin typeface="+mj-lt"/>
              </a:rPr>
              <a:t> 1965 </a:t>
            </a:r>
            <a:r>
              <a:rPr lang="en-US" sz="2400" dirty="0" err="1" smtClean="0">
                <a:latin typeface="+mj-lt"/>
              </a:rPr>
              <a:t>mempunyai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beberapa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perbedaan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prinsipil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peraturan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berlaku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sebelumnya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yaitu</a:t>
            </a:r>
            <a:r>
              <a:rPr lang="en-US" sz="2400" dirty="0" smtClean="0">
                <a:latin typeface="+mj-lt"/>
              </a:rPr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dirangkapnya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lagi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jabatan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ketua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Dewan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Perwakilan</a:t>
            </a:r>
            <a:r>
              <a:rPr lang="en-US" sz="2400" dirty="0" smtClean="0">
                <a:latin typeface="+mj-lt"/>
              </a:rPr>
              <a:t> Rakyat Daerah </a:t>
            </a:r>
            <a:r>
              <a:rPr lang="en-US" sz="2400" dirty="0" err="1" smtClean="0">
                <a:latin typeface="+mj-lt"/>
              </a:rPr>
              <a:t>Gotong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Royong</a:t>
            </a:r>
            <a:r>
              <a:rPr lang="en-US" sz="2400" dirty="0" smtClean="0">
                <a:latin typeface="+mj-lt"/>
              </a:rPr>
              <a:t> ( DPR-GR </a:t>
            </a:r>
            <a:r>
              <a:rPr lang="en-US" sz="2400" dirty="0" err="1" smtClean="0">
                <a:latin typeface="+mj-lt"/>
              </a:rPr>
              <a:t>oleh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K</a:t>
            </a:r>
            <a:r>
              <a:rPr lang="en-US" sz="2400" dirty="0" err="1" smtClean="0">
                <a:latin typeface="+mj-lt"/>
              </a:rPr>
              <a:t>epala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err="1">
                <a:latin typeface="+mj-lt"/>
              </a:rPr>
              <a:t>D</a:t>
            </a:r>
            <a:r>
              <a:rPr lang="en-US" sz="2400" dirty="0" err="1" smtClean="0">
                <a:latin typeface="+mj-lt"/>
              </a:rPr>
              <a:t>aerah</a:t>
            </a:r>
            <a:r>
              <a:rPr lang="en-US" sz="2400" dirty="0" smtClean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</a:rPr>
              <a:t>Dilepaskannya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larangan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keanggotaan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pada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sesuatu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partai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politik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bagi</a:t>
            </a:r>
            <a:r>
              <a:rPr lang="en-US" sz="2400" dirty="0" smtClean="0">
                <a:latin typeface="+mj-lt"/>
              </a:rPr>
              <a:t> Kepala Daerah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Anggota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Badan</a:t>
            </a:r>
            <a:r>
              <a:rPr lang="en-US" sz="2400" dirty="0" smtClean="0">
                <a:latin typeface="+mj-lt"/>
              </a:rPr>
              <a:t> 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Harian</a:t>
            </a:r>
            <a:r>
              <a:rPr lang="en-US" sz="2400" dirty="0" smtClean="0">
                <a:latin typeface="+mj-lt"/>
              </a:rPr>
              <a:t> (BPH)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lagi</a:t>
            </a:r>
            <a:r>
              <a:rPr lang="en-US" sz="2400" dirty="0" smtClean="0">
                <a:latin typeface="+mj-lt"/>
              </a:rPr>
              <a:t> Kepala Daerah </a:t>
            </a:r>
            <a:r>
              <a:rPr lang="en-US" sz="2400" dirty="0" err="1" smtClean="0">
                <a:latin typeface="+mj-lt"/>
              </a:rPr>
              <a:t>didudukkan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secara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konstitutif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sebagai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sesepuh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.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0772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616624"/>
          </a:xfrm>
        </p:spPr>
        <p:txBody>
          <a:bodyPr>
            <a:normAutofit fontScale="85000" lnSpcReduction="20000"/>
          </a:bodyPr>
          <a:lstStyle/>
          <a:p>
            <a:r>
              <a:rPr lang="en-US" sz="3300" dirty="0" err="1" smtClean="0">
                <a:latin typeface="+mj-lt"/>
              </a:rPr>
              <a:t>Menurut</a:t>
            </a:r>
            <a:r>
              <a:rPr lang="en-US" sz="3300" dirty="0" smtClean="0">
                <a:latin typeface="+mj-lt"/>
              </a:rPr>
              <a:t> Undang-Undang No 18 </a:t>
            </a:r>
            <a:r>
              <a:rPr lang="en-US" sz="3300" dirty="0" err="1" smtClean="0">
                <a:latin typeface="+mj-lt"/>
              </a:rPr>
              <a:t>tahun</a:t>
            </a:r>
            <a:r>
              <a:rPr lang="en-US" sz="3300" dirty="0" smtClean="0">
                <a:latin typeface="+mj-lt"/>
              </a:rPr>
              <a:t> 1965 </a:t>
            </a:r>
            <a:r>
              <a:rPr lang="en-US" sz="3300" dirty="0" err="1" smtClean="0">
                <a:latin typeface="+mj-lt"/>
              </a:rPr>
              <a:t>susunanan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bentuk</a:t>
            </a:r>
            <a:r>
              <a:rPr lang="en-US" sz="3300" dirty="0" smtClean="0">
                <a:latin typeface="+mj-lt"/>
              </a:rPr>
              <a:t> Pemerintahan Daerah </a:t>
            </a:r>
            <a:r>
              <a:rPr lang="en-US" sz="3300" dirty="0" err="1" smtClean="0">
                <a:latin typeface="+mj-lt"/>
              </a:rPr>
              <a:t>diatur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sebagai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berikut</a:t>
            </a:r>
            <a:r>
              <a:rPr lang="en-US" sz="3300" dirty="0" smtClean="0">
                <a:latin typeface="+mj-lt"/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 err="1" smtClean="0">
                <a:latin typeface="+mj-lt"/>
              </a:rPr>
              <a:t>Pemerintah</a:t>
            </a:r>
            <a:r>
              <a:rPr lang="en-US" sz="3300" dirty="0" smtClean="0">
                <a:latin typeface="+mj-lt"/>
              </a:rPr>
              <a:t> Daerah </a:t>
            </a:r>
            <a:r>
              <a:rPr lang="en-US" sz="3300" dirty="0" err="1" smtClean="0">
                <a:latin typeface="+mj-lt"/>
              </a:rPr>
              <a:t>terdiri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dari</a:t>
            </a:r>
            <a:r>
              <a:rPr lang="en-US" sz="3300" dirty="0" smtClean="0">
                <a:latin typeface="+mj-lt"/>
              </a:rPr>
              <a:t> Kepala Daerah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Dewan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Perwakilan</a:t>
            </a:r>
            <a:r>
              <a:rPr lang="en-US" sz="3300" dirty="0" smtClean="0">
                <a:latin typeface="+mj-lt"/>
              </a:rPr>
              <a:t> Daerah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 smtClean="0">
                <a:latin typeface="+mj-lt"/>
              </a:rPr>
              <a:t>Kepala Daerah </a:t>
            </a:r>
            <a:r>
              <a:rPr lang="en-US" sz="3300" dirty="0" err="1" smtClean="0">
                <a:latin typeface="+mj-lt"/>
              </a:rPr>
              <a:t>dalam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menjalankan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pemerintahan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sehari-hari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dibantu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oleh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wakil</a:t>
            </a:r>
            <a:r>
              <a:rPr lang="en-US" sz="3300" dirty="0" smtClean="0">
                <a:latin typeface="+mj-lt"/>
              </a:rPr>
              <a:t> Kepala Daerah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 </a:t>
            </a:r>
            <a:r>
              <a:rPr lang="en-US" sz="3300" dirty="0" err="1" smtClean="0">
                <a:latin typeface="+mj-lt"/>
              </a:rPr>
              <a:t>Badan</a:t>
            </a:r>
            <a:r>
              <a:rPr lang="en-US" sz="3300" dirty="0" smtClean="0">
                <a:latin typeface="+mj-lt"/>
              </a:rPr>
              <a:t> Pemerintahan </a:t>
            </a:r>
            <a:r>
              <a:rPr lang="en-US" sz="3300" dirty="0" err="1" smtClean="0">
                <a:latin typeface="+mj-lt"/>
              </a:rPr>
              <a:t>Harian</a:t>
            </a:r>
            <a:r>
              <a:rPr lang="en-US" sz="3300" dirty="0" smtClean="0">
                <a:latin typeface="+mj-lt"/>
              </a:rPr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300" dirty="0" err="1" smtClean="0">
                <a:latin typeface="+mj-lt"/>
              </a:rPr>
              <a:t>Dewan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Perwakilan</a:t>
            </a:r>
            <a:r>
              <a:rPr lang="en-US" sz="3300" dirty="0" smtClean="0">
                <a:latin typeface="+mj-lt"/>
              </a:rPr>
              <a:t> Daerah </a:t>
            </a:r>
            <a:r>
              <a:rPr lang="en-US" sz="3300" dirty="0" err="1" smtClean="0">
                <a:latin typeface="+mj-lt"/>
              </a:rPr>
              <a:t>mempunyai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pimpinan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yaitu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seorang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ketua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beberapa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wakil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ketua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jumlahnya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menjamin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poros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Nasakom</a:t>
            </a:r>
            <a:r>
              <a:rPr lang="en-US" sz="33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3300" dirty="0" err="1" smtClean="0">
                <a:latin typeface="+mj-lt"/>
              </a:rPr>
              <a:t>Penyelenggaraan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Administrasi</a:t>
            </a:r>
            <a:r>
              <a:rPr lang="en-US" sz="3300" dirty="0" smtClean="0">
                <a:latin typeface="+mj-lt"/>
              </a:rPr>
              <a:t> yang </a:t>
            </a:r>
            <a:r>
              <a:rPr lang="en-US" sz="3300" dirty="0" err="1" smtClean="0">
                <a:latin typeface="+mj-lt"/>
              </a:rPr>
              <a:t>berhubungan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dengan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seluruh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tugas</a:t>
            </a:r>
            <a:r>
              <a:rPr lang="en-US" sz="3300" dirty="0" smtClean="0">
                <a:latin typeface="+mj-lt"/>
              </a:rPr>
              <a:t> Pemerintahan Daerah </a:t>
            </a:r>
            <a:r>
              <a:rPr lang="en-US" sz="3300" dirty="0" err="1" smtClean="0">
                <a:latin typeface="+mj-lt"/>
              </a:rPr>
              <a:t>dilakukan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oleh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Sekretaris</a:t>
            </a:r>
            <a:r>
              <a:rPr lang="en-US" sz="3300" dirty="0" smtClean="0">
                <a:latin typeface="+mj-lt"/>
              </a:rPr>
              <a:t> Daerah yang </a:t>
            </a:r>
            <a:r>
              <a:rPr lang="en-US" sz="3300" dirty="0" err="1" smtClean="0">
                <a:latin typeface="+mj-lt"/>
              </a:rPr>
              <a:t>dikepalai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oleh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seorang</a:t>
            </a:r>
            <a:r>
              <a:rPr lang="en-US" sz="3300" dirty="0" smtClean="0">
                <a:latin typeface="+mj-lt"/>
              </a:rPr>
              <a:t> </a:t>
            </a:r>
            <a:r>
              <a:rPr lang="en-US" sz="3300" dirty="0" err="1" smtClean="0">
                <a:latin typeface="+mj-lt"/>
              </a:rPr>
              <a:t>Sekretaris</a:t>
            </a:r>
            <a:r>
              <a:rPr lang="en-US" sz="3300" dirty="0" smtClean="0">
                <a:latin typeface="+mj-lt"/>
              </a:rPr>
              <a:t> Daerah . </a:t>
            </a:r>
          </a:p>
          <a:p>
            <a:pPr marL="0" indent="0">
              <a:buNone/>
            </a:pPr>
            <a:endParaRPr lang="en-US" sz="3300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83627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764704"/>
            <a:ext cx="8291264" cy="583264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 smtClean="0">
                <a:latin typeface="+mj-lt"/>
              </a:rPr>
              <a:t>Kelemahan</a:t>
            </a:r>
            <a:r>
              <a:rPr lang="en-US" dirty="0" smtClean="0">
                <a:latin typeface="+mj-lt"/>
              </a:rPr>
              <a:t> Undang-Undang No 18 </a:t>
            </a:r>
            <a:r>
              <a:rPr lang="en-US" dirty="0" err="1" smtClean="0">
                <a:latin typeface="+mj-lt"/>
              </a:rPr>
              <a:t>tahun</a:t>
            </a:r>
            <a:r>
              <a:rPr lang="en-US" dirty="0" smtClean="0">
                <a:latin typeface="+mj-lt"/>
              </a:rPr>
              <a:t> 1965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Menganut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cita</a:t>
            </a:r>
            <a:r>
              <a:rPr lang="en-US" dirty="0" smtClean="0">
                <a:latin typeface="+mj-lt"/>
              </a:rPr>
              <a:t> “</a:t>
            </a:r>
            <a:r>
              <a:rPr lang="en-US" dirty="0" err="1" smtClean="0">
                <a:latin typeface="+mj-lt"/>
              </a:rPr>
              <a:t>ketunggalan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“</a:t>
            </a:r>
            <a:r>
              <a:rPr lang="en-US" dirty="0" err="1" smtClean="0">
                <a:latin typeface="+mj-lt"/>
              </a:rPr>
              <a:t>keseragaman</a:t>
            </a:r>
            <a:r>
              <a:rPr lang="en-US" dirty="0" smtClean="0">
                <a:latin typeface="+mj-lt"/>
              </a:rPr>
              <a:t>”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penyelenggaraan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desentralisasi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diselurh</a:t>
            </a:r>
            <a:r>
              <a:rPr lang="en-US" dirty="0" smtClean="0">
                <a:latin typeface="+mj-lt"/>
              </a:rPr>
              <a:t> Indonesia (</a:t>
            </a:r>
            <a:r>
              <a:rPr lang="en-US" dirty="0" err="1" smtClean="0">
                <a:latin typeface="+mj-lt"/>
              </a:rPr>
              <a:t>T.Liang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Gie</a:t>
            </a:r>
            <a:r>
              <a:rPr lang="en-US" dirty="0" smtClean="0">
                <a:latin typeface="+mj-lt"/>
              </a:rPr>
              <a:t>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Pembagian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tingkatan</a:t>
            </a:r>
            <a:r>
              <a:rPr lang="en-US" dirty="0" smtClean="0">
                <a:latin typeface="+mj-lt"/>
              </a:rPr>
              <a:t>, Kepala Daerah </a:t>
            </a:r>
            <a:r>
              <a:rPr lang="en-US" dirty="0" err="1" smtClean="0">
                <a:latin typeface="+mj-lt"/>
              </a:rPr>
              <a:t>merupakan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alat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maupun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alat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hingga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pemupukan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kekuasaan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Sistem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bertingkat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dimana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Daerah </a:t>
            </a:r>
            <a:r>
              <a:rPr lang="en-US" dirty="0" smtClean="0">
                <a:latin typeface="+mj-lt"/>
              </a:rPr>
              <a:t>Tingkat I </a:t>
            </a:r>
            <a:r>
              <a:rPr lang="en-US" dirty="0" err="1" smtClean="0">
                <a:latin typeface="+mj-lt"/>
              </a:rPr>
              <a:t>mengawasi</a:t>
            </a:r>
            <a:r>
              <a:rPr lang="en-US" dirty="0" smtClean="0">
                <a:latin typeface="+mj-lt"/>
              </a:rPr>
              <a:t> Daerah Tingkat II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Daerah Tingkat II </a:t>
            </a:r>
            <a:r>
              <a:rPr lang="en-US" dirty="0" err="1" smtClean="0">
                <a:latin typeface="+mj-lt"/>
              </a:rPr>
              <a:t>mengawasi</a:t>
            </a:r>
            <a:r>
              <a:rPr lang="en-US" dirty="0" smtClean="0">
                <a:latin typeface="+mj-lt"/>
              </a:rPr>
              <a:t> Daerah Tingkat III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prakteknya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terjadi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represif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sehingga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menimbulkan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ketegangan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antara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kecil</a:t>
            </a:r>
            <a:r>
              <a:rPr lang="en-US" dirty="0" smtClean="0">
                <a:latin typeface="+mj-lt"/>
              </a:rPr>
              <a:t>. </a:t>
            </a:r>
            <a:endParaRPr lang="id-ID" dirty="0" smtClean="0">
              <a:latin typeface="+mj-lt"/>
            </a:endParaRPr>
          </a:p>
          <a:p>
            <a:pPr marL="0" indent="0">
              <a:buNone/>
            </a:pPr>
            <a:r>
              <a:rPr lang="en-US" b="1" dirty="0" smtClean="0">
                <a:latin typeface="+mj-lt"/>
              </a:rPr>
              <a:t>The </a:t>
            </a:r>
            <a:r>
              <a:rPr lang="en-US" b="1" dirty="0">
                <a:latin typeface="+mj-lt"/>
              </a:rPr>
              <a:t>Liang </a:t>
            </a:r>
            <a:r>
              <a:rPr lang="en-US" b="1" dirty="0" err="1">
                <a:latin typeface="+mj-lt"/>
              </a:rPr>
              <a:t>Gie</a:t>
            </a:r>
            <a:r>
              <a:rPr lang="en-US" b="1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mengatakan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tampaknya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harapan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besar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bahwa</a:t>
            </a:r>
            <a:r>
              <a:rPr lang="en-US" dirty="0">
                <a:latin typeface="+mj-lt"/>
              </a:rPr>
              <a:t>  </a:t>
            </a:r>
            <a:r>
              <a:rPr lang="en-US" dirty="0" err="1">
                <a:latin typeface="+mj-lt"/>
              </a:rPr>
              <a:t>dibawah</a:t>
            </a:r>
            <a:r>
              <a:rPr lang="en-US" dirty="0">
                <a:latin typeface="+mj-lt"/>
              </a:rPr>
              <a:t> Undang-Undang  </a:t>
            </a:r>
            <a:r>
              <a:rPr lang="en-US" dirty="0" err="1">
                <a:latin typeface="+mj-lt"/>
              </a:rPr>
              <a:t>desentralissi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baru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itu</a:t>
            </a:r>
            <a:r>
              <a:rPr lang="en-US" dirty="0">
                <a:latin typeface="+mj-lt"/>
              </a:rPr>
              <a:t> di Indonesia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terselenggara</a:t>
            </a:r>
            <a:r>
              <a:rPr lang="en-US" dirty="0">
                <a:latin typeface="+mj-lt"/>
              </a:rPr>
              <a:t> Pemerintahan Daerah yang </a:t>
            </a:r>
            <a:r>
              <a:rPr lang="en-US" dirty="0" err="1">
                <a:latin typeface="+mj-lt"/>
              </a:rPr>
              <a:t>jauh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maju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sudah-sudah</a:t>
            </a:r>
            <a:r>
              <a:rPr lang="en-US" dirty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05940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1418</Words>
  <Application>Microsoft Office PowerPoint</Application>
  <PresentationFormat>On-screen Show (4:3)</PresentationFormat>
  <Paragraphs>76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Pemerintahan Daerah pada masa 1957-1965</vt:lpstr>
      <vt:lpstr>PowerPoint Presentation</vt:lpstr>
      <vt:lpstr>Penetapan Presiden No 6 Th 1959 tentang Pemerintah Daerah</vt:lpstr>
      <vt:lpstr>PowerPoint Presentation</vt:lpstr>
      <vt:lpstr>PowerPoint Presentation</vt:lpstr>
      <vt:lpstr>PowerPoint Presentation</vt:lpstr>
      <vt:lpstr>Undang-undang Nomor 18 Tahun 1965  tentang  Pokok-pokok Pemerintahan Daerah</vt:lpstr>
      <vt:lpstr>PowerPoint Presentation</vt:lpstr>
      <vt:lpstr>PowerPoint Presentation</vt:lpstr>
      <vt:lpstr>PowerPoint Presentation</vt:lpstr>
      <vt:lpstr>Undang-undang Nomor 5 Tahun 1974  tentang  Pokok-pokok Pemerintahan di Daerah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Pemerintahan Daerah pada masa 1957-1965</dc:title>
  <dc:creator>My PC</dc:creator>
  <cp:lastModifiedBy>My PC</cp:lastModifiedBy>
  <cp:revision>17</cp:revision>
  <dcterms:created xsi:type="dcterms:W3CDTF">2021-10-17T09:26:17Z</dcterms:created>
  <dcterms:modified xsi:type="dcterms:W3CDTF">2021-10-18T05:36:48Z</dcterms:modified>
</cp:coreProperties>
</file>